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07200" cy="9939338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8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192" y="560"/>
      </p:cViewPr>
      <p:guideLst>
        <p:guide orient="horz" pos="39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78D1-8B71-FC43-9FF2-E0D6DFCD846A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1DB1B-D01D-BA40-A54D-A322A8EB82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57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83850-5CAC-834C-86AB-978D73582395}" type="datetimeFigureOut">
              <a:rPr lang="en-US" smtClean="0"/>
              <a:pPr/>
              <a:t>4/3/18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BD1E5-F1E5-4D4C-816F-E4917733B6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777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8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95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4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4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684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2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0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61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22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3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3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35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67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9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1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2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2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72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47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BD1E5-F1E5-4D4C-816F-E4917733B6B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6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6656" y="6195792"/>
            <a:ext cx="2895600" cy="48507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Arial"/>
                <a:cs typeface="Arial"/>
              </a:defRPr>
            </a:lvl1pPr>
          </a:lstStyle>
          <a:p>
            <a:r>
              <a:rPr lang="en-US" b="1" dirty="0" smtClean="0"/>
              <a:t>Publication Title: </a:t>
            </a:r>
            <a:r>
              <a:rPr lang="en-US" dirty="0" smtClean="0"/>
              <a:t>x</a:t>
            </a:r>
          </a:p>
          <a:p>
            <a:r>
              <a:rPr lang="en-US" b="1" dirty="0" smtClean="0"/>
              <a:t>Chapter: 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7116" y="6308725"/>
            <a:ext cx="404589" cy="45810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37829E0-1D3D-2145-885A-8D08E5BD62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34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7116" y="6308725"/>
            <a:ext cx="404589" cy="45810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937829E0-1D3D-2145-885A-8D08E5BD62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47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F2B351-504C-4EEA-B31C-C1ED65DDF767}" type="datetimeFigureOut">
              <a:rPr lang="en-AU" smtClean="0"/>
              <a:pPr/>
              <a:t>3/4/18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0E77-3D16-40DC-AB52-E98928751A5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91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218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0E77-3D16-40DC-AB52-E98928751A50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86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>
          <a:xfrm>
            <a:off x="8517795" y="6308725"/>
            <a:ext cx="0" cy="458105"/>
          </a:xfrm>
          <a:prstGeom prst="line">
            <a:avLst/>
          </a:prstGeom>
          <a:ln w="635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517794" y="6356350"/>
            <a:ext cx="365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60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Basics of Spreadsheets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700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Spreadsheet</a:t>
            </a:r>
            <a:r>
              <a:rPr lang="en-AU" dirty="0"/>
              <a:t>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power of a </a:t>
            </a:r>
            <a:r>
              <a:rPr lang="en-AU" dirty="0" err="1"/>
              <a:t>spreadsheet</a:t>
            </a:r>
            <a:r>
              <a:rPr lang="en-AU" dirty="0"/>
              <a:t> comes from its ability to process user-created </a:t>
            </a:r>
            <a:r>
              <a:rPr lang="en-AU" dirty="0" smtClean="0"/>
              <a:t>formulae based </a:t>
            </a:r>
            <a:r>
              <a:rPr lang="en-AU" dirty="0"/>
              <a:t>on the relationships between its many worksheet cells.</a:t>
            </a:r>
          </a:p>
        </p:txBody>
      </p:sp>
    </p:spTree>
    <p:extLst>
      <p:ext uri="{BB962C8B-B14F-4D97-AF65-F5344CB8AC3E}">
        <p14:creationId xmlns:p14="http://schemas.microsoft.com/office/powerpoint/2010/main" val="278314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087191" cy="215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9896" y="3717032"/>
            <a:ext cx="808719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 steps involved in the entry of the formula in cell B5 are:</a:t>
            </a:r>
          </a:p>
          <a:p>
            <a:r>
              <a:rPr lang="en-AU" dirty="0"/>
              <a:t>• </a:t>
            </a:r>
            <a:r>
              <a:rPr lang="en-AU" dirty="0" smtClean="0"/>
              <a:t>	Place </a:t>
            </a:r>
            <a:r>
              <a:rPr lang="en-AU" dirty="0"/>
              <a:t>the cursor in cell B5 and press the = (equal key) to make cell B5 the </a:t>
            </a:r>
            <a:r>
              <a:rPr lang="en-AU" dirty="0" smtClean="0"/>
              <a:t>	</a:t>
            </a:r>
            <a:r>
              <a:rPr lang="en-AU" dirty="0" err="1" smtClean="0"/>
              <a:t>activecell</a:t>
            </a:r>
            <a:r>
              <a:rPr lang="en-AU" dirty="0"/>
              <a:t>.</a:t>
            </a:r>
          </a:p>
          <a:p>
            <a:r>
              <a:rPr lang="en-AU" dirty="0" smtClean="0"/>
              <a:t>	Note</a:t>
            </a:r>
            <a:r>
              <a:rPr lang="en-AU" dirty="0"/>
              <a:t>: cell B5 is where the answer is to appear.</a:t>
            </a:r>
          </a:p>
          <a:p>
            <a:r>
              <a:rPr lang="en-AU" dirty="0"/>
              <a:t>• </a:t>
            </a:r>
            <a:r>
              <a:rPr lang="en-AU" dirty="0" smtClean="0"/>
              <a:t>	Using </a:t>
            </a:r>
            <a:r>
              <a:rPr lang="en-AU" dirty="0"/>
              <a:t>either the &lt;Up Arrow&gt; key or the mouse pointer, move the cursor to </a:t>
            </a:r>
            <a:r>
              <a:rPr lang="en-AU" dirty="0" smtClean="0"/>
              <a:t>	cell B3 </a:t>
            </a:r>
            <a:r>
              <a:rPr lang="en-AU" dirty="0"/>
              <a:t>and press the multiplication symbol (*).</a:t>
            </a:r>
          </a:p>
          <a:p>
            <a:r>
              <a:rPr lang="en-AU" dirty="0"/>
              <a:t>• </a:t>
            </a:r>
            <a:r>
              <a:rPr lang="en-AU" dirty="0" smtClean="0"/>
              <a:t>	Using </a:t>
            </a:r>
            <a:r>
              <a:rPr lang="en-AU" dirty="0"/>
              <a:t>the &lt;Down Arrow&gt; key or mouse pointer, move the cursor to cell B4.</a:t>
            </a:r>
          </a:p>
          <a:p>
            <a:r>
              <a:rPr lang="en-AU" dirty="0"/>
              <a:t>• </a:t>
            </a:r>
            <a:r>
              <a:rPr lang="en-AU" dirty="0" smtClean="0"/>
              <a:t>	Press </a:t>
            </a:r>
            <a:r>
              <a:rPr lang="en-AU" dirty="0"/>
              <a:t>the &lt;Enter&gt; key to signify the end of the formula </a:t>
            </a:r>
            <a:r>
              <a:rPr lang="en-AU" dirty="0" smtClean="0"/>
              <a:t>entry. At </a:t>
            </a:r>
            <a:r>
              <a:rPr lang="en-AU" dirty="0"/>
              <a:t>this point </a:t>
            </a:r>
            <a:r>
              <a:rPr lang="en-AU" dirty="0" smtClean="0"/>
              <a:t>	the </a:t>
            </a:r>
            <a:r>
              <a:rPr lang="en-AU" dirty="0"/>
              <a:t>answer 9800 will be displayed in cell B5.</a:t>
            </a:r>
          </a:p>
        </p:txBody>
      </p:sp>
    </p:spTree>
    <p:extLst>
      <p:ext uri="{BB962C8B-B14F-4D97-AF65-F5344CB8AC3E}">
        <p14:creationId xmlns:p14="http://schemas.microsoft.com/office/powerpoint/2010/main" val="377023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Spreadsheet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 has a number of in-built functions that facilitate the analysis of data. </a:t>
            </a:r>
          </a:p>
          <a:p>
            <a:r>
              <a:rPr lang="en-US" dirty="0" smtClean="0"/>
              <a:t>Functions can be used within formulae or can be used alone. </a:t>
            </a:r>
          </a:p>
          <a:p>
            <a:r>
              <a:rPr lang="en-US" dirty="0" smtClean="0"/>
              <a:t>Functions are always prefixed by an “=” (equal) sign.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8511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Spreadsheet Functions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1143000"/>
            <a:ext cx="7450072" cy="3881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of Formulae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Method 1: This method only applies to the current cell.</a:t>
            </a:r>
          </a:p>
          <a:p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the cursor to the cell containing the formula entry.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formula contained in that cell will be displayed on the input line and at the cursor location. 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4500570"/>
            <a:ext cx="50673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of Formulae and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48"/>
            <a:ext cx="8229600" cy="247174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Method 2: This method apples to the entire worksheet.</a:t>
            </a:r>
          </a:p>
          <a:p>
            <a:endParaRPr lang="en-US" b="1" dirty="0" smtClean="0"/>
          </a:p>
          <a:p>
            <a:r>
              <a:rPr lang="en-US" dirty="0" smtClean="0"/>
              <a:t>Press &lt;Ctrl&gt; + &lt;~&gt; (the Tilde key “~” is located above the &lt;Tab&gt; key). The screen</a:t>
            </a:r>
          </a:p>
          <a:p>
            <a:r>
              <a:rPr lang="en-US" dirty="0" smtClean="0"/>
              <a:t>should appear as shown below: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86190"/>
            <a:ext cx="7026073" cy="155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971496" y="5572140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Press &lt;Ctrl&gt; + ~ again to revert back to the default display.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Copy Commands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763905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3770334"/>
            <a:ext cx="77247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14348" y="2967335"/>
            <a:ext cx="75724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When copying formulae it is possible to specify whether the formulae to be copied will be: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Cell-to-Cell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the cursor over a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Left click the copy button (&lt;Ctrl&gt; + C as a shortcut)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the cursor over another cell and press &lt;Enter&gt; (&lt;Ctrl&gt; + V)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Cell-to-Range 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the cursor over a cell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Left click the copy button (&lt;Ctrl&gt; + 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Move to another cell and select a range of cells by holding &lt;Shift&gt; and using the right arrow or mouse.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cell to be copied will have a dash border while the cell range to receive a copy will be in bold.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Press &lt;Enter&gt; to paste.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Autosum</a:t>
            </a:r>
            <a:r>
              <a:rPr lang="en-US" dirty="0" smtClean="0"/>
              <a:t> Function </a:t>
            </a:r>
            <a:r>
              <a:rPr lang="mr-IN" dirty="0" smtClean="0"/>
              <a:t>–</a:t>
            </a:r>
            <a:r>
              <a:rPr lang="en-US" dirty="0" smtClean="0"/>
              <a:t> this is a great  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81538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range of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Left click the </a:t>
            </a:r>
            <a:r>
              <a:rPr lang="en-US" dirty="0" err="1" smtClean="0"/>
              <a:t>Autosum</a:t>
            </a:r>
            <a:r>
              <a:rPr lang="en-US" dirty="0" smtClean="0"/>
              <a:t> button and press &lt;Enter&gt;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Excel will automatically add up the numbers in the rows and the model will appear as shown below.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5830" y="2326857"/>
            <a:ext cx="4476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30" y="3942095"/>
            <a:ext cx="20320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</a:t>
            </a:r>
            <a:r>
              <a:rPr lang="en-AU" dirty="0" err="1"/>
              <a:t>Spreadsheet</a:t>
            </a:r>
            <a:r>
              <a:rPr lang="en-A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 </a:t>
            </a:r>
            <a:r>
              <a:rPr lang="en-AU" dirty="0" err="1"/>
              <a:t>Spreadsheet</a:t>
            </a:r>
            <a:r>
              <a:rPr lang="en-AU" dirty="0"/>
              <a:t> is a multi-column, multi-row matrix which enables users to </a:t>
            </a:r>
            <a:r>
              <a:rPr lang="en-AU" dirty="0" smtClean="0"/>
              <a:t>input, manipulate </a:t>
            </a:r>
            <a:r>
              <a:rPr lang="en-AU" dirty="0"/>
              <a:t>and process numeric data</a:t>
            </a:r>
            <a:r>
              <a:rPr lang="en-AU" dirty="0" smtClean="0"/>
              <a:t>.</a:t>
            </a:r>
          </a:p>
          <a:p>
            <a:r>
              <a:rPr lang="en-AU" dirty="0"/>
              <a:t>A </a:t>
            </a:r>
            <a:r>
              <a:rPr lang="en-AU" dirty="0" err="1"/>
              <a:t>Spreadsheet</a:t>
            </a:r>
            <a:r>
              <a:rPr lang="en-AU" dirty="0"/>
              <a:t> is made up of many cells</a:t>
            </a:r>
            <a:r>
              <a:rPr lang="en-AU" dirty="0" smtClean="0"/>
              <a:t>.</a:t>
            </a:r>
          </a:p>
          <a:p>
            <a:r>
              <a:rPr lang="en-AU" dirty="0"/>
              <a:t>Cells can contain:</a:t>
            </a:r>
          </a:p>
          <a:p>
            <a:r>
              <a:rPr lang="en-AU" dirty="0"/>
              <a:t>• </a:t>
            </a:r>
            <a:r>
              <a:rPr lang="en-AU" dirty="0" smtClean="0"/>
              <a:t>Labels</a:t>
            </a:r>
          </a:p>
          <a:p>
            <a:r>
              <a:rPr lang="en-AU" dirty="0" smtClean="0"/>
              <a:t>• Values</a:t>
            </a:r>
          </a:p>
          <a:p>
            <a:r>
              <a:rPr lang="en-AU" dirty="0" smtClean="0"/>
              <a:t>• Formulae</a:t>
            </a:r>
          </a:p>
          <a:p>
            <a:r>
              <a:rPr lang="en-AU" dirty="0" smtClean="0"/>
              <a:t>• </a:t>
            </a:r>
            <a:r>
              <a:rPr lang="en-AU" dirty="0"/>
              <a:t>Functions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63" y="3364566"/>
            <a:ext cx="4362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95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Fill Handle </a:t>
            </a:r>
            <a:r>
              <a:rPr lang="mr-IN" dirty="0" smtClean="0"/>
              <a:t>–</a:t>
            </a:r>
            <a:r>
              <a:rPr lang="en-US" dirty="0" smtClean="0"/>
              <a:t> also a very handy tool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alternative way of copying cells is to use the Fill Handle. </a:t>
            </a:r>
          </a:p>
          <a:p>
            <a:r>
              <a:rPr lang="en-US" dirty="0" smtClean="0"/>
              <a:t>The Fill Handle appears as a small black cross displayed at the bottom right corner of the selected cell.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4500570"/>
            <a:ext cx="31527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Fill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Select a cell. There should be a black square in the bottom right of the cell.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the mouse over the square. The square should now become a black cross.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Left click, hold and drag the mouse to select a range of cells.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Release the mouse button to copy the formula into other cells very quickly.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Copy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use of the Absolute copy facility enables the locking of a single cell, row, or column into a formula, so that when the formula is copied the original cell reference will be maintained.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 Copy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make an entry absolute, press &lt;F4&gt; (function key F4) as follows:</a:t>
            </a:r>
          </a:p>
          <a:p>
            <a:r>
              <a:rPr lang="en-US" dirty="0" smtClean="0"/>
              <a:t>• 	</a:t>
            </a:r>
            <a:r>
              <a:rPr lang="en-US" i="1" dirty="0" smtClean="0"/>
              <a:t>Once To make the cell reference absolute, for 	example $A$5.</a:t>
            </a:r>
          </a:p>
          <a:p>
            <a:r>
              <a:rPr lang="en-US" dirty="0" smtClean="0"/>
              <a:t>• 	</a:t>
            </a:r>
            <a:r>
              <a:rPr lang="en-US" i="1" dirty="0" smtClean="0"/>
              <a:t>Twice To make the entire row absolute, for 	example A$5.</a:t>
            </a:r>
          </a:p>
          <a:p>
            <a:r>
              <a:rPr lang="en-US" dirty="0" smtClean="0"/>
              <a:t>• 	</a:t>
            </a:r>
            <a:r>
              <a:rPr lang="en-US" i="1" dirty="0" smtClean="0"/>
              <a:t>Three Times To make the entire column 	absolute, for example $A5.</a:t>
            </a:r>
          </a:p>
          <a:p>
            <a:r>
              <a:rPr lang="en-US" dirty="0" smtClean="0"/>
              <a:t>• 	</a:t>
            </a:r>
            <a:r>
              <a:rPr lang="en-US" i="1" dirty="0" smtClean="0"/>
              <a:t>Four Times To cancel all absolute references 	and reset the cell reference, e.g. A5.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F73FCEB7-CD02-4399-BA74-12D9191D6F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366" y="1909272"/>
            <a:ext cx="4915159" cy="30473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the Accounting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77" y="4170501"/>
            <a:ext cx="27432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You need to link cells in different </a:t>
            </a:r>
            <a:r>
              <a:rPr lang="en-US" sz="17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worksheets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dirty="0" smtClean="0">
                <a:solidFill>
                  <a:srgbClr val="FFFFFF"/>
                </a:solidFill>
              </a:rPr>
              <a:t>See sheet 1 and sheet 2. 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These can be renamed as Journal or ledger</a:t>
            </a: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65366" y="6356350"/>
            <a:ext cx="346186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endParaRPr lang="en-US" sz="1200" kern="120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93266" y="6356350"/>
            <a:ext cx="102208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AC910E77-3D16-40DC-AB52-E98928751A50}" type="slidenum">
              <a:rPr lang="en-US">
                <a:solidFill>
                  <a:srgbClr val="595959"/>
                </a:solidFill>
                <a:latin typeface="+mn-lt"/>
                <a:cs typeface="+mn-cs"/>
              </a:rPr>
              <a:pPr defTabSz="914400">
                <a:spcAft>
                  <a:spcPts val="600"/>
                </a:spcAft>
              </a:pPr>
              <a:t>24</a:t>
            </a:fld>
            <a:endParaRPr lang="en-US">
              <a:solidFill>
                <a:srgbClr val="595959"/>
              </a:solidFill>
              <a:latin typeface="+mn-lt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33437" y="4463716"/>
            <a:ext cx="2039352" cy="1034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246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can link data in </a:t>
            </a:r>
            <a:r>
              <a:rPr lang="en-US" dirty="0" smtClean="0"/>
              <a:t>one sheet (journals)  </a:t>
            </a:r>
            <a:r>
              <a:rPr lang="en-US" dirty="0"/>
              <a:t>with a </a:t>
            </a:r>
            <a:r>
              <a:rPr lang="en-US" dirty="0" smtClean="0"/>
              <a:t>cells </a:t>
            </a:r>
            <a:r>
              <a:rPr lang="en-US" dirty="0"/>
              <a:t>in another </a:t>
            </a:r>
            <a:r>
              <a:rPr lang="en-US" dirty="0" smtClean="0"/>
              <a:t>sheet (ledgers) </a:t>
            </a:r>
          </a:p>
          <a:p>
            <a:endParaRPr lang="en-US" dirty="0"/>
          </a:p>
          <a:p>
            <a:r>
              <a:rPr lang="en-US" dirty="0" smtClean="0"/>
              <a:t>How? Use the “=“ sign in the cell you want to put the data then go and find the data in the relevant sheet and hit enter</a:t>
            </a:r>
            <a:r>
              <a:rPr lang="mr-IN" dirty="0" smtClean="0"/>
              <a:t>…</a:t>
            </a:r>
            <a:r>
              <a:rPr lang="en-AU" dirty="0" smtClean="0"/>
              <a:t>so easy</a:t>
            </a:r>
            <a:r>
              <a:rPr lang="mr-IN" dirty="0" smtClean="0"/>
              <a:t>…</a:t>
            </a:r>
            <a:r>
              <a:rPr lang="en-AU" dirty="0" smtClean="0"/>
              <a:t>try it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0E77-3D16-40DC-AB52-E98928751A50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993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Excel Environment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889348"/>
            <a:ext cx="6179355" cy="483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39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Column-Width Formatting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268760"/>
            <a:ext cx="1836267" cy="987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15816" y="2636912"/>
            <a:ext cx="55983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• Place the cursor anywhere in column A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/>
              <a:t>• Left-click on the Format dropdown button</a:t>
            </a:r>
          </a:p>
          <a:p>
            <a:r>
              <a:rPr lang="en-AU" dirty="0"/>
              <a:t>(‘Home’ Ribbon » ‘Cells’ Group</a:t>
            </a:r>
            <a:r>
              <a:rPr lang="en-AU" dirty="0" smtClean="0"/>
              <a:t>).</a:t>
            </a:r>
          </a:p>
          <a:p>
            <a:endParaRPr lang="en-AU" dirty="0"/>
          </a:p>
          <a:p>
            <a:r>
              <a:rPr lang="en-AU" dirty="0"/>
              <a:t>• From the dropdown menu,</a:t>
            </a:r>
          </a:p>
          <a:p>
            <a:r>
              <a:rPr lang="en-AU" dirty="0"/>
              <a:t>left-click on the Column Width button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/>
              <a:t>• Enter a larger width.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636912"/>
            <a:ext cx="1031141" cy="247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59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Cell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76" y="1213187"/>
            <a:ext cx="4114800" cy="4525963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Formatting a worksheet helps to enhance its look and make it easier to read</a:t>
            </a:r>
            <a:r>
              <a:rPr lang="en-AU" dirty="0" smtClean="0"/>
              <a:t>.</a:t>
            </a:r>
          </a:p>
          <a:p>
            <a:endParaRPr lang="en-AU" dirty="0"/>
          </a:p>
          <a:p>
            <a:r>
              <a:rPr lang="en-AU" dirty="0"/>
              <a:t>The most common formatting functions are found on the Font Group which </a:t>
            </a:r>
            <a:r>
              <a:rPr lang="en-AU" dirty="0" smtClean="0"/>
              <a:t>is located </a:t>
            </a:r>
            <a:r>
              <a:rPr lang="en-AU" dirty="0"/>
              <a:t>on the Home Ribbon: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4219575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645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1143000"/>
          </a:xfrm>
        </p:spPr>
        <p:txBody>
          <a:bodyPr/>
          <a:lstStyle/>
          <a:p>
            <a:r>
              <a:rPr lang="en-AU" dirty="0"/>
              <a:t>Justification of Cell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/>
          <a:lstStyle/>
          <a:p>
            <a:r>
              <a:rPr lang="en-AU" dirty="0"/>
              <a:t>Excel allows you to modify the alignment of entries in individual cells for both</a:t>
            </a:r>
          </a:p>
          <a:p>
            <a:r>
              <a:rPr lang="en-AU" dirty="0"/>
              <a:t>numbers and text by clicking on any of the icons shown adjacent</a:t>
            </a:r>
            <a:r>
              <a:rPr lang="en-AU" dirty="0" smtClean="0"/>
              <a:t>: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068960"/>
            <a:ext cx="1924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221088"/>
            <a:ext cx="4286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32816" y="413576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AU" dirty="0"/>
              <a:t>Left alignment.</a:t>
            </a:r>
          </a:p>
          <a:p>
            <a:pPr>
              <a:lnSpc>
                <a:spcPct val="150000"/>
              </a:lnSpc>
            </a:pPr>
            <a:r>
              <a:rPr lang="en-AU" dirty="0"/>
              <a:t>Centre alignment.</a:t>
            </a:r>
          </a:p>
          <a:p>
            <a:pPr>
              <a:lnSpc>
                <a:spcPct val="150000"/>
              </a:lnSpc>
            </a:pPr>
            <a:r>
              <a:rPr lang="en-AU" dirty="0"/>
              <a:t>Right alignment.</a:t>
            </a:r>
          </a:p>
          <a:p>
            <a:pPr>
              <a:lnSpc>
                <a:spcPct val="150000"/>
              </a:lnSpc>
            </a:pPr>
            <a:r>
              <a:rPr lang="en-AU" dirty="0"/>
              <a:t>Centre &amp; Merge across multiple columns. For example, to centre and merge</a:t>
            </a:r>
          </a:p>
          <a:p>
            <a:pPr>
              <a:lnSpc>
                <a:spcPct val="150000"/>
              </a:lnSpc>
            </a:pPr>
            <a:r>
              <a:rPr lang="en-AU" dirty="0"/>
              <a:t>the entry across columns A to C.</a:t>
            </a:r>
          </a:p>
        </p:txBody>
      </p:sp>
    </p:spTree>
    <p:extLst>
      <p:ext uri="{BB962C8B-B14F-4D97-AF65-F5344CB8AC3E}">
        <p14:creationId xmlns:p14="http://schemas.microsoft.com/office/powerpoint/2010/main" val="268913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Currency and Percentage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Highlight the cell or range of cells that needs to be formatted as currency </a:t>
            </a:r>
            <a:r>
              <a:rPr lang="en-AU" dirty="0" smtClean="0"/>
              <a:t>or percentage</a:t>
            </a:r>
            <a:r>
              <a:rPr lang="en-AU" dirty="0"/>
              <a:t>.</a:t>
            </a:r>
          </a:p>
          <a:p>
            <a:r>
              <a:rPr lang="en-AU" dirty="0" smtClean="0"/>
              <a:t>Left-click </a:t>
            </a:r>
            <a:r>
              <a:rPr lang="en-AU" dirty="0"/>
              <a:t>the relevant icon: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702" y="2392471"/>
            <a:ext cx="9239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95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Controlling the Number of Decimal </a:t>
            </a:r>
            <a:r>
              <a:rPr lang="en-AU" sz="3600" dirty="0" smtClean="0"/>
              <a:t>Places</a:t>
            </a:r>
            <a:endParaRPr lang="en-AU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Highlight the data that needs to be adjusted</a:t>
            </a:r>
            <a:r>
              <a:rPr lang="en-AU" dirty="0" smtClean="0"/>
              <a:t>. </a:t>
            </a:r>
            <a:r>
              <a:rPr lang="en-AU" dirty="0"/>
              <a:t>Control the number of decimal places with this icon:</a:t>
            </a:r>
          </a:p>
          <a:p>
            <a:r>
              <a:rPr lang="en-AU" dirty="0"/>
              <a:t>(‘Home’ Ribbon »’Number’ group).</a:t>
            </a:r>
          </a:p>
          <a:p>
            <a:r>
              <a:rPr lang="en-AU" dirty="0"/>
              <a:t>The Left icon is used to increase the number of decimal places while the Right icon is</a:t>
            </a:r>
          </a:p>
          <a:p>
            <a:r>
              <a:rPr lang="en-AU" dirty="0"/>
              <a:t>used to decrease the number of decimal places.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04744"/>
            <a:ext cx="6762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76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Spreadsheet</a:t>
            </a:r>
            <a:r>
              <a:rPr lang="en-AU" dirty="0"/>
              <a:t> Arithmetic Operation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7252674" cy="3492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115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926</Words>
  <Application>Microsoft Macintosh PowerPoint</Application>
  <PresentationFormat>On-screen Show (4:3)</PresentationFormat>
  <Paragraphs>130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Mangal</vt:lpstr>
      <vt:lpstr>Arial</vt:lpstr>
      <vt:lpstr>Office Theme</vt:lpstr>
      <vt:lpstr>Basics of Spreadsheets</vt:lpstr>
      <vt:lpstr>What is a Spreadsheet?</vt:lpstr>
      <vt:lpstr>The Excel Environment</vt:lpstr>
      <vt:lpstr>Column-Width Formatting</vt:lpstr>
      <vt:lpstr>Cell Formatting</vt:lpstr>
      <vt:lpstr>Justification of Cell Data</vt:lpstr>
      <vt:lpstr>Currency and Percentage Displays</vt:lpstr>
      <vt:lpstr>Controlling the Number of Decimal Places</vt:lpstr>
      <vt:lpstr>Spreadsheet Arithmetic Operation</vt:lpstr>
      <vt:lpstr>Spreadsheet Formulae</vt:lpstr>
      <vt:lpstr>Example</vt:lpstr>
      <vt:lpstr>Spreadsheet Functions</vt:lpstr>
      <vt:lpstr>Spreadsheet Functions</vt:lpstr>
      <vt:lpstr>Display of Formulae and Functions</vt:lpstr>
      <vt:lpstr>Display of Formulae and Functions</vt:lpstr>
      <vt:lpstr>The Copy Commands</vt:lpstr>
      <vt:lpstr>Cell-to-Cell Copy</vt:lpstr>
      <vt:lpstr>Cell-to-Range Copy</vt:lpstr>
      <vt:lpstr>The Autosum Function – this is a great   tool</vt:lpstr>
      <vt:lpstr>The Fill Handle – also a very handy tool </vt:lpstr>
      <vt:lpstr>The Fill Handle</vt:lpstr>
      <vt:lpstr>Absolute Copy Procedures</vt:lpstr>
      <vt:lpstr>Absolute Copy Procedures</vt:lpstr>
      <vt:lpstr>For the Accounting assignment</vt:lpstr>
      <vt:lpstr>PowerPoint Presentation</vt:lpstr>
    </vt:vector>
  </TitlesOfParts>
  <Company>Learn Now Publications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Learn Now</dc:creator>
  <cp:lastModifiedBy>Mark Hannan</cp:lastModifiedBy>
  <cp:revision>11</cp:revision>
  <cp:lastPrinted>2018-02-19T22:56:47Z</cp:lastPrinted>
  <dcterms:created xsi:type="dcterms:W3CDTF">2012-08-09T02:10:56Z</dcterms:created>
  <dcterms:modified xsi:type="dcterms:W3CDTF">2018-04-03T04:12:30Z</dcterms:modified>
</cp:coreProperties>
</file>