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8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314" r:id="rId21"/>
    <p:sldId id="290" r:id="rId22"/>
    <p:sldId id="291" r:id="rId23"/>
    <p:sldId id="292" r:id="rId24"/>
    <p:sldId id="293" r:id="rId25"/>
    <p:sldId id="315" r:id="rId26"/>
    <p:sldId id="31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02"/>
    <p:restoredTop sz="94674"/>
  </p:normalViewPr>
  <p:slideViewPr>
    <p:cSldViewPr snapToGrid="0" snapToObjects="1">
      <p:cViewPr varScale="1">
        <p:scale>
          <a:sx n="44" d="100"/>
          <a:sy n="44" d="100"/>
        </p:scale>
        <p:origin x="5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5EAA6-2E2E-6844-AE59-BCF1C02FA58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31C61-00C0-9240-BAF9-46CD6D26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31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AA77-1174-4443-817B-CB251F34FCAB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7F85-803B-1A41-B7BC-9B3C89E2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7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AA77-1174-4443-817B-CB251F34FCAB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7F85-803B-1A41-B7BC-9B3C89E2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AA77-1174-4443-817B-CB251F34FCAB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7F85-803B-1A41-B7BC-9B3C89E2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1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AA77-1174-4443-817B-CB251F34FCAB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7F85-803B-1A41-B7BC-9B3C89E2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6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AA77-1174-4443-817B-CB251F34FCAB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7F85-803B-1A41-B7BC-9B3C89E2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0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AA77-1174-4443-817B-CB251F34FCAB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7F85-803B-1A41-B7BC-9B3C89E2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7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AA77-1174-4443-817B-CB251F34FCAB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7F85-803B-1A41-B7BC-9B3C89E2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3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AA77-1174-4443-817B-CB251F34FCAB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7F85-803B-1A41-B7BC-9B3C89E2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AA77-1174-4443-817B-CB251F34FCAB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7F85-803B-1A41-B7BC-9B3C89E2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7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AA77-1174-4443-817B-CB251F34FCAB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7F85-803B-1A41-B7BC-9B3C89E2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4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AA77-1174-4443-817B-CB251F34FCAB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7F85-803B-1A41-B7BC-9B3C89E2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5AA77-1174-4443-817B-CB251F34FCAB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37F85-803B-1A41-B7BC-9B3C89E2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7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3.xls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4.xls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5.docx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7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GST</a:t>
            </a:r>
          </a:p>
          <a:p>
            <a:r>
              <a:rPr lang="en-US" dirty="0" smtClean="0"/>
              <a:t>Summary task on Balance Day adjustments</a:t>
            </a:r>
          </a:p>
          <a:p>
            <a:r>
              <a:rPr lang="en-US" dirty="0" smtClean="0"/>
              <a:t>Introduce special </a:t>
            </a:r>
            <a:r>
              <a:rPr lang="en-US" dirty="0" err="1" smtClean="0"/>
              <a:t>jounals</a:t>
            </a:r>
            <a:endParaRPr lang="en-US" dirty="0" smtClean="0"/>
          </a:p>
          <a:p>
            <a:r>
              <a:rPr lang="en-US" dirty="0" smtClean="0"/>
              <a:t>Revise for online Quiz</a:t>
            </a:r>
          </a:p>
          <a:p>
            <a:r>
              <a:rPr lang="en-US" dirty="0" smtClean="0"/>
              <a:t>Work on Assignment task</a:t>
            </a:r>
          </a:p>
        </p:txBody>
      </p:sp>
    </p:spTree>
    <p:extLst>
      <p:ext uri="{BB962C8B-B14F-4D97-AF65-F5344CB8AC3E}">
        <p14:creationId xmlns:p14="http://schemas.microsoft.com/office/powerpoint/2010/main" val="7946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93799"/>
              </p:ext>
            </p:extLst>
          </p:nvPr>
        </p:nvGraphicFramePr>
        <p:xfrm>
          <a:off x="1802574" y="365125"/>
          <a:ext cx="5801383" cy="64433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8207"/>
                <a:gridCol w="1538917"/>
                <a:gridCol w="1771414"/>
                <a:gridCol w="1682845"/>
              </a:tblGrid>
              <a:tr h="550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Date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Assets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Liabilities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Owners Equity (+ Income less expense)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0987"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>
                          <a:effectLst/>
                        </a:rPr>
                        <a:t> </a:t>
                      </a:r>
                      <a:endParaRPr lang="sk-SK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 dirty="0">
                          <a:effectLst/>
                        </a:rPr>
                        <a:t> </a:t>
                      </a:r>
                      <a:endParaRPr lang="sk-SK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>
                          <a:effectLst/>
                        </a:rPr>
                        <a:t> </a:t>
                      </a:r>
                      <a:endParaRPr lang="sk-SK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>
                          <a:effectLst/>
                        </a:rPr>
                        <a:t> </a:t>
                      </a:r>
                      <a:endParaRPr lang="sk-SK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0987"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>
                          <a:effectLst/>
                        </a:rPr>
                        <a:t> </a:t>
                      </a:r>
                      <a:endParaRPr lang="sk-SK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 dirty="0">
                          <a:effectLst/>
                        </a:rPr>
                        <a:t> </a:t>
                      </a:r>
                      <a:endParaRPr lang="sk-SK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 dirty="0">
                          <a:effectLst/>
                        </a:rPr>
                        <a:t> </a:t>
                      </a:r>
                      <a:endParaRPr lang="sk-SK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>
                          <a:effectLst/>
                        </a:rPr>
                        <a:t> </a:t>
                      </a:r>
                      <a:endParaRPr lang="sk-SK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0987"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>
                          <a:effectLst/>
                        </a:rPr>
                        <a:t> </a:t>
                      </a:r>
                      <a:endParaRPr lang="sk-SK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 dirty="0">
                          <a:effectLst/>
                        </a:rPr>
                        <a:t> </a:t>
                      </a:r>
                      <a:endParaRPr lang="sk-SK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 dirty="0">
                          <a:effectLst/>
                        </a:rPr>
                        <a:t> </a:t>
                      </a:r>
                      <a:endParaRPr lang="sk-SK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>
                          <a:effectLst/>
                        </a:rPr>
                        <a:t> </a:t>
                      </a:r>
                      <a:endParaRPr lang="sk-SK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0987"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>
                          <a:effectLst/>
                        </a:rPr>
                        <a:t> </a:t>
                      </a:r>
                      <a:endParaRPr lang="sk-SK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 dirty="0">
                          <a:effectLst/>
                        </a:rPr>
                        <a:t> </a:t>
                      </a:r>
                      <a:endParaRPr lang="sk-SK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 dirty="0">
                          <a:effectLst/>
                        </a:rPr>
                        <a:t> </a:t>
                      </a:r>
                      <a:endParaRPr lang="sk-SK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>
                          <a:effectLst/>
                        </a:rPr>
                        <a:t> </a:t>
                      </a:r>
                      <a:endParaRPr lang="sk-SK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0987"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>
                          <a:effectLst/>
                        </a:rPr>
                        <a:t> </a:t>
                      </a:r>
                      <a:endParaRPr lang="sk-SK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>
                          <a:effectLst/>
                        </a:rPr>
                        <a:t> </a:t>
                      </a:r>
                      <a:endParaRPr lang="sk-SK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 dirty="0">
                          <a:effectLst/>
                        </a:rPr>
                        <a:t> </a:t>
                      </a:r>
                      <a:endParaRPr lang="sk-SK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>
                          <a:effectLst/>
                        </a:rPr>
                        <a:t> </a:t>
                      </a:r>
                      <a:endParaRPr lang="sk-SK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0987"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>
                          <a:effectLst/>
                        </a:rPr>
                        <a:t> </a:t>
                      </a:r>
                      <a:endParaRPr lang="sk-SK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>
                          <a:effectLst/>
                        </a:rPr>
                        <a:t> </a:t>
                      </a:r>
                      <a:endParaRPr lang="sk-SK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 dirty="0">
                          <a:effectLst/>
                        </a:rPr>
                        <a:t> </a:t>
                      </a:r>
                      <a:endParaRPr lang="sk-SK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>
                          <a:effectLst/>
                        </a:rPr>
                        <a:t> </a:t>
                      </a:r>
                      <a:endParaRPr lang="sk-SK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0987"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>
                          <a:effectLst/>
                        </a:rPr>
                        <a:t> </a:t>
                      </a:r>
                      <a:endParaRPr lang="sk-SK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>
                          <a:effectLst/>
                        </a:rPr>
                        <a:t> </a:t>
                      </a:r>
                      <a:endParaRPr lang="sk-SK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 dirty="0">
                          <a:effectLst/>
                        </a:rPr>
                        <a:t> </a:t>
                      </a:r>
                      <a:endParaRPr lang="sk-SK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>
                          <a:effectLst/>
                        </a:rPr>
                        <a:t> </a:t>
                      </a:r>
                      <a:endParaRPr lang="sk-SK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0987"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>
                          <a:effectLst/>
                        </a:rPr>
                        <a:t> </a:t>
                      </a:r>
                      <a:endParaRPr lang="sk-SK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>
                          <a:effectLst/>
                        </a:rPr>
                        <a:t> </a:t>
                      </a:r>
                      <a:endParaRPr lang="sk-SK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 dirty="0">
                          <a:effectLst/>
                        </a:rPr>
                        <a:t> </a:t>
                      </a:r>
                      <a:endParaRPr lang="sk-SK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>
                          <a:effectLst/>
                        </a:rPr>
                        <a:t> </a:t>
                      </a:r>
                      <a:endParaRPr lang="sk-SK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0987"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>
                          <a:effectLst/>
                        </a:rPr>
                        <a:t> </a:t>
                      </a:r>
                      <a:endParaRPr lang="sk-SK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>
                          <a:effectLst/>
                        </a:rPr>
                        <a:t> </a:t>
                      </a:r>
                      <a:endParaRPr lang="sk-SK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 dirty="0">
                          <a:effectLst/>
                        </a:rPr>
                        <a:t> </a:t>
                      </a:r>
                      <a:endParaRPr lang="sk-SK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 dirty="0">
                          <a:effectLst/>
                        </a:rPr>
                        <a:t> </a:t>
                      </a:r>
                      <a:endParaRPr lang="sk-SK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0987"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>
                          <a:effectLst/>
                        </a:rPr>
                        <a:t> </a:t>
                      </a:r>
                      <a:endParaRPr lang="sk-SK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>
                          <a:effectLst/>
                        </a:rPr>
                        <a:t> </a:t>
                      </a:r>
                      <a:endParaRPr lang="sk-SK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 dirty="0">
                          <a:effectLst/>
                        </a:rPr>
                        <a:t> </a:t>
                      </a:r>
                      <a:endParaRPr lang="sk-SK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 dirty="0">
                          <a:effectLst/>
                        </a:rPr>
                        <a:t> </a:t>
                      </a:r>
                      <a:endParaRPr lang="sk-SK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0987"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>
                          <a:effectLst/>
                        </a:rPr>
                        <a:t> </a:t>
                      </a:r>
                      <a:endParaRPr lang="sk-SK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>
                          <a:effectLst/>
                        </a:rPr>
                        <a:t> </a:t>
                      </a:r>
                      <a:endParaRPr lang="sk-SK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 dirty="0">
                          <a:effectLst/>
                        </a:rPr>
                        <a:t> </a:t>
                      </a:r>
                      <a:endParaRPr lang="sk-SK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 dirty="0">
                          <a:effectLst/>
                        </a:rPr>
                        <a:t> </a:t>
                      </a:r>
                      <a:endParaRPr lang="sk-SK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0987"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>
                          <a:effectLst/>
                        </a:rPr>
                        <a:t> </a:t>
                      </a:r>
                      <a:endParaRPr lang="sk-SK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>
                          <a:effectLst/>
                        </a:rPr>
                        <a:t> </a:t>
                      </a:r>
                      <a:endParaRPr lang="sk-SK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 dirty="0">
                          <a:effectLst/>
                        </a:rPr>
                        <a:t> </a:t>
                      </a:r>
                      <a:endParaRPr lang="sk-SK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 dirty="0">
                          <a:effectLst/>
                        </a:rPr>
                        <a:t> </a:t>
                      </a:r>
                      <a:endParaRPr lang="sk-SK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0987"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>
                          <a:effectLst/>
                        </a:rPr>
                        <a:t> </a:t>
                      </a:r>
                      <a:endParaRPr lang="sk-SK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>
                          <a:effectLst/>
                        </a:rPr>
                        <a:t> </a:t>
                      </a:r>
                      <a:endParaRPr lang="sk-SK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 dirty="0">
                          <a:effectLst/>
                        </a:rPr>
                        <a:t> </a:t>
                      </a:r>
                      <a:endParaRPr lang="sk-SK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 dirty="0">
                          <a:effectLst/>
                        </a:rPr>
                        <a:t> </a:t>
                      </a:r>
                      <a:endParaRPr lang="sk-SK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0987"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>
                          <a:effectLst/>
                        </a:rPr>
                        <a:t> </a:t>
                      </a:r>
                      <a:endParaRPr lang="sk-SK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>
                          <a:effectLst/>
                        </a:rPr>
                        <a:t> </a:t>
                      </a:r>
                      <a:endParaRPr lang="sk-SK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>
                          <a:effectLst/>
                        </a:rPr>
                        <a:t> </a:t>
                      </a:r>
                      <a:endParaRPr lang="sk-SK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600" u="none" strike="noStrike" dirty="0">
                          <a:effectLst/>
                        </a:rPr>
                        <a:t> </a:t>
                      </a:r>
                      <a:endParaRPr lang="sk-SK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583" marR="6583" marT="658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36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393200"/>
              </p:ext>
            </p:extLst>
          </p:nvPr>
        </p:nvGraphicFramePr>
        <p:xfrm>
          <a:off x="2685327" y="1527864"/>
          <a:ext cx="4966423" cy="4262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1658"/>
                <a:gridCol w="1966298"/>
                <a:gridCol w="1135182"/>
                <a:gridCol w="993285"/>
              </a:tblGrid>
              <a:tr h="302545"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General journal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3025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Date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Account name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DR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Cr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3025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3025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3025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3025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3025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329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3025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3025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3025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3025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3025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3025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497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Introduction of </a:t>
            </a:r>
            <a:r>
              <a:rPr lang="en-US" dirty="0"/>
              <a:t>Special journals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Tutorial Questions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93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Special Journals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Refer </a:t>
            </a:r>
            <a:r>
              <a:rPr lang="en-US" dirty="0" err="1" smtClean="0"/>
              <a:t>ch</a:t>
            </a:r>
            <a:r>
              <a:rPr lang="en-US" dirty="0" smtClean="0"/>
              <a:t> 7 page 295ff (Edition 7)</a:t>
            </a:r>
          </a:p>
          <a:p>
            <a:r>
              <a:rPr lang="en-GB" dirty="0"/>
              <a:t>A special journal is an accounting journal designed to record similar types of transactions. 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journal is to record transactions that happen often  and can be grouped together in a dedicated special accounting </a:t>
            </a:r>
            <a:r>
              <a:rPr lang="en-GB" dirty="0" smtClean="0"/>
              <a:t>journal.</a:t>
            </a:r>
          </a:p>
          <a:p>
            <a:r>
              <a:rPr lang="en-GB" dirty="0" smtClean="0"/>
              <a:t> </a:t>
            </a:r>
            <a:r>
              <a:rPr lang="en-GB" dirty="0"/>
              <a:t>to help a business reduce the time needed to post from journal to the ledger accounts</a:t>
            </a:r>
            <a:r>
              <a:rPr lang="en-GB" dirty="0" smtClean="0"/>
              <a:t>.</a:t>
            </a:r>
          </a:p>
          <a:p>
            <a:r>
              <a:rPr lang="en-GB" dirty="0" smtClean="0"/>
              <a:t>Reduce entries in the ledger a/</a:t>
            </a:r>
            <a:r>
              <a:rPr lang="en-GB" dirty="0" err="1" smtClean="0"/>
              <a:t>cs</a:t>
            </a:r>
            <a:r>
              <a:rPr lang="en-GB" dirty="0" smtClean="0"/>
              <a:t> 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6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900738" y="1325365"/>
          <a:ext cx="6132340" cy="33039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9422"/>
                <a:gridCol w="2144543"/>
                <a:gridCol w="1958375"/>
              </a:tblGrid>
              <a:tr h="6302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Transactions</a:t>
                      </a:r>
                      <a:endParaRPr lang="en-GB" sz="14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114300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Special Journal</a:t>
                      </a:r>
                      <a:endParaRPr lang="en-GB" sz="14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124460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Posting abbreviation </a:t>
                      </a:r>
                      <a:endParaRPr lang="en-GB" sz="14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435" marR="51435" marT="0" marB="0"/>
                </a:tc>
              </a:tr>
              <a:tr h="516102">
                <a:tc>
                  <a:txBody>
                    <a:bodyPr/>
                    <a:lstStyle/>
                    <a:p>
                      <a:pPr>
                        <a:spcAft>
                          <a:spcPts val="660"/>
                        </a:spcAft>
                      </a:pPr>
                      <a:r>
                        <a:rPr lang="en-GB" sz="1400" dirty="0">
                          <a:effectLst/>
                        </a:rPr>
                        <a:t>1 </a:t>
                      </a:r>
                      <a:r>
                        <a:rPr lang="en-GB" sz="1400" dirty="0" smtClean="0">
                          <a:effectLst/>
                        </a:rPr>
                        <a:t>Sales</a:t>
                      </a:r>
                      <a:r>
                        <a:rPr lang="en-GB" sz="1400" baseline="0" dirty="0" smtClean="0">
                          <a:effectLst/>
                        </a:rPr>
                        <a:t> </a:t>
                      </a:r>
                      <a:r>
                        <a:rPr lang="en-GB" sz="1400" dirty="0" smtClean="0">
                          <a:effectLst/>
                        </a:rPr>
                        <a:t>on </a:t>
                      </a:r>
                      <a:r>
                        <a:rPr lang="en-GB" sz="1400" dirty="0">
                          <a:effectLst/>
                        </a:rPr>
                        <a:t>credit</a:t>
                      </a:r>
                      <a:endParaRPr lang="en-GB" sz="14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60"/>
                        </a:spcAft>
                      </a:pPr>
                      <a:r>
                        <a:rPr lang="en-GB" sz="1400" dirty="0">
                          <a:effectLst/>
                        </a:rPr>
                        <a:t>Sales journal</a:t>
                      </a:r>
                      <a:endParaRPr lang="en-GB" sz="14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588010">
                        <a:spcAft>
                          <a:spcPts val="660"/>
                        </a:spcAft>
                      </a:pPr>
                      <a:r>
                        <a:rPr lang="en-GB" sz="1400">
                          <a:effectLst/>
                        </a:rPr>
                        <a:t>SJ </a:t>
                      </a:r>
                      <a:endParaRPr lang="en-GB" sz="14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435" marR="51435" marT="0" marB="0"/>
                </a:tc>
              </a:tr>
              <a:tr h="516102">
                <a:tc>
                  <a:txBody>
                    <a:bodyPr/>
                    <a:lstStyle/>
                    <a:p>
                      <a:pPr>
                        <a:spcAft>
                          <a:spcPts val="660"/>
                        </a:spcAft>
                      </a:pPr>
                      <a:r>
                        <a:rPr lang="en-GB" sz="1400" dirty="0">
                          <a:effectLst/>
                        </a:rPr>
                        <a:t>2 Cash </a:t>
                      </a:r>
                      <a:r>
                        <a:rPr lang="en-GB" sz="1400" dirty="0" smtClean="0">
                          <a:effectLst/>
                        </a:rPr>
                        <a:t>receipts</a:t>
                      </a:r>
                      <a:endParaRPr lang="en-GB" sz="14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60"/>
                        </a:spcAft>
                      </a:pPr>
                      <a:r>
                        <a:rPr lang="en-GB" sz="1400">
                          <a:effectLst/>
                        </a:rPr>
                        <a:t>Cash receipts journal</a:t>
                      </a:r>
                      <a:endParaRPr lang="en-GB" sz="14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621030">
                        <a:spcAft>
                          <a:spcPts val="660"/>
                        </a:spcAft>
                      </a:pPr>
                      <a:r>
                        <a:rPr lang="en-GB" sz="1400">
                          <a:effectLst/>
                        </a:rPr>
                        <a:t>CRJ </a:t>
                      </a:r>
                      <a:endParaRPr lang="en-GB" sz="14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435" marR="51435" marT="0" marB="0"/>
                </a:tc>
              </a:tr>
              <a:tr h="516102">
                <a:tc>
                  <a:txBody>
                    <a:bodyPr/>
                    <a:lstStyle/>
                    <a:p>
                      <a:pPr>
                        <a:spcAft>
                          <a:spcPts val="660"/>
                        </a:spcAft>
                      </a:pPr>
                      <a:r>
                        <a:rPr lang="en-GB" sz="1400">
                          <a:effectLst/>
                        </a:rPr>
                        <a:t>3 Purchase on credit</a:t>
                      </a:r>
                      <a:endParaRPr lang="en-GB" sz="14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60"/>
                        </a:spcAft>
                      </a:pPr>
                      <a:r>
                        <a:rPr lang="en-GB" sz="1400">
                          <a:effectLst/>
                        </a:rPr>
                        <a:t>Purchases journal</a:t>
                      </a:r>
                      <a:endParaRPr lang="en-GB" sz="14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581660">
                        <a:spcAft>
                          <a:spcPts val="660"/>
                        </a:spcAft>
                      </a:pPr>
                      <a:r>
                        <a:rPr lang="en-GB" sz="1400">
                          <a:effectLst/>
                        </a:rPr>
                        <a:t>PJ </a:t>
                      </a:r>
                      <a:endParaRPr lang="en-GB" sz="14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435" marR="51435" marT="0" marB="0"/>
                </a:tc>
              </a:tr>
              <a:tr h="516102">
                <a:tc>
                  <a:txBody>
                    <a:bodyPr/>
                    <a:lstStyle/>
                    <a:p>
                      <a:pPr>
                        <a:spcAft>
                          <a:spcPts val="660"/>
                        </a:spcAft>
                      </a:pPr>
                      <a:r>
                        <a:rPr lang="en-GB" sz="1400" dirty="0">
                          <a:effectLst/>
                        </a:rPr>
                        <a:t>4 Cash </a:t>
                      </a:r>
                      <a:r>
                        <a:rPr lang="en-GB" sz="1400" dirty="0" smtClean="0">
                          <a:effectLst/>
                        </a:rPr>
                        <a:t>payments</a:t>
                      </a:r>
                      <a:endParaRPr lang="en-GB" sz="14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60"/>
                        </a:spcAft>
                      </a:pPr>
                      <a:r>
                        <a:rPr lang="en-GB" sz="1400">
                          <a:effectLst/>
                        </a:rPr>
                        <a:t>Cash payments journal</a:t>
                      </a:r>
                      <a:endParaRPr lang="en-GB" sz="14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581660">
                        <a:spcAft>
                          <a:spcPts val="660"/>
                        </a:spcAft>
                      </a:pPr>
                      <a:r>
                        <a:rPr lang="en-GB" sz="1400">
                          <a:effectLst/>
                        </a:rPr>
                        <a:t>CPJ</a:t>
                      </a:r>
                      <a:endParaRPr lang="en-GB" sz="14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435" marR="51435" marT="0" marB="0"/>
                </a:tc>
              </a:tr>
              <a:tr h="609362">
                <a:tc>
                  <a:txBody>
                    <a:bodyPr/>
                    <a:lstStyle/>
                    <a:p>
                      <a:pPr>
                        <a:spcAft>
                          <a:spcPts val="660"/>
                        </a:spcAft>
                      </a:pPr>
                      <a:r>
                        <a:rPr lang="en-GB" sz="1400">
                          <a:effectLst/>
                        </a:rPr>
                        <a:t>5 All others (not in 1,2,3,4)</a:t>
                      </a:r>
                      <a:endParaRPr lang="en-GB" sz="14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60"/>
                        </a:spcAft>
                      </a:pPr>
                      <a:r>
                        <a:rPr lang="en-GB" sz="1400">
                          <a:effectLst/>
                        </a:rPr>
                        <a:t>General journal</a:t>
                      </a:r>
                      <a:endParaRPr lang="en-GB" sz="14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581660">
                        <a:spcAft>
                          <a:spcPts val="660"/>
                        </a:spcAft>
                      </a:pPr>
                      <a:r>
                        <a:rPr lang="en-GB" sz="1400" dirty="0">
                          <a:effectLst/>
                        </a:rPr>
                        <a:t>GJ </a:t>
                      </a:r>
                      <a:endParaRPr lang="en-GB" sz="14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88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General Journal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 </a:t>
            </a:r>
            <a:r>
              <a:rPr lang="en-GB" dirty="0"/>
              <a:t>usually used for:  </a:t>
            </a:r>
          </a:p>
          <a:p>
            <a:pPr lvl="1"/>
            <a:r>
              <a:rPr lang="en-GB" dirty="0"/>
              <a:t>All other transactions </a:t>
            </a:r>
            <a:r>
              <a:rPr lang="en-GB" dirty="0">
                <a:solidFill>
                  <a:srgbClr val="FF0000"/>
                </a:solidFill>
              </a:rPr>
              <a:t>not</a:t>
            </a:r>
            <a:r>
              <a:rPr lang="en-GB" dirty="0"/>
              <a:t> recorded in the special journals; </a:t>
            </a:r>
          </a:p>
          <a:p>
            <a:pPr lvl="1"/>
            <a:r>
              <a:rPr lang="en-GB" dirty="0"/>
              <a:t>Adjusting entries </a:t>
            </a:r>
            <a:r>
              <a:rPr lang="en-GB" dirty="0" smtClean="0"/>
              <a:t>(</a:t>
            </a:r>
            <a:r>
              <a:rPr lang="en-GB" dirty="0"/>
              <a:t>B</a:t>
            </a:r>
            <a:r>
              <a:rPr lang="en-GB" dirty="0" smtClean="0"/>
              <a:t>alance </a:t>
            </a:r>
            <a:r>
              <a:rPr lang="en-GB" dirty="0"/>
              <a:t>D</a:t>
            </a:r>
            <a:r>
              <a:rPr lang="en-GB" dirty="0" smtClean="0"/>
              <a:t>ay adjustments  </a:t>
            </a:r>
          </a:p>
          <a:p>
            <a:pPr lvl="1"/>
            <a:r>
              <a:rPr lang="en-GB" dirty="0" smtClean="0"/>
              <a:t>for </a:t>
            </a:r>
            <a:r>
              <a:rPr lang="en-GB" dirty="0"/>
              <a:t>correcting Dr/Cr made wrongly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Drawings by the owner of non cash items </a:t>
            </a:r>
            <a:endParaRPr lang="en-GB" dirty="0"/>
          </a:p>
          <a:p>
            <a:pPr lvl="1"/>
            <a:r>
              <a:rPr lang="en-GB" dirty="0"/>
              <a:t>Closing entries (end-of-financial year)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55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 smtClean="0"/>
              <a:t>8 Sales </a:t>
            </a:r>
            <a:r>
              <a:rPr lang="en-GB" b="1" dirty="0"/>
              <a:t>Journal (SJ) </a:t>
            </a:r>
            <a:r>
              <a:rPr lang="en-GB" b="1" dirty="0" smtClean="0"/>
              <a:t>: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7657" y="1690688"/>
            <a:ext cx="8101693" cy="1883719"/>
          </a:xfrm>
        </p:spPr>
        <p:txBody>
          <a:bodyPr>
            <a:normAutofit/>
          </a:bodyPr>
          <a:lstStyle/>
          <a:p>
            <a:r>
              <a:rPr lang="en-GB" u="sng" dirty="0"/>
              <a:t>only </a:t>
            </a:r>
            <a:r>
              <a:rPr lang="en-GB" dirty="0"/>
              <a:t>for </a:t>
            </a:r>
            <a:r>
              <a:rPr lang="en-GB" dirty="0" smtClean="0"/>
              <a:t>sales (or services) </a:t>
            </a:r>
            <a:r>
              <a:rPr lang="en-GB" dirty="0"/>
              <a:t>of business </a:t>
            </a:r>
            <a:r>
              <a:rPr lang="en-GB" dirty="0" smtClean="0"/>
              <a:t>inventory (stock) </a:t>
            </a:r>
            <a:r>
              <a:rPr lang="en-GB" dirty="0"/>
              <a:t>on </a:t>
            </a:r>
            <a:r>
              <a:rPr lang="en-GB" dirty="0" smtClean="0">
                <a:solidFill>
                  <a:srgbClr val="FF0000"/>
                </a:solidFill>
              </a:rPr>
              <a:t>credit</a:t>
            </a:r>
          </a:p>
          <a:p>
            <a:r>
              <a:rPr lang="en-GB" dirty="0" smtClean="0"/>
              <a:t>(Really it could be called the Credit Sales Journal)</a:t>
            </a:r>
            <a:endParaRPr lang="en-US" dirty="0"/>
          </a:p>
          <a:p>
            <a:r>
              <a:rPr lang="en-US" dirty="0" smtClean="0"/>
              <a:t>Totals are posted to the ledger 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739210"/>
              </p:ext>
            </p:extLst>
          </p:nvPr>
        </p:nvGraphicFramePr>
        <p:xfrm>
          <a:off x="1088911" y="3774280"/>
          <a:ext cx="9984140" cy="2169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4" imgW="5435600" imgH="1181100" progId="Excel.Sheet.12">
                  <p:embed/>
                </p:oleObj>
              </mc:Choice>
              <mc:Fallback>
                <p:oleObj name="Worksheet" r:id="rId4" imgW="5435600" imgH="1181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88911" y="3774280"/>
                        <a:ext cx="9984140" cy="2169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881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9 Purchases </a:t>
            </a:r>
            <a:r>
              <a:rPr lang="en-GB" dirty="0"/>
              <a:t>Journal (PJ</a:t>
            </a:r>
            <a:r>
              <a:rPr lang="en-GB" dirty="0" smtClean="0"/>
              <a:t>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/>
              <a:t>only </a:t>
            </a:r>
            <a:r>
              <a:rPr lang="en-GB" dirty="0"/>
              <a:t>for </a:t>
            </a:r>
            <a:r>
              <a:rPr lang="en-GB" dirty="0">
                <a:solidFill>
                  <a:srgbClr val="FF0000"/>
                </a:solidFill>
              </a:rPr>
              <a:t>credit</a:t>
            </a:r>
            <a:r>
              <a:rPr lang="en-GB" dirty="0"/>
              <a:t> purchases from </a:t>
            </a:r>
            <a:r>
              <a:rPr lang="en-GB" dirty="0" smtClean="0"/>
              <a:t>Accounts Payable suppliers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417438"/>
              </p:ext>
            </p:extLst>
          </p:nvPr>
        </p:nvGraphicFramePr>
        <p:xfrm>
          <a:off x="627063" y="3313113"/>
          <a:ext cx="9382125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Worksheet" r:id="rId3" imgW="4676726" imgH="666736" progId="Excel.Sheet.12">
                  <p:embed/>
                </p:oleObj>
              </mc:Choice>
              <mc:Fallback>
                <p:oleObj name="Worksheet" r:id="rId3" imgW="4676726" imgH="66673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063" y="3313113"/>
                        <a:ext cx="9382125" cy="1338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0807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Cash Receipts Journal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125266"/>
            <a:ext cx="7886700" cy="3685904"/>
          </a:xfrm>
        </p:spPr>
        <p:txBody>
          <a:bodyPr/>
          <a:lstStyle/>
          <a:p>
            <a:r>
              <a:rPr lang="en-US" dirty="0" smtClean="0"/>
              <a:t>All </a:t>
            </a:r>
            <a:r>
              <a:rPr lang="en-US" dirty="0" smtClean="0">
                <a:solidFill>
                  <a:srgbClr val="FF0000"/>
                </a:solidFill>
              </a:rPr>
              <a:t>receipts of cash </a:t>
            </a:r>
            <a:r>
              <a:rPr lang="en-US" dirty="0" smtClean="0"/>
              <a:t>are recorded in this journal. </a:t>
            </a:r>
          </a:p>
          <a:p>
            <a:r>
              <a:rPr lang="en-US" dirty="0" smtClean="0"/>
              <a:t>Sundries are for occasional receipts of cash </a:t>
            </a:r>
            <a:r>
              <a:rPr lang="en-US" dirty="0" err="1" smtClean="0"/>
              <a:t>eg</a:t>
            </a:r>
            <a:r>
              <a:rPr lang="en-US" dirty="0" smtClean="0"/>
              <a:t> interest once a year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6785"/>
              </p:ext>
            </p:extLst>
          </p:nvPr>
        </p:nvGraphicFramePr>
        <p:xfrm>
          <a:off x="2152651" y="3897086"/>
          <a:ext cx="9731604" cy="1914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Worksheet" r:id="rId4" imgW="6134100" imgH="1206500" progId="Excel.Sheet.12">
                  <p:embed/>
                </p:oleObj>
              </mc:Choice>
              <mc:Fallback>
                <p:oleObj name="Worksheet" r:id="rId4" imgW="6134100" imgH="1206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2651" y="3897086"/>
                        <a:ext cx="9731604" cy="1914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9695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 Cash Payments Journal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Records all payments of cash with columns for regular cash payments like wages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606228"/>
              </p:ext>
            </p:extLst>
          </p:nvPr>
        </p:nvGraphicFramePr>
        <p:xfrm>
          <a:off x="618754" y="2955132"/>
          <a:ext cx="10996512" cy="2008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Worksheet" r:id="rId4" imgW="6743700" imgH="1231900" progId="Excel.Sheet.12">
                  <p:embed/>
                </p:oleObj>
              </mc:Choice>
              <mc:Fallback>
                <p:oleObj name="Worksheet" r:id="rId4" imgW="6743700" imgH="1231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8754" y="2955132"/>
                        <a:ext cx="10996512" cy="2008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011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1 The goods and services tax in Australia (GST) 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Under </a:t>
            </a:r>
            <a:r>
              <a:rPr lang="en-GB" dirty="0">
                <a:latin typeface="+mj-lt"/>
              </a:rPr>
              <a:t>the GST legislation, business have to register for an Australian Business Number (ABN) and GST if their gross sales exceed $75 000 per year.  </a:t>
            </a: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The </a:t>
            </a:r>
            <a:r>
              <a:rPr lang="en-GB" dirty="0">
                <a:latin typeface="+mj-lt"/>
              </a:rPr>
              <a:t>GST is a tax levied (charged) at the rate of 10% on the supply (sale) of most services and goods. </a:t>
            </a:r>
            <a:r>
              <a:rPr lang="en-GB" dirty="0" smtClean="0">
                <a:latin typeface="+mj-lt"/>
              </a:rPr>
              <a:t>A</a:t>
            </a:r>
          </a:p>
          <a:p>
            <a:r>
              <a:rPr lang="en-GB" dirty="0" smtClean="0">
                <a:latin typeface="+mj-lt"/>
              </a:rPr>
              <a:t>All </a:t>
            </a:r>
            <a:r>
              <a:rPr lang="en-GB" dirty="0">
                <a:latin typeface="+mj-lt"/>
              </a:rPr>
              <a:t>supplies of services and goods are subject to GST unless they are ‘</a:t>
            </a:r>
            <a:r>
              <a:rPr lang="en-GB" dirty="0" smtClean="0">
                <a:latin typeface="+mj-lt"/>
              </a:rPr>
              <a:t>non taxable</a:t>
            </a:r>
            <a:r>
              <a:rPr lang="en-GB" dirty="0">
                <a:latin typeface="+mj-lt"/>
              </a:rPr>
              <a:t>’. </a:t>
            </a:r>
            <a:r>
              <a:rPr lang="en-GB" dirty="0" smtClean="0">
                <a:latin typeface="+mj-lt"/>
              </a:rPr>
              <a:t>:  </a:t>
            </a:r>
            <a:endParaRPr lang="en-GB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65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special journals include: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Summarising</a:t>
            </a:r>
            <a:r>
              <a:rPr lang="en-US" dirty="0" smtClean="0"/>
              <a:t> and getting totals to post to the ledger a/</a:t>
            </a:r>
            <a:r>
              <a:rPr lang="en-US" dirty="0" err="1" smtClean="0"/>
              <a:t>cs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Classifying like items into the special journal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01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5073"/>
            <a:ext cx="10515600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GB" b="1" dirty="0" smtClean="0"/>
              <a:t> 12 Record </a:t>
            </a:r>
            <a:r>
              <a:rPr lang="en-GB" b="1" dirty="0"/>
              <a:t>simple transaction in the special journals</a:t>
            </a:r>
            <a:br>
              <a:rPr lang="en-GB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3/8  </a:t>
            </a:r>
            <a:r>
              <a:rPr lang="en-GB" dirty="0"/>
              <a:t>Owners invested $130,000 cash into the business as capital</a:t>
            </a:r>
          </a:p>
          <a:p>
            <a:pPr marL="0" indent="0">
              <a:buNone/>
            </a:pPr>
            <a:r>
              <a:rPr lang="en-GB" dirty="0"/>
              <a:t>4/8  Purchased stock of DVD on credit for $4400 (</a:t>
            </a:r>
            <a:r>
              <a:rPr lang="en-GB" dirty="0" err="1"/>
              <a:t>gst</a:t>
            </a:r>
            <a:r>
              <a:rPr lang="en-GB" dirty="0"/>
              <a:t> </a:t>
            </a:r>
            <a:r>
              <a:rPr lang="en-GB" dirty="0" err="1"/>
              <a:t>incl</a:t>
            </a:r>
            <a:r>
              <a:rPr lang="en-GB" dirty="0"/>
              <a:t>) from JB HIFI . </a:t>
            </a:r>
            <a:r>
              <a:rPr lang="en-GB" dirty="0" smtClean="0"/>
              <a:t>	Invoice </a:t>
            </a:r>
            <a:r>
              <a:rPr lang="en-GB" dirty="0"/>
              <a:t>no 456</a:t>
            </a:r>
          </a:p>
          <a:p>
            <a:pPr marL="0" indent="0">
              <a:buNone/>
            </a:pPr>
            <a:r>
              <a:rPr lang="en-GB" dirty="0"/>
              <a:t>5/8 Sold DVD for $550 (</a:t>
            </a:r>
            <a:r>
              <a:rPr lang="en-GB" dirty="0" err="1"/>
              <a:t>gst</a:t>
            </a:r>
            <a:r>
              <a:rPr lang="en-GB" dirty="0"/>
              <a:t> </a:t>
            </a:r>
            <a:r>
              <a:rPr lang="en-GB" dirty="0" err="1"/>
              <a:t>incl</a:t>
            </a:r>
            <a:r>
              <a:rPr lang="en-GB" dirty="0"/>
              <a:t>) for cash sale. Receipt no 001</a:t>
            </a:r>
          </a:p>
          <a:p>
            <a:pPr marL="0" indent="0">
              <a:buNone/>
            </a:pPr>
            <a:r>
              <a:rPr lang="en-GB" dirty="0"/>
              <a:t>5/8  Paid rent of $700.(no GST on rent) chq no 006</a:t>
            </a:r>
          </a:p>
          <a:p>
            <a:pPr marL="0" indent="0">
              <a:buNone/>
            </a:pPr>
            <a:r>
              <a:rPr lang="en-GB" dirty="0"/>
              <a:t>7/8  Sold DVDs for $1100 (</a:t>
            </a:r>
            <a:r>
              <a:rPr lang="en-GB" dirty="0" err="1"/>
              <a:t>gst</a:t>
            </a:r>
            <a:r>
              <a:rPr lang="en-GB" dirty="0"/>
              <a:t> </a:t>
            </a:r>
            <a:r>
              <a:rPr lang="en-GB" dirty="0" err="1"/>
              <a:t>incl</a:t>
            </a:r>
            <a:r>
              <a:rPr lang="en-GB" dirty="0"/>
              <a:t>) on </a:t>
            </a:r>
            <a:r>
              <a:rPr lang="en-GB" u="sng" dirty="0"/>
              <a:t>credit</a:t>
            </a:r>
            <a:r>
              <a:rPr lang="en-GB" dirty="0"/>
              <a:t> to James. Invoice No 20</a:t>
            </a:r>
          </a:p>
          <a:p>
            <a:pPr marL="0" indent="0">
              <a:buNone/>
            </a:pPr>
            <a:r>
              <a:rPr lang="en-GB" dirty="0"/>
              <a:t>9/8  Paid wages to apprentice $625.(no </a:t>
            </a:r>
            <a:r>
              <a:rPr lang="en-GB" dirty="0" err="1"/>
              <a:t>gst</a:t>
            </a:r>
            <a:r>
              <a:rPr lang="en-GB" dirty="0"/>
              <a:t>) Chq 007</a:t>
            </a:r>
          </a:p>
          <a:p>
            <a:pPr marL="0" indent="0">
              <a:buNone/>
            </a:pPr>
            <a:r>
              <a:rPr lang="en-GB" dirty="0"/>
              <a:t>10/8 Paid some of the debt to JB HIFI of $1900 . Chq 008</a:t>
            </a:r>
          </a:p>
          <a:p>
            <a:pPr marL="0" indent="0">
              <a:buNone/>
            </a:pPr>
            <a:r>
              <a:rPr lang="en-GB" dirty="0"/>
              <a:t>11/8 Owner took home some DVDs for personal use $100</a:t>
            </a:r>
          </a:p>
          <a:p>
            <a:pPr marL="0" indent="0">
              <a:buNone/>
            </a:pPr>
            <a:r>
              <a:rPr lang="en-GB" dirty="0"/>
              <a:t>13/8  Credit sale of DVD for $88 (</a:t>
            </a:r>
            <a:r>
              <a:rPr lang="en-GB" dirty="0" err="1"/>
              <a:t>inc</a:t>
            </a:r>
            <a:r>
              <a:rPr lang="en-GB" dirty="0"/>
              <a:t> </a:t>
            </a:r>
            <a:r>
              <a:rPr lang="en-GB" dirty="0" err="1"/>
              <a:t>GSt</a:t>
            </a:r>
            <a:r>
              <a:rPr lang="en-GB" dirty="0"/>
              <a:t>) Invoice no 21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1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939005" y="646770"/>
          <a:ext cx="6701579" cy="56923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5949"/>
                <a:gridCol w="1088534"/>
                <a:gridCol w="520603"/>
                <a:gridCol w="634188"/>
                <a:gridCol w="757240"/>
                <a:gridCol w="709913"/>
                <a:gridCol w="709913"/>
                <a:gridCol w="672051"/>
                <a:gridCol w="577396"/>
                <a:gridCol w="605792"/>
              </a:tblGrid>
              <a:tr h="185024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Cash Receipts Journal</a:t>
                      </a:r>
                      <a:endParaRPr lang="en-US" sz="1100" b="1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04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Date</a:t>
                      </a:r>
                      <a:endParaRPr lang="en-US" sz="1100" b="1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Particulars</a:t>
                      </a:r>
                      <a:endParaRPr lang="en-US" sz="1100" b="1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Folio</a:t>
                      </a:r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Receipt no</a:t>
                      </a:r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Accs Rec control</a:t>
                      </a:r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Cash Sales</a:t>
                      </a:r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Sundries</a:t>
                      </a:r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GST collected</a:t>
                      </a:r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Bank</a:t>
                      </a:r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495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 dirty="0">
                          <a:effectLst/>
                        </a:rPr>
                        <a:t> </a:t>
                      </a:r>
                      <a:endParaRPr lang="sk-SK" sz="1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495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 dirty="0">
                          <a:effectLst/>
                        </a:rPr>
                        <a:t> </a:t>
                      </a:r>
                      <a:endParaRPr lang="sk-SK" sz="1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495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495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495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 </a:t>
                      </a:r>
                      <a:endParaRPr lang="sk-SK" sz="1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495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024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Cash Payments Journal</a:t>
                      </a:r>
                      <a:endParaRPr lang="en-US" sz="1100" b="1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69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Particulars</a:t>
                      </a:r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Folio</a:t>
                      </a:r>
                      <a:endParaRPr lang="en-US" sz="1100" b="1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 err="1">
                          <a:effectLst/>
                        </a:rPr>
                        <a:t>Cheque</a:t>
                      </a:r>
                      <a:r>
                        <a:rPr lang="en-US" sz="1100" u="none" strike="noStrike" dirty="0">
                          <a:effectLst/>
                        </a:rPr>
                        <a:t> no</a:t>
                      </a:r>
                      <a:endParaRPr lang="en-US" sz="1100" b="1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Accs pay control</a:t>
                      </a:r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Cash purchases</a:t>
                      </a:r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Wages</a:t>
                      </a:r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Sundries</a:t>
                      </a:r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GST paid</a:t>
                      </a:r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Bank</a:t>
                      </a:r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495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 </a:t>
                      </a:r>
                      <a:endParaRPr lang="sk-SK" sz="1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495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495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 </a:t>
                      </a:r>
                      <a:endParaRPr lang="sk-SK" sz="1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495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 dirty="0">
                          <a:effectLst/>
                        </a:rPr>
                        <a:t> </a:t>
                      </a:r>
                      <a:endParaRPr lang="sk-SK" sz="1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495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49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02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Sales Journal</a:t>
                      </a:r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1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Accs reveivable</a:t>
                      </a:r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Folio</a:t>
                      </a:r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Invoice</a:t>
                      </a:r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Sales</a:t>
                      </a:r>
                      <a:endParaRPr lang="en-US" sz="1100" b="1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GST</a:t>
                      </a:r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Accs Rec</a:t>
                      </a:r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5024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 </a:t>
                      </a:r>
                      <a:endParaRPr lang="sk-SK" sz="1100" b="1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Collected</a:t>
                      </a:r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Control</a:t>
                      </a:r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1495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 dirty="0">
                          <a:effectLst/>
                        </a:rPr>
                        <a:t> </a:t>
                      </a:r>
                      <a:endParaRPr lang="sk-SK" sz="1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1495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 dirty="0">
                          <a:effectLst/>
                        </a:rPr>
                        <a:t> </a:t>
                      </a:r>
                      <a:endParaRPr lang="sk-SK" sz="1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1495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 dirty="0">
                          <a:effectLst/>
                        </a:rPr>
                        <a:t> </a:t>
                      </a:r>
                      <a:endParaRPr lang="sk-SK" sz="1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502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Purchases Journal</a:t>
                      </a:r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Accs payable</a:t>
                      </a:r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Folio</a:t>
                      </a:r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Invoice</a:t>
                      </a:r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Purchases</a:t>
                      </a:r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GST</a:t>
                      </a:r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Accs payable</a:t>
                      </a:r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5024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Paid</a:t>
                      </a:r>
                      <a:endParaRPr lang="en-US" sz="1100" b="1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Control</a:t>
                      </a:r>
                      <a:endParaRPr lang="en-US" sz="1100" b="1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1495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1495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 dirty="0">
                          <a:effectLst/>
                        </a:rPr>
                        <a:t> </a:t>
                      </a:r>
                      <a:endParaRPr lang="sk-SK" sz="1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1495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u="none" strike="noStrike">
                          <a:effectLst/>
                        </a:rPr>
                        <a:t> </a:t>
                      </a:r>
                      <a:endParaRPr lang="sk-SK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u="none" strike="noStrike">
                          <a:effectLst/>
                        </a:rPr>
                        <a:t> </a:t>
                      </a:r>
                      <a:endParaRPr lang="sk-SK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000" u="none" strike="noStrike">
                          <a:effectLst/>
                        </a:rPr>
                        <a:t> </a:t>
                      </a:r>
                      <a:endParaRPr lang="sk-SK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000" u="none" strike="noStrike">
                          <a:effectLst/>
                        </a:rPr>
                        <a:t> </a:t>
                      </a:r>
                      <a:endParaRPr lang="sk-SK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u="none" strike="noStrike">
                          <a:effectLst/>
                        </a:rPr>
                        <a:t> </a:t>
                      </a:r>
                      <a:endParaRPr lang="sk-SK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u="none" strike="noStrike">
                          <a:effectLst/>
                        </a:rPr>
                        <a:t> </a:t>
                      </a:r>
                      <a:endParaRPr lang="sk-SK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u="none" strike="noStrike" dirty="0">
                          <a:effectLst/>
                        </a:rPr>
                        <a:t> </a:t>
                      </a:r>
                      <a:endParaRPr lang="sk-SK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7864" marR="7864" marT="7864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1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Post totals from Journals to the ledger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132967"/>
              </p:ext>
            </p:extLst>
          </p:nvPr>
        </p:nvGraphicFramePr>
        <p:xfrm>
          <a:off x="2959100" y="2557463"/>
          <a:ext cx="62738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Document" r:id="rId4" imgW="6273800" imgH="1739900" progId="Word.Document.12">
                  <p:embed/>
                </p:oleObj>
              </mc:Choice>
              <mc:Fallback>
                <p:oleObj name="Document" r:id="rId4" imgW="6273800" imgH="1739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59100" y="2557463"/>
                        <a:ext cx="6273800" cy="173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workbook has columnar ledgers. Students may prefer to do T ledgers but should be familiar with both types.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3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Task 13 Secret </a:t>
            </a:r>
            <a:r>
              <a:rPr lang="en-GB" dirty="0"/>
              <a:t>Garden </a:t>
            </a:r>
            <a:r>
              <a:rPr lang="en-GB" sz="2800" dirty="0"/>
              <a:t>commenced operations on 1 March.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4357" y="1501422"/>
            <a:ext cx="9211732" cy="476391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sz="4300" dirty="0"/>
              <a:t>The business uses a Sales Journal (SJ), Purchases Journal (PJ), Cash Receipts Journal (CRJ) and Cash Payments Journal (CPJ). ()</a:t>
            </a:r>
          </a:p>
          <a:p>
            <a:pPr marL="0" indent="0">
              <a:buNone/>
            </a:pPr>
            <a:r>
              <a:rPr lang="en-GB" sz="4300" dirty="0"/>
              <a:t> </a:t>
            </a:r>
          </a:p>
          <a:p>
            <a:pPr marL="0" indent="0">
              <a:buNone/>
            </a:pPr>
            <a:r>
              <a:rPr lang="en-GB" sz="4300" dirty="0"/>
              <a:t>Mar 15 Purchased inventory </a:t>
            </a:r>
            <a:r>
              <a:rPr lang="en-GB" sz="4300" i="1" dirty="0"/>
              <a:t>on credit</a:t>
            </a:r>
            <a:r>
              <a:rPr lang="en-GB" sz="4300" dirty="0"/>
              <a:t> from Asha’s Orchids $3 300 </a:t>
            </a:r>
            <a:r>
              <a:rPr lang="en-GB" sz="4300" dirty="0" err="1"/>
              <a:t>inc</a:t>
            </a:r>
            <a:r>
              <a:rPr lang="en-GB" sz="4300" dirty="0"/>
              <a:t> GST. </a:t>
            </a:r>
          </a:p>
          <a:p>
            <a:pPr marL="0" indent="0">
              <a:buNone/>
            </a:pPr>
            <a:r>
              <a:rPr lang="en-GB" sz="4300" dirty="0"/>
              <a:t>Mar 16 Paid Wages $6 000 </a:t>
            </a:r>
          </a:p>
          <a:p>
            <a:pPr marL="0" indent="0">
              <a:buNone/>
            </a:pPr>
            <a:r>
              <a:rPr lang="en-GB" sz="4300" dirty="0"/>
              <a:t>Mar 18 Sold inventory </a:t>
            </a:r>
            <a:r>
              <a:rPr lang="en-GB" sz="4300" i="1" dirty="0"/>
              <a:t>on account</a:t>
            </a:r>
            <a:r>
              <a:rPr lang="en-GB" sz="4300" dirty="0"/>
              <a:t> to Sam’s Gardens  $4 400  </a:t>
            </a:r>
            <a:r>
              <a:rPr lang="en-GB" sz="4300" dirty="0" err="1"/>
              <a:t>incl</a:t>
            </a:r>
            <a:r>
              <a:rPr lang="en-GB" sz="4300" dirty="0"/>
              <a:t> </a:t>
            </a:r>
            <a:r>
              <a:rPr lang="en-GB" sz="4300" dirty="0" err="1"/>
              <a:t>GSt</a:t>
            </a:r>
            <a:endParaRPr lang="en-GB" sz="4300" dirty="0"/>
          </a:p>
          <a:p>
            <a:pPr marL="0" indent="0">
              <a:buNone/>
            </a:pPr>
            <a:r>
              <a:rPr lang="en-GB" sz="4300" dirty="0"/>
              <a:t>Mar 20 Receive cash </a:t>
            </a:r>
            <a:r>
              <a:rPr lang="en-GB" sz="4300" i="1" dirty="0"/>
              <a:t>on account</a:t>
            </a:r>
            <a:r>
              <a:rPr lang="en-GB" sz="4300" dirty="0"/>
              <a:t> of $2 000 from Sam Garden  </a:t>
            </a:r>
          </a:p>
          <a:p>
            <a:pPr marL="0" indent="0">
              <a:buNone/>
            </a:pPr>
            <a:r>
              <a:rPr lang="en-GB" sz="4300" dirty="0"/>
              <a:t>Mar 22 Cash purchases of $440 (</a:t>
            </a:r>
            <a:r>
              <a:rPr lang="en-GB" sz="4300" dirty="0" err="1"/>
              <a:t>inc</a:t>
            </a:r>
            <a:r>
              <a:rPr lang="en-GB" sz="4300" dirty="0"/>
              <a:t> </a:t>
            </a:r>
            <a:r>
              <a:rPr lang="en-GB" sz="4300" dirty="0" err="1"/>
              <a:t>GSt</a:t>
            </a:r>
            <a:r>
              <a:rPr lang="en-GB" sz="4300" dirty="0"/>
              <a:t>) were made </a:t>
            </a:r>
          </a:p>
          <a:p>
            <a:pPr marL="0" indent="0">
              <a:buNone/>
            </a:pPr>
            <a:r>
              <a:rPr lang="en-GB" sz="4300" dirty="0"/>
              <a:t>Mar 24 Sold inventory </a:t>
            </a:r>
            <a:r>
              <a:rPr lang="en-GB" sz="4300" i="1" dirty="0"/>
              <a:t>on credit</a:t>
            </a:r>
            <a:r>
              <a:rPr lang="en-GB" sz="4300" dirty="0"/>
              <a:t> to </a:t>
            </a:r>
            <a:r>
              <a:rPr lang="en-GB" sz="4300" dirty="0" err="1"/>
              <a:t>Treelovers</a:t>
            </a:r>
            <a:r>
              <a:rPr lang="en-GB" sz="4300" dirty="0"/>
              <a:t> $6 600 (</a:t>
            </a:r>
            <a:r>
              <a:rPr lang="en-GB" sz="4300" dirty="0" err="1"/>
              <a:t>inc</a:t>
            </a:r>
            <a:r>
              <a:rPr lang="en-GB" sz="4300" dirty="0"/>
              <a:t> </a:t>
            </a:r>
            <a:r>
              <a:rPr lang="en-GB" sz="4300" dirty="0" err="1"/>
              <a:t>GSt</a:t>
            </a:r>
            <a:endParaRPr lang="en-GB" sz="4300" dirty="0"/>
          </a:p>
          <a:p>
            <a:pPr marL="0" indent="0">
              <a:buNone/>
            </a:pPr>
            <a:r>
              <a:rPr lang="en-GB" sz="4300" dirty="0"/>
              <a:t>Mar 25 Purchased inventory </a:t>
            </a:r>
            <a:r>
              <a:rPr lang="en-GB" sz="4300" i="1" dirty="0"/>
              <a:t>on credit</a:t>
            </a:r>
            <a:r>
              <a:rPr lang="en-GB" sz="4300" dirty="0"/>
              <a:t> from </a:t>
            </a:r>
            <a:r>
              <a:rPr lang="en-GB" sz="4300" dirty="0" err="1"/>
              <a:t>Nandini’s</a:t>
            </a:r>
            <a:r>
              <a:rPr lang="en-GB" sz="4300" dirty="0"/>
              <a:t> Magnolias $1 100.inc GST </a:t>
            </a:r>
          </a:p>
          <a:p>
            <a:pPr marL="0" indent="0">
              <a:buNone/>
            </a:pPr>
            <a:r>
              <a:rPr lang="en-GB" sz="4300" dirty="0"/>
              <a:t>Mar 27 Received cash </a:t>
            </a:r>
            <a:r>
              <a:rPr lang="en-GB" sz="4300" i="1" dirty="0"/>
              <a:t>on account</a:t>
            </a:r>
            <a:r>
              <a:rPr lang="en-GB" sz="4300" dirty="0"/>
              <a:t> from Sam’s Gardens of $2 400  </a:t>
            </a:r>
          </a:p>
          <a:p>
            <a:pPr marL="0" indent="0">
              <a:buNone/>
            </a:pPr>
            <a:r>
              <a:rPr lang="en-GB" sz="4300" dirty="0"/>
              <a:t>Mar 30  Sold inventory </a:t>
            </a:r>
            <a:r>
              <a:rPr lang="en-GB" sz="4300" i="1" dirty="0"/>
              <a:t>on account</a:t>
            </a:r>
            <a:r>
              <a:rPr lang="en-GB" sz="4300" dirty="0"/>
              <a:t> to Anne’s Plant Kingdom $2 200 </a:t>
            </a:r>
            <a:r>
              <a:rPr lang="en-GB" sz="4300" dirty="0" err="1"/>
              <a:t>inc</a:t>
            </a:r>
            <a:r>
              <a:rPr lang="en-GB" sz="4300" dirty="0"/>
              <a:t> GST</a:t>
            </a:r>
          </a:p>
          <a:p>
            <a:pPr marL="0" indent="0">
              <a:buNone/>
            </a:pPr>
            <a:r>
              <a:rPr lang="en-GB" sz="4300" dirty="0"/>
              <a:t> </a:t>
            </a:r>
            <a:r>
              <a:rPr lang="en-GB" sz="4300" b="1" i="1" dirty="0"/>
              <a:t>Required:   </a:t>
            </a:r>
            <a:endParaRPr lang="en-GB" sz="4300" dirty="0"/>
          </a:p>
          <a:p>
            <a:pPr marL="0" indent="0">
              <a:buNone/>
            </a:pPr>
            <a:r>
              <a:rPr lang="en-GB" sz="4300" dirty="0"/>
              <a:t>1. Indicating the Special Journal for which the transaction is to be recorded; and </a:t>
            </a:r>
          </a:p>
          <a:p>
            <a:pPr marL="0" indent="0">
              <a:buNone/>
            </a:pPr>
            <a:r>
              <a:rPr lang="en-GB" sz="4300" dirty="0"/>
              <a:t>B. Record the above transactions in the Special Journals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1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SUBSIDIARY LEDGER </a:t>
            </a:r>
            <a:r>
              <a:rPr lang="en-AU" b="1" dirty="0"/>
              <a:t/>
            </a:r>
            <a:br>
              <a:rPr lang="en-AU" b="1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Subsidiary </a:t>
            </a:r>
            <a:r>
              <a:rPr lang="en-GB" dirty="0"/>
              <a:t>ledger is used (introduced) whenever there is a need for </a:t>
            </a:r>
            <a:r>
              <a:rPr lang="en-GB" b="1" dirty="0"/>
              <a:t>more detailed </a:t>
            </a:r>
            <a:r>
              <a:rPr lang="en-GB" dirty="0"/>
              <a:t>information on a group of similar (same type) transactions that the general ledger account cannot provide.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Subsidiary </a:t>
            </a:r>
            <a:r>
              <a:rPr lang="en-GB" dirty="0"/>
              <a:t>ledgers are useful in situations where a business needs to keep details on particular groups of </a:t>
            </a:r>
            <a:r>
              <a:rPr lang="en-GB" u="sng" dirty="0"/>
              <a:t>customers </a:t>
            </a:r>
            <a:r>
              <a:rPr lang="en-GB" dirty="0"/>
              <a:t>or </a:t>
            </a:r>
            <a:r>
              <a:rPr lang="en-GB" u="sng" dirty="0"/>
              <a:t>suppliers </a:t>
            </a:r>
            <a:r>
              <a:rPr lang="en-GB" dirty="0"/>
              <a:t>and what transactions </a:t>
            </a:r>
            <a:r>
              <a:rPr lang="en-GB" b="1" dirty="0"/>
              <a:t>each </a:t>
            </a:r>
            <a:r>
              <a:rPr lang="en-GB" dirty="0"/>
              <a:t>individual balances have.  Two common subsidiary ledgers are: 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3710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Tutorial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3371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8000" dirty="0"/>
              <a:t> </a:t>
            </a:r>
            <a:endParaRPr lang="en-AU" sz="8000" dirty="0"/>
          </a:p>
          <a:p>
            <a:pPr marL="0" lvl="0" indent="0">
              <a:buNone/>
            </a:pPr>
            <a:r>
              <a:rPr lang="en-GB" sz="8000" dirty="0"/>
              <a:t>Question on GST and Special Journals </a:t>
            </a:r>
            <a:endParaRPr lang="en-AU" sz="8000" dirty="0"/>
          </a:p>
          <a:p>
            <a:pPr marL="0" indent="0">
              <a:buNone/>
            </a:pPr>
            <a:r>
              <a:rPr lang="en-GB" sz="8000" u="sng" dirty="0"/>
              <a:t>Redo the FYI News task below this time using Special Journals NOT General Journal</a:t>
            </a:r>
            <a:endParaRPr lang="en-AU" sz="8000" dirty="0"/>
          </a:p>
          <a:p>
            <a:pPr marL="0" indent="0">
              <a:buNone/>
            </a:pPr>
            <a:r>
              <a:rPr lang="en-GB" sz="8000" dirty="0"/>
              <a:t> </a:t>
            </a:r>
            <a:endParaRPr lang="en-AU" sz="8000" dirty="0"/>
          </a:p>
          <a:p>
            <a:pPr marL="0" indent="0">
              <a:buNone/>
            </a:pPr>
            <a:r>
              <a:rPr lang="en-GB" sz="8000" b="1" dirty="0"/>
              <a:t>FYI NEWS: OPERATIONS IN MAY (with GST)</a:t>
            </a:r>
            <a:endParaRPr lang="en-AU" sz="8000" b="1" dirty="0"/>
          </a:p>
          <a:p>
            <a:pPr marL="0" indent="0">
              <a:buNone/>
            </a:pPr>
            <a:r>
              <a:rPr lang="en-GB" sz="8000" dirty="0"/>
              <a:t>The following transactions occurred in FYI NEWS in May 2018: </a:t>
            </a:r>
            <a:endParaRPr lang="en-AU" sz="8000" dirty="0"/>
          </a:p>
          <a:p>
            <a:pPr marL="0" indent="0">
              <a:buNone/>
            </a:pPr>
            <a:r>
              <a:rPr lang="en-GB" sz="8000" dirty="0"/>
              <a:t>May 1		Paid rent for the month, $6 000 plus GST </a:t>
            </a:r>
            <a:endParaRPr lang="en-AU" sz="8000" dirty="0"/>
          </a:p>
          <a:p>
            <a:pPr marL="0" indent="0">
              <a:buNone/>
            </a:pPr>
            <a:r>
              <a:rPr lang="en-GB" sz="8000" dirty="0"/>
              <a:t>May 4 		Purchased office furniture on credit for $7 000 plus GST </a:t>
            </a:r>
            <a:endParaRPr lang="en-AU" sz="8000" dirty="0"/>
          </a:p>
          <a:p>
            <a:pPr marL="0" indent="0">
              <a:buNone/>
            </a:pPr>
            <a:r>
              <a:rPr lang="en-GB" sz="8000" dirty="0"/>
              <a:t>May 6		Received cash from customers of $500 plus GST for services performed </a:t>
            </a:r>
            <a:endParaRPr lang="en-AU" sz="8000" dirty="0"/>
          </a:p>
          <a:p>
            <a:pPr marL="0" indent="0">
              <a:buNone/>
            </a:pPr>
            <a:r>
              <a:rPr lang="en-GB" sz="8000" dirty="0"/>
              <a:t>May 7	</a:t>
            </a:r>
            <a:r>
              <a:rPr lang="en-GB" sz="8000" dirty="0" smtClean="0"/>
              <a:t>	Purchased </a:t>
            </a:r>
            <a:r>
              <a:rPr lang="en-GB" sz="8000" dirty="0"/>
              <a:t>printing equipment costing $60 000 plus GST. $5 000 was paid in cash </a:t>
            </a:r>
            <a:r>
              <a:rPr lang="en-GB" sz="8000" dirty="0" smtClean="0"/>
              <a:t>		and </a:t>
            </a:r>
            <a:r>
              <a:rPr lang="en-GB" sz="8000" dirty="0"/>
              <a:t>the balance is to be paid within 30 days. </a:t>
            </a:r>
            <a:endParaRPr lang="en-AU" sz="8000" dirty="0"/>
          </a:p>
          <a:p>
            <a:pPr marL="0" indent="0">
              <a:buNone/>
            </a:pPr>
            <a:r>
              <a:rPr lang="en-GB" sz="8000" dirty="0"/>
              <a:t>May 9		Paid wages expense of $5 000 </a:t>
            </a:r>
            <a:endParaRPr lang="en-AU" sz="8000" dirty="0"/>
          </a:p>
          <a:p>
            <a:pPr marL="0" indent="0">
              <a:buNone/>
            </a:pPr>
            <a:r>
              <a:rPr lang="en-GB" sz="8000" dirty="0"/>
              <a:t>May 16  </a:t>
            </a:r>
            <a:r>
              <a:rPr lang="en-GB" sz="8000" dirty="0" smtClean="0"/>
              <a:t>	</a:t>
            </a:r>
            <a:r>
              <a:rPr lang="en-GB" sz="8000" dirty="0"/>
              <a:t>	Paid for the office furniture purchased on May 4.  </a:t>
            </a:r>
            <a:endParaRPr lang="en-AU" sz="8000" dirty="0"/>
          </a:p>
          <a:p>
            <a:pPr marL="0" indent="0">
              <a:buNone/>
            </a:pPr>
            <a:r>
              <a:rPr lang="en-GB" sz="8000" dirty="0"/>
              <a:t>May 21  </a:t>
            </a:r>
            <a:r>
              <a:rPr lang="en-GB" sz="8000" dirty="0" smtClean="0"/>
              <a:t>	</a:t>
            </a:r>
            <a:r>
              <a:rPr lang="en-GB" sz="8000" dirty="0"/>
              <a:t>	Invoiced customers $3 000 plus GST for services performed </a:t>
            </a:r>
            <a:endParaRPr lang="en-AU" sz="8000" dirty="0"/>
          </a:p>
          <a:p>
            <a:pPr marL="0" indent="0">
              <a:buNone/>
            </a:pPr>
            <a:r>
              <a:rPr lang="en-GB" sz="8000" dirty="0"/>
              <a:t>May 23	</a:t>
            </a:r>
            <a:r>
              <a:rPr lang="en-GB" sz="8000" dirty="0" smtClean="0"/>
              <a:t>	Paid </a:t>
            </a:r>
            <a:r>
              <a:rPr lang="en-GB" sz="8000" dirty="0"/>
              <a:t>$900 plus GST for a 1 year insurance policy </a:t>
            </a:r>
            <a:endParaRPr lang="en-AU" sz="8000" dirty="0"/>
          </a:p>
          <a:p>
            <a:pPr marL="0" indent="0">
              <a:buNone/>
            </a:pPr>
            <a:r>
              <a:rPr lang="en-GB" sz="8000" dirty="0"/>
              <a:t>May 24	</a:t>
            </a:r>
            <a:r>
              <a:rPr lang="en-GB" sz="8000" dirty="0" smtClean="0"/>
              <a:t>	Paid </a:t>
            </a:r>
            <a:r>
              <a:rPr lang="en-GB" sz="8000" dirty="0"/>
              <a:t>internet expense of $330 including GST </a:t>
            </a:r>
            <a:endParaRPr lang="en-AU" sz="8000" dirty="0"/>
          </a:p>
          <a:p>
            <a:pPr marL="0" indent="0">
              <a:buNone/>
            </a:pPr>
            <a:r>
              <a:rPr lang="en-GB" sz="8000" dirty="0"/>
              <a:t>May 28 	</a:t>
            </a:r>
            <a:r>
              <a:rPr lang="en-GB" sz="8000" dirty="0" smtClean="0"/>
              <a:t>	Received </a:t>
            </a:r>
            <a:r>
              <a:rPr lang="en-GB" sz="8000" dirty="0"/>
              <a:t>cash of $3 300 from customer account (The customers had been I			invoiced on May 21) </a:t>
            </a:r>
            <a:endParaRPr lang="en-AU" sz="8000" dirty="0"/>
          </a:p>
          <a:p>
            <a:pPr marL="0" indent="0">
              <a:buNone/>
            </a:pPr>
            <a:r>
              <a:rPr lang="en-GB" sz="8000" dirty="0"/>
              <a:t>May 31</a:t>
            </a:r>
            <a:r>
              <a:rPr lang="en-GB" sz="8000"/>
              <a:t>	</a:t>
            </a:r>
            <a:r>
              <a:rPr lang="en-GB" sz="8000" smtClean="0"/>
              <a:t>	The </a:t>
            </a:r>
            <a:r>
              <a:rPr lang="en-GB" sz="8000" dirty="0"/>
              <a:t>owner withdrew cash of $1 500 for personal </a:t>
            </a:r>
            <a:r>
              <a:rPr lang="en-GB" sz="8000" dirty="0" smtClean="0"/>
              <a:t>expenses</a:t>
            </a:r>
            <a:endParaRPr lang="en-AU" sz="5600" dirty="0"/>
          </a:p>
          <a:p>
            <a:pPr lvl="0"/>
            <a:r>
              <a:rPr lang="en-GB" dirty="0"/>
              <a:t>Work on Assignment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756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 There are two types of </a:t>
            </a:r>
            <a:r>
              <a:rPr lang="en-GB" b="1" dirty="0" smtClean="0"/>
              <a:t>non-taxable supplies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GB" dirty="0" smtClean="0">
                <a:latin typeface="+mj-lt"/>
              </a:rPr>
              <a:t>‘</a:t>
            </a:r>
            <a:r>
              <a:rPr lang="en-GB" dirty="0">
                <a:latin typeface="+mj-lt"/>
              </a:rPr>
              <a:t>GST-free’ supplies:  these are services and goods exempted (not taxed) e.g. fresh food, educational courses, medical products and services, wages and salaries, capital contributions and withdrawals.  </a:t>
            </a:r>
          </a:p>
          <a:p>
            <a:pPr marL="514350" indent="-514350">
              <a:buFont typeface="+mj-lt"/>
              <a:buAutoNum type="alphaLcPeriod"/>
            </a:pPr>
            <a:endParaRPr lang="en-GB" dirty="0">
              <a:latin typeface="+mj-lt"/>
            </a:endParaRPr>
          </a:p>
          <a:p>
            <a:pPr marL="514350" indent="-514350">
              <a:buFont typeface="+mj-lt"/>
              <a:buAutoNum type="alphaLcPeriod"/>
            </a:pPr>
            <a:r>
              <a:rPr lang="en-GB" dirty="0" smtClean="0">
                <a:latin typeface="+mj-lt"/>
              </a:rPr>
              <a:t> </a:t>
            </a:r>
            <a:r>
              <a:rPr lang="en-GB" dirty="0">
                <a:latin typeface="+mj-lt"/>
              </a:rPr>
              <a:t>‘input-taxed supplies:  these include financial services such as bank fees and charges. Accounting for GST There will be </a:t>
            </a:r>
            <a:r>
              <a:rPr lang="en-GB" b="1" dirty="0">
                <a:latin typeface="+mj-lt"/>
              </a:rPr>
              <a:t>two</a:t>
            </a:r>
            <a:r>
              <a:rPr lang="en-GB" dirty="0">
                <a:latin typeface="+mj-lt"/>
              </a:rPr>
              <a:t> new accounts introduced to record GST transactions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4265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3 GST Collected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This </a:t>
            </a:r>
            <a:r>
              <a:rPr lang="en-GB" dirty="0"/>
              <a:t>is GST that the business collects from its customers on sales or services. 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/>
              <a:t>business collects GST on behalf of the taxation authority and this amount is </a:t>
            </a:r>
            <a:r>
              <a:rPr lang="en-GB" b="1" dirty="0"/>
              <a:t>owed</a:t>
            </a:r>
            <a:r>
              <a:rPr lang="en-GB" dirty="0"/>
              <a:t> to the tax office. </a:t>
            </a: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GST </a:t>
            </a:r>
            <a:r>
              <a:rPr lang="en-GB" b="1" dirty="0"/>
              <a:t>Collected account</a:t>
            </a:r>
            <a:r>
              <a:rPr lang="en-GB" dirty="0"/>
              <a:t> is classified as a </a:t>
            </a:r>
            <a:r>
              <a:rPr lang="en-GB" i="1" dirty="0">
                <a:solidFill>
                  <a:srgbClr val="FF0000"/>
                </a:solidFill>
              </a:rPr>
              <a:t>current liability</a:t>
            </a:r>
            <a:r>
              <a:rPr lang="en-GB" dirty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r>
              <a:rPr lang="en-GB" dirty="0"/>
              <a:t> 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sz="3900" dirty="0"/>
              <a:t>Example 1</a:t>
            </a:r>
            <a:r>
              <a:rPr lang="en-GB" dirty="0"/>
              <a:t>: </a:t>
            </a:r>
            <a:r>
              <a:rPr lang="en-GB" i="1" dirty="0"/>
              <a:t>received cash of $200 plus GST for services performed</a:t>
            </a:r>
            <a:r>
              <a:rPr lang="en-GB" dirty="0"/>
              <a:t>  Date </a:t>
            </a:r>
          </a:p>
          <a:p>
            <a:pPr marL="0" indent="0">
              <a:buNone/>
            </a:pPr>
            <a:r>
              <a:rPr lang="en-GB" dirty="0"/>
              <a:t>DR  Cash at Bank 220 (</a:t>
            </a:r>
            <a:r>
              <a:rPr lang="en-GB" dirty="0" smtClean="0"/>
              <a:t>A) </a:t>
            </a:r>
            <a:endParaRPr lang="en-GB" dirty="0"/>
          </a:p>
          <a:p>
            <a:pPr marL="457200" lvl="1" indent="0">
              <a:buNone/>
            </a:pPr>
            <a:r>
              <a:rPr lang="en-GB" sz="2800" dirty="0"/>
              <a:t>CR  Service Revenue  200 </a:t>
            </a:r>
            <a:r>
              <a:rPr lang="en-GB" sz="2800" dirty="0" smtClean="0"/>
              <a:t>(</a:t>
            </a:r>
            <a:r>
              <a:rPr lang="en-GB" sz="2800" dirty="0"/>
              <a:t>I</a:t>
            </a:r>
            <a:r>
              <a:rPr lang="en-GB" sz="2800" dirty="0" smtClean="0"/>
              <a:t>) 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CR GST Collection  20  (</a:t>
            </a:r>
            <a:r>
              <a:rPr lang="en-GB" sz="2800" dirty="0" smtClean="0"/>
              <a:t>L) </a:t>
            </a:r>
            <a:endParaRPr lang="en-GB" sz="2800" dirty="0"/>
          </a:p>
          <a:p>
            <a:pPr marL="0" indent="0">
              <a:buNone/>
            </a:pPr>
            <a:r>
              <a:rPr lang="en-GB" dirty="0"/>
              <a:t>(Received cash for services)  </a:t>
            </a:r>
          </a:p>
        </p:txBody>
      </p:sp>
    </p:spTree>
    <p:extLst>
      <p:ext uri="{BB962C8B-B14F-4D97-AF65-F5344CB8AC3E}">
        <p14:creationId xmlns:p14="http://schemas.microsoft.com/office/powerpoint/2010/main" val="41849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i="1" dirty="0" smtClean="0"/>
              <a:t>Invoiced </a:t>
            </a:r>
            <a:r>
              <a:rPr lang="en-GB" sz="3200" i="1" dirty="0"/>
              <a:t>customers for $2 000 plus GST for services performed </a:t>
            </a:r>
            <a:r>
              <a:rPr lang="en-GB" sz="3200" dirty="0"/>
              <a:t> </a:t>
            </a:r>
            <a:endParaRPr lang="en-GB" sz="3200" dirty="0" smtClean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 smtClean="0"/>
              <a:t>						DR  		CR</a:t>
            </a:r>
          </a:p>
          <a:p>
            <a:pPr marL="0" indent="0">
              <a:buNone/>
            </a:pPr>
            <a:r>
              <a:rPr lang="en-GB" sz="3200" dirty="0" smtClean="0"/>
              <a:t>Accounts </a:t>
            </a:r>
            <a:r>
              <a:rPr lang="en-GB" sz="3200" dirty="0"/>
              <a:t>Receivable </a:t>
            </a:r>
            <a:r>
              <a:rPr lang="en-GB" sz="3200" dirty="0" smtClean="0"/>
              <a:t>			2 </a:t>
            </a:r>
            <a:r>
              <a:rPr lang="en-GB" sz="3200" dirty="0"/>
              <a:t>200 </a:t>
            </a:r>
            <a:endParaRPr lang="en-GB" sz="3200" dirty="0" smtClean="0"/>
          </a:p>
          <a:p>
            <a:pPr marL="0" indent="0">
              <a:buNone/>
            </a:pPr>
            <a:r>
              <a:rPr lang="en-GB" sz="2800" dirty="0" smtClean="0"/>
              <a:t>		</a:t>
            </a:r>
            <a:r>
              <a:rPr lang="en-GB" sz="3600" dirty="0" smtClean="0"/>
              <a:t>Fees	Revenue				2 </a:t>
            </a:r>
            <a:r>
              <a:rPr lang="en-GB" sz="3600" dirty="0"/>
              <a:t>000  </a:t>
            </a:r>
          </a:p>
          <a:p>
            <a:pPr marL="457200" lvl="1" indent="0">
              <a:buNone/>
            </a:pPr>
            <a:r>
              <a:rPr lang="en-GB" sz="3600" dirty="0" smtClean="0"/>
              <a:t>		GST </a:t>
            </a:r>
            <a:r>
              <a:rPr lang="en-GB" sz="3600" dirty="0"/>
              <a:t>Collection  </a:t>
            </a:r>
            <a:r>
              <a:rPr lang="en-GB" sz="3600" dirty="0" smtClean="0"/>
              <a:t>			200   </a:t>
            </a:r>
            <a:endParaRPr lang="en-GB" sz="3600" dirty="0"/>
          </a:p>
          <a:p>
            <a:pPr marL="0" indent="0">
              <a:buNone/>
            </a:pPr>
            <a:r>
              <a:rPr lang="en-GB" sz="3200" dirty="0"/>
              <a:t>(Performed services on account)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574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4 GST Paid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This </a:t>
            </a:r>
            <a:r>
              <a:rPr lang="en-GB" dirty="0"/>
              <a:t>is GST </a:t>
            </a:r>
            <a:r>
              <a:rPr lang="en-GB" dirty="0" smtClean="0"/>
              <a:t>Paid </a:t>
            </a:r>
            <a:r>
              <a:rPr lang="en-GB" dirty="0"/>
              <a:t>to other businesses on the purchase of assets and expenses.  The business will receive a refund (receive back) from the tax authority. </a:t>
            </a:r>
            <a:r>
              <a:rPr lang="en-GB" b="1" dirty="0"/>
              <a:t>GST </a:t>
            </a:r>
            <a:r>
              <a:rPr lang="en-GB" b="1" dirty="0" smtClean="0"/>
              <a:t>Paid</a:t>
            </a:r>
            <a:r>
              <a:rPr lang="en-GB" dirty="0" smtClean="0"/>
              <a:t> </a:t>
            </a:r>
            <a:r>
              <a:rPr lang="en-GB" dirty="0"/>
              <a:t>(paid out) is classified as a </a:t>
            </a:r>
            <a:r>
              <a:rPr lang="en-GB" i="1" dirty="0">
                <a:solidFill>
                  <a:srgbClr val="FF0000"/>
                </a:solidFill>
              </a:rPr>
              <a:t>current asset</a:t>
            </a:r>
            <a:r>
              <a:rPr lang="en-GB" dirty="0"/>
              <a:t>: </a:t>
            </a:r>
          </a:p>
          <a:p>
            <a:pPr marL="0" indent="0">
              <a:buNone/>
            </a:pPr>
            <a:r>
              <a:rPr lang="en-GB" dirty="0"/>
              <a:t> </a:t>
            </a:r>
            <a:r>
              <a:rPr lang="en-GB" sz="3600" dirty="0" smtClean="0"/>
              <a:t>Example </a:t>
            </a:r>
            <a:r>
              <a:rPr lang="en-GB" sz="3600" dirty="0"/>
              <a:t>3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GB" i="1" dirty="0" smtClean="0"/>
              <a:t> </a:t>
            </a:r>
            <a:r>
              <a:rPr lang="en-GB" i="1" dirty="0"/>
              <a:t>Purchased supplies costing $400 plus GST on credit</a:t>
            </a:r>
            <a:r>
              <a:rPr lang="en-GB" dirty="0"/>
              <a:t> Date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DR  </a:t>
            </a:r>
            <a:r>
              <a:rPr lang="en-GB" dirty="0"/>
              <a:t>Supplies 400 (</a:t>
            </a:r>
            <a:r>
              <a:rPr lang="en-GB" dirty="0" smtClean="0"/>
              <a:t>A)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DR  GST </a:t>
            </a:r>
            <a:r>
              <a:rPr lang="en-GB" dirty="0" smtClean="0"/>
              <a:t>Paid </a:t>
            </a:r>
            <a:r>
              <a:rPr lang="en-GB" dirty="0"/>
              <a:t>40 (</a:t>
            </a:r>
            <a:r>
              <a:rPr lang="en-GB" dirty="0" smtClean="0"/>
              <a:t>A) </a:t>
            </a:r>
            <a:endParaRPr lang="en-GB" dirty="0"/>
          </a:p>
          <a:p>
            <a:pPr marL="457200" lvl="1" indent="0">
              <a:buNone/>
            </a:pPr>
            <a:r>
              <a:rPr lang="en-GB" sz="2800" dirty="0"/>
              <a:t>CR Accounts Payable  400  (</a:t>
            </a:r>
            <a:r>
              <a:rPr lang="en-GB" sz="2800" dirty="0" smtClean="0"/>
              <a:t>L) </a:t>
            </a:r>
            <a:endParaRPr lang="en-GB" sz="2800" dirty="0"/>
          </a:p>
          <a:p>
            <a:pPr marL="0" indent="0">
              <a:buNone/>
            </a:pPr>
            <a:r>
              <a:rPr lang="en-GB" dirty="0"/>
              <a:t>(Purchased Supplies on credit)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 smtClean="0"/>
              <a:t>Paid </a:t>
            </a:r>
            <a:r>
              <a:rPr lang="en-GB" i="1" dirty="0"/>
              <a:t>rent for the month, $6 000 plus GST</a:t>
            </a:r>
            <a:r>
              <a:rPr lang="en-GB" dirty="0"/>
              <a:t>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DR  Rent Expense 6 000 (</a:t>
            </a:r>
            <a:r>
              <a:rPr lang="en-GB" dirty="0" smtClean="0"/>
              <a:t>E)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DR  GST </a:t>
            </a:r>
            <a:r>
              <a:rPr lang="en-GB" dirty="0" smtClean="0"/>
              <a:t>Paid </a:t>
            </a:r>
            <a:r>
              <a:rPr lang="en-GB" dirty="0"/>
              <a:t>600 (</a:t>
            </a:r>
            <a:r>
              <a:rPr lang="en-GB" dirty="0" smtClean="0"/>
              <a:t>A) </a:t>
            </a:r>
            <a:endParaRPr lang="en-GB" dirty="0"/>
          </a:p>
          <a:p>
            <a:pPr marL="457200" lvl="1" indent="0">
              <a:buNone/>
            </a:pPr>
            <a:r>
              <a:rPr lang="en-GB" sz="2800" dirty="0"/>
              <a:t>CR Cash at Bank  6 600  </a:t>
            </a:r>
            <a:r>
              <a:rPr lang="en-GB" dirty="0"/>
              <a:t>(</a:t>
            </a:r>
            <a:r>
              <a:rPr lang="en-GB" dirty="0" smtClean="0"/>
              <a:t>L)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(Paid Rent)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21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 5 Summary: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GST </a:t>
            </a:r>
            <a:r>
              <a:rPr lang="en-GB" dirty="0"/>
              <a:t>is generally collected (only on taxable supplies) by a business from its customers and clients when goods or services are supplied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/>
              <a:t>business also pays GST on goods and services it purchases from its suppliers for which it may claim a tax credit.  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At </a:t>
            </a:r>
            <a:r>
              <a:rPr lang="en-GB" dirty="0"/>
              <a:t>the end of the tax period balances in the GST C</a:t>
            </a:r>
            <a:r>
              <a:rPr lang="en-GB" dirty="0" smtClean="0"/>
              <a:t>ollected a/c </a:t>
            </a:r>
            <a:r>
              <a:rPr lang="en-GB" dirty="0"/>
              <a:t>and the GST </a:t>
            </a:r>
            <a:r>
              <a:rPr lang="en-GB" dirty="0" smtClean="0"/>
              <a:t>Paid a/c </a:t>
            </a:r>
            <a:r>
              <a:rPr lang="en-GB" dirty="0"/>
              <a:t>are </a:t>
            </a:r>
            <a:r>
              <a:rPr lang="en-GB" dirty="0">
                <a:solidFill>
                  <a:srgbClr val="FF0000"/>
                </a:solidFill>
              </a:rPr>
              <a:t>offset</a:t>
            </a:r>
            <a:r>
              <a:rPr lang="en-GB" dirty="0"/>
              <a:t> </a:t>
            </a:r>
            <a:r>
              <a:rPr lang="en-GB" dirty="0" smtClean="0"/>
              <a:t>to show </a:t>
            </a:r>
            <a:r>
              <a:rPr lang="en-GB" dirty="0"/>
              <a:t>a </a:t>
            </a:r>
            <a:r>
              <a:rPr lang="en-GB" b="1" dirty="0"/>
              <a:t>net amount owing</a:t>
            </a:r>
            <a:r>
              <a:rPr lang="en-GB" dirty="0"/>
              <a:t> </a:t>
            </a:r>
            <a:r>
              <a:rPr lang="en-GB" dirty="0" smtClean="0"/>
              <a:t>(or receivable) from ATO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• </a:t>
            </a:r>
            <a:r>
              <a:rPr lang="en-GB" dirty="0"/>
              <a:t>If the </a:t>
            </a:r>
            <a:r>
              <a:rPr lang="en-GB" sz="3300" dirty="0"/>
              <a:t>GST </a:t>
            </a:r>
            <a:r>
              <a:rPr lang="en-GB" sz="3300" dirty="0" smtClean="0"/>
              <a:t>Paid </a:t>
            </a:r>
            <a:r>
              <a:rPr lang="en-GB" sz="3300" dirty="0"/>
              <a:t>(asset) is greater than the GST </a:t>
            </a:r>
            <a:r>
              <a:rPr lang="en-GB" sz="3300" dirty="0" smtClean="0"/>
              <a:t>Collected </a:t>
            </a:r>
            <a:r>
              <a:rPr lang="en-GB" sz="3300" dirty="0"/>
              <a:t>(liability), </a:t>
            </a:r>
            <a:r>
              <a:rPr lang="en-GB" dirty="0"/>
              <a:t>the tax authority </a:t>
            </a:r>
            <a:r>
              <a:rPr lang="en-GB" i="1" dirty="0"/>
              <a:t>refunds</a:t>
            </a:r>
            <a:r>
              <a:rPr lang="en-GB" dirty="0"/>
              <a:t> the amount to the business.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6 FYI NEWS: OPERATIONS IN MAY (with GST) 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916" y="1122947"/>
            <a:ext cx="10375231" cy="51021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 smtClean="0"/>
              <a:t> </a:t>
            </a:r>
            <a:endParaRPr lang="en-GB" sz="1800" dirty="0"/>
          </a:p>
          <a:p>
            <a:pPr marL="0" indent="0">
              <a:buNone/>
            </a:pPr>
            <a:r>
              <a:rPr lang="en-GB" sz="1800" dirty="0" smtClean="0"/>
              <a:t>May </a:t>
            </a:r>
            <a:r>
              <a:rPr lang="en-GB" sz="1800" dirty="0"/>
              <a:t>1	Paid rent for the month, $6 000 </a:t>
            </a:r>
            <a:r>
              <a:rPr lang="en-GB" sz="1800" b="1" dirty="0"/>
              <a:t>plus GST </a:t>
            </a:r>
          </a:p>
          <a:p>
            <a:pPr marL="0" indent="0">
              <a:buNone/>
            </a:pPr>
            <a:r>
              <a:rPr lang="en-GB" sz="1800" dirty="0"/>
              <a:t>May 4 	Purchased office furniture on credit for $7 000 </a:t>
            </a:r>
            <a:r>
              <a:rPr lang="en-GB" sz="1800" b="1" dirty="0"/>
              <a:t>plus GST </a:t>
            </a:r>
          </a:p>
          <a:p>
            <a:pPr marL="0" indent="0">
              <a:buNone/>
            </a:pPr>
            <a:r>
              <a:rPr lang="en-GB" sz="1800" dirty="0"/>
              <a:t>May 6	Received cash from customers of $500 </a:t>
            </a:r>
            <a:r>
              <a:rPr lang="en-GB" sz="1800" b="1" dirty="0"/>
              <a:t>plus GST </a:t>
            </a:r>
            <a:r>
              <a:rPr lang="en-GB" sz="1800" dirty="0"/>
              <a:t>for services performed </a:t>
            </a:r>
          </a:p>
          <a:p>
            <a:pPr marL="0" indent="0">
              <a:buNone/>
            </a:pPr>
            <a:r>
              <a:rPr lang="en-GB" sz="1800" dirty="0"/>
              <a:t>May 7	Purchased printing equipment costing $60 000 </a:t>
            </a:r>
            <a:r>
              <a:rPr lang="en-GB" sz="1800" b="1" dirty="0"/>
              <a:t>plus GST. </a:t>
            </a:r>
            <a:r>
              <a:rPr lang="en-GB" sz="1800" dirty="0"/>
              <a:t>$5 000 was paid in cash and the balance is </a:t>
            </a:r>
            <a:r>
              <a:rPr lang="en-GB" sz="1800" dirty="0" smtClean="0"/>
              <a:t>	to </a:t>
            </a:r>
            <a:r>
              <a:rPr lang="en-GB" sz="1800" dirty="0"/>
              <a:t>be paid within 30 days. </a:t>
            </a:r>
          </a:p>
          <a:p>
            <a:pPr marL="0" indent="0">
              <a:buNone/>
            </a:pPr>
            <a:r>
              <a:rPr lang="en-GB" sz="1800" dirty="0"/>
              <a:t>May 9	Paid wages expense of $5 000 </a:t>
            </a:r>
            <a:r>
              <a:rPr lang="en-GB" sz="1800" dirty="0" smtClean="0"/>
              <a:t>(</a:t>
            </a:r>
            <a:r>
              <a:rPr lang="en-GB" sz="1800" b="1" dirty="0" smtClean="0"/>
              <a:t>note no GST)</a:t>
            </a:r>
            <a:endParaRPr lang="en-GB" sz="1800" b="1" dirty="0"/>
          </a:p>
          <a:p>
            <a:pPr marL="0" indent="0">
              <a:buNone/>
            </a:pPr>
            <a:r>
              <a:rPr lang="en-GB" sz="1800" dirty="0"/>
              <a:t>May 16 </a:t>
            </a:r>
            <a:r>
              <a:rPr lang="en-GB" sz="1800" dirty="0" smtClean="0"/>
              <a:t> 	Paid </a:t>
            </a:r>
            <a:r>
              <a:rPr lang="en-GB" sz="1800" dirty="0"/>
              <a:t>for the office furniture purchased on May 4.  </a:t>
            </a:r>
          </a:p>
          <a:p>
            <a:pPr marL="0" indent="0">
              <a:buNone/>
            </a:pPr>
            <a:r>
              <a:rPr lang="en-GB" sz="1800" dirty="0"/>
              <a:t>May 21 </a:t>
            </a:r>
            <a:r>
              <a:rPr lang="en-GB" sz="1800" dirty="0" smtClean="0"/>
              <a:t>	 Invoiced </a:t>
            </a:r>
            <a:r>
              <a:rPr lang="en-GB" sz="1800" dirty="0"/>
              <a:t>customers $3 000 </a:t>
            </a:r>
            <a:r>
              <a:rPr lang="en-GB" sz="1800" b="1" dirty="0"/>
              <a:t>plus GST </a:t>
            </a:r>
            <a:r>
              <a:rPr lang="en-GB" sz="1800" dirty="0"/>
              <a:t>for services performed </a:t>
            </a:r>
          </a:p>
          <a:p>
            <a:pPr marL="0" indent="0">
              <a:buNone/>
            </a:pPr>
            <a:r>
              <a:rPr lang="en-GB" sz="1800" dirty="0"/>
              <a:t>May 23	Paid $900 </a:t>
            </a:r>
            <a:r>
              <a:rPr lang="en-GB" sz="1800" b="1" dirty="0"/>
              <a:t>plus GST </a:t>
            </a:r>
            <a:r>
              <a:rPr lang="en-GB" sz="1800" dirty="0"/>
              <a:t>for a 1 year insurance policy </a:t>
            </a:r>
          </a:p>
          <a:p>
            <a:pPr marL="0" indent="0">
              <a:buNone/>
            </a:pPr>
            <a:r>
              <a:rPr lang="en-GB" sz="1800" dirty="0"/>
              <a:t>May 24	Paid internet expense of $330 </a:t>
            </a:r>
            <a:r>
              <a:rPr lang="en-GB" sz="1800" dirty="0" smtClean="0"/>
              <a:t>which </a:t>
            </a:r>
            <a:r>
              <a:rPr lang="en-GB" sz="1800" b="1" dirty="0" smtClean="0"/>
              <a:t>includes </a:t>
            </a:r>
            <a:r>
              <a:rPr lang="en-GB" sz="1800" b="1" dirty="0"/>
              <a:t>GST </a:t>
            </a:r>
          </a:p>
          <a:p>
            <a:pPr marL="0" indent="0">
              <a:buNone/>
            </a:pPr>
            <a:r>
              <a:rPr lang="en-GB" sz="1800" dirty="0"/>
              <a:t>May 28 	</a:t>
            </a:r>
            <a:r>
              <a:rPr lang="en-GB" sz="1800" dirty="0" smtClean="0"/>
              <a:t>Received </a:t>
            </a:r>
            <a:r>
              <a:rPr lang="en-GB" sz="1800" dirty="0"/>
              <a:t>cash of $3 300 from customer account (The customers had been invoiced on May 21) </a:t>
            </a:r>
          </a:p>
          <a:p>
            <a:pPr marL="0" indent="0">
              <a:buNone/>
            </a:pPr>
            <a:r>
              <a:rPr lang="en-GB" sz="1800" dirty="0"/>
              <a:t>May 31	The owner withdrew cash of $1 500 for personal expenses. </a:t>
            </a:r>
          </a:p>
          <a:p>
            <a:pPr marL="0" indent="0">
              <a:buNone/>
            </a:pPr>
            <a:r>
              <a:rPr lang="en-GB" sz="1800" b="1" i="1" dirty="0"/>
              <a:t>Required: </a:t>
            </a:r>
            <a:r>
              <a:rPr lang="en-GB" sz="1800" dirty="0" smtClean="0"/>
              <a:t>Use </a:t>
            </a:r>
            <a:r>
              <a:rPr lang="en-GB" sz="1800" dirty="0"/>
              <a:t>the transaction analysis (given below) to prepare journal entries for the above transactions.             </a:t>
            </a:r>
          </a:p>
          <a:p>
            <a:pPr marL="0" indent="0">
              <a:buNone/>
            </a:pPr>
            <a:r>
              <a:rPr lang="en-GB" sz="1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87484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997</Words>
  <Application>Microsoft Office PowerPoint</Application>
  <PresentationFormat>Widescreen</PresentationFormat>
  <Paragraphs>469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Office Theme</vt:lpstr>
      <vt:lpstr>Worksheet</vt:lpstr>
      <vt:lpstr>Microsoft Excel Worksheet</vt:lpstr>
      <vt:lpstr>Document</vt:lpstr>
      <vt:lpstr>Week 7 </vt:lpstr>
      <vt:lpstr>1 The goods and services tax in Australia (GST)  </vt:lpstr>
      <vt:lpstr>2 There are two types of non-taxable supplies</vt:lpstr>
      <vt:lpstr>3 GST Collected</vt:lpstr>
      <vt:lpstr>Example 2</vt:lpstr>
      <vt:lpstr>4 GST Paid </vt:lpstr>
      <vt:lpstr>Example 4</vt:lpstr>
      <vt:lpstr> 5 Summary: </vt:lpstr>
      <vt:lpstr>6 FYI NEWS: OPERATIONS IN MAY (with GST)  </vt:lpstr>
      <vt:lpstr>PowerPoint Presentation</vt:lpstr>
      <vt:lpstr>PowerPoint Presentation</vt:lpstr>
      <vt:lpstr>Basic Introduction of Special journals </vt:lpstr>
      <vt:lpstr>Special Journals </vt:lpstr>
      <vt:lpstr>Summary</vt:lpstr>
      <vt:lpstr>7 General Journal</vt:lpstr>
      <vt:lpstr>8 Sales Journal (SJ) : </vt:lpstr>
      <vt:lpstr>9 Purchases Journal (PJ) </vt:lpstr>
      <vt:lpstr>10 Cash Receipts Journal</vt:lpstr>
      <vt:lpstr>11 Cash Payments Journal</vt:lpstr>
      <vt:lpstr>Advantage of special journals include:</vt:lpstr>
      <vt:lpstr> 12 Record simple transaction in the special journals </vt:lpstr>
      <vt:lpstr>PowerPoint Presentation</vt:lpstr>
      <vt:lpstr>Post totals from Journals to the ledger</vt:lpstr>
      <vt:lpstr>Task 13 Secret Garden commenced operations on 1 March. </vt:lpstr>
      <vt:lpstr>SUBSIDIARY LEDGER  </vt:lpstr>
      <vt:lpstr>Tutorial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Hannan</dc:creator>
  <cp:lastModifiedBy>Mark Hannan</cp:lastModifiedBy>
  <cp:revision>36</cp:revision>
  <dcterms:created xsi:type="dcterms:W3CDTF">2018-03-03T01:29:53Z</dcterms:created>
  <dcterms:modified xsi:type="dcterms:W3CDTF">2018-03-21T05:03:54Z</dcterms:modified>
</cp:coreProperties>
</file>