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07" r:id="rId3"/>
    <p:sldId id="308" r:id="rId4"/>
    <p:sldId id="310" r:id="rId5"/>
    <p:sldId id="311" r:id="rId6"/>
    <p:sldId id="312" r:id="rId7"/>
    <p:sldId id="314" r:id="rId8"/>
    <p:sldId id="315" r:id="rId9"/>
    <p:sldId id="316" r:id="rId10"/>
    <p:sldId id="317" r:id="rId11"/>
    <p:sldId id="318" r:id="rId12"/>
    <p:sldId id="309" r:id="rId13"/>
    <p:sldId id="319" r:id="rId14"/>
    <p:sldId id="267" r:id="rId15"/>
    <p:sldId id="257" r:id="rId16"/>
    <p:sldId id="261" r:id="rId17"/>
    <p:sldId id="262" r:id="rId18"/>
    <p:sldId id="322" r:id="rId19"/>
    <p:sldId id="323" r:id="rId20"/>
    <p:sldId id="324" r:id="rId21"/>
    <p:sldId id="291" r:id="rId22"/>
    <p:sldId id="292" r:id="rId23"/>
    <p:sldId id="293" r:id="rId24"/>
    <p:sldId id="325" r:id="rId25"/>
    <p:sldId id="326" r:id="rId26"/>
    <p:sldId id="327" r:id="rId27"/>
    <p:sldId id="294" r:id="rId28"/>
    <p:sldId id="297" r:id="rId29"/>
    <p:sldId id="269" r:id="rId30"/>
    <p:sldId id="328" r:id="rId31"/>
    <p:sldId id="32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/>
    <p:restoredTop sz="94674"/>
  </p:normalViewPr>
  <p:slideViewPr>
    <p:cSldViewPr snapToGrid="0" snapToObjects="1">
      <p:cViewPr varScale="1">
        <p:scale>
          <a:sx n="56" d="100"/>
          <a:sy n="56" d="100"/>
        </p:scale>
        <p:origin x="90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0C733-F085-F440-B673-C4DFE8907B7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4F3DB-E232-E043-8BD5-57FB79F6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  <a:p>
            <a:pPr eaLnBrk="1" hangingPunct="1">
              <a:spcBef>
                <a:spcPct val="0"/>
              </a:spcBef>
              <a:buFont typeface="Calibri" charset="0"/>
              <a:buAutoNum type="arabicPeriod"/>
            </a:pPr>
            <a:endParaRPr lang="en-AU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B2C786-18AC-194F-9408-856FAFA37200}" type="slidenum">
              <a:rPr lang="en-AU" altLang="en-US" sz="1200">
                <a:latin typeface="Calibri" charset="0"/>
              </a:rPr>
              <a:pPr eaLnBrk="1" hangingPunct="1"/>
              <a:t>12</a:t>
            </a:fld>
            <a:endParaRPr lang="en-AU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5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7F32A-C888-5D42-81E5-F63FDE2B17DB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7100-2A1F-FB4D-8EBD-540EC5445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 8 Recording in Special journals </a:t>
            </a:r>
            <a:br>
              <a:rPr lang="en-US" dirty="0" smtClean="0"/>
            </a:br>
            <a:r>
              <a:rPr lang="en-US" sz="2000" dirty="0" smtClean="0"/>
              <a:t>use Worksheet week 8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Review Special Journals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Role of the General Journal with Special </a:t>
            </a:r>
            <a:r>
              <a:rPr lang="en-US" dirty="0" smtClean="0">
                <a:solidFill>
                  <a:srgbClr val="FF0000"/>
                </a:solidFill>
              </a:rPr>
              <a:t>journals 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Control accounts not finished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457200" y="1786759"/>
            <a:ext cx="8229600" cy="4339404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AU" altLang="en-US"/>
              <a:t>Late payment accounting fees charged by a creditor on an overdue account.</a:t>
            </a:r>
          </a:p>
          <a:p>
            <a:pPr eaLnBrk="1" hangingPunct="1"/>
            <a:endParaRPr lang="en-AU" altLang="en-US" dirty="0"/>
          </a:p>
          <a:p>
            <a:pPr eaLnBrk="1" hangingPunct="1">
              <a:buFont typeface="Arial" charset="0"/>
              <a:buNone/>
            </a:pPr>
            <a:endParaRPr lang="en-AU" altLang="en-US" sz="1800" b="1" dirty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z="675">
                <a:solidFill>
                  <a:srgbClr val="FFCC00"/>
                </a:solidFill>
                <a:latin typeface="Calibri" charset="0"/>
              </a:rPr>
              <a:t>Prepared by Carmen Jan, MIBT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54783"/>
              </p:ext>
            </p:extLst>
          </p:nvPr>
        </p:nvGraphicFramePr>
        <p:xfrm>
          <a:off x="1485900" y="3181959"/>
          <a:ext cx="5953125" cy="1549003"/>
        </p:xfrm>
        <a:graphic>
          <a:graphicData uri="http://schemas.openxmlformats.org/drawingml/2006/table">
            <a:tbl>
              <a:tblPr/>
              <a:tblGrid>
                <a:gridCol w="898922"/>
                <a:gridCol w="2845594"/>
                <a:gridCol w="534590"/>
                <a:gridCol w="844154"/>
                <a:gridCol w="829865"/>
              </a:tblGrid>
              <a:tr h="278606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General Journal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Date 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Particulars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Fol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Debit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Credit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11 Nov 17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Late Fees Expense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20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Accounts Payable Control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20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4345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Late payment accounting fee charged by creditor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  <p:sp>
        <p:nvSpPr>
          <p:cNvPr id="34856" name="Title 1"/>
          <p:cNvSpPr>
            <a:spLocks/>
          </p:cNvSpPr>
          <p:nvPr/>
        </p:nvSpPr>
        <p:spPr bwMode="auto">
          <a:xfrm>
            <a:off x="1485900" y="829312"/>
            <a:ext cx="6172200" cy="6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AU" altLang="en-US" sz="3000">
                <a:latin typeface="Arial Narrow" charset="0"/>
                <a:ea typeface="Futura Std Medium" charset="0"/>
                <a:cs typeface="Futura Std Medium" charset="0"/>
              </a:rPr>
              <a:t>General journal transactions (8)</a:t>
            </a:r>
          </a:p>
        </p:txBody>
      </p:sp>
    </p:spTree>
    <p:extLst>
      <p:ext uri="{BB962C8B-B14F-4D97-AF65-F5344CB8AC3E}">
        <p14:creationId xmlns:p14="http://schemas.microsoft.com/office/powerpoint/2010/main" val="65062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1485900" y="1821658"/>
            <a:ext cx="6172200" cy="33944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en-AU" altLang="en-US"/>
              <a:t>Correction of errors</a:t>
            </a:r>
          </a:p>
          <a:p>
            <a:pPr eaLnBrk="1" hangingPunct="1"/>
            <a:r>
              <a:rPr lang="en-AU" altLang="en-US"/>
              <a:t>If errors are identified quickly then they can be crossed out and re-entered. If the accounting tasks have been completed for that period then a General journal entry will need to be made to correct the error</a:t>
            </a:r>
            <a:endParaRPr lang="en-AU" altLang="en-US" sz="150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z="675">
                <a:solidFill>
                  <a:srgbClr val="FFCC00"/>
                </a:solidFill>
                <a:latin typeface="Calibri" charset="0"/>
              </a:rPr>
              <a:t>Prepared by Carmen Jan, MIBT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85900" y="3781187"/>
          <a:ext cx="6172201" cy="1843326"/>
        </p:xfrm>
        <a:graphic>
          <a:graphicData uri="http://schemas.openxmlformats.org/drawingml/2006/table">
            <a:tbl>
              <a:tblPr/>
              <a:tblGrid>
                <a:gridCol w="837010"/>
                <a:gridCol w="3387328"/>
                <a:gridCol w="479822"/>
                <a:gridCol w="740569"/>
                <a:gridCol w="727472"/>
              </a:tblGrid>
              <a:tr h="251460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General Journal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Date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Particulars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Fol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Debit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Credit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31 Dec 17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Accounts Receivable Control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165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277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Sales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GST Collected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4798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Correction of error – omission of invoice no. 342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sp>
        <p:nvSpPr>
          <p:cNvPr id="35886" name="Title 1"/>
          <p:cNvSpPr>
            <a:spLocks/>
          </p:cNvSpPr>
          <p:nvPr/>
        </p:nvSpPr>
        <p:spPr bwMode="auto">
          <a:xfrm>
            <a:off x="1485900" y="1109662"/>
            <a:ext cx="6172200" cy="6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AU" altLang="en-US" sz="3000">
                <a:latin typeface="Arial Narrow" charset="0"/>
                <a:ea typeface="Futura Std Medium" charset="0"/>
                <a:cs typeface="Futura Std Medium" charset="0"/>
              </a:rPr>
              <a:t>General journal transactions (9)</a:t>
            </a:r>
          </a:p>
        </p:txBody>
      </p:sp>
    </p:spTree>
    <p:extLst>
      <p:ext uri="{BB962C8B-B14F-4D97-AF65-F5344CB8AC3E}">
        <p14:creationId xmlns:p14="http://schemas.microsoft.com/office/powerpoint/2010/main" val="9164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cs typeface="Trebuchet MS" charset="0"/>
              </a:rPr>
              <a:t>General journal transactions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AU" altLang="en-US"/>
              <a:t>Bad debts written off</a:t>
            </a:r>
          </a:p>
          <a:p>
            <a:pPr eaLnBrk="1" hangingPunct="1"/>
            <a:endParaRPr lang="en-AU" altLang="en-US"/>
          </a:p>
          <a:p>
            <a:pPr eaLnBrk="1" hangingPunct="1"/>
            <a:endParaRPr lang="en-AU" altLang="en-US" b="1"/>
          </a:p>
          <a:p>
            <a:pPr eaLnBrk="1" hangingPunct="1">
              <a:buFont typeface="Arial" charset="0"/>
              <a:buNone/>
            </a:pPr>
            <a:endParaRPr lang="en-AU" altLang="en-US" b="1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z="675">
                <a:solidFill>
                  <a:srgbClr val="FFCC00"/>
                </a:solidFill>
                <a:latin typeface="Calibri" charset="0"/>
              </a:rPr>
              <a:t>Prepared by Carmen Jan, MIBT</a:t>
            </a:r>
          </a:p>
        </p:txBody>
      </p:sp>
      <p:graphicFrame>
        <p:nvGraphicFramePr>
          <p:cNvPr id="46126" name="Group 46"/>
          <p:cNvGraphicFramePr>
            <a:graphicFrameLocks noGrp="1"/>
          </p:cNvGraphicFramePr>
          <p:nvPr/>
        </p:nvGraphicFramePr>
        <p:xfrm>
          <a:off x="1485900" y="2883694"/>
          <a:ext cx="6172201" cy="2321724"/>
        </p:xfrm>
        <a:graphic>
          <a:graphicData uri="http://schemas.openxmlformats.org/drawingml/2006/table">
            <a:tbl>
              <a:tblPr/>
              <a:tblGrid>
                <a:gridCol w="769144"/>
                <a:gridCol w="3189685"/>
                <a:gridCol w="540544"/>
                <a:gridCol w="903684"/>
                <a:gridCol w="769144"/>
              </a:tblGrid>
              <a:tr h="377429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General Journal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74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Date 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Particulars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Fol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Debit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Credit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3774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3 Jun 17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Bad Debts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370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3774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GST Collected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37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3774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Accounts Receivable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407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4345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Amount owing by P Wave written off as a bad debt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cs typeface="Trebuchet MS" charset="0"/>
              </a:rPr>
              <a:t>Journals for a service business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AU" altLang="en-US" dirty="0"/>
              <a:t>Journals for a service business need to be designed to meet the needs of the particular business. Below is a list of commonly used journals of a service business.</a:t>
            </a:r>
          </a:p>
          <a:p>
            <a:pPr eaLnBrk="1" hangingPunct="1"/>
            <a:endParaRPr lang="en-AU" altLang="en-US" dirty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z="675">
                <a:solidFill>
                  <a:srgbClr val="FFCC00"/>
                </a:solidFill>
                <a:latin typeface="Calibri" charset="0"/>
              </a:rPr>
              <a:t>Prepared by Carmen Jan, MIBT</a:t>
            </a:r>
          </a:p>
        </p:txBody>
      </p:sp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91" y="3863181"/>
            <a:ext cx="5443538" cy="197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5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Special Journal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Students will need a blank set of Special Journals and General Journal to record on to</a:t>
            </a:r>
            <a:r>
              <a:rPr lang="en-US" dirty="0"/>
              <a:t> </a:t>
            </a:r>
            <a:r>
              <a:rPr lang="en-US" dirty="0" smtClean="0"/>
              <a:t>(paper or digital) For </a:t>
            </a:r>
            <a:r>
              <a:rPr lang="en-US" dirty="0" smtClean="0">
                <a:solidFill>
                  <a:srgbClr val="FF0000"/>
                </a:solidFill>
              </a:rPr>
              <a:t>Macs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ottle shop </a:t>
            </a:r>
            <a:r>
              <a:rPr lang="en-US" dirty="0" smtClean="0"/>
              <a:t>task</a:t>
            </a:r>
          </a:p>
          <a:p>
            <a:r>
              <a:rPr lang="en-US" dirty="0" smtClean="0"/>
              <a:t>Lecturer can go through the slides introducing each transaction.</a:t>
            </a:r>
          </a:p>
          <a:p>
            <a:r>
              <a:rPr lang="en-US" dirty="0" smtClean="0"/>
              <a:t>Student can record from the slides into the journals.</a:t>
            </a:r>
          </a:p>
          <a:p>
            <a:r>
              <a:rPr lang="en-US" dirty="0" smtClean="0"/>
              <a:t>Assume opening balance in </a:t>
            </a:r>
            <a:r>
              <a:rPr lang="en-US" dirty="0" err="1" smtClean="0"/>
              <a:t>Accs</a:t>
            </a:r>
            <a:r>
              <a:rPr lang="en-US" dirty="0" smtClean="0"/>
              <a:t> Receivable of $400 owing from T Wright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Mac’s Bottle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1/6   	Credit sales to J Jones (tax inv no 3452) for </a:t>
            </a:r>
            <a:r>
              <a:rPr lang="en-AU" dirty="0" smtClean="0"/>
              <a:t>		$</a:t>
            </a:r>
            <a:r>
              <a:rPr lang="en-AU" dirty="0"/>
              <a:t>2200 (GST inclusive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r>
              <a:rPr lang="en-AU" dirty="0"/>
              <a:t>2/6  	Purchase of bottle from a supplier, Rankin </a:t>
            </a:r>
            <a:r>
              <a:rPr lang="en-AU" dirty="0" smtClean="0"/>
              <a:t>		(</a:t>
            </a:r>
            <a:r>
              <a:rPr lang="en-AU" dirty="0" err="1"/>
              <a:t>Inv</a:t>
            </a:r>
            <a:r>
              <a:rPr lang="en-AU" dirty="0"/>
              <a:t> No 2111) for $5500 </a:t>
            </a:r>
            <a:r>
              <a:rPr lang="en-AU" dirty="0" err="1"/>
              <a:t>inl</a:t>
            </a:r>
            <a:r>
              <a:rPr lang="en-AU" dirty="0"/>
              <a:t> </a:t>
            </a:r>
            <a:r>
              <a:rPr lang="en-AU" dirty="0" smtClean="0"/>
              <a:t>GST</a:t>
            </a:r>
          </a:p>
          <a:p>
            <a:pPr marL="0" indent="0">
              <a:buNone/>
            </a:pPr>
            <a:r>
              <a:rPr lang="en-AU" dirty="0"/>
              <a:t>3/6   	Received payment from J Jones for the sale </a:t>
            </a:r>
            <a:r>
              <a:rPr lang="en-AU" dirty="0" smtClean="0"/>
              <a:t>		on </a:t>
            </a:r>
            <a:r>
              <a:rPr lang="en-AU" dirty="0"/>
              <a:t>the 1/6 for full payment. (Receipt no 34 </a:t>
            </a:r>
            <a:r>
              <a:rPr lang="en-AU" dirty="0" smtClean="0"/>
              <a:t>		issued)</a:t>
            </a:r>
          </a:p>
          <a:p>
            <a:pPr marL="0" indent="0">
              <a:buNone/>
            </a:pPr>
            <a:r>
              <a:rPr lang="en-AU" dirty="0"/>
              <a:t>4/6  	Returned faulty bottles to Rankin valued </a:t>
            </a:r>
            <a:r>
              <a:rPr lang="en-AU" dirty="0" smtClean="0"/>
              <a:t>			$</a:t>
            </a:r>
            <a:r>
              <a:rPr lang="en-AU" dirty="0"/>
              <a:t>20 and $2 GST. (</a:t>
            </a:r>
            <a:r>
              <a:rPr lang="en-AU" dirty="0" err="1"/>
              <a:t>Adj</a:t>
            </a:r>
            <a:r>
              <a:rPr lang="en-AU" dirty="0"/>
              <a:t> No 998</a:t>
            </a:r>
            <a:r>
              <a:rPr lang="en-US" dirty="0"/>
              <a:t>)</a:t>
            </a:r>
          </a:p>
          <a:p>
            <a:endParaRPr lang="en-AU" dirty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/>
              <a:t>5/6 	Paid wages of $200 Chq no 001</a:t>
            </a:r>
          </a:p>
          <a:p>
            <a:pPr marL="0" indent="0">
              <a:buNone/>
            </a:pPr>
            <a:r>
              <a:rPr lang="en-AU" sz="2800" dirty="0" smtClean="0"/>
              <a:t>6/6  	Credit sales to Lander (tax inv no 3453) for 				$3300 </a:t>
            </a:r>
            <a:r>
              <a:rPr lang="en-AU" sz="2800" dirty="0"/>
              <a:t>(</a:t>
            </a:r>
            <a:r>
              <a:rPr lang="en-AU" sz="2800" dirty="0" smtClean="0"/>
              <a:t>GST included)</a:t>
            </a:r>
          </a:p>
          <a:p>
            <a:pPr marL="0" indent="0">
              <a:buNone/>
            </a:pPr>
            <a:r>
              <a:rPr lang="en-AU" sz="2800" dirty="0" smtClean="0"/>
              <a:t>7/6  	Cash purchase of bottles for $1000 plus 					$100 GST. (Chq No 002)</a:t>
            </a:r>
          </a:p>
          <a:p>
            <a:pPr marL="0" indent="0">
              <a:buNone/>
            </a:pPr>
            <a:r>
              <a:rPr lang="en-US" sz="2800" dirty="0"/>
              <a:t>8/6	 Owner took home bottles worth $200 for </a:t>
            </a:r>
            <a:r>
              <a:rPr lang="en-US" sz="2800" dirty="0" smtClean="0"/>
              <a:t>				personal </a:t>
            </a:r>
            <a:r>
              <a:rPr lang="en-US" sz="2800" dirty="0"/>
              <a:t>use.</a:t>
            </a:r>
          </a:p>
          <a:p>
            <a:pPr marL="0" indent="0">
              <a:buNone/>
            </a:pPr>
            <a:r>
              <a:rPr lang="en-US" dirty="0"/>
              <a:t>9/6  </a:t>
            </a:r>
            <a:r>
              <a:rPr lang="en-US" dirty="0" smtClean="0"/>
              <a:t>	</a:t>
            </a:r>
            <a:r>
              <a:rPr lang="en-US" sz="2800" dirty="0" smtClean="0"/>
              <a:t>T </a:t>
            </a:r>
            <a:r>
              <a:rPr lang="en-US" sz="2800" dirty="0"/>
              <a:t>Wright, a debtor was declared bankrupt. </a:t>
            </a:r>
            <a:r>
              <a:rPr lang="en-US" sz="2800" dirty="0" smtClean="0"/>
              <a:t>	He 		owed </a:t>
            </a:r>
            <a:r>
              <a:rPr lang="en-US" sz="2800" dirty="0"/>
              <a:t>the business $</a:t>
            </a:r>
            <a:r>
              <a:rPr lang="en-US" sz="2800" dirty="0" smtClean="0"/>
              <a:t>400 at 1/6. </a:t>
            </a:r>
            <a:r>
              <a:rPr lang="en-US" sz="2800" dirty="0"/>
              <a:t>the owner </a:t>
            </a:r>
            <a:r>
              <a:rPr lang="en-US" sz="2800" dirty="0" smtClean="0"/>
              <a:t>decided 	to 	write </a:t>
            </a:r>
            <a:r>
              <a:rPr lang="en-US" sz="2800" dirty="0"/>
              <a:t>the debt off as a bad </a:t>
            </a:r>
            <a:r>
              <a:rPr lang="en-US" sz="2800" dirty="0" smtClean="0"/>
              <a:t>debt</a:t>
            </a:r>
            <a:r>
              <a:rPr lang="en-US" sz="2800" dirty="0">
                <a:solidFill>
                  <a:srgbClr val="FF0000"/>
                </a:solidFill>
              </a:rPr>
              <a:t>.  (students </a:t>
            </a:r>
            <a:r>
              <a:rPr lang="en-US" sz="2800" dirty="0" smtClean="0">
                <a:solidFill>
                  <a:srgbClr val="FF0000"/>
                </a:solidFill>
              </a:rPr>
              <a:t>will need </a:t>
            </a:r>
            <a:r>
              <a:rPr lang="en-US" sz="2800" dirty="0">
                <a:solidFill>
                  <a:srgbClr val="FF0000"/>
                </a:solidFill>
              </a:rPr>
              <a:t>an explanation)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5" y="431321"/>
            <a:ext cx="8229600" cy="5986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11/6 	Purchase from AWA for $220 (GST 					inclusive) (Tax </a:t>
            </a:r>
            <a:r>
              <a:rPr lang="en-AU" dirty="0" err="1" smtClean="0"/>
              <a:t>Inv</a:t>
            </a:r>
            <a:r>
              <a:rPr lang="en-AU" dirty="0" smtClean="0"/>
              <a:t> </a:t>
            </a:r>
            <a:r>
              <a:rPr lang="en-AU" dirty="0"/>
              <a:t>N</a:t>
            </a:r>
            <a:r>
              <a:rPr lang="en-AU" dirty="0" smtClean="0"/>
              <a:t>o 091)</a:t>
            </a:r>
          </a:p>
          <a:p>
            <a:pPr marL="0" indent="0">
              <a:buNone/>
            </a:pPr>
            <a:r>
              <a:rPr lang="en-AU" dirty="0" smtClean="0"/>
              <a:t>12/6 	Paid AWA the amount owing less 10% 				discount for prompt payment. (Chq No 3) 		</a:t>
            </a:r>
            <a:r>
              <a:rPr lang="en-AU" dirty="0" smtClean="0">
                <a:solidFill>
                  <a:srgbClr val="FF0000"/>
                </a:solidFill>
              </a:rPr>
              <a:t>Discount Expense $20, GST paid $2, 				Accounts payable $22</a:t>
            </a:r>
          </a:p>
          <a:p>
            <a:pPr marL="0" indent="0">
              <a:buNone/>
            </a:pPr>
            <a:r>
              <a:rPr lang="en-AU" dirty="0"/>
              <a:t>13/6 	Received $</a:t>
            </a:r>
            <a:r>
              <a:rPr lang="en-AU" dirty="0" smtClean="0"/>
              <a:t>3300 </a:t>
            </a:r>
            <a:r>
              <a:rPr lang="en-AU" dirty="0"/>
              <a:t>from Lander. Rec no 35</a:t>
            </a:r>
          </a:p>
          <a:p>
            <a:pPr marL="0" indent="0">
              <a:buNone/>
            </a:pPr>
            <a:r>
              <a:rPr lang="en-AU" dirty="0"/>
              <a:t>25/6 	Credit sales to Jennings for $440 (GST </a:t>
            </a:r>
            <a:r>
              <a:rPr lang="en-AU" dirty="0" smtClean="0"/>
              <a:t>				inclusive</a:t>
            </a:r>
            <a:r>
              <a:rPr lang="en-AU" dirty="0"/>
              <a:t>) </a:t>
            </a:r>
            <a:r>
              <a:rPr lang="en-AU" dirty="0" smtClean="0"/>
              <a:t>		</a:t>
            </a:r>
            <a:r>
              <a:rPr lang="en-AU" dirty="0" err="1" smtClean="0"/>
              <a:t>Inv</a:t>
            </a:r>
            <a:r>
              <a:rPr lang="en-AU" dirty="0" smtClean="0"/>
              <a:t> </a:t>
            </a:r>
            <a:r>
              <a:rPr lang="en-AU" dirty="0"/>
              <a:t>no </a:t>
            </a:r>
            <a:r>
              <a:rPr lang="en-AU" dirty="0" smtClean="0"/>
              <a:t>3454</a:t>
            </a:r>
          </a:p>
          <a:p>
            <a:pPr marL="0" indent="0">
              <a:buNone/>
            </a:pPr>
            <a:r>
              <a:rPr lang="en-US" dirty="0"/>
              <a:t>30/6 </a:t>
            </a:r>
            <a:r>
              <a:rPr lang="en-US" dirty="0" smtClean="0"/>
              <a:t>	The </a:t>
            </a:r>
            <a:r>
              <a:rPr lang="en-US" dirty="0"/>
              <a:t>owner invested a computer into the </a:t>
            </a:r>
            <a:r>
              <a:rPr lang="en-US" dirty="0" smtClean="0"/>
              <a:t>			business</a:t>
            </a:r>
            <a:r>
              <a:rPr lang="en-US" dirty="0"/>
              <a:t>. It </a:t>
            </a:r>
            <a:r>
              <a:rPr lang="en-US" dirty="0" smtClean="0"/>
              <a:t>	was </a:t>
            </a:r>
            <a:r>
              <a:rPr lang="en-US" dirty="0"/>
              <a:t>worth $800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368849"/>
              </p:ext>
            </p:extLst>
          </p:nvPr>
        </p:nvGraphicFramePr>
        <p:xfrm>
          <a:off x="1404938" y="0"/>
          <a:ext cx="5486400" cy="663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Worksheet" r:id="rId3" imgW="5486278" imgH="6639016" progId="Excel.Sheet.12">
                  <p:embed/>
                </p:oleObj>
              </mc:Choice>
              <mc:Fallback>
                <p:oleObj name="Worksheet" r:id="rId3" imgW="5486278" imgH="663901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938" y="0"/>
                        <a:ext cx="5486400" cy="663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79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Task 2 in workbook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Students should attempt the task by themselves. It is very similar to the task just completed.</a:t>
            </a:r>
          </a:p>
          <a:p>
            <a:pPr marL="0" lvl="0" indent="0">
              <a:buNone/>
            </a:pPr>
            <a:endParaRPr lang="en-AU" dirty="0" smtClean="0"/>
          </a:p>
          <a:p>
            <a:pPr marL="0" lvl="0" indent="0">
              <a:buNone/>
            </a:pPr>
            <a:r>
              <a:rPr lang="en-AU" dirty="0" smtClean="0"/>
              <a:t>Record </a:t>
            </a:r>
            <a:r>
              <a:rPr lang="en-AU" dirty="0"/>
              <a:t>the opening balances  into the correct ledger accounts</a:t>
            </a:r>
          </a:p>
          <a:p>
            <a:pPr marL="0" indent="0">
              <a:buNone/>
            </a:pPr>
            <a:r>
              <a:rPr lang="en-AU" b="1" dirty="0" smtClean="0"/>
              <a:t>			Balance </a:t>
            </a:r>
            <a:r>
              <a:rPr lang="en-AU" b="1" dirty="0"/>
              <a:t>sheet as at 31 May</a:t>
            </a:r>
            <a:endParaRPr lang="en-AU" dirty="0"/>
          </a:p>
          <a:p>
            <a:pPr marL="0" indent="0">
              <a:buNone/>
            </a:pPr>
            <a:r>
              <a:rPr lang="en-AU" b="1" u="sng" dirty="0"/>
              <a:t>Assets	</a:t>
            </a:r>
            <a:r>
              <a:rPr lang="en-AU" b="1" u="sng" dirty="0" smtClean="0"/>
              <a:t>							liabilities</a:t>
            </a:r>
            <a:endParaRPr lang="en-AU" u="sng" dirty="0"/>
          </a:p>
          <a:p>
            <a:pPr marL="0" indent="0">
              <a:buNone/>
            </a:pPr>
            <a:r>
              <a:rPr lang="en-AU" b="1" dirty="0"/>
              <a:t>Cash	</a:t>
            </a:r>
            <a:r>
              <a:rPr lang="en-AU" b="1" dirty="0" smtClean="0"/>
              <a:t>		5000</a:t>
            </a:r>
            <a:r>
              <a:rPr lang="en-AU" b="1" dirty="0"/>
              <a:t>	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>Inventory </a:t>
            </a:r>
            <a:r>
              <a:rPr lang="en-AU" b="1" dirty="0"/>
              <a:t>	8000	</a:t>
            </a:r>
            <a:r>
              <a:rPr lang="en-AU" b="1" dirty="0" smtClean="0"/>
              <a:t>			</a:t>
            </a:r>
            <a:r>
              <a:rPr lang="en-AU" b="1" u="sng" dirty="0" smtClean="0"/>
              <a:t>Owners </a:t>
            </a:r>
            <a:r>
              <a:rPr lang="en-AU" b="1" u="sng" dirty="0"/>
              <a:t>Equity</a:t>
            </a:r>
            <a:endParaRPr lang="en-AU" dirty="0"/>
          </a:p>
          <a:p>
            <a:pPr marL="0" indent="0">
              <a:buNone/>
            </a:pPr>
            <a:r>
              <a:rPr lang="en-AU" b="1" dirty="0"/>
              <a:t>		</a:t>
            </a:r>
            <a:r>
              <a:rPr lang="en-AU" b="1" dirty="0" smtClean="0"/>
              <a:t>							Capital </a:t>
            </a:r>
            <a:r>
              <a:rPr lang="en-AU" b="1" dirty="0"/>
              <a:t>	</a:t>
            </a:r>
            <a:r>
              <a:rPr lang="en-AU" b="1" dirty="0" smtClean="0"/>
              <a:t>	13000</a:t>
            </a:r>
            <a:endParaRPr lang="en-AU" dirty="0"/>
          </a:p>
          <a:p>
            <a:pPr marL="0" indent="0">
              <a:buNone/>
            </a:pPr>
            <a:r>
              <a:rPr lang="en-AU" b="1" dirty="0"/>
              <a:t>Total	</a:t>
            </a:r>
            <a:r>
              <a:rPr lang="en-AU" b="1" dirty="0" smtClean="0"/>
              <a:t>		13000</a:t>
            </a:r>
            <a:r>
              <a:rPr lang="en-AU" b="1" dirty="0"/>
              <a:t>	</a:t>
            </a:r>
            <a:r>
              <a:rPr lang="en-AU" b="1" dirty="0" smtClean="0"/>
              <a:t>				Total</a:t>
            </a:r>
            <a:r>
              <a:rPr lang="en-AU" b="1" dirty="0"/>
              <a:t>	</a:t>
            </a:r>
            <a:r>
              <a:rPr lang="en-AU" b="1" dirty="0" smtClean="0"/>
              <a:t>	13000</a:t>
            </a:r>
            <a:r>
              <a:rPr lang="en-AU" b="1" dirty="0"/>
              <a:t>		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17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07943" y="1234826"/>
            <a:ext cx="5343525" cy="4299254"/>
          </a:xfrm>
        </p:spPr>
        <p:txBody>
          <a:bodyPr>
            <a:normAutofit fontScale="90000"/>
          </a:bodyPr>
          <a:lstStyle/>
          <a:p>
            <a:pPr marL="457200" indent="-457200" algn="l" eaLnBrk="1" hangingPunct="1">
              <a:buFont typeface="+mj-lt"/>
              <a:buAutoNum type="arabicPeriod"/>
            </a:pPr>
            <a:r>
              <a:rPr lang="en-AU" altLang="en-US" sz="3600" dirty="0">
                <a:cs typeface="Trebuchet MS" charset="0"/>
              </a:rPr>
              <a:t>The General journal entries</a:t>
            </a:r>
            <a:r>
              <a:rPr lang="en-AU" altLang="en-US" sz="2175" dirty="0">
                <a:cs typeface="Trebuchet MS" charset="0"/>
              </a:rPr>
              <a:t/>
            </a:r>
            <a:br>
              <a:rPr lang="en-AU" altLang="en-US" sz="2175" dirty="0">
                <a:cs typeface="Trebuchet MS" charset="0"/>
              </a:rPr>
            </a:br>
            <a:r>
              <a:rPr lang="en-AU" altLang="en-US" sz="2175" dirty="0">
                <a:cs typeface="Trebuchet MS" charset="0"/>
              </a:rPr>
              <a:t/>
            </a:r>
            <a:br>
              <a:rPr lang="en-AU" altLang="en-US" sz="2175" dirty="0">
                <a:cs typeface="Trebuchet MS" charset="0"/>
              </a:rPr>
            </a:br>
            <a:r>
              <a:rPr lang="en-AU" altLang="en-US" sz="2000" dirty="0">
                <a:cs typeface="Trebuchet MS" charset="0"/>
              </a:rPr>
              <a:t>Introduction of assets and liabilities by the owner at the commencement of </a:t>
            </a:r>
            <a:r>
              <a:rPr lang="en-AU" altLang="en-US" sz="2000" dirty="0" smtClean="0">
                <a:cs typeface="Trebuchet MS" charset="0"/>
              </a:rPr>
              <a:t>business</a:t>
            </a:r>
            <a:r>
              <a:rPr lang="en-AU" altLang="en-US" sz="2000" dirty="0">
                <a:cs typeface="Trebuchet MS" charset="0"/>
              </a:rPr>
              <a:t/>
            </a:r>
            <a:br>
              <a:rPr lang="en-AU" altLang="en-US" sz="2000" dirty="0">
                <a:cs typeface="Trebuchet MS" charset="0"/>
              </a:rPr>
            </a:br>
            <a:r>
              <a:rPr lang="en-AU" altLang="en-US" sz="2000" dirty="0">
                <a:cs typeface="Trebuchet MS" charset="0"/>
              </a:rPr>
              <a:t/>
            </a:r>
            <a:br>
              <a:rPr lang="en-AU" altLang="en-US" sz="2000" dirty="0">
                <a:cs typeface="Trebuchet MS" charset="0"/>
              </a:rPr>
            </a:br>
            <a:r>
              <a:rPr lang="en-AU" altLang="en-US" sz="2000" dirty="0">
                <a:cs typeface="Trebuchet MS" charset="0"/>
              </a:rPr>
              <a:t>Additional capital contributions by the owner</a:t>
            </a:r>
            <a:br>
              <a:rPr lang="en-AU" altLang="en-US" sz="2000" dirty="0">
                <a:cs typeface="Trebuchet MS" charset="0"/>
              </a:rPr>
            </a:br>
            <a:r>
              <a:rPr lang="en-AU" altLang="en-US" sz="2000" dirty="0">
                <a:cs typeface="Trebuchet MS" charset="0"/>
              </a:rPr>
              <a:t/>
            </a:r>
            <a:br>
              <a:rPr lang="en-AU" altLang="en-US" sz="2000" dirty="0">
                <a:cs typeface="Trebuchet MS" charset="0"/>
              </a:rPr>
            </a:br>
            <a:r>
              <a:rPr lang="en-AU" altLang="en-US" sz="2000" dirty="0">
                <a:cs typeface="Trebuchet MS" charset="0"/>
              </a:rPr>
              <a:t>Non-Cash drawings by the owner</a:t>
            </a:r>
            <a:br>
              <a:rPr lang="en-AU" altLang="en-US" sz="2000" dirty="0">
                <a:cs typeface="Trebuchet MS" charset="0"/>
              </a:rPr>
            </a:br>
            <a:r>
              <a:rPr lang="en-AU" altLang="en-US" sz="2000" dirty="0">
                <a:cs typeface="Trebuchet MS" charset="0"/>
              </a:rPr>
              <a:t/>
            </a:r>
            <a:br>
              <a:rPr lang="en-AU" altLang="en-US" sz="2000" dirty="0">
                <a:cs typeface="Trebuchet MS" charset="0"/>
              </a:rPr>
            </a:br>
            <a:r>
              <a:rPr lang="en-AU" altLang="en-US" sz="2000" dirty="0">
                <a:cs typeface="Trebuchet MS" charset="0"/>
              </a:rPr>
              <a:t>Late payment accounting fees charged to a debtor on an overdue account</a:t>
            </a:r>
            <a:br>
              <a:rPr lang="en-AU" altLang="en-US" sz="2000" dirty="0">
                <a:cs typeface="Trebuchet MS" charset="0"/>
              </a:rPr>
            </a:br>
            <a:r>
              <a:rPr lang="en-AU" altLang="en-US" sz="2000" dirty="0">
                <a:cs typeface="Trebuchet MS" charset="0"/>
              </a:rPr>
              <a:t/>
            </a:r>
            <a:br>
              <a:rPr lang="en-AU" altLang="en-US" sz="2000" dirty="0">
                <a:cs typeface="Trebuchet MS" charset="0"/>
              </a:rPr>
            </a:br>
            <a:r>
              <a:rPr lang="en-AU" altLang="en-US" sz="2000" dirty="0">
                <a:cs typeface="Trebuchet MS" charset="0"/>
              </a:rPr>
              <a:t>Late payment accounting fees charged by a creditor on an overdue account</a:t>
            </a:r>
            <a:br>
              <a:rPr lang="en-AU" altLang="en-US" sz="2000" dirty="0">
                <a:cs typeface="Trebuchet MS" charset="0"/>
              </a:rPr>
            </a:br>
            <a:r>
              <a:rPr lang="en-AU" altLang="en-US" sz="2000" dirty="0">
                <a:cs typeface="Trebuchet MS" charset="0"/>
              </a:rPr>
              <a:t/>
            </a:r>
            <a:br>
              <a:rPr lang="en-AU" altLang="en-US" sz="2000" dirty="0">
                <a:cs typeface="Trebuchet MS" charset="0"/>
              </a:rPr>
            </a:br>
            <a:r>
              <a:rPr lang="en-AU" altLang="en-US" sz="2000" dirty="0">
                <a:cs typeface="Trebuchet MS" charset="0"/>
              </a:rPr>
              <a:t>Correction of errors in the accounting records</a:t>
            </a:r>
            <a:r>
              <a:rPr lang="en-AU" altLang="en-US" sz="1200" dirty="0">
                <a:cs typeface="Trebuchet MS" charset="0"/>
              </a:rPr>
              <a:t/>
            </a:r>
            <a:br>
              <a:rPr lang="en-AU" altLang="en-US" sz="1200" dirty="0">
                <a:cs typeface="Trebuchet MS" charset="0"/>
              </a:rPr>
            </a:br>
            <a:r>
              <a:rPr lang="en-AU" altLang="en-US" sz="1200" dirty="0">
                <a:cs typeface="Trebuchet MS" charset="0"/>
              </a:rPr>
              <a:t/>
            </a:r>
            <a:br>
              <a:rPr lang="en-AU" altLang="en-US" sz="1200" dirty="0">
                <a:cs typeface="Trebuchet MS" charset="0"/>
              </a:rPr>
            </a:br>
            <a:r>
              <a:rPr lang="en-AU" altLang="en-US" sz="1050" dirty="0">
                <a:cs typeface="Trebuchet MS" charset="0"/>
              </a:rPr>
              <a:t/>
            </a:r>
            <a:br>
              <a:rPr lang="en-AU" altLang="en-US" sz="1050" dirty="0">
                <a:cs typeface="Trebuchet MS" charset="0"/>
              </a:rPr>
            </a:br>
            <a:r>
              <a:rPr lang="en-AU" altLang="en-US" sz="1050" dirty="0">
                <a:cs typeface="Trebuchet MS" charset="0"/>
              </a:rPr>
              <a:t/>
            </a:r>
            <a:br>
              <a:rPr lang="en-AU" altLang="en-US" sz="1050" dirty="0">
                <a:cs typeface="Trebuchet MS" charset="0"/>
              </a:rPr>
            </a:br>
            <a:endParaRPr lang="en-AU" altLang="en-US" sz="1050" dirty="0"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AU" dirty="0" smtClean="0"/>
              <a:t>2 </a:t>
            </a:r>
            <a:r>
              <a:rPr lang="en-AU" dirty="0"/>
              <a:t>Record the following entries </a:t>
            </a:r>
            <a:r>
              <a:rPr lang="en-AU" dirty="0" smtClean="0"/>
              <a:t>of </a:t>
            </a:r>
            <a:r>
              <a:rPr lang="en-AU" dirty="0"/>
              <a:t>“Dollar Deals</a:t>
            </a:r>
            <a:r>
              <a:rPr lang="en-AU" dirty="0" smtClean="0"/>
              <a:t>” into </a:t>
            </a:r>
            <a:r>
              <a:rPr lang="en-AU" dirty="0"/>
              <a:t>the </a:t>
            </a:r>
            <a:r>
              <a:rPr lang="en-AU" dirty="0" smtClean="0"/>
              <a:t>correct Journal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87" y="1437796"/>
            <a:ext cx="8229600" cy="52563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8000" dirty="0" smtClean="0"/>
              <a:t>1/6   </a:t>
            </a:r>
            <a:r>
              <a:rPr lang="en-AU" sz="8000" dirty="0"/>
              <a:t>	Credit sales to </a:t>
            </a:r>
            <a:r>
              <a:rPr lang="en-AU" sz="8000" u="sng" dirty="0"/>
              <a:t>Jones</a:t>
            </a:r>
            <a:r>
              <a:rPr lang="en-AU" sz="8000" dirty="0"/>
              <a:t> (tax </a:t>
            </a:r>
            <a:r>
              <a:rPr lang="en-AU" sz="8000" dirty="0" err="1"/>
              <a:t>inv</a:t>
            </a:r>
            <a:r>
              <a:rPr lang="en-AU" sz="8000" dirty="0"/>
              <a:t> no 452) for $1200 (GST inclusive)</a:t>
            </a:r>
          </a:p>
          <a:p>
            <a:pPr marL="0" indent="0">
              <a:buNone/>
            </a:pPr>
            <a:r>
              <a:rPr lang="en-AU" sz="8000" dirty="0"/>
              <a:t>2/6  	Purchase of inventory from a supplier, </a:t>
            </a:r>
            <a:r>
              <a:rPr lang="en-AU" sz="8000" dirty="0" err="1"/>
              <a:t>Nankin</a:t>
            </a:r>
            <a:r>
              <a:rPr lang="en-AU" sz="8000" dirty="0"/>
              <a:t> (</a:t>
            </a:r>
            <a:r>
              <a:rPr lang="en-AU" sz="8000" dirty="0" err="1"/>
              <a:t>Inv</a:t>
            </a:r>
            <a:r>
              <a:rPr lang="en-AU" sz="8000" dirty="0"/>
              <a:t> No 2111) for </a:t>
            </a:r>
            <a:r>
              <a:rPr lang="en-AU" sz="8000" dirty="0" smtClean="0"/>
              <a:t>			$</a:t>
            </a:r>
            <a:r>
              <a:rPr lang="en-AU" sz="8000" dirty="0"/>
              <a:t>2000 plus </a:t>
            </a:r>
            <a:r>
              <a:rPr lang="en-AU" sz="8000" dirty="0" err="1"/>
              <a:t>Gst</a:t>
            </a:r>
            <a:endParaRPr lang="en-AU" sz="8000" dirty="0"/>
          </a:p>
          <a:p>
            <a:pPr marL="0" indent="0">
              <a:buNone/>
            </a:pPr>
            <a:r>
              <a:rPr lang="en-AU" sz="8000" dirty="0"/>
              <a:t>3/6   	Received payment from </a:t>
            </a:r>
            <a:r>
              <a:rPr lang="en-AU" sz="8000" u="sng" dirty="0"/>
              <a:t>Jones</a:t>
            </a:r>
            <a:r>
              <a:rPr lang="en-AU" sz="8000" dirty="0"/>
              <a:t> for the sale on the 1/6 for full </a:t>
            </a:r>
            <a:r>
              <a:rPr lang="en-AU" sz="8000" dirty="0" smtClean="0"/>
              <a:t>				payment</a:t>
            </a:r>
            <a:r>
              <a:rPr lang="en-AU" sz="8000" dirty="0"/>
              <a:t>. (Receipt no 34 issued). </a:t>
            </a:r>
          </a:p>
          <a:p>
            <a:pPr marL="0" indent="0">
              <a:buNone/>
            </a:pPr>
            <a:r>
              <a:rPr lang="en-AU" sz="8000" dirty="0"/>
              <a:t>4/6  	Returned inventory to </a:t>
            </a:r>
            <a:r>
              <a:rPr lang="en-AU" sz="8000" u="sng" dirty="0" err="1"/>
              <a:t>Nankin</a:t>
            </a:r>
            <a:r>
              <a:rPr lang="en-AU" sz="8000" dirty="0"/>
              <a:t> valued $120 and $12 GST. (</a:t>
            </a:r>
            <a:r>
              <a:rPr lang="en-AU" sz="8000" dirty="0" err="1"/>
              <a:t>Adj</a:t>
            </a:r>
            <a:r>
              <a:rPr lang="en-AU" sz="8000" dirty="0"/>
              <a:t> No 08)</a:t>
            </a:r>
          </a:p>
          <a:p>
            <a:pPr marL="0" indent="0">
              <a:buNone/>
            </a:pPr>
            <a:r>
              <a:rPr lang="en-AU" sz="8000" dirty="0"/>
              <a:t>5/6 </a:t>
            </a:r>
            <a:r>
              <a:rPr lang="en-AU" sz="8000" dirty="0" smtClean="0"/>
              <a:t>	</a:t>
            </a:r>
            <a:r>
              <a:rPr lang="en-AU" sz="8000" dirty="0"/>
              <a:t>	Paid rent of $800 </a:t>
            </a:r>
            <a:r>
              <a:rPr lang="en-AU" sz="8000" u="sng" dirty="0"/>
              <a:t>Chq no 001</a:t>
            </a:r>
            <a:endParaRPr lang="en-AU" sz="8000" dirty="0"/>
          </a:p>
          <a:p>
            <a:pPr marL="0" indent="0">
              <a:buNone/>
            </a:pPr>
            <a:r>
              <a:rPr lang="en-AU" sz="8000" dirty="0"/>
              <a:t>5/6	</a:t>
            </a:r>
            <a:r>
              <a:rPr lang="en-AU" sz="8000" dirty="0" smtClean="0"/>
              <a:t>	Paid </a:t>
            </a:r>
            <a:r>
              <a:rPr lang="en-AU" sz="8000" dirty="0" err="1"/>
              <a:t>Nankin</a:t>
            </a:r>
            <a:r>
              <a:rPr lang="en-AU" sz="8000" dirty="0"/>
              <a:t> $180 and received a $20 discount </a:t>
            </a:r>
            <a:r>
              <a:rPr lang="en-AU" sz="8000" u="sng" dirty="0"/>
              <a:t>Chq 002</a:t>
            </a:r>
            <a:r>
              <a:rPr lang="en-AU" sz="8000" dirty="0"/>
              <a:t> as full </a:t>
            </a:r>
            <a:r>
              <a:rPr lang="en-AU" sz="8000" dirty="0" smtClean="0"/>
              <a:t>				payment </a:t>
            </a:r>
            <a:r>
              <a:rPr lang="en-AU" sz="8000" dirty="0"/>
              <a:t>for the amount owing at 1/6</a:t>
            </a:r>
          </a:p>
          <a:p>
            <a:pPr marL="0" indent="0">
              <a:buNone/>
            </a:pPr>
            <a:r>
              <a:rPr lang="en-AU" sz="8000" dirty="0"/>
              <a:t>6/6  	Credit sales to </a:t>
            </a:r>
            <a:r>
              <a:rPr lang="en-AU" sz="8000" dirty="0" err="1"/>
              <a:t>Flander</a:t>
            </a:r>
            <a:r>
              <a:rPr lang="en-AU" sz="8000" dirty="0"/>
              <a:t> (tax </a:t>
            </a:r>
            <a:r>
              <a:rPr lang="en-AU" sz="8000" dirty="0" err="1"/>
              <a:t>inv</a:t>
            </a:r>
            <a:r>
              <a:rPr lang="en-AU" sz="8000" dirty="0"/>
              <a:t> no 53) for $25000 plus $2500 GST</a:t>
            </a:r>
          </a:p>
          <a:p>
            <a:pPr marL="0" indent="0">
              <a:buNone/>
            </a:pPr>
            <a:r>
              <a:rPr lang="en-AU" sz="8000" dirty="0"/>
              <a:t>7/6  	Cash purchase of inventory for $300 plus $30 GST. (</a:t>
            </a:r>
            <a:r>
              <a:rPr lang="en-AU" sz="8000" u="sng" dirty="0"/>
              <a:t>Chq No 003</a:t>
            </a:r>
            <a:r>
              <a:rPr lang="en-AU" sz="8000" dirty="0"/>
              <a:t>)</a:t>
            </a:r>
          </a:p>
          <a:p>
            <a:pPr marL="0" indent="0">
              <a:buNone/>
            </a:pPr>
            <a:r>
              <a:rPr lang="en-AU" sz="8000" dirty="0"/>
              <a:t>8/6  	</a:t>
            </a:r>
            <a:r>
              <a:rPr lang="en-AU" sz="8000" dirty="0" err="1"/>
              <a:t>Flander</a:t>
            </a:r>
            <a:r>
              <a:rPr lang="en-AU" sz="8000" dirty="0"/>
              <a:t> returned  faulty sales worth $90 plus $9 </a:t>
            </a:r>
            <a:r>
              <a:rPr lang="en-AU" sz="8000" dirty="0" err="1"/>
              <a:t>GSt</a:t>
            </a:r>
            <a:r>
              <a:rPr lang="en-AU" sz="8000" dirty="0"/>
              <a:t> (adjust Note </a:t>
            </a:r>
            <a:r>
              <a:rPr lang="en-AU" sz="8000" dirty="0" smtClean="0"/>
              <a:t>			999</a:t>
            </a:r>
            <a:r>
              <a:rPr lang="en-AU" sz="8000" dirty="0"/>
              <a:t>)</a:t>
            </a:r>
          </a:p>
          <a:p>
            <a:pPr marL="0" indent="0">
              <a:buNone/>
            </a:pPr>
            <a:r>
              <a:rPr lang="en-AU" sz="8000" dirty="0"/>
              <a:t>9/6 </a:t>
            </a:r>
            <a:r>
              <a:rPr lang="en-AU" sz="8000" dirty="0" smtClean="0"/>
              <a:t>	</a:t>
            </a:r>
            <a:r>
              <a:rPr lang="en-AU" sz="8000" dirty="0"/>
              <a:t>	Purchase of inventory from </a:t>
            </a:r>
            <a:r>
              <a:rPr lang="en-AU" sz="8000" dirty="0" err="1"/>
              <a:t>Jayco</a:t>
            </a:r>
            <a:r>
              <a:rPr lang="en-AU" sz="8000" dirty="0"/>
              <a:t> for $2200 (GST inclusive) (Tax In no </a:t>
            </a:r>
            <a:r>
              <a:rPr lang="en-AU" sz="8000" dirty="0" smtClean="0"/>
              <a:t>		091</a:t>
            </a:r>
            <a:r>
              <a:rPr lang="en-AU" sz="8000" dirty="0"/>
              <a:t>)</a:t>
            </a:r>
          </a:p>
          <a:p>
            <a:pPr marL="0" indent="0">
              <a:buNone/>
            </a:pPr>
            <a:r>
              <a:rPr lang="en-AU" sz="8000" dirty="0"/>
              <a:t>10/6 	Paid </a:t>
            </a:r>
            <a:r>
              <a:rPr lang="en-AU" sz="8000" dirty="0" err="1"/>
              <a:t>Jayco</a:t>
            </a:r>
            <a:r>
              <a:rPr lang="en-AU" sz="8000" dirty="0"/>
              <a:t> the amount owing less 10% discount for prompt payment. </a:t>
            </a:r>
            <a:r>
              <a:rPr lang="en-AU" sz="8000" dirty="0" smtClean="0"/>
              <a:t>		(</a:t>
            </a:r>
            <a:r>
              <a:rPr lang="en-AU" sz="8000" u="sng" dirty="0"/>
              <a:t>Cheque No 004</a:t>
            </a:r>
            <a:r>
              <a:rPr lang="en-AU" sz="8000" dirty="0"/>
              <a:t>)</a:t>
            </a:r>
          </a:p>
          <a:p>
            <a:pPr marL="0" indent="0">
              <a:buNone/>
            </a:pPr>
            <a:r>
              <a:rPr lang="en-AU" sz="8000" dirty="0"/>
              <a:t>13/6 	Credit sales to Jennings for $4400 (GST inclusive) </a:t>
            </a:r>
            <a:r>
              <a:rPr lang="en-AU" sz="8000" dirty="0" err="1"/>
              <a:t>Inv</a:t>
            </a:r>
            <a:r>
              <a:rPr lang="en-AU" sz="8000" dirty="0"/>
              <a:t> no 54. </a:t>
            </a:r>
          </a:p>
          <a:p>
            <a:pPr marL="0" indent="0">
              <a:buNone/>
            </a:pPr>
            <a:r>
              <a:rPr lang="en-AU" sz="8000" dirty="0"/>
              <a:t>14/6 	Owner withdrew inventory worth $100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7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Subsidiary ledgers and control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0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 Control </a:t>
            </a:r>
            <a:r>
              <a:rPr lang="en-US" altLang="en-US" dirty="0"/>
              <a:t>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/>
              <a:t>Use control accounts to remove unnecessary detail from the general ledger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/>
              <a:t>Allows for easy preparation of the trial balance and the accounting report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Do </a:t>
            </a:r>
            <a:r>
              <a:rPr lang="en-US" altLang="en-US" sz="3000" dirty="0"/>
              <a:t>we need unnecessary detail relating to debtors and creditors in the General Ledger and the Accounting </a:t>
            </a:r>
            <a:r>
              <a:rPr lang="en-US" altLang="en-US" sz="3000" dirty="0" smtClean="0"/>
              <a:t>reports? NO</a:t>
            </a:r>
            <a:endParaRPr lang="en-US" altLang="en-US" sz="3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We do require </a:t>
            </a:r>
            <a:r>
              <a:rPr lang="en-US" altLang="en-US" sz="3000" dirty="0"/>
              <a:t>the use of the subsidiary ledgers to make sure we </a:t>
            </a:r>
            <a:r>
              <a:rPr lang="en-US" altLang="en-US" sz="3000" dirty="0" smtClean="0"/>
              <a:t>know </a:t>
            </a:r>
            <a:r>
              <a:rPr lang="en-US" altLang="en-US" sz="3000" dirty="0"/>
              <a:t>the individual debtors and creditors transactions</a:t>
            </a:r>
          </a:p>
        </p:txBody>
      </p:sp>
    </p:spTree>
    <p:extLst>
      <p:ext uri="{BB962C8B-B14F-4D97-AF65-F5344CB8AC3E}">
        <p14:creationId xmlns:p14="http://schemas.microsoft.com/office/powerpoint/2010/main" val="17583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Purpose of subsidiary ledgers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We need to monitor the individual </a:t>
            </a:r>
            <a:r>
              <a:rPr lang="en-US" altLang="en-US" dirty="0" smtClean="0"/>
              <a:t>Accounts Receivable/debtors </a:t>
            </a:r>
            <a:r>
              <a:rPr lang="en-US" altLang="en-US" dirty="0"/>
              <a:t>and how much they owe us ..not just the </a:t>
            </a:r>
            <a:r>
              <a:rPr lang="en-US" altLang="en-US" dirty="0">
                <a:solidFill>
                  <a:srgbClr val="FF0000"/>
                </a:solidFill>
              </a:rPr>
              <a:t>total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amount of all </a:t>
            </a:r>
            <a:r>
              <a:rPr lang="en-US" altLang="en-US" dirty="0" smtClean="0">
                <a:solidFill>
                  <a:srgbClr val="FF0000"/>
                </a:solidFill>
              </a:rPr>
              <a:t>Accounts receivable</a:t>
            </a:r>
          </a:p>
          <a:p>
            <a:pPr eaLnBrk="1" hangingPunct="1"/>
            <a:r>
              <a:rPr lang="en-US" altLang="en-US" dirty="0" smtClean="0"/>
              <a:t>Individual Accounts Receivable </a:t>
            </a:r>
            <a:r>
              <a:rPr lang="en-US" altLang="en-US" dirty="0"/>
              <a:t>accounts are kept in the </a:t>
            </a:r>
            <a:r>
              <a:rPr lang="en-US" altLang="en-US" dirty="0">
                <a:solidFill>
                  <a:srgbClr val="FF0000"/>
                </a:solidFill>
              </a:rPr>
              <a:t>subsidiary </a:t>
            </a:r>
            <a:r>
              <a:rPr lang="en-US" altLang="en-US" dirty="0" smtClean="0">
                <a:solidFill>
                  <a:srgbClr val="FF0000"/>
                </a:solidFill>
              </a:rPr>
              <a:t>Accounts Receivable </a:t>
            </a:r>
            <a:r>
              <a:rPr lang="en-US" altLang="en-US" dirty="0">
                <a:solidFill>
                  <a:srgbClr val="FF0000"/>
                </a:solidFill>
              </a:rPr>
              <a:t>ledger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Individual </a:t>
            </a:r>
            <a:r>
              <a:rPr lang="en-US" altLang="en-US" dirty="0" smtClean="0"/>
              <a:t>Accounts Receivable </a:t>
            </a:r>
            <a:r>
              <a:rPr lang="en-US" altLang="en-US" dirty="0"/>
              <a:t>balances should =  balance in the </a:t>
            </a:r>
            <a:r>
              <a:rPr lang="en-US" altLang="en-US" dirty="0" smtClean="0"/>
              <a:t>Accounts Receivable  </a:t>
            </a:r>
            <a:r>
              <a:rPr lang="en-US" altLang="en-US" dirty="0"/>
              <a:t>Control </a:t>
            </a:r>
            <a:r>
              <a:rPr lang="en-US" altLang="en-US" dirty="0" smtClean="0"/>
              <a:t>a/c (see next slide)</a:t>
            </a:r>
          </a:p>
          <a:p>
            <a:pPr eaLnBrk="1" hangingPunct="1"/>
            <a:r>
              <a:rPr lang="en-US" altLang="en-US" dirty="0" smtClean="0"/>
              <a:t>Lets try the Control accounts from Mac’s Bottle Shop example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06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Accounts Receivable (debtors) control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652462"/>
              </p:ext>
            </p:extLst>
          </p:nvPr>
        </p:nvGraphicFramePr>
        <p:xfrm>
          <a:off x="586284" y="1448287"/>
          <a:ext cx="6692899" cy="13360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0639"/>
                <a:gridCol w="761278"/>
                <a:gridCol w="367951"/>
                <a:gridCol w="485315"/>
                <a:gridCol w="672462"/>
                <a:gridCol w="561442"/>
                <a:gridCol w="621710"/>
                <a:gridCol w="596334"/>
                <a:gridCol w="520206"/>
                <a:gridCol w="532894"/>
                <a:gridCol w="596334"/>
                <a:gridCol w="596334"/>
              </a:tblGrid>
              <a:tr h="17145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 dirty="0">
                          <a:effectLst/>
                        </a:rPr>
                        <a:t>Cash Receipts Journal</a:t>
                      </a:r>
                      <a:endParaRPr lang="en-AU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54965"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 u="none" strike="noStrike">
                          <a:effectLst/>
                        </a:rPr>
                        <a:t>Date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u="none" strike="noStrike">
                          <a:effectLst/>
                        </a:rPr>
                        <a:t>Particulars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900" u="none" strike="noStrike">
                          <a:effectLst/>
                        </a:rPr>
                        <a:t>Folio</a:t>
                      </a:r>
                      <a:endParaRPr lang="en-AU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900" u="none" strike="noStrike">
                          <a:effectLst/>
                        </a:rPr>
                        <a:t>Receipt</a:t>
                      </a:r>
                      <a:endParaRPr lang="en-AU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 u="none" strike="noStrike">
                          <a:effectLst/>
                        </a:rPr>
                        <a:t>Accs Rec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 u="none" strike="noStrike" dirty="0">
                          <a:effectLst/>
                        </a:rPr>
                        <a:t>Discount  </a:t>
                      </a:r>
                      <a:r>
                        <a:rPr lang="en-AU" sz="1000" u="none" strike="noStrike" dirty="0" err="1">
                          <a:effectLst/>
                        </a:rPr>
                        <a:t>exp</a:t>
                      </a:r>
                      <a:r>
                        <a:rPr lang="en-AU" sz="1000" u="none" strike="noStrike" dirty="0">
                          <a:effectLst/>
                        </a:rPr>
                        <a:t> </a:t>
                      </a:r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00" u="none" strike="noStrike">
                          <a:effectLst/>
                        </a:rPr>
                        <a:t>GST Collected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u="none" strike="noStrike">
                          <a:effectLst/>
                        </a:rPr>
                        <a:t>Accs Rec control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u="none" strike="noStrike">
                          <a:effectLst/>
                        </a:rPr>
                        <a:t>Cash Sales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u="none" strike="noStrike">
                          <a:effectLst/>
                        </a:rPr>
                        <a:t>Sundries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900" u="none" strike="noStrike">
                          <a:effectLst/>
                        </a:rPr>
                        <a:t>GST collected</a:t>
                      </a:r>
                      <a:endParaRPr lang="en-AU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00" u="none" strike="noStrike">
                          <a:effectLst/>
                        </a:rPr>
                        <a:t>Bank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1-Jun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Jones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34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     2,200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     2,200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13 ju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Landers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     3,300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     3,300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total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$5,500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$0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$0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$0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$5,500</a:t>
                      </a:r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16809"/>
              </p:ext>
            </p:extLst>
          </p:nvPr>
        </p:nvGraphicFramePr>
        <p:xfrm>
          <a:off x="4378384" y="3071722"/>
          <a:ext cx="3848101" cy="130492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1630"/>
                <a:gridCol w="763260"/>
                <a:gridCol w="362548"/>
                <a:gridCol w="486578"/>
                <a:gridCol w="667852"/>
                <a:gridCol w="562904"/>
                <a:gridCol w="623329"/>
              </a:tblGrid>
              <a:tr h="17145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Sales Journal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Date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00" u="none" strike="noStrike">
                          <a:effectLst/>
                        </a:rPr>
                        <a:t>Accs receivable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>
                          <a:effectLst/>
                        </a:rPr>
                        <a:t>Folio</a:t>
                      </a:r>
                      <a:endParaRPr lang="en-AU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900" u="none" strike="noStrike">
                          <a:effectLst/>
                        </a:rPr>
                        <a:t>Invoice</a:t>
                      </a:r>
                      <a:endParaRPr lang="en-AU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Sales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900" u="none" strike="noStrike">
                          <a:effectLst/>
                        </a:rPr>
                        <a:t>GST collected</a:t>
                      </a:r>
                      <a:endParaRPr lang="en-AU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00" u="none" strike="noStrike">
                          <a:effectLst/>
                        </a:rPr>
                        <a:t>Accs Rec Control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1-Jun</a:t>
                      </a:r>
                      <a:endParaRPr lang="en-AU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Jones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3452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2,000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2,200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AU" sz="900" u="none" strike="noStrike">
                          <a:effectLst/>
                        </a:rPr>
                        <a:t>6-Jun</a:t>
                      </a:r>
                      <a:endParaRPr lang="en-AU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Lander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3453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3,000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300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3,300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900" u="none" strike="noStrike">
                          <a:effectLst/>
                        </a:rPr>
                        <a:t> </a:t>
                      </a:r>
                      <a:endParaRPr lang="en-AU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Jennings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3454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400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40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440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total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$5,400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$540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$5,940</a:t>
                      </a:r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77781"/>
              </p:ext>
            </p:extLst>
          </p:nvPr>
        </p:nvGraphicFramePr>
        <p:xfrm>
          <a:off x="586284" y="2905427"/>
          <a:ext cx="3225800" cy="260223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1000"/>
                <a:gridCol w="762000"/>
                <a:gridCol w="361950"/>
                <a:gridCol w="485775"/>
                <a:gridCol w="673100"/>
                <a:gridCol w="561975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General Journal</a:t>
                      </a:r>
                      <a:endParaRPr lang="en-AU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Date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Accounts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Doc no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DR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000" u="none" strike="noStrike">
                          <a:effectLst/>
                        </a:rPr>
                        <a:t>CR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4-Jun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Sales Ret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Adj 998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 dirty="0">
                          <a:effectLst/>
                        </a:rPr>
                        <a:t>200</a:t>
                      </a:r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GST coll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 err="1">
                          <a:effectLst/>
                        </a:rPr>
                        <a:t>Accs</a:t>
                      </a:r>
                      <a:r>
                        <a:rPr lang="en-AU" sz="1000" u="none" strike="noStrike" dirty="0">
                          <a:effectLst/>
                        </a:rPr>
                        <a:t> </a:t>
                      </a:r>
                      <a:r>
                        <a:rPr lang="en-AU" sz="1000" u="none" strike="noStrike" dirty="0" smtClean="0">
                          <a:effectLst/>
                        </a:rPr>
                        <a:t>Payable</a:t>
                      </a:r>
                      <a:r>
                        <a:rPr lang="en-AU" sz="1000" u="none" strike="noStrike" baseline="0" dirty="0" smtClean="0">
                          <a:effectLst/>
                        </a:rPr>
                        <a:t> </a:t>
                      </a:r>
                      <a:r>
                        <a:rPr lang="en-AU" sz="1000" u="none" strike="noStrike" dirty="0" smtClean="0">
                          <a:effectLst/>
                        </a:rPr>
                        <a:t>Rankin</a:t>
                      </a:r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220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8775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8-Jun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Drawings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Inventory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200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u="none" strike="noStrike">
                          <a:effectLst/>
                        </a:rPr>
                        <a:t>owner takes stock</a:t>
                      </a:r>
                      <a:endParaRPr lang="en-AU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9-Jun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Bad Debts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400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accs Rec T W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400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u="none" strike="noStrike">
                          <a:effectLst/>
                        </a:rPr>
                        <a:t>Bad Debts</a:t>
                      </a:r>
                      <a:endParaRPr lang="en-AU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30 j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Computer 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800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Capital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00" u="none" strike="noStrike">
                          <a:effectLst/>
                        </a:rPr>
                        <a:t>800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u="none" strike="noStrike">
                          <a:effectLst/>
                        </a:rPr>
                        <a:t>owner invests equipment </a:t>
                      </a:r>
                      <a:endParaRPr lang="en-AU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u="none" strike="noStrike">
                          <a:effectLst/>
                        </a:rPr>
                        <a:t> </a:t>
                      </a:r>
                      <a:endParaRPr lang="en-AU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800" u="none" strike="noStrike">
                          <a:effectLst/>
                        </a:rPr>
                        <a:t> </a:t>
                      </a:r>
                      <a:endParaRPr lang="en-AU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 </a:t>
                      </a:r>
                      <a:endParaRPr lang="en-AU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 </a:t>
                      </a:r>
                      <a:endParaRPr lang="en-AU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0" y="4664042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Extract from General Ledger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39946"/>
              </p:ext>
            </p:extLst>
          </p:nvPr>
        </p:nvGraphicFramePr>
        <p:xfrm>
          <a:off x="3812083" y="5033374"/>
          <a:ext cx="5058961" cy="157162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22522"/>
                <a:gridCol w="1151923"/>
                <a:gridCol w="736281"/>
                <a:gridCol w="641277"/>
                <a:gridCol w="1282553"/>
                <a:gridCol w="724405"/>
              </a:tblGrid>
              <a:tr h="255270">
                <a:tc gridSpan="6">
                  <a:txBody>
                    <a:bodyPr/>
                    <a:lstStyle/>
                    <a:p>
                      <a:pPr algn="ctr" fontAlgn="b"/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AU" sz="1050" u="none" strike="noStrike" dirty="0">
                          <a:effectLst/>
                        </a:rPr>
                        <a:t>Dr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 err="1">
                          <a:effectLst/>
                        </a:rPr>
                        <a:t>Accs</a:t>
                      </a:r>
                      <a:r>
                        <a:rPr lang="en-AU" sz="2000" u="none" strike="noStrike" dirty="0">
                          <a:effectLst/>
                        </a:rPr>
                        <a:t> Receivable Control a/c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50" u="none" strike="noStrike" dirty="0">
                          <a:effectLst/>
                        </a:rPr>
                        <a:t>Cr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r>
                        <a:rPr lang="en-AU" sz="1400" u="none" strike="noStrike" dirty="0" smtClean="0">
                          <a:effectLst/>
                        </a:rPr>
                        <a:t>1/6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r>
                        <a:rPr lang="en-AU" sz="2000" u="none" strike="noStrike" dirty="0" smtClean="0">
                          <a:effectLst/>
                        </a:rPr>
                        <a:t>Balance</a:t>
                      </a:r>
                      <a:r>
                        <a:rPr lang="en-AU" sz="2000" u="none" strike="noStrike" baseline="0" dirty="0" smtClean="0">
                          <a:effectLst/>
                        </a:rPr>
                        <a:t>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r>
                        <a:rPr lang="en-AU" sz="2000" u="none" strike="noStrike" dirty="0" smtClean="0">
                          <a:effectLst/>
                        </a:rPr>
                        <a:t>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r>
                        <a:rPr lang="en-AU" sz="1400" u="none" strike="noStrike" dirty="0" smtClean="0">
                          <a:effectLst/>
                        </a:rPr>
                        <a:t>30/6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r>
                        <a:rPr lang="en-AU" sz="2000" u="none" strike="noStrike" dirty="0" smtClean="0">
                          <a:effectLst/>
                        </a:rPr>
                        <a:t>CRJ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 smtClean="0">
                          <a:effectLst/>
                        </a:rPr>
                        <a:t>5500</a:t>
                      </a:r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r>
                        <a:rPr lang="en-AU" sz="2000" u="none" strike="noStrike" dirty="0" smtClean="0">
                          <a:effectLst/>
                        </a:rPr>
                        <a:t>SJ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 smtClean="0">
                          <a:effectLst/>
                        </a:rPr>
                        <a:t>5940</a:t>
                      </a:r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r>
                        <a:rPr lang="en-AU" sz="1400" u="none" strike="noStrike" dirty="0" smtClean="0">
                          <a:effectLst/>
                        </a:rPr>
                        <a:t>9/6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r>
                        <a:rPr lang="en-AU" sz="1800" u="none" strike="noStrike" dirty="0" smtClean="0">
                          <a:effectLst/>
                        </a:rPr>
                        <a:t>Bad debts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 smtClean="0">
                          <a:effectLst/>
                        </a:rPr>
                        <a:t>400</a:t>
                      </a:r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 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r>
                        <a:rPr lang="en-AU" sz="1400" u="none" strike="noStrike" dirty="0" smtClean="0">
                          <a:effectLst/>
                        </a:rPr>
                        <a:t>30/6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r>
                        <a:rPr lang="en-AU" sz="2000" u="none" strike="noStrike" dirty="0" smtClean="0">
                          <a:effectLst/>
                        </a:rPr>
                        <a:t>Balance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 smtClean="0">
                          <a:effectLst/>
                        </a:rPr>
                        <a:t>40</a:t>
                      </a:r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7279183" y="2814976"/>
            <a:ext cx="1264316" cy="2813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854890" y="4376647"/>
            <a:ext cx="1910686" cy="164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12084" y="4664042"/>
            <a:ext cx="4414401" cy="1504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8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564410"/>
              </p:ext>
            </p:extLst>
          </p:nvPr>
        </p:nvGraphicFramePr>
        <p:xfrm>
          <a:off x="629729" y="15846"/>
          <a:ext cx="6230796" cy="182498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71440"/>
                <a:gridCol w="1590866"/>
                <a:gridCol w="906830"/>
                <a:gridCol w="627641"/>
                <a:gridCol w="1741816"/>
                <a:gridCol w="892203"/>
              </a:tblGrid>
              <a:tr h="364997">
                <a:tc gridSpan="6">
                  <a:txBody>
                    <a:bodyPr/>
                    <a:lstStyle/>
                    <a:p>
                      <a:pPr algn="ctr" fontAlgn="b"/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64997">
                <a:tc>
                  <a:txBody>
                    <a:bodyPr/>
                    <a:lstStyle/>
                    <a:p>
                      <a:pPr algn="l" fontAlgn="b"/>
                      <a:r>
                        <a:rPr lang="en-AU" sz="1050" u="none" strike="noStrike" dirty="0">
                          <a:effectLst/>
                        </a:rPr>
                        <a:t>Dr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 err="1">
                          <a:effectLst/>
                        </a:rPr>
                        <a:t>Accs</a:t>
                      </a:r>
                      <a:r>
                        <a:rPr lang="en-AU" sz="2000" u="none" strike="noStrike" dirty="0">
                          <a:effectLst/>
                        </a:rPr>
                        <a:t> Receivable Control a/c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050" u="none" strike="noStrike" dirty="0">
                          <a:effectLst/>
                        </a:rPr>
                        <a:t>Cr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r>
                        <a:rPr lang="en-AU" sz="1400" u="none" strike="noStrike" dirty="0" smtClean="0">
                          <a:effectLst/>
                        </a:rPr>
                        <a:t>1/6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r>
                        <a:rPr lang="en-AU" sz="2000" u="none" strike="noStrike" dirty="0" smtClean="0">
                          <a:effectLst/>
                        </a:rPr>
                        <a:t>Balance</a:t>
                      </a:r>
                      <a:r>
                        <a:rPr lang="en-AU" sz="2000" u="none" strike="noStrike" baseline="0" dirty="0" smtClean="0">
                          <a:effectLst/>
                        </a:rPr>
                        <a:t>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 smtClean="0">
                          <a:effectLst/>
                        </a:rPr>
                        <a:t>400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r>
                        <a:rPr lang="en-AU" sz="1400" u="none" strike="noStrike" dirty="0" smtClean="0">
                          <a:effectLst/>
                        </a:rPr>
                        <a:t>30/6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r>
                        <a:rPr lang="en-AU" sz="2000" u="none" strike="noStrike" dirty="0" smtClean="0">
                          <a:effectLst/>
                        </a:rPr>
                        <a:t>CRJ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u="none" strike="noStrike" dirty="0" smtClean="0">
                          <a:effectLst/>
                        </a:rPr>
                        <a:t>5500</a:t>
                      </a:r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r>
                        <a:rPr lang="en-AU" sz="2000" u="none" strike="noStrike" dirty="0" smtClean="0">
                          <a:effectLst/>
                        </a:rPr>
                        <a:t>SJ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 smtClean="0">
                          <a:effectLst/>
                        </a:rPr>
                        <a:t>5940</a:t>
                      </a:r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r>
                        <a:rPr lang="en-AU" sz="1400" u="none" strike="noStrike" dirty="0" smtClean="0">
                          <a:effectLst/>
                        </a:rPr>
                        <a:t>9/6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r>
                        <a:rPr lang="en-AU" sz="1800" u="none" strike="noStrike" dirty="0" smtClean="0">
                          <a:effectLst/>
                        </a:rPr>
                        <a:t>Bad debts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 smtClean="0">
                          <a:effectLst/>
                        </a:rPr>
                        <a:t>400</a:t>
                      </a:r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997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>
                          <a:effectLst/>
                        </a:rPr>
                        <a:t> 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 </a:t>
                      </a:r>
                      <a:r>
                        <a:rPr lang="en-AU" sz="1400" u="none" strike="noStrike" dirty="0" smtClean="0">
                          <a:effectLst/>
                        </a:rPr>
                        <a:t>30/6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r>
                        <a:rPr lang="en-AU" sz="2000" u="none" strike="noStrike" dirty="0" smtClean="0">
                          <a:effectLst/>
                        </a:rPr>
                        <a:t>Balance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u="none" strike="noStrike" dirty="0" smtClean="0">
                          <a:effectLst/>
                        </a:rPr>
                        <a:t>440</a:t>
                      </a:r>
                      <a:r>
                        <a:rPr lang="en-AU" sz="2000" u="none" strike="noStrike" dirty="0">
                          <a:effectLst/>
                        </a:rPr>
                        <a:t> 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22554"/>
              </p:ext>
            </p:extLst>
          </p:nvPr>
        </p:nvGraphicFramePr>
        <p:xfrm>
          <a:off x="810885" y="2077148"/>
          <a:ext cx="4755679" cy="5020147"/>
        </p:xfrm>
        <a:graphic>
          <a:graphicData uri="http://schemas.openxmlformats.org/drawingml/2006/table">
            <a:tbl>
              <a:tblPr/>
              <a:tblGrid>
                <a:gridCol w="490812"/>
                <a:gridCol w="1082019"/>
                <a:gridCol w="691600"/>
                <a:gridCol w="602362"/>
                <a:gridCol w="1204723"/>
                <a:gridCol w="684163"/>
              </a:tblGrid>
              <a:tr h="29327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Landers</a:t>
                      </a:r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7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6/6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&amp;</a:t>
                      </a:r>
                      <a:r>
                        <a:rPr lang="en-A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GST col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3300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7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  <a:r>
                        <a:rPr lang="en-A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7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7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Jones</a:t>
                      </a:r>
                      <a:endParaRPr lang="en-A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7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1/6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r>
                        <a:rPr lang="en-A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AU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GSt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7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0/6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7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9327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Jennings</a:t>
                      </a:r>
                      <a:r>
                        <a:rPr lang="en-A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7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&amp; </a:t>
                      </a:r>
                      <a:r>
                        <a:rPr lang="en-AU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GSt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7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0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51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Wright</a:t>
                      </a:r>
                      <a:r>
                        <a:rPr lang="en-A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0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9/6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debts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0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 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08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18053" y="2467155"/>
            <a:ext cx="2536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Note the </a:t>
            </a:r>
          </a:p>
          <a:p>
            <a:r>
              <a:rPr lang="en-AU" dirty="0" smtClean="0"/>
              <a:t>Balance in the </a:t>
            </a:r>
            <a:r>
              <a:rPr lang="en-AU" dirty="0" err="1" smtClean="0"/>
              <a:t>Accs</a:t>
            </a:r>
            <a:r>
              <a:rPr lang="en-AU" dirty="0" smtClean="0"/>
              <a:t> Receivable control is = to total balance for all </a:t>
            </a:r>
            <a:r>
              <a:rPr lang="en-AU" dirty="0" err="1" smtClean="0"/>
              <a:t>Accs</a:t>
            </a:r>
            <a:r>
              <a:rPr lang="en-AU" dirty="0" smtClean="0"/>
              <a:t> Receivable</a:t>
            </a:r>
            <a:endParaRPr lang="en-AU" dirty="0"/>
          </a:p>
          <a:p>
            <a:endParaRPr lang="en-AU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331125" y="1840831"/>
            <a:ext cx="1293962" cy="3127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u="sng" dirty="0" smtClean="0"/>
              <a:t>General Ledger Trial Balance extract</a:t>
            </a:r>
          </a:p>
          <a:p>
            <a:pPr marL="0" indent="0">
              <a:buNone/>
            </a:pPr>
            <a:r>
              <a:rPr lang="en-AU" dirty="0" smtClean="0"/>
              <a:t>Accounts Receivable </a:t>
            </a:r>
            <a:r>
              <a:rPr lang="en-AU" dirty="0"/>
              <a:t>C</a:t>
            </a:r>
            <a:r>
              <a:rPr lang="en-AU" dirty="0" smtClean="0"/>
              <a:t>ontrol 		$440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u="sng" dirty="0" smtClean="0"/>
              <a:t>Schedule of individual Accounts Rec</a:t>
            </a:r>
            <a:r>
              <a:rPr lang="en-AU" dirty="0" smtClean="0"/>
              <a:t>eivable</a:t>
            </a:r>
          </a:p>
          <a:p>
            <a:pPr marL="0" indent="0">
              <a:buNone/>
            </a:pPr>
            <a:r>
              <a:rPr lang="en-AU" dirty="0" smtClean="0"/>
              <a:t>Landers						$0</a:t>
            </a:r>
          </a:p>
          <a:p>
            <a:pPr marL="0" indent="0">
              <a:buNone/>
            </a:pPr>
            <a:r>
              <a:rPr lang="en-AU" dirty="0" smtClean="0"/>
              <a:t>Jennings						$440</a:t>
            </a:r>
          </a:p>
          <a:p>
            <a:pPr marL="0" indent="0">
              <a:buNone/>
            </a:pPr>
            <a:r>
              <a:rPr lang="en-AU" dirty="0" smtClean="0"/>
              <a:t>Wright						$0</a:t>
            </a:r>
          </a:p>
          <a:p>
            <a:pPr marL="0" indent="0">
              <a:buNone/>
            </a:pPr>
            <a:r>
              <a:rPr lang="en-AU" dirty="0" smtClean="0"/>
              <a:t>Jones 						$0</a:t>
            </a:r>
          </a:p>
          <a:p>
            <a:pPr marL="0" indent="0">
              <a:buNone/>
            </a:pPr>
            <a:r>
              <a:rPr lang="en-AU" u="sng" dirty="0" smtClean="0"/>
              <a:t>Total 							$440</a:t>
            </a:r>
          </a:p>
        </p:txBody>
      </p:sp>
    </p:spTree>
    <p:extLst>
      <p:ext uri="{BB962C8B-B14F-4D97-AF65-F5344CB8AC3E}">
        <p14:creationId xmlns:p14="http://schemas.microsoft.com/office/powerpoint/2010/main" val="18987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Accounts Payable (or Creditors)</a:t>
            </a:r>
            <a:endParaRPr lang="en-US" alt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Likewise we need to monitor what we owe to individual </a:t>
            </a:r>
            <a:r>
              <a:rPr lang="en-US" altLang="en-US" dirty="0" smtClean="0"/>
              <a:t>Accounts Payable 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Subsidiary or individual  </a:t>
            </a:r>
            <a:r>
              <a:rPr lang="en-US" altLang="en-US" dirty="0" err="1" smtClean="0"/>
              <a:t>Accs</a:t>
            </a:r>
            <a:r>
              <a:rPr lang="en-US" altLang="en-US" dirty="0" smtClean="0"/>
              <a:t> Payable </a:t>
            </a:r>
            <a:r>
              <a:rPr lang="en-US" altLang="en-US" dirty="0"/>
              <a:t>Ledger records the transactions with the individual </a:t>
            </a:r>
            <a:r>
              <a:rPr lang="en-US" altLang="en-US" dirty="0" smtClean="0"/>
              <a:t>supplier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Schedule or List </a:t>
            </a:r>
            <a:r>
              <a:rPr lang="en-US" altLang="en-US" dirty="0"/>
              <a:t>of </a:t>
            </a:r>
            <a:r>
              <a:rPr lang="en-US" altLang="en-US" dirty="0" smtClean="0"/>
              <a:t>Accounts Payable </a:t>
            </a:r>
            <a:r>
              <a:rPr lang="en-US" altLang="en-US" dirty="0"/>
              <a:t>balances should = the balance in the </a:t>
            </a:r>
            <a:r>
              <a:rPr lang="en-US" altLang="en-US" dirty="0" smtClean="0">
                <a:solidFill>
                  <a:srgbClr val="FF0000"/>
                </a:solidFill>
              </a:rPr>
              <a:t>Accounts Payable </a:t>
            </a:r>
            <a:r>
              <a:rPr lang="en-US" altLang="en-US" dirty="0">
                <a:solidFill>
                  <a:srgbClr val="FF0000"/>
                </a:solidFill>
              </a:rPr>
              <a:t>Control a/c </a:t>
            </a:r>
          </a:p>
        </p:txBody>
      </p:sp>
    </p:spTree>
    <p:extLst>
      <p:ext uri="{BB962C8B-B14F-4D97-AF65-F5344CB8AC3E}">
        <p14:creationId xmlns:p14="http://schemas.microsoft.com/office/powerpoint/2010/main" val="19079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when posting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Calibri" charset="0"/>
              <a:buAutoNum type="arabicPeriod"/>
            </a:pPr>
            <a:r>
              <a:rPr lang="en-US" altLang="en-US" dirty="0"/>
              <a:t>Post all journals to the General ledger</a:t>
            </a:r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altLang="en-US" dirty="0"/>
              <a:t>Prepare a </a:t>
            </a:r>
            <a:r>
              <a:rPr lang="en-US" altLang="en-US" dirty="0" smtClean="0"/>
              <a:t>General Ledger Trial </a:t>
            </a:r>
            <a:r>
              <a:rPr lang="en-US" altLang="en-US" dirty="0"/>
              <a:t>B</a:t>
            </a:r>
            <a:r>
              <a:rPr lang="en-US" altLang="en-US" dirty="0" smtClean="0"/>
              <a:t>alance</a:t>
            </a:r>
            <a:endParaRPr lang="en-US" altLang="en-US" dirty="0"/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altLang="en-US" dirty="0"/>
              <a:t>Post the appropriate journals to the </a:t>
            </a:r>
            <a:r>
              <a:rPr lang="en-US" altLang="en-US" dirty="0" smtClean="0"/>
              <a:t>subsidiary ledgers</a:t>
            </a:r>
            <a:endParaRPr lang="en-US" altLang="en-US" dirty="0"/>
          </a:p>
          <a:p>
            <a:pPr marL="514350" indent="-514350" eaLnBrk="1" hangingPunct="1">
              <a:buFont typeface="Calibri" charset="0"/>
              <a:buAutoNum type="arabicPeriod"/>
            </a:pPr>
            <a:r>
              <a:rPr lang="en-US" altLang="en-US" dirty="0"/>
              <a:t>Prepare </a:t>
            </a:r>
            <a:r>
              <a:rPr lang="en-US" altLang="en-US" dirty="0" smtClean="0"/>
              <a:t>2 schedules (lists) of Accounts Rec and </a:t>
            </a:r>
            <a:r>
              <a:rPr lang="en-US" altLang="en-US" dirty="0" err="1" smtClean="0"/>
              <a:t>Accs</a:t>
            </a:r>
            <a:r>
              <a:rPr lang="en-US" altLang="en-US" dirty="0" smtClean="0"/>
              <a:t> Payable</a:t>
            </a:r>
            <a:endParaRPr lang="en-US" altLang="en-US" dirty="0"/>
          </a:p>
          <a:p>
            <a:pPr marL="514350" indent="-514350" eaLnBrk="1" hangingPunct="1">
              <a:buFont typeface="Calibri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charset="0"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52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Revision task on financial </a:t>
            </a:r>
            <a:r>
              <a:rPr lang="en-US" smtClean="0"/>
              <a:t>statements </a:t>
            </a:r>
            <a:r>
              <a:rPr lang="en-US" smtClean="0"/>
              <a:t>of XYZ</a:t>
            </a:r>
            <a:endParaRPr lang="en-US" dirty="0" smtClean="0"/>
          </a:p>
          <a:p>
            <a:r>
              <a:rPr lang="en-US" dirty="0" smtClean="0"/>
              <a:t>Plus Quiz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cs typeface="Trebuchet MS" charset="0"/>
              </a:rPr>
              <a:t>The General journal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This journal is used to record uncommon transactions that cannot be recorded in the six special journals</a:t>
            </a:r>
          </a:p>
          <a:p>
            <a:pPr eaLnBrk="1" hangingPunct="1"/>
            <a:r>
              <a:rPr lang="en-AU" altLang="en-US"/>
              <a:t>The format is very simple:</a:t>
            </a:r>
          </a:p>
          <a:p>
            <a:pPr eaLnBrk="1" hangingPunct="1">
              <a:buFont typeface="Arial" charset="0"/>
              <a:buNone/>
            </a:pPr>
            <a:endParaRPr lang="en-AU" altLang="en-US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z="675">
                <a:solidFill>
                  <a:srgbClr val="FFCC00"/>
                </a:solidFill>
                <a:latin typeface="Calibri" charset="0"/>
              </a:rPr>
              <a:t>Prepared by Carmen Jan, MIBT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2830" y="3754636"/>
          <a:ext cx="5569744" cy="1112044"/>
        </p:xfrm>
        <a:graphic>
          <a:graphicData uri="http://schemas.openxmlformats.org/drawingml/2006/table">
            <a:tbl>
              <a:tblPr/>
              <a:tblGrid>
                <a:gridCol w="784622"/>
                <a:gridCol w="2784872"/>
                <a:gridCol w="532209"/>
                <a:gridCol w="759619"/>
                <a:gridCol w="708422"/>
              </a:tblGrid>
              <a:tr h="278606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General Journal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Date </a:t>
                      </a:r>
                      <a:endParaRPr kumimoji="0" lang="en-AU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Particulars</a:t>
                      </a:r>
                      <a:endParaRPr kumimoji="0" lang="en-AU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Fol.</a:t>
                      </a:r>
                      <a:endParaRPr kumimoji="0" lang="en-AU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Debit</a:t>
                      </a:r>
                      <a:endParaRPr kumimoji="0" lang="en-AU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Credit</a:t>
                      </a:r>
                      <a:endParaRPr kumimoji="0" lang="en-AU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2774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5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Revision of Income Statement and Balance sheet for exam</a:t>
            </a:r>
            <a:r>
              <a:rPr lang="en-AU" altLang="en-US" sz="4800" dirty="0">
                <a:latin typeface="Arial" panose="020B0604020202020204" pitchFamily="34" charset="0"/>
              </a:rPr>
              <a:t/>
            </a:r>
            <a:br>
              <a:rPr lang="en-AU" altLang="en-US" sz="4800" dirty="0">
                <a:latin typeface="Arial" panose="020B0604020202020204" pitchFamily="34" charset="0"/>
              </a:rPr>
            </a:b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286378"/>
              </p:ext>
            </p:extLst>
          </p:nvPr>
        </p:nvGraphicFramePr>
        <p:xfrm>
          <a:off x="2070340" y="1173184"/>
          <a:ext cx="5279365" cy="540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570"/>
                <a:gridCol w="1970737"/>
                <a:gridCol w="292734"/>
                <a:gridCol w="292734"/>
                <a:gridCol w="922761"/>
                <a:gridCol w="993829"/>
              </a:tblGrid>
              <a:tr h="216517">
                <a:tc>
                  <a:txBody>
                    <a:bodyPr/>
                    <a:lstStyle/>
                    <a:p>
                      <a:endParaRPr lang="en-AU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For XYZ Pty Ltd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433033"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Prepare income statement  and balance sheet from the following trial balance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10129"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A,L,OE,R,E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ctr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Debit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Credit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A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Bank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10000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OE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Capital  - RW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47720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A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Cash on hand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400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A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Delivery  vehicle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10000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OE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Drawing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1400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Electricity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3720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A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Furniture and fittings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5000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A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Investments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20000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Purchases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23000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Rent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6000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R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Sales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50000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L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Loan from OP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5600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L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creditor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5400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wage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27000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Discount expense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380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Interest expenses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120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Vehicle exp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400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E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Bad debts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1300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0129"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</a:tr>
              <a:tr h="216517"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endParaRPr lang="en-AU" sz="7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>
                          <a:effectLst/>
                        </a:rPr>
                        <a:t>108720</a:t>
                      </a:r>
                      <a:endParaRPr lang="en-A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000" dirty="0">
                          <a:effectLst/>
                        </a:rPr>
                        <a:t>108720</a:t>
                      </a:r>
                      <a:endParaRPr lang="en-A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21" marR="50721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5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22" y="502488"/>
            <a:ext cx="8229600" cy="1143000"/>
          </a:xfrm>
        </p:spPr>
        <p:txBody>
          <a:bodyPr/>
          <a:lstStyle/>
          <a:p>
            <a:r>
              <a:rPr lang="en-AU" dirty="0" smtClean="0"/>
              <a:t>Solution YZ </a:t>
            </a:r>
            <a:r>
              <a:rPr lang="en-AU" dirty="0"/>
              <a:t>P</a:t>
            </a:r>
            <a:r>
              <a:rPr lang="en-AU" dirty="0" smtClean="0"/>
              <a:t>ty Ltd</a:t>
            </a:r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846432"/>
              </p:ext>
            </p:extLst>
          </p:nvPr>
        </p:nvGraphicFramePr>
        <p:xfrm>
          <a:off x="724618" y="1997015"/>
          <a:ext cx="3209925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Worksheet" r:id="rId3" imgW="4315320" imgH="5128920" progId="Excel.Sheet.8">
                  <p:embed/>
                </p:oleObj>
              </mc:Choice>
              <mc:Fallback>
                <p:oleObj name="Worksheet" r:id="rId3" imgW="4315320" imgH="5128920" progId="Excel.Shee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18" y="1997015"/>
                        <a:ext cx="3209925" cy="381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0" y="16260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484894"/>
              </p:ext>
            </p:extLst>
          </p:nvPr>
        </p:nvGraphicFramePr>
        <p:xfrm>
          <a:off x="4572000" y="2083279"/>
          <a:ext cx="3705225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Worksheet" r:id="rId5" imgW="4671720" imgH="4644360" progId="Excel.Sheet.8">
                  <p:embed/>
                </p:oleObj>
              </mc:Choice>
              <mc:Fallback>
                <p:oleObj name="Worksheet" r:id="rId5" imgW="4671720" imgH="464436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83279"/>
                        <a:ext cx="3705225" cy="367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805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AU" altLang="en-US" dirty="0">
                <a:cs typeface="Trebuchet MS" charset="0"/>
              </a:rPr>
              <a:t>Rules regarding General </a:t>
            </a:r>
            <a:r>
              <a:rPr lang="en-AU" altLang="en-US" dirty="0" smtClean="0">
                <a:cs typeface="Trebuchet MS" charset="0"/>
              </a:rPr>
              <a:t>Journal </a:t>
            </a:r>
            <a:r>
              <a:rPr lang="en-AU" altLang="en-US" dirty="0">
                <a:cs typeface="Trebuchet MS" charset="0"/>
              </a:rPr>
              <a:t>entries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Calibri" charset="0"/>
              <a:buAutoNum type="arabicPeriod"/>
            </a:pPr>
            <a:r>
              <a:rPr lang="en-AU" altLang="en-US"/>
              <a:t>Entries must be in date order</a:t>
            </a:r>
          </a:p>
          <a:p>
            <a:pPr marL="400050" indent="-400050">
              <a:buFont typeface="Calibri" charset="0"/>
              <a:buAutoNum type="arabicPeriod"/>
            </a:pPr>
            <a:r>
              <a:rPr lang="en-AU" altLang="en-US"/>
              <a:t>A narration should be included for each entry</a:t>
            </a:r>
          </a:p>
          <a:p>
            <a:pPr marL="400050" indent="-400050">
              <a:buFont typeface="Calibri" charset="0"/>
              <a:buAutoNum type="arabicPeriod"/>
            </a:pPr>
            <a:r>
              <a:rPr lang="en-AU" altLang="en-US"/>
              <a:t>Debit entries come before Credit entries</a:t>
            </a:r>
          </a:p>
          <a:p>
            <a:pPr marL="400050" indent="-400050">
              <a:buFont typeface="Calibri" charset="0"/>
              <a:buAutoNum type="arabicPeriod"/>
            </a:pPr>
            <a:r>
              <a:rPr lang="en-AU" altLang="en-US"/>
              <a:t>The Credit entry should be slightly indented in the particulars column</a:t>
            </a:r>
          </a:p>
          <a:p>
            <a:pPr marL="400050" indent="-400050">
              <a:buFont typeface="Calibri" charset="0"/>
              <a:buAutoNum type="arabicPeriod"/>
            </a:pPr>
            <a:r>
              <a:rPr lang="en-AU" altLang="en-US"/>
              <a:t>Debits should always equal credits</a:t>
            </a:r>
          </a:p>
          <a:p>
            <a:pPr marL="400050" indent="-400050">
              <a:buFont typeface="Calibri" charset="0"/>
              <a:buAutoNum type="arabicPeriod"/>
            </a:pPr>
            <a:r>
              <a:rPr lang="en-AU" altLang="en-US"/>
              <a:t>After each entry a line should be ruled just across the particulars column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z="675">
                <a:solidFill>
                  <a:srgbClr val="FFCC00"/>
                </a:solidFill>
                <a:latin typeface="Calibri" charset="0"/>
              </a:rPr>
              <a:t>Prepared by Carmen Jan, MIBT</a:t>
            </a:r>
          </a:p>
        </p:txBody>
      </p:sp>
    </p:spTree>
    <p:extLst>
      <p:ext uri="{BB962C8B-B14F-4D97-AF65-F5344CB8AC3E}">
        <p14:creationId xmlns:p14="http://schemas.microsoft.com/office/powerpoint/2010/main" val="15289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AU" altLang="en-US"/>
              <a:t>Commencement of a business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z="675">
                <a:solidFill>
                  <a:srgbClr val="FFCC00"/>
                </a:solidFill>
                <a:latin typeface="Calibri" charset="0"/>
              </a:rPr>
              <a:t>Prepared by Carmen Jan, MIBT</a:t>
            </a:r>
          </a:p>
        </p:txBody>
      </p:sp>
      <p:graphicFrame>
        <p:nvGraphicFramePr>
          <p:cNvPr id="49211" name="Group 59"/>
          <p:cNvGraphicFramePr>
            <a:graphicFrameLocks noGrp="1"/>
          </p:cNvGraphicFramePr>
          <p:nvPr/>
        </p:nvGraphicFramePr>
        <p:xfrm>
          <a:off x="1485900" y="2706292"/>
          <a:ext cx="6172201" cy="2384821"/>
        </p:xfrm>
        <a:graphic>
          <a:graphicData uri="http://schemas.openxmlformats.org/drawingml/2006/table">
            <a:tbl>
              <a:tblPr/>
              <a:tblGrid>
                <a:gridCol w="894160"/>
                <a:gridCol w="3075384"/>
                <a:gridCol w="560785"/>
                <a:gridCol w="789384"/>
                <a:gridCol w="852488"/>
              </a:tblGrid>
              <a:tr h="278606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General Journal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Date 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Particulars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Fol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Debit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Credit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 July 17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Cash at Bank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5 000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Stock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3 500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Motor Vehicle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9 500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Bank Loan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8 000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Capital – A Smith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10 000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4345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Assets and Liabilities introduced by owner at the commencement of business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sp>
        <p:nvSpPr>
          <p:cNvPr id="28730" name="Title 1"/>
          <p:cNvSpPr>
            <a:spLocks/>
          </p:cNvSpPr>
          <p:nvPr/>
        </p:nvSpPr>
        <p:spPr bwMode="auto">
          <a:xfrm>
            <a:off x="1485901" y="821927"/>
            <a:ext cx="6172200" cy="6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AU" altLang="en-US" sz="3000" dirty="0">
                <a:latin typeface="Arial Narrow" charset="0"/>
                <a:ea typeface="Futura Std Medium" charset="0"/>
                <a:cs typeface="Futura Std Medium" charset="0"/>
              </a:rPr>
              <a:t>General journal transactions </a:t>
            </a:r>
          </a:p>
        </p:txBody>
      </p:sp>
    </p:spTree>
    <p:extLst>
      <p:ext uri="{BB962C8B-B14F-4D97-AF65-F5344CB8AC3E}">
        <p14:creationId xmlns:p14="http://schemas.microsoft.com/office/powerpoint/2010/main" val="106584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485900" y="1928814"/>
            <a:ext cx="6172200" cy="3394472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 charset="0"/>
              <a:buNone/>
            </a:pPr>
            <a:r>
              <a:rPr lang="en-AU" altLang="en-US"/>
              <a:t>Additional capital contributions by owner</a:t>
            </a:r>
          </a:p>
          <a:p>
            <a:pPr eaLnBrk="1" hangingPunct="1"/>
            <a:r>
              <a:rPr lang="en-AU" altLang="en-US"/>
              <a:t>Contributions of </a:t>
            </a:r>
            <a:r>
              <a:rPr lang="en-AU" altLang="en-US">
                <a:solidFill>
                  <a:srgbClr val="006699"/>
                </a:solidFill>
              </a:rPr>
              <a:t>cash</a:t>
            </a:r>
            <a:r>
              <a:rPr lang="en-AU" altLang="en-US"/>
              <a:t> are recorded in the </a:t>
            </a:r>
            <a:r>
              <a:rPr lang="en-AU" altLang="en-US">
                <a:solidFill>
                  <a:srgbClr val="006699"/>
                </a:solidFill>
              </a:rPr>
              <a:t>Cash Receipts journal</a:t>
            </a:r>
          </a:p>
          <a:p>
            <a:pPr eaLnBrk="1" hangingPunct="1"/>
            <a:r>
              <a:rPr lang="en-AU" altLang="en-US"/>
              <a:t>Contributions of personal assets are recorded in the General journal</a:t>
            </a:r>
          </a:p>
          <a:p>
            <a:pPr eaLnBrk="1" hangingPunct="1"/>
            <a:endParaRPr lang="en-AU" altLang="en-US"/>
          </a:p>
          <a:p>
            <a:pPr eaLnBrk="1" hangingPunct="1"/>
            <a:endParaRPr lang="en-AU" altLang="en-US" sz="1800" b="1"/>
          </a:p>
          <a:p>
            <a:pPr eaLnBrk="1" hangingPunct="1">
              <a:buFont typeface="Arial" charset="0"/>
              <a:buNone/>
            </a:pPr>
            <a:endParaRPr lang="en-AU" altLang="en-US" sz="1800" b="1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z="675">
                <a:solidFill>
                  <a:srgbClr val="FFCC00"/>
                </a:solidFill>
                <a:latin typeface="Calibri" charset="0"/>
              </a:rPr>
              <a:t>Prepared by Carmen Jan, MIBT</a:t>
            </a:r>
          </a:p>
        </p:txBody>
      </p:sp>
      <p:graphicFrame>
        <p:nvGraphicFramePr>
          <p:cNvPr id="50217" name="Group 41"/>
          <p:cNvGraphicFramePr>
            <a:graphicFrameLocks noGrp="1"/>
          </p:cNvGraphicFramePr>
          <p:nvPr>
            <p:extLst/>
          </p:nvPr>
        </p:nvGraphicFramePr>
        <p:xfrm>
          <a:off x="1558529" y="3933919"/>
          <a:ext cx="6026944" cy="1549003"/>
        </p:xfrm>
        <a:graphic>
          <a:graphicData uri="http://schemas.openxmlformats.org/drawingml/2006/table">
            <a:tbl>
              <a:tblPr/>
              <a:tblGrid>
                <a:gridCol w="945356"/>
                <a:gridCol w="3044429"/>
                <a:gridCol w="551259"/>
                <a:gridCol w="789385"/>
                <a:gridCol w="696515"/>
              </a:tblGrid>
              <a:tr h="278606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General Journal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Date 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Particulars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Fol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Debit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Credit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15 Aug 17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Office Equipment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2 000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Capital – A Smith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2 000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4345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Owner contributed his own personal computer system to the business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  <p:sp>
        <p:nvSpPr>
          <p:cNvPr id="29736" name="Title 1"/>
          <p:cNvSpPr>
            <a:spLocks/>
          </p:cNvSpPr>
          <p:nvPr/>
        </p:nvSpPr>
        <p:spPr bwMode="auto">
          <a:xfrm>
            <a:off x="1485900" y="952828"/>
            <a:ext cx="6172200" cy="6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AU" altLang="en-US" sz="3000" dirty="0">
                <a:latin typeface="Arial Narrow" charset="0"/>
                <a:ea typeface="Futura Std Medium" charset="0"/>
                <a:cs typeface="Futura Std Medium" charset="0"/>
              </a:rPr>
              <a:t>General journal transactions </a:t>
            </a:r>
          </a:p>
        </p:txBody>
      </p:sp>
    </p:spTree>
    <p:extLst>
      <p:ext uri="{BB962C8B-B14F-4D97-AF65-F5344CB8AC3E}">
        <p14:creationId xmlns:p14="http://schemas.microsoft.com/office/powerpoint/2010/main" val="15340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AU" altLang="en-US" dirty="0"/>
              <a:t>Non-cash drawings by owner</a:t>
            </a:r>
          </a:p>
          <a:p>
            <a:pPr eaLnBrk="1" hangingPunct="1"/>
            <a:r>
              <a:rPr lang="en-AU" altLang="en-US" dirty="0"/>
              <a:t>Withdrawal of stock/inventory</a:t>
            </a:r>
          </a:p>
          <a:p>
            <a:pPr eaLnBrk="1" hangingPunct="1"/>
            <a:r>
              <a:rPr lang="en-AU" altLang="en-US" dirty="0">
                <a:solidFill>
                  <a:srgbClr val="FF0000"/>
                </a:solidFill>
              </a:rPr>
              <a:t>Which Journal is used if it was a cash </a:t>
            </a:r>
            <a:r>
              <a:rPr lang="en-AU" altLang="en-US" dirty="0" err="1">
                <a:solidFill>
                  <a:srgbClr val="FF0000"/>
                </a:solidFill>
              </a:rPr>
              <a:t>withdrawl</a:t>
            </a:r>
            <a:r>
              <a:rPr lang="en-AU" altLang="en-US" dirty="0">
                <a:solidFill>
                  <a:srgbClr val="FF0000"/>
                </a:solidFill>
              </a:rPr>
              <a:t>??</a:t>
            </a:r>
          </a:p>
          <a:p>
            <a:pPr eaLnBrk="1" hangingPunct="1">
              <a:buFont typeface="Arial" charset="0"/>
              <a:buNone/>
            </a:pPr>
            <a:endParaRPr lang="en-AU" altLang="en-US" dirty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z="675">
                <a:solidFill>
                  <a:srgbClr val="FFCC00"/>
                </a:solidFill>
                <a:latin typeface="Calibri" charset="0"/>
              </a:rPr>
              <a:t>Prepared by Carmen Jan, MIBT</a:t>
            </a:r>
          </a:p>
        </p:txBody>
      </p:sp>
      <p:graphicFrame>
        <p:nvGraphicFramePr>
          <p:cNvPr id="52271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31593"/>
              </p:ext>
            </p:extLst>
          </p:nvPr>
        </p:nvGraphicFramePr>
        <p:xfrm>
          <a:off x="1961503" y="3863181"/>
          <a:ext cx="4279106" cy="1800446"/>
        </p:xfrm>
        <a:graphic>
          <a:graphicData uri="http://schemas.openxmlformats.org/drawingml/2006/table">
            <a:tbl>
              <a:tblPr/>
              <a:tblGrid>
                <a:gridCol w="639366"/>
                <a:gridCol w="2234803"/>
                <a:gridCol w="355997"/>
                <a:gridCol w="507206"/>
                <a:gridCol w="541734"/>
              </a:tblGrid>
              <a:tr h="270272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General Journal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Date 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Particulars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Fol</a:t>
                      </a:r>
                      <a:endParaRPr kumimoji="0" lang="en-AU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Debit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Credit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46791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8 Sept 17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Drawings – A. Smith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1 100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270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</a:t>
                      </a:r>
                      <a:r>
                        <a:rPr kumimoji="0" lang="en-AU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inventory control</a:t>
                      </a: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1 000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0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GST Paid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100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2514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Withdrawal of stock by owner</a:t>
                      </a: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81" marB="3428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sp>
        <p:nvSpPr>
          <p:cNvPr id="31790" name="Title 1"/>
          <p:cNvSpPr>
            <a:spLocks/>
          </p:cNvSpPr>
          <p:nvPr/>
        </p:nvSpPr>
        <p:spPr bwMode="auto">
          <a:xfrm>
            <a:off x="1485900" y="706834"/>
            <a:ext cx="6172200" cy="6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AU" altLang="en-US" sz="3000">
                <a:latin typeface="Arial Narrow" charset="0"/>
                <a:ea typeface="Futura Std Medium" charset="0"/>
                <a:cs typeface="Futura Std Medium" charset="0"/>
              </a:rPr>
              <a:t>General journal transactions (5)</a:t>
            </a:r>
          </a:p>
        </p:txBody>
      </p:sp>
    </p:spTree>
    <p:extLst>
      <p:ext uri="{BB962C8B-B14F-4D97-AF65-F5344CB8AC3E}">
        <p14:creationId xmlns:p14="http://schemas.microsoft.com/office/powerpoint/2010/main" val="84327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AU" altLang="en-US"/>
              <a:t>Non-cash drawings by owner</a:t>
            </a:r>
          </a:p>
          <a:p>
            <a:pPr eaLnBrk="1" hangingPunct="1"/>
            <a:r>
              <a:rPr lang="en-AU" altLang="en-US"/>
              <a:t>Withdrawal of other items</a:t>
            </a:r>
          </a:p>
          <a:p>
            <a:pPr lvl="1" eaLnBrk="1" hangingPunct="1"/>
            <a:endParaRPr lang="en-AU" altLang="en-US"/>
          </a:p>
          <a:p>
            <a:pPr eaLnBrk="1" hangingPunct="1">
              <a:buFont typeface="Arial" charset="0"/>
              <a:buNone/>
            </a:pPr>
            <a:endParaRPr lang="en-AU" altLang="en-U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z="675">
                <a:solidFill>
                  <a:srgbClr val="FFCC00"/>
                </a:solidFill>
                <a:latin typeface="Calibri" charset="0"/>
              </a:rPr>
              <a:t>Prepared by Carmen Jan, MIBT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82341" y="3504010"/>
          <a:ext cx="5753101" cy="1671636"/>
        </p:xfrm>
        <a:graphic>
          <a:graphicData uri="http://schemas.openxmlformats.org/drawingml/2006/table">
            <a:tbl>
              <a:tblPr/>
              <a:tblGrid>
                <a:gridCol w="939403"/>
                <a:gridCol w="2606279"/>
                <a:gridCol w="629840"/>
                <a:gridCol w="816769"/>
                <a:gridCol w="760810"/>
              </a:tblGrid>
              <a:tr h="278606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General Journal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Date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Particulars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Fol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Debit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Credit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9 Sept 17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Drawings – A. Smith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55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Stationery Expense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GST Paid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Withdrawal of stationery by owner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</a:tbl>
          </a:graphicData>
        </a:graphic>
      </p:graphicFrame>
      <p:sp>
        <p:nvSpPr>
          <p:cNvPr id="32814" name="Title 1"/>
          <p:cNvSpPr>
            <a:spLocks/>
          </p:cNvSpPr>
          <p:nvPr/>
        </p:nvSpPr>
        <p:spPr bwMode="auto">
          <a:xfrm>
            <a:off x="1485900" y="1038423"/>
            <a:ext cx="6172200" cy="6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AU" altLang="en-US" sz="3000">
                <a:latin typeface="Arial Narrow" charset="0"/>
                <a:ea typeface="Futura Std Medium" charset="0"/>
                <a:cs typeface="Futura Std Medium" charset="0"/>
              </a:rPr>
              <a:t>General journal transactions (6)</a:t>
            </a:r>
          </a:p>
        </p:txBody>
      </p:sp>
    </p:spTree>
    <p:extLst>
      <p:ext uri="{BB962C8B-B14F-4D97-AF65-F5344CB8AC3E}">
        <p14:creationId xmlns:p14="http://schemas.microsoft.com/office/powerpoint/2010/main" val="160556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AU" altLang="en-US" dirty="0"/>
              <a:t>Late payment accounting fees charged </a:t>
            </a:r>
            <a:r>
              <a:rPr lang="en-AU" altLang="en-US" dirty="0">
                <a:solidFill>
                  <a:srgbClr val="FF0000"/>
                </a:solidFill>
              </a:rPr>
              <a:t>to </a:t>
            </a:r>
            <a:r>
              <a:rPr lang="en-AU" altLang="en-US" dirty="0"/>
              <a:t>a debtor on an overdue account.</a:t>
            </a:r>
          </a:p>
          <a:p>
            <a:pPr eaLnBrk="1" hangingPunct="1"/>
            <a:endParaRPr lang="en-AU" altLang="en-US" dirty="0"/>
          </a:p>
          <a:p>
            <a:pPr eaLnBrk="1" hangingPunct="1">
              <a:buFont typeface="Arial" charset="0"/>
              <a:buNone/>
            </a:pPr>
            <a:endParaRPr lang="en-AU" altLang="en-US" sz="1800" b="1" dirty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28448794" indent="-28105894"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z="675">
                <a:solidFill>
                  <a:srgbClr val="FFCC00"/>
                </a:solidFill>
                <a:latin typeface="Calibri" charset="0"/>
              </a:rPr>
              <a:t>Prepared by Carmen Jan, MIBT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85900" y="3093244"/>
          <a:ext cx="6172200" cy="1549003"/>
        </p:xfrm>
        <a:graphic>
          <a:graphicData uri="http://schemas.openxmlformats.org/drawingml/2006/table">
            <a:tbl>
              <a:tblPr/>
              <a:tblGrid>
                <a:gridCol w="981075"/>
                <a:gridCol w="2927747"/>
                <a:gridCol w="514350"/>
                <a:gridCol w="850106"/>
                <a:gridCol w="898922"/>
              </a:tblGrid>
              <a:tr h="278606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General Journal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Date 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Particulars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Fol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Debit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Credit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11 Nov 17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Accounts Receivable Control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  <a:tr h="278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     Late fees Income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10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</a:tr>
              <a:tr h="4345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Futura Std Medium" charset="0"/>
                          <a:cs typeface="Futura Std Medium" charset="0"/>
                        </a:rPr>
                        <a:t>Late payment accounting fee charged on overdue account</a:t>
                      </a: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6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404040"/>
                        </a:buClr>
                        <a:buFont typeface="Wingdings 2" charset="2"/>
                        <a:defRPr sz="14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2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ts val="600"/>
                        </a:spcAft>
                        <a:defRPr sz="1000">
                          <a:solidFill>
                            <a:srgbClr val="404040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Futura Std Medium" charset="0"/>
                        <a:cs typeface="Futura Std Medium" charset="0"/>
                      </a:endParaRPr>
                    </a:p>
                  </a:txBody>
                  <a:tcPr marL="68580" marR="68580" marT="34295" marB="3429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  <p:sp>
        <p:nvSpPr>
          <p:cNvPr id="33832" name="Title 1"/>
          <p:cNvSpPr>
            <a:spLocks/>
          </p:cNvSpPr>
          <p:nvPr/>
        </p:nvSpPr>
        <p:spPr bwMode="auto">
          <a:xfrm>
            <a:off x="1485900" y="821927"/>
            <a:ext cx="6172200" cy="6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AU" altLang="en-US" sz="3000">
                <a:latin typeface="Arial Narrow" charset="0"/>
                <a:ea typeface="Futura Std Medium" charset="0"/>
                <a:cs typeface="Futura Std Medium" charset="0"/>
              </a:rPr>
              <a:t>General journal transactions (7)</a:t>
            </a:r>
          </a:p>
        </p:txBody>
      </p:sp>
    </p:spTree>
    <p:extLst>
      <p:ext uri="{BB962C8B-B14F-4D97-AF65-F5344CB8AC3E}">
        <p14:creationId xmlns:p14="http://schemas.microsoft.com/office/powerpoint/2010/main" val="158442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1288</Words>
  <Application>Microsoft Office PowerPoint</Application>
  <PresentationFormat>On-screen Show (4:3)</PresentationFormat>
  <Paragraphs>640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Narrow</vt:lpstr>
      <vt:lpstr>Calibri</vt:lpstr>
      <vt:lpstr>Calibri Light</vt:lpstr>
      <vt:lpstr>Futura Std Medium</vt:lpstr>
      <vt:lpstr>Times New Roman</vt:lpstr>
      <vt:lpstr>Trebuchet MS</vt:lpstr>
      <vt:lpstr>Office Theme</vt:lpstr>
      <vt:lpstr>Worksheet</vt:lpstr>
      <vt:lpstr>Microsoft Excel 97-2003 Worksheet</vt:lpstr>
      <vt:lpstr>Week 8 Recording in Special journals  use Worksheet week 8</vt:lpstr>
      <vt:lpstr>The General journal entries  Introduction of assets and liabilities by the owner at the commencement of business  Additional capital contributions by the owner  Non-Cash drawings by the owner  Late payment accounting fees charged to a debtor on an overdue account  Late payment accounting fees charged by a creditor on an overdue account  Correction of errors in the accounting records    </vt:lpstr>
      <vt:lpstr>The General journal</vt:lpstr>
      <vt:lpstr>Rules regarding General Journal entries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journal transactions</vt:lpstr>
      <vt:lpstr>Journals for a service business</vt:lpstr>
      <vt:lpstr>1 Special Journal Review</vt:lpstr>
      <vt:lpstr>Mac’s Bottle shop</vt:lpstr>
      <vt:lpstr>PowerPoint Presentation</vt:lpstr>
      <vt:lpstr>PowerPoint Presentation</vt:lpstr>
      <vt:lpstr>PowerPoint Presentation</vt:lpstr>
      <vt:lpstr>Task 2 in workbook </vt:lpstr>
      <vt:lpstr>2 Record the following entries of “Dollar Deals” into the correct Journal </vt:lpstr>
      <vt:lpstr>Subsidiary ledgers and control accounts</vt:lpstr>
      <vt:lpstr>4 Control accounts</vt:lpstr>
      <vt:lpstr>Purpose of subsidiary ledgers</vt:lpstr>
      <vt:lpstr>Accounts Receivable (debtors) control</vt:lpstr>
      <vt:lpstr>PowerPoint Presentation</vt:lpstr>
      <vt:lpstr>PowerPoint Presentation</vt:lpstr>
      <vt:lpstr>Accounts Payable (or Creditors)</vt:lpstr>
      <vt:lpstr>Procedure when posting </vt:lpstr>
      <vt:lpstr>Tutorial</vt:lpstr>
      <vt:lpstr>Revision of Income Statement and Balance sheet for exam </vt:lpstr>
      <vt:lpstr>Solution YZ Pty Ltd</vt:lpstr>
    </vt:vector>
  </TitlesOfParts>
  <Company>Matthew Flinders Girls Sec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journals  use Journals revision file</dc:title>
  <dc:creator>M Hannan</dc:creator>
  <cp:lastModifiedBy>Mark Hannan</cp:lastModifiedBy>
  <cp:revision>39</cp:revision>
  <dcterms:created xsi:type="dcterms:W3CDTF">2013-12-10T08:52:36Z</dcterms:created>
  <dcterms:modified xsi:type="dcterms:W3CDTF">2018-03-21T05:16:18Z</dcterms:modified>
</cp:coreProperties>
</file>