
<file path=[Content_Types].xml><?xml version="1.0" encoding="utf-8"?>
<Types xmlns="http://schemas.openxmlformats.org/package/2006/content-types">
  <Default Extension="png" ContentType="image/png"/>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55"/>
  </p:notesMasterIdLst>
  <p:handoutMasterIdLst>
    <p:handoutMasterId r:id="rId56"/>
  </p:handoutMasterIdLst>
  <p:sldIdLst>
    <p:sldId id="328" r:id="rId2"/>
    <p:sldId id="329" r:id="rId3"/>
    <p:sldId id="330" r:id="rId4"/>
    <p:sldId id="331" r:id="rId5"/>
    <p:sldId id="332" r:id="rId6"/>
    <p:sldId id="333" r:id="rId7"/>
    <p:sldId id="334" r:id="rId8"/>
    <p:sldId id="335" r:id="rId9"/>
    <p:sldId id="336" r:id="rId10"/>
    <p:sldId id="337" r:id="rId11"/>
    <p:sldId id="338" r:id="rId12"/>
    <p:sldId id="339" r:id="rId13"/>
    <p:sldId id="340" r:id="rId14"/>
    <p:sldId id="256" r:id="rId15"/>
    <p:sldId id="327" r:id="rId16"/>
    <p:sldId id="260" r:id="rId17"/>
    <p:sldId id="257" r:id="rId18"/>
    <p:sldId id="269" r:id="rId19"/>
    <p:sldId id="301" r:id="rId20"/>
    <p:sldId id="347" r:id="rId21"/>
    <p:sldId id="300" r:id="rId22"/>
    <p:sldId id="270" r:id="rId23"/>
    <p:sldId id="302" r:id="rId24"/>
    <p:sldId id="271" r:id="rId25"/>
    <p:sldId id="262" r:id="rId26"/>
    <p:sldId id="303" r:id="rId27"/>
    <p:sldId id="304" r:id="rId28"/>
    <p:sldId id="307" r:id="rId29"/>
    <p:sldId id="308" r:id="rId30"/>
    <p:sldId id="305" r:id="rId31"/>
    <p:sldId id="306" r:id="rId32"/>
    <p:sldId id="311" r:id="rId33"/>
    <p:sldId id="342" r:id="rId34"/>
    <p:sldId id="265" r:id="rId35"/>
    <p:sldId id="266" r:id="rId36"/>
    <p:sldId id="348" r:id="rId37"/>
    <p:sldId id="267" r:id="rId38"/>
    <p:sldId id="313" r:id="rId39"/>
    <p:sldId id="314" r:id="rId40"/>
    <p:sldId id="315" r:id="rId41"/>
    <p:sldId id="316" r:id="rId42"/>
    <p:sldId id="317" r:id="rId43"/>
    <p:sldId id="344" r:id="rId44"/>
    <p:sldId id="319" r:id="rId45"/>
    <p:sldId id="345" r:id="rId46"/>
    <p:sldId id="321" r:id="rId47"/>
    <p:sldId id="322" r:id="rId48"/>
    <p:sldId id="323" r:id="rId49"/>
    <p:sldId id="324" r:id="rId50"/>
    <p:sldId id="325" r:id="rId51"/>
    <p:sldId id="326" r:id="rId52"/>
    <p:sldId id="349" r:id="rId53"/>
    <p:sldId id="350"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03" autoAdjust="0"/>
    <p:restoredTop sz="94680"/>
  </p:normalViewPr>
  <p:slideViewPr>
    <p:cSldViewPr snapToGrid="0">
      <p:cViewPr varScale="1">
        <p:scale>
          <a:sx n="44" d="100"/>
          <a:sy n="44" d="100"/>
        </p:scale>
        <p:origin x="30" y="61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BD68AEE-6622-1E4F-A475-52FBE44162A0}" type="datetimeFigureOut">
              <a:rPr lang="en-US" smtClean="0"/>
              <a:pPr/>
              <a:t>3/21/2018</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413895E-0AEB-FB4A-8F44-92C6472A57AC}" type="slidenum">
              <a:rPr lang="en-AU" smtClean="0"/>
              <a:pPr/>
              <a:t>‹#›</a:t>
            </a:fld>
            <a:endParaRPr lang="en-AU"/>
          </a:p>
        </p:txBody>
      </p:sp>
    </p:spTree>
    <p:extLst>
      <p:ext uri="{BB962C8B-B14F-4D97-AF65-F5344CB8AC3E}">
        <p14:creationId xmlns:p14="http://schemas.microsoft.com/office/powerpoint/2010/main" val="6547269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5E15A5-E148-410B-9285-A214DC343FFE}" type="datetimeFigureOut">
              <a:rPr lang="en-AU" smtClean="0"/>
              <a:pPr/>
              <a:t>21/03/2018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FC0BF1-B0B7-43CE-99B7-04C73B2B2817}" type="slidenum">
              <a:rPr lang="en-AU" smtClean="0"/>
              <a:pPr/>
              <a:t>‹#›</a:t>
            </a:fld>
            <a:endParaRPr lang="en-AU"/>
          </a:p>
        </p:txBody>
      </p:sp>
    </p:spTree>
    <p:extLst>
      <p:ext uri="{BB962C8B-B14F-4D97-AF65-F5344CB8AC3E}">
        <p14:creationId xmlns:p14="http://schemas.microsoft.com/office/powerpoint/2010/main" val="3889683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FDFC0BF1-B0B7-43CE-99B7-04C73B2B2817}" type="slidenum">
              <a:rPr lang="en-AU" smtClean="0"/>
              <a:pPr/>
              <a:t>17</a:t>
            </a:fld>
            <a:endParaRPr lang="en-AU"/>
          </a:p>
        </p:txBody>
      </p:sp>
    </p:spTree>
    <p:extLst>
      <p:ext uri="{BB962C8B-B14F-4D97-AF65-F5344CB8AC3E}">
        <p14:creationId xmlns:p14="http://schemas.microsoft.com/office/powerpoint/2010/main" val="2916781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FDFC0BF1-B0B7-43CE-99B7-04C73B2B2817}" type="slidenum">
              <a:rPr lang="en-AU" smtClean="0"/>
              <a:pPr/>
              <a:t>47</a:t>
            </a:fld>
            <a:endParaRPr lang="en-AU"/>
          </a:p>
        </p:txBody>
      </p:sp>
    </p:spTree>
    <p:extLst>
      <p:ext uri="{BB962C8B-B14F-4D97-AF65-F5344CB8AC3E}">
        <p14:creationId xmlns:p14="http://schemas.microsoft.com/office/powerpoint/2010/main" val="2962251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FDFC0BF1-B0B7-43CE-99B7-04C73B2B2817}" type="slidenum">
              <a:rPr lang="en-AU" smtClean="0"/>
              <a:pPr/>
              <a:t>51</a:t>
            </a:fld>
            <a:endParaRPr lang="en-AU"/>
          </a:p>
        </p:txBody>
      </p:sp>
    </p:spTree>
    <p:extLst>
      <p:ext uri="{BB962C8B-B14F-4D97-AF65-F5344CB8AC3E}">
        <p14:creationId xmlns:p14="http://schemas.microsoft.com/office/powerpoint/2010/main" val="2508567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F94BCB2-9BCF-421B-89FA-2A2248D7BF89}" type="datetime1">
              <a:rPr lang="en-AU" smtClean="0"/>
              <a:t>21/03/2018</a:t>
            </a:fld>
            <a:endParaRPr lang="en-AU"/>
          </a:p>
        </p:txBody>
      </p:sp>
      <p:sp>
        <p:nvSpPr>
          <p:cNvPr id="5" name="Footer Placeholder 4"/>
          <p:cNvSpPr>
            <a:spLocks noGrp="1"/>
          </p:cNvSpPr>
          <p:nvPr>
            <p:ph type="ftr" sz="quarter" idx="11"/>
          </p:nvPr>
        </p:nvSpPr>
        <p:spPr/>
        <p:txBody>
          <a:bodyPr/>
          <a:lstStyle/>
          <a:p>
            <a:r>
              <a:rPr lang="en-AU" smtClean="0"/>
              <a:t>www.deakincollege.edu.au</a:t>
            </a:r>
            <a:endParaRPr lang="en-AU"/>
          </a:p>
        </p:txBody>
      </p:sp>
      <p:sp>
        <p:nvSpPr>
          <p:cNvPr id="6" name="Slide Number Placeholder 5"/>
          <p:cNvSpPr>
            <a:spLocks noGrp="1"/>
          </p:cNvSpPr>
          <p:nvPr>
            <p:ph type="sldNum" sz="quarter" idx="12"/>
          </p:nvPr>
        </p:nvSpPr>
        <p:spPr/>
        <p:txBody>
          <a:bodyPr/>
          <a:lstStyle/>
          <a:p>
            <a:fld id="{ADFFC50E-464F-4B5C-8176-0554D41E6795}" type="slidenum">
              <a:rPr lang="en-AU" smtClean="0"/>
              <a:pPr/>
              <a:t>‹#›</a:t>
            </a:fld>
            <a:endParaRPr lang="en-AU"/>
          </a:p>
        </p:txBody>
      </p:sp>
      <p:sp>
        <p:nvSpPr>
          <p:cNvPr id="18" name="Date Placeholder 3"/>
          <p:cNvSpPr txBox="1">
            <a:spLocks/>
          </p:cNvSpPr>
          <p:nvPr userDrawn="1"/>
        </p:nvSpPr>
        <p:spPr>
          <a:xfrm>
            <a:off x="10569289" y="6087595"/>
            <a:ext cx="1276637" cy="365125"/>
          </a:xfrm>
          <a:prstGeom prst="rect">
            <a:avLst/>
          </a:prstGeom>
        </p:spPr>
        <p:txBody>
          <a:bodyPr vert="horz" lIns="91440" tIns="45720" rIns="91440" bIns="45720" rtlCol="0" anchor="ctr"/>
          <a:lstStyle>
            <a:defPPr>
              <a:defRPr lang="en-US"/>
            </a:defPPr>
            <a:lvl1pPr marL="0" marR="0" indent="0" algn="r" defTabSz="914400" rtl="0" eaLnBrk="1" fontAlgn="auto" latinLnBrk="0" hangingPunct="1">
              <a:lnSpc>
                <a:spcPct val="100000"/>
              </a:lnSpc>
              <a:spcBef>
                <a:spcPts val="0"/>
              </a:spcBef>
              <a:spcAft>
                <a:spcPts val="0"/>
              </a:spcAft>
              <a:buClrTx/>
              <a:buSzTx/>
              <a:buFontTx/>
              <a:buNone/>
              <a:tabLst/>
              <a:defRPr sz="12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dirty="0">
              <a:solidFill>
                <a:schemeClr val="bg1"/>
              </a:solidFill>
            </a:endParaRPr>
          </a:p>
        </p:txBody>
      </p:sp>
    </p:spTree>
    <p:extLst>
      <p:ext uri="{BB962C8B-B14F-4D97-AF65-F5344CB8AC3E}">
        <p14:creationId xmlns:p14="http://schemas.microsoft.com/office/powerpoint/2010/main" val="891769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9B1DB1-9115-468C-A9C6-64CA03B1BB88}" type="datetime1">
              <a:rPr lang="en-AU" smtClean="0"/>
              <a:t>21/03/2018</a:t>
            </a:fld>
            <a:endParaRPr lang="en-AU"/>
          </a:p>
        </p:txBody>
      </p:sp>
      <p:sp>
        <p:nvSpPr>
          <p:cNvPr id="5" name="Footer Placeholder 4"/>
          <p:cNvSpPr>
            <a:spLocks noGrp="1"/>
          </p:cNvSpPr>
          <p:nvPr>
            <p:ph type="ftr" sz="quarter" idx="11"/>
          </p:nvPr>
        </p:nvSpPr>
        <p:spPr/>
        <p:txBody>
          <a:bodyPr/>
          <a:lstStyle/>
          <a:p>
            <a:r>
              <a:rPr lang="en-AU" smtClean="0"/>
              <a:t>www.deakincollege.edu.au</a:t>
            </a:r>
            <a:endParaRPr lang="en-AU"/>
          </a:p>
        </p:txBody>
      </p:sp>
      <p:sp>
        <p:nvSpPr>
          <p:cNvPr id="6" name="Slide Number Placeholder 5"/>
          <p:cNvSpPr>
            <a:spLocks noGrp="1"/>
          </p:cNvSpPr>
          <p:nvPr>
            <p:ph type="sldNum" sz="quarter" idx="12"/>
          </p:nvPr>
        </p:nvSpPr>
        <p:spPr/>
        <p:txBody>
          <a:bodyPr/>
          <a:lstStyle/>
          <a:p>
            <a:fld id="{ADFFC50E-464F-4B5C-8176-0554D41E6795}" type="slidenum">
              <a:rPr lang="en-AU" smtClean="0"/>
              <a:pPr/>
              <a:t>‹#›</a:t>
            </a:fld>
            <a:endParaRPr lang="en-AU"/>
          </a:p>
        </p:txBody>
      </p:sp>
    </p:spTree>
    <p:extLst>
      <p:ext uri="{BB962C8B-B14F-4D97-AF65-F5344CB8AC3E}">
        <p14:creationId xmlns:p14="http://schemas.microsoft.com/office/powerpoint/2010/main" val="2087259071"/>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9B1DB1-9115-468C-A9C6-64CA03B1BB88}" type="datetime1">
              <a:rPr lang="en-AU" smtClean="0"/>
              <a:t>21/03/2018</a:t>
            </a:fld>
            <a:endParaRPr lang="en-AU"/>
          </a:p>
        </p:txBody>
      </p:sp>
      <p:sp>
        <p:nvSpPr>
          <p:cNvPr id="5" name="Footer Placeholder 4"/>
          <p:cNvSpPr>
            <a:spLocks noGrp="1"/>
          </p:cNvSpPr>
          <p:nvPr>
            <p:ph type="ftr" sz="quarter" idx="11"/>
          </p:nvPr>
        </p:nvSpPr>
        <p:spPr/>
        <p:txBody>
          <a:bodyPr/>
          <a:lstStyle/>
          <a:p>
            <a:r>
              <a:rPr lang="en-AU" smtClean="0"/>
              <a:t>www.deakincollege.edu.au</a:t>
            </a:r>
            <a:endParaRPr lang="en-AU"/>
          </a:p>
        </p:txBody>
      </p:sp>
      <p:sp>
        <p:nvSpPr>
          <p:cNvPr id="6" name="Slide Number Placeholder 5"/>
          <p:cNvSpPr>
            <a:spLocks noGrp="1"/>
          </p:cNvSpPr>
          <p:nvPr>
            <p:ph type="sldNum" sz="quarter" idx="12"/>
          </p:nvPr>
        </p:nvSpPr>
        <p:spPr/>
        <p:txBody>
          <a:bodyPr/>
          <a:lstStyle/>
          <a:p>
            <a:fld id="{ADFFC50E-464F-4B5C-8176-0554D41E6795}" type="slidenum">
              <a:rPr lang="en-AU" smtClean="0"/>
              <a:pPr/>
              <a:t>‹#›</a:t>
            </a:fld>
            <a:endParaRPr lang="en-A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52617733"/>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9B1DB1-9115-468C-A9C6-64CA03B1BB88}" type="datetime1">
              <a:rPr lang="en-AU" smtClean="0"/>
              <a:t>21/03/2018</a:t>
            </a:fld>
            <a:endParaRPr lang="en-AU"/>
          </a:p>
        </p:txBody>
      </p:sp>
      <p:sp>
        <p:nvSpPr>
          <p:cNvPr id="5" name="Footer Placeholder 4"/>
          <p:cNvSpPr>
            <a:spLocks noGrp="1"/>
          </p:cNvSpPr>
          <p:nvPr>
            <p:ph type="ftr" sz="quarter" idx="11"/>
          </p:nvPr>
        </p:nvSpPr>
        <p:spPr/>
        <p:txBody>
          <a:bodyPr/>
          <a:lstStyle/>
          <a:p>
            <a:r>
              <a:rPr lang="en-AU" smtClean="0"/>
              <a:t>www.deakincollege.edu.au</a:t>
            </a:r>
            <a:endParaRPr lang="en-AU"/>
          </a:p>
        </p:txBody>
      </p:sp>
      <p:sp>
        <p:nvSpPr>
          <p:cNvPr id="6" name="Slide Number Placeholder 5"/>
          <p:cNvSpPr>
            <a:spLocks noGrp="1"/>
          </p:cNvSpPr>
          <p:nvPr>
            <p:ph type="sldNum" sz="quarter" idx="12"/>
          </p:nvPr>
        </p:nvSpPr>
        <p:spPr/>
        <p:txBody>
          <a:bodyPr/>
          <a:lstStyle/>
          <a:p>
            <a:fld id="{ADFFC50E-464F-4B5C-8176-0554D41E6795}" type="slidenum">
              <a:rPr lang="en-AU" smtClean="0"/>
              <a:pPr/>
              <a:t>‹#›</a:t>
            </a:fld>
            <a:endParaRPr lang="en-AU"/>
          </a:p>
        </p:txBody>
      </p:sp>
    </p:spTree>
    <p:extLst>
      <p:ext uri="{BB962C8B-B14F-4D97-AF65-F5344CB8AC3E}">
        <p14:creationId xmlns:p14="http://schemas.microsoft.com/office/powerpoint/2010/main" val="3651362991"/>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9B1DB1-9115-468C-A9C6-64CA03B1BB88}" type="datetime1">
              <a:rPr lang="en-AU" smtClean="0"/>
              <a:t>21/03/2018</a:t>
            </a:fld>
            <a:endParaRPr lang="en-AU"/>
          </a:p>
        </p:txBody>
      </p:sp>
      <p:sp>
        <p:nvSpPr>
          <p:cNvPr id="5" name="Footer Placeholder 4"/>
          <p:cNvSpPr>
            <a:spLocks noGrp="1"/>
          </p:cNvSpPr>
          <p:nvPr>
            <p:ph type="ftr" sz="quarter" idx="11"/>
          </p:nvPr>
        </p:nvSpPr>
        <p:spPr/>
        <p:txBody>
          <a:bodyPr/>
          <a:lstStyle/>
          <a:p>
            <a:r>
              <a:rPr lang="en-AU" smtClean="0"/>
              <a:t>www.deakincollege.edu.au</a:t>
            </a:r>
            <a:endParaRPr lang="en-AU"/>
          </a:p>
        </p:txBody>
      </p:sp>
      <p:sp>
        <p:nvSpPr>
          <p:cNvPr id="6" name="Slide Number Placeholder 5"/>
          <p:cNvSpPr>
            <a:spLocks noGrp="1"/>
          </p:cNvSpPr>
          <p:nvPr>
            <p:ph type="sldNum" sz="quarter" idx="12"/>
          </p:nvPr>
        </p:nvSpPr>
        <p:spPr/>
        <p:txBody>
          <a:bodyPr/>
          <a:lstStyle/>
          <a:p>
            <a:fld id="{ADFFC50E-464F-4B5C-8176-0554D41E6795}" type="slidenum">
              <a:rPr lang="en-AU" smtClean="0"/>
              <a:pPr/>
              <a:t>‹#›</a:t>
            </a:fld>
            <a:endParaRPr lang="en-A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24148341"/>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9B1DB1-9115-468C-A9C6-64CA03B1BB88}" type="datetime1">
              <a:rPr lang="en-AU" smtClean="0"/>
              <a:t>21/03/2018</a:t>
            </a:fld>
            <a:endParaRPr lang="en-AU"/>
          </a:p>
        </p:txBody>
      </p:sp>
      <p:sp>
        <p:nvSpPr>
          <p:cNvPr id="5" name="Footer Placeholder 4"/>
          <p:cNvSpPr>
            <a:spLocks noGrp="1"/>
          </p:cNvSpPr>
          <p:nvPr>
            <p:ph type="ftr" sz="quarter" idx="11"/>
          </p:nvPr>
        </p:nvSpPr>
        <p:spPr/>
        <p:txBody>
          <a:bodyPr/>
          <a:lstStyle/>
          <a:p>
            <a:r>
              <a:rPr lang="en-AU" smtClean="0"/>
              <a:t>www.deakincollege.edu.au</a:t>
            </a:r>
            <a:endParaRPr lang="en-AU"/>
          </a:p>
        </p:txBody>
      </p:sp>
      <p:sp>
        <p:nvSpPr>
          <p:cNvPr id="6" name="Slide Number Placeholder 5"/>
          <p:cNvSpPr>
            <a:spLocks noGrp="1"/>
          </p:cNvSpPr>
          <p:nvPr>
            <p:ph type="sldNum" sz="quarter" idx="12"/>
          </p:nvPr>
        </p:nvSpPr>
        <p:spPr/>
        <p:txBody>
          <a:bodyPr/>
          <a:lstStyle/>
          <a:p>
            <a:fld id="{ADFFC50E-464F-4B5C-8176-0554D41E6795}" type="slidenum">
              <a:rPr lang="en-AU" smtClean="0"/>
              <a:pPr/>
              <a:t>‹#›</a:t>
            </a:fld>
            <a:endParaRPr lang="en-AU"/>
          </a:p>
        </p:txBody>
      </p:sp>
    </p:spTree>
    <p:extLst>
      <p:ext uri="{BB962C8B-B14F-4D97-AF65-F5344CB8AC3E}">
        <p14:creationId xmlns:p14="http://schemas.microsoft.com/office/powerpoint/2010/main" val="1483704094"/>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1D2F84-D827-49CD-974A-70335ADDC5F6}" type="datetime1">
              <a:rPr lang="en-AU" smtClean="0"/>
              <a:t>21/03/2018</a:t>
            </a:fld>
            <a:endParaRPr lang="en-AU"/>
          </a:p>
        </p:txBody>
      </p:sp>
      <p:sp>
        <p:nvSpPr>
          <p:cNvPr id="5" name="Footer Placeholder 4"/>
          <p:cNvSpPr>
            <a:spLocks noGrp="1"/>
          </p:cNvSpPr>
          <p:nvPr>
            <p:ph type="ftr" sz="quarter" idx="11"/>
          </p:nvPr>
        </p:nvSpPr>
        <p:spPr/>
        <p:txBody>
          <a:bodyPr/>
          <a:lstStyle/>
          <a:p>
            <a:r>
              <a:rPr lang="en-AU" smtClean="0"/>
              <a:t>www.deakincollege.edu.au</a:t>
            </a:r>
            <a:endParaRPr lang="en-AU"/>
          </a:p>
        </p:txBody>
      </p:sp>
      <p:sp>
        <p:nvSpPr>
          <p:cNvPr id="6" name="Slide Number Placeholder 5"/>
          <p:cNvSpPr>
            <a:spLocks noGrp="1"/>
          </p:cNvSpPr>
          <p:nvPr>
            <p:ph type="sldNum" sz="quarter" idx="12"/>
          </p:nvPr>
        </p:nvSpPr>
        <p:spPr/>
        <p:txBody>
          <a:bodyPr/>
          <a:lstStyle/>
          <a:p>
            <a:fld id="{ADFFC50E-464F-4B5C-8176-0554D41E6795}" type="slidenum">
              <a:rPr lang="en-AU" smtClean="0"/>
              <a:pPr/>
              <a:t>‹#›</a:t>
            </a:fld>
            <a:endParaRPr lang="en-AU"/>
          </a:p>
        </p:txBody>
      </p:sp>
    </p:spTree>
    <p:extLst>
      <p:ext uri="{BB962C8B-B14F-4D97-AF65-F5344CB8AC3E}">
        <p14:creationId xmlns:p14="http://schemas.microsoft.com/office/powerpoint/2010/main" val="3252733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0E5BE5-F109-49AE-998C-3DED7A874072}" type="datetime1">
              <a:rPr lang="en-AU" smtClean="0"/>
              <a:t>21/03/2018</a:t>
            </a:fld>
            <a:endParaRPr lang="en-AU"/>
          </a:p>
        </p:txBody>
      </p:sp>
      <p:sp>
        <p:nvSpPr>
          <p:cNvPr id="5" name="Footer Placeholder 4"/>
          <p:cNvSpPr>
            <a:spLocks noGrp="1"/>
          </p:cNvSpPr>
          <p:nvPr>
            <p:ph type="ftr" sz="quarter" idx="11"/>
          </p:nvPr>
        </p:nvSpPr>
        <p:spPr/>
        <p:txBody>
          <a:bodyPr/>
          <a:lstStyle/>
          <a:p>
            <a:r>
              <a:rPr lang="en-AU" smtClean="0"/>
              <a:t>www.deakincollege.edu.au</a:t>
            </a:r>
            <a:endParaRPr lang="en-AU"/>
          </a:p>
        </p:txBody>
      </p:sp>
      <p:sp>
        <p:nvSpPr>
          <p:cNvPr id="6" name="Slide Number Placeholder 5"/>
          <p:cNvSpPr>
            <a:spLocks noGrp="1"/>
          </p:cNvSpPr>
          <p:nvPr>
            <p:ph type="sldNum" sz="quarter" idx="12"/>
          </p:nvPr>
        </p:nvSpPr>
        <p:spPr/>
        <p:txBody>
          <a:bodyPr/>
          <a:lstStyle/>
          <a:p>
            <a:fld id="{ADFFC50E-464F-4B5C-8176-0554D41E6795}" type="slidenum">
              <a:rPr lang="en-AU" smtClean="0"/>
              <a:pPr/>
              <a:t>‹#›</a:t>
            </a:fld>
            <a:endParaRPr lang="en-AU"/>
          </a:p>
        </p:txBody>
      </p:sp>
    </p:spTree>
    <p:extLst>
      <p:ext uri="{BB962C8B-B14F-4D97-AF65-F5344CB8AC3E}">
        <p14:creationId xmlns:p14="http://schemas.microsoft.com/office/powerpoint/2010/main" val="1528339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0669E5-D34B-4B5F-AF27-4B3EA3F032FA}" type="datetime1">
              <a:rPr lang="en-AU" smtClean="0"/>
              <a:t>21/03/2018</a:t>
            </a:fld>
            <a:endParaRPr lang="en-AU"/>
          </a:p>
        </p:txBody>
      </p:sp>
      <p:sp>
        <p:nvSpPr>
          <p:cNvPr id="5" name="Footer Placeholder 4"/>
          <p:cNvSpPr>
            <a:spLocks noGrp="1"/>
          </p:cNvSpPr>
          <p:nvPr>
            <p:ph type="ftr" sz="quarter" idx="11"/>
          </p:nvPr>
        </p:nvSpPr>
        <p:spPr/>
        <p:txBody>
          <a:bodyPr/>
          <a:lstStyle/>
          <a:p>
            <a:r>
              <a:rPr lang="en-AU" smtClean="0"/>
              <a:t>www.deakincollege.edu.au</a:t>
            </a:r>
            <a:endParaRPr lang="en-AU"/>
          </a:p>
        </p:txBody>
      </p:sp>
      <p:sp>
        <p:nvSpPr>
          <p:cNvPr id="6" name="Slide Number Placeholder 5"/>
          <p:cNvSpPr>
            <a:spLocks noGrp="1"/>
          </p:cNvSpPr>
          <p:nvPr>
            <p:ph type="sldNum" sz="quarter" idx="12"/>
          </p:nvPr>
        </p:nvSpPr>
        <p:spPr/>
        <p:txBody>
          <a:bodyPr/>
          <a:lstStyle/>
          <a:p>
            <a:fld id="{ADFFC50E-464F-4B5C-8176-0554D41E6795}" type="slidenum">
              <a:rPr lang="en-AU" smtClean="0"/>
              <a:pPr/>
              <a:t>‹#›</a:t>
            </a:fld>
            <a:endParaRPr lang="en-AU" dirty="0"/>
          </a:p>
        </p:txBody>
      </p:sp>
    </p:spTree>
    <p:extLst>
      <p:ext uri="{BB962C8B-B14F-4D97-AF65-F5344CB8AC3E}">
        <p14:creationId xmlns:p14="http://schemas.microsoft.com/office/powerpoint/2010/main" val="192315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AFF860-D893-49B9-939F-C73E86F273AB}" type="datetime1">
              <a:rPr lang="en-AU" smtClean="0"/>
              <a:t>21/03/2018</a:t>
            </a:fld>
            <a:endParaRPr lang="en-AU"/>
          </a:p>
        </p:txBody>
      </p:sp>
      <p:sp>
        <p:nvSpPr>
          <p:cNvPr id="5" name="Footer Placeholder 4"/>
          <p:cNvSpPr>
            <a:spLocks noGrp="1"/>
          </p:cNvSpPr>
          <p:nvPr>
            <p:ph type="ftr" sz="quarter" idx="11"/>
          </p:nvPr>
        </p:nvSpPr>
        <p:spPr/>
        <p:txBody>
          <a:bodyPr/>
          <a:lstStyle/>
          <a:p>
            <a:r>
              <a:rPr lang="en-AU" smtClean="0"/>
              <a:t>www.deakincollege.edu.au</a:t>
            </a:r>
            <a:endParaRPr lang="en-AU"/>
          </a:p>
        </p:txBody>
      </p:sp>
      <p:sp>
        <p:nvSpPr>
          <p:cNvPr id="6" name="Slide Number Placeholder 5"/>
          <p:cNvSpPr>
            <a:spLocks noGrp="1"/>
          </p:cNvSpPr>
          <p:nvPr>
            <p:ph type="sldNum" sz="quarter" idx="12"/>
          </p:nvPr>
        </p:nvSpPr>
        <p:spPr>
          <a:xfrm>
            <a:off x="8590663" y="6041362"/>
            <a:ext cx="1247020" cy="365125"/>
          </a:xfrm>
        </p:spPr>
        <p:txBody>
          <a:bodyPr/>
          <a:lstStyle>
            <a:lvl1pPr>
              <a:defRPr lang="en-AU" sz="1400" smtClean="0">
                <a:effectLst/>
              </a:defRPr>
            </a:lvl1pPr>
          </a:lstStyle>
          <a:p>
            <a:r>
              <a:rPr lang="en-AU" smtClean="0"/>
              <a:t>navitas.com</a:t>
            </a:r>
            <a:endParaRPr lang="en-AU"/>
          </a:p>
        </p:txBody>
      </p:sp>
      <p:pic>
        <p:nvPicPr>
          <p:cNvPr id="7" name="Picture 6"/>
          <p:cNvPicPr/>
          <p:nvPr userDrawn="1"/>
        </p:nvPicPr>
        <p:blipFill>
          <a:blip r:embed="rId2" cstate="print">
            <a:extLst>
              <a:ext uri="{28A0092B-C50C-407E-A947-70E740481C1C}">
                <a14:useLocalDpi xmlns:a14="http://schemas.microsoft.com/office/drawing/2010/main" val="0"/>
              </a:ext>
            </a:extLst>
          </a:blip>
          <a:stretch>
            <a:fillRect/>
          </a:stretch>
        </p:blipFill>
        <p:spPr>
          <a:xfrm>
            <a:off x="5529330" y="5892489"/>
            <a:ext cx="1439008" cy="662869"/>
          </a:xfrm>
          <a:prstGeom prst="rect">
            <a:avLst/>
          </a:prstGeom>
        </p:spPr>
      </p:pic>
    </p:spTree>
    <p:extLst>
      <p:ext uri="{BB962C8B-B14F-4D97-AF65-F5344CB8AC3E}">
        <p14:creationId xmlns:p14="http://schemas.microsoft.com/office/powerpoint/2010/main" val="4208311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467AE81-C2C1-4C63-96BF-F513147F17EB}" type="datetime1">
              <a:rPr lang="en-AU" smtClean="0"/>
              <a:t>21/03/2018</a:t>
            </a:fld>
            <a:endParaRPr lang="en-AU"/>
          </a:p>
        </p:txBody>
      </p:sp>
      <p:sp>
        <p:nvSpPr>
          <p:cNvPr id="6" name="Footer Placeholder 5"/>
          <p:cNvSpPr>
            <a:spLocks noGrp="1"/>
          </p:cNvSpPr>
          <p:nvPr>
            <p:ph type="ftr" sz="quarter" idx="11"/>
          </p:nvPr>
        </p:nvSpPr>
        <p:spPr/>
        <p:txBody>
          <a:bodyPr/>
          <a:lstStyle/>
          <a:p>
            <a:r>
              <a:rPr lang="en-AU" smtClean="0"/>
              <a:t>www.deakincollege.edu.au</a:t>
            </a:r>
            <a:endParaRPr lang="en-AU"/>
          </a:p>
        </p:txBody>
      </p:sp>
      <p:sp>
        <p:nvSpPr>
          <p:cNvPr id="7" name="Slide Number Placeholder 6"/>
          <p:cNvSpPr>
            <a:spLocks noGrp="1"/>
          </p:cNvSpPr>
          <p:nvPr>
            <p:ph type="sldNum" sz="quarter" idx="12"/>
          </p:nvPr>
        </p:nvSpPr>
        <p:spPr/>
        <p:txBody>
          <a:bodyPr/>
          <a:lstStyle/>
          <a:p>
            <a:fld id="{ADFFC50E-464F-4B5C-8176-0554D41E6795}" type="slidenum">
              <a:rPr lang="en-AU" smtClean="0"/>
              <a:pPr/>
              <a:t>‹#›</a:t>
            </a:fld>
            <a:endParaRPr lang="en-AU"/>
          </a:p>
        </p:txBody>
      </p:sp>
    </p:spTree>
    <p:extLst>
      <p:ext uri="{BB962C8B-B14F-4D97-AF65-F5344CB8AC3E}">
        <p14:creationId xmlns:p14="http://schemas.microsoft.com/office/powerpoint/2010/main" val="3752639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C01CECB-DA13-45F6-9741-E70D75966EE7}" type="datetime1">
              <a:rPr lang="en-AU" smtClean="0"/>
              <a:t>21/03/2018</a:t>
            </a:fld>
            <a:endParaRPr lang="en-AU"/>
          </a:p>
        </p:txBody>
      </p:sp>
      <p:sp>
        <p:nvSpPr>
          <p:cNvPr id="8" name="Footer Placeholder 7"/>
          <p:cNvSpPr>
            <a:spLocks noGrp="1"/>
          </p:cNvSpPr>
          <p:nvPr>
            <p:ph type="ftr" sz="quarter" idx="11"/>
          </p:nvPr>
        </p:nvSpPr>
        <p:spPr/>
        <p:txBody>
          <a:bodyPr/>
          <a:lstStyle/>
          <a:p>
            <a:r>
              <a:rPr lang="en-AU" smtClean="0"/>
              <a:t>www.deakincollege.edu.au</a:t>
            </a:r>
            <a:endParaRPr lang="en-AU"/>
          </a:p>
        </p:txBody>
      </p:sp>
      <p:sp>
        <p:nvSpPr>
          <p:cNvPr id="9" name="Slide Number Placeholder 8"/>
          <p:cNvSpPr>
            <a:spLocks noGrp="1"/>
          </p:cNvSpPr>
          <p:nvPr>
            <p:ph type="sldNum" sz="quarter" idx="12"/>
          </p:nvPr>
        </p:nvSpPr>
        <p:spPr/>
        <p:txBody>
          <a:bodyPr/>
          <a:lstStyle/>
          <a:p>
            <a:fld id="{ADFFC50E-464F-4B5C-8176-0554D41E6795}" type="slidenum">
              <a:rPr lang="en-AU" smtClean="0"/>
              <a:pPr/>
              <a:t>‹#›</a:t>
            </a:fld>
            <a:endParaRPr lang="en-AU"/>
          </a:p>
        </p:txBody>
      </p:sp>
    </p:spTree>
    <p:extLst>
      <p:ext uri="{BB962C8B-B14F-4D97-AF65-F5344CB8AC3E}">
        <p14:creationId xmlns:p14="http://schemas.microsoft.com/office/powerpoint/2010/main" val="4198964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422FEB2-48A4-43AF-A518-4D258FF18FFB}" type="datetime1">
              <a:rPr lang="en-AU" smtClean="0"/>
              <a:t>21/03/2018</a:t>
            </a:fld>
            <a:endParaRPr lang="en-AU"/>
          </a:p>
        </p:txBody>
      </p:sp>
      <p:sp>
        <p:nvSpPr>
          <p:cNvPr id="4" name="Footer Placeholder 3"/>
          <p:cNvSpPr>
            <a:spLocks noGrp="1"/>
          </p:cNvSpPr>
          <p:nvPr>
            <p:ph type="ftr" sz="quarter" idx="11"/>
          </p:nvPr>
        </p:nvSpPr>
        <p:spPr/>
        <p:txBody>
          <a:bodyPr/>
          <a:lstStyle/>
          <a:p>
            <a:r>
              <a:rPr lang="en-AU" smtClean="0"/>
              <a:t>www.deakincollege.edu.au</a:t>
            </a:r>
            <a:endParaRPr lang="en-AU"/>
          </a:p>
        </p:txBody>
      </p:sp>
      <p:sp>
        <p:nvSpPr>
          <p:cNvPr id="5" name="Slide Number Placeholder 4"/>
          <p:cNvSpPr>
            <a:spLocks noGrp="1"/>
          </p:cNvSpPr>
          <p:nvPr>
            <p:ph type="sldNum" sz="quarter" idx="12"/>
          </p:nvPr>
        </p:nvSpPr>
        <p:spPr/>
        <p:txBody>
          <a:bodyPr/>
          <a:lstStyle/>
          <a:p>
            <a:fld id="{ADFFC50E-464F-4B5C-8176-0554D41E6795}" type="slidenum">
              <a:rPr lang="en-AU" smtClean="0"/>
              <a:pPr/>
              <a:t>‹#›</a:t>
            </a:fld>
            <a:endParaRPr lang="en-AU"/>
          </a:p>
        </p:txBody>
      </p:sp>
    </p:spTree>
    <p:extLst>
      <p:ext uri="{BB962C8B-B14F-4D97-AF65-F5344CB8AC3E}">
        <p14:creationId xmlns:p14="http://schemas.microsoft.com/office/powerpoint/2010/main" val="2977151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ACAA7-ADB9-4BA0-8234-17442A369A04}" type="datetime1">
              <a:rPr lang="en-AU" smtClean="0"/>
              <a:t>21/03/2018</a:t>
            </a:fld>
            <a:endParaRPr lang="en-AU"/>
          </a:p>
        </p:txBody>
      </p:sp>
      <p:sp>
        <p:nvSpPr>
          <p:cNvPr id="3" name="Footer Placeholder 2"/>
          <p:cNvSpPr>
            <a:spLocks noGrp="1"/>
          </p:cNvSpPr>
          <p:nvPr>
            <p:ph type="ftr" sz="quarter" idx="11"/>
          </p:nvPr>
        </p:nvSpPr>
        <p:spPr/>
        <p:txBody>
          <a:bodyPr/>
          <a:lstStyle/>
          <a:p>
            <a:r>
              <a:rPr lang="en-AU" smtClean="0"/>
              <a:t>www.deakincollege.edu.au</a:t>
            </a:r>
            <a:endParaRPr lang="en-AU"/>
          </a:p>
        </p:txBody>
      </p:sp>
      <p:sp>
        <p:nvSpPr>
          <p:cNvPr id="4" name="Slide Number Placeholder 3"/>
          <p:cNvSpPr>
            <a:spLocks noGrp="1"/>
          </p:cNvSpPr>
          <p:nvPr>
            <p:ph type="sldNum" sz="quarter" idx="12"/>
          </p:nvPr>
        </p:nvSpPr>
        <p:spPr/>
        <p:txBody>
          <a:bodyPr/>
          <a:lstStyle/>
          <a:p>
            <a:fld id="{ADFFC50E-464F-4B5C-8176-0554D41E6795}" type="slidenum">
              <a:rPr lang="en-AU" smtClean="0"/>
              <a:pPr/>
              <a:t>‹#›</a:t>
            </a:fld>
            <a:endParaRPr lang="en-AU"/>
          </a:p>
        </p:txBody>
      </p:sp>
    </p:spTree>
    <p:extLst>
      <p:ext uri="{BB962C8B-B14F-4D97-AF65-F5344CB8AC3E}">
        <p14:creationId xmlns:p14="http://schemas.microsoft.com/office/powerpoint/2010/main" val="1654827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92822-7D86-46F7-9F74-B2AEAC6556B4}" type="datetime1">
              <a:rPr lang="en-AU" smtClean="0"/>
              <a:t>21/03/2018</a:t>
            </a:fld>
            <a:endParaRPr lang="en-AU"/>
          </a:p>
        </p:txBody>
      </p:sp>
      <p:sp>
        <p:nvSpPr>
          <p:cNvPr id="6" name="Footer Placeholder 5"/>
          <p:cNvSpPr>
            <a:spLocks noGrp="1"/>
          </p:cNvSpPr>
          <p:nvPr>
            <p:ph type="ftr" sz="quarter" idx="11"/>
          </p:nvPr>
        </p:nvSpPr>
        <p:spPr/>
        <p:txBody>
          <a:bodyPr/>
          <a:lstStyle/>
          <a:p>
            <a:r>
              <a:rPr lang="en-AU" smtClean="0"/>
              <a:t>www.deakincollege.edu.au</a:t>
            </a:r>
            <a:endParaRPr lang="en-AU"/>
          </a:p>
        </p:txBody>
      </p:sp>
      <p:sp>
        <p:nvSpPr>
          <p:cNvPr id="7" name="Slide Number Placeholder 6"/>
          <p:cNvSpPr>
            <a:spLocks noGrp="1"/>
          </p:cNvSpPr>
          <p:nvPr>
            <p:ph type="sldNum" sz="quarter" idx="12"/>
          </p:nvPr>
        </p:nvSpPr>
        <p:spPr/>
        <p:txBody>
          <a:bodyPr/>
          <a:lstStyle/>
          <a:p>
            <a:fld id="{ADFFC50E-464F-4B5C-8176-0554D41E6795}" type="slidenum">
              <a:rPr lang="en-AU" smtClean="0"/>
              <a:pPr/>
              <a:t>‹#›</a:t>
            </a:fld>
            <a:endParaRPr lang="en-AU"/>
          </a:p>
        </p:txBody>
      </p:sp>
    </p:spTree>
    <p:extLst>
      <p:ext uri="{BB962C8B-B14F-4D97-AF65-F5344CB8AC3E}">
        <p14:creationId xmlns:p14="http://schemas.microsoft.com/office/powerpoint/2010/main" val="2968666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F6757D-1EEB-4D9B-9C8F-F4EB47F33CCE}" type="datetime1">
              <a:rPr lang="en-AU" smtClean="0"/>
              <a:t>21/03/2018</a:t>
            </a:fld>
            <a:endParaRPr lang="en-AU"/>
          </a:p>
        </p:txBody>
      </p:sp>
      <p:sp>
        <p:nvSpPr>
          <p:cNvPr id="6" name="Footer Placeholder 5"/>
          <p:cNvSpPr>
            <a:spLocks noGrp="1"/>
          </p:cNvSpPr>
          <p:nvPr>
            <p:ph type="ftr" sz="quarter" idx="11"/>
          </p:nvPr>
        </p:nvSpPr>
        <p:spPr/>
        <p:txBody>
          <a:bodyPr/>
          <a:lstStyle/>
          <a:p>
            <a:r>
              <a:rPr lang="en-AU" smtClean="0"/>
              <a:t>www.deakincollege.edu.au</a:t>
            </a:r>
            <a:endParaRPr lang="en-AU"/>
          </a:p>
        </p:txBody>
      </p:sp>
      <p:sp>
        <p:nvSpPr>
          <p:cNvPr id="7" name="Slide Number Placeholder 6"/>
          <p:cNvSpPr>
            <a:spLocks noGrp="1"/>
          </p:cNvSpPr>
          <p:nvPr>
            <p:ph type="sldNum" sz="quarter" idx="12"/>
          </p:nvPr>
        </p:nvSpPr>
        <p:spPr/>
        <p:txBody>
          <a:bodyPr/>
          <a:lstStyle/>
          <a:p>
            <a:fld id="{ADFFC50E-464F-4B5C-8176-0554D41E6795}" type="slidenum">
              <a:rPr lang="en-AU" smtClean="0"/>
              <a:pPr/>
              <a:t>‹#›</a:t>
            </a:fld>
            <a:endParaRPr lang="en-AU"/>
          </a:p>
        </p:txBody>
      </p:sp>
    </p:spTree>
    <p:extLst>
      <p:ext uri="{BB962C8B-B14F-4D97-AF65-F5344CB8AC3E}">
        <p14:creationId xmlns:p14="http://schemas.microsoft.com/office/powerpoint/2010/main" val="3134501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376122" cy="6910639"/>
            <a:chOff x="0" y="-8467"/>
            <a:chExt cx="12376122" cy="6910639"/>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612564" y="3725585"/>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endParaRPr lang="en-AU" sz="1200" dirty="0">
              <a:effectLst/>
              <a:latin typeface="Times New Roman" panose="02020603050405020304" pitchFamily="18" charset="0"/>
              <a:ea typeface="Times New Roman" panose="02020603050405020304" pitchFamily="18" charset="0"/>
            </a:endParaRP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9B1DB1-9115-468C-A9C6-64CA03B1BB88}" type="datetime1">
              <a:rPr lang="en-AU" smtClean="0"/>
              <a:t>21/03/2018</a:t>
            </a:fld>
            <a:endParaRPr lang="en-A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AU" dirty="0" smtClean="0"/>
              <a:t>www.deakincollege.edu.au</a:t>
            </a:r>
            <a:endParaRPr lang="en-AU" dirty="0"/>
          </a:p>
        </p:txBody>
      </p:sp>
      <p:sp>
        <p:nvSpPr>
          <p:cNvPr id="6" name="Slide Number Placeholder 5"/>
          <p:cNvSpPr>
            <a:spLocks noGrp="1"/>
          </p:cNvSpPr>
          <p:nvPr>
            <p:ph type="sldNum" sz="quarter" idx="4"/>
          </p:nvPr>
        </p:nvSpPr>
        <p:spPr>
          <a:xfrm>
            <a:off x="8087961" y="6041362"/>
            <a:ext cx="1311766" cy="365125"/>
          </a:xfrm>
          <a:prstGeom prst="rect">
            <a:avLst/>
          </a:prstGeom>
        </p:spPr>
        <p:txBody>
          <a:bodyPr vert="horz" lIns="91440" tIns="45720" rIns="91440" bIns="45720" rtlCol="0" anchor="ctr"/>
          <a:lstStyle>
            <a:lvl1pPr algn="r">
              <a:defRPr sz="900">
                <a:solidFill>
                  <a:schemeClr val="accent1"/>
                </a:solidFill>
              </a:defRPr>
            </a:lvl1pPr>
          </a:lstStyle>
          <a:p>
            <a:pPr algn="ctr"/>
            <a:endParaRPr lang="en-AU" dirty="0"/>
          </a:p>
        </p:txBody>
      </p:sp>
      <p:pic>
        <p:nvPicPr>
          <p:cNvPr id="18" name="Picture 17"/>
          <p:cNvPicPr/>
          <p:nvPr userDrawn="1"/>
        </p:nvPicPr>
        <p:blipFill>
          <a:blip r:embed="rId18" cstate="print">
            <a:extLst>
              <a:ext uri="{28A0092B-C50C-407E-A947-70E740481C1C}">
                <a14:useLocalDpi xmlns:a14="http://schemas.microsoft.com/office/drawing/2010/main" val="0"/>
              </a:ext>
            </a:extLst>
          </a:blip>
          <a:stretch>
            <a:fillRect/>
          </a:stretch>
        </p:blipFill>
        <p:spPr>
          <a:xfrm>
            <a:off x="3105807" y="6041362"/>
            <a:ext cx="1408937" cy="532765"/>
          </a:xfrm>
          <a:prstGeom prst="rect">
            <a:avLst/>
          </a:prstGeom>
        </p:spPr>
      </p:pic>
    </p:spTree>
    <p:extLst>
      <p:ext uri="{BB962C8B-B14F-4D97-AF65-F5344CB8AC3E}">
        <p14:creationId xmlns:p14="http://schemas.microsoft.com/office/powerpoint/2010/main" val="2317104565"/>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lang="en-AU" sz="1200" kern="1200" smtClean="0">
          <a:solidFill>
            <a:schemeClr val="tx1">
              <a:lumMod val="75000"/>
              <a:lumOff val="25000"/>
            </a:schemeClr>
          </a:solidFill>
          <a:effectLst/>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Microsoft_Excel_97-2003_Worksheet2.xls"/><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Excel_97-2003_Worksheet3.xls"/><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Microsoft_Excel_97-2003_Worksheet4.xls"/><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oleObject" Target="../embeddings/Microsoft_Excel_97-2003_Worksheet5.xls"/><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Microsoft_Excel_97-2003_Worksheet6.xls"/><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2.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3.emf"/></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package" Target="../embeddings/Microsoft_Excel_Worksheet2.xlsx"/><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4.emf"/></Relationships>
</file>

<file path=ppt/slides/_rels/slide4.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package" Target="../embeddings/Microsoft_Word_Document6.docx"/><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5.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6.emf"/><Relationship Id="rId4" Type="http://schemas.openxmlformats.org/officeDocument/2006/relationships/package" Target="../embeddings/Microsoft_Word_Document7.docx"/></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7.emf"/><Relationship Id="rId4" Type="http://schemas.openxmlformats.org/officeDocument/2006/relationships/package" Target="../embeddings/Microsoft_Word_Document8.docx"/></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Week 9 Lecture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37962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Cash Receipts journal </a:t>
            </a:r>
            <a:r>
              <a:rPr lang="en-US" sz="2800" dirty="0"/>
              <a:t>using basic journals file </a:t>
            </a:r>
          </a:p>
        </p:txBody>
      </p:sp>
      <p:graphicFrame>
        <p:nvGraphicFramePr>
          <p:cNvPr id="6" name="Content Placeholder 5"/>
          <p:cNvGraphicFramePr>
            <a:graphicFrameLocks noGrp="1" noChangeAspect="1"/>
          </p:cNvGraphicFramePr>
          <p:nvPr>
            <p:ph idx="1"/>
            <p:extLst/>
          </p:nvPr>
        </p:nvGraphicFramePr>
        <p:xfrm>
          <a:off x="1122363" y="3014663"/>
          <a:ext cx="7708900" cy="2171700"/>
        </p:xfrm>
        <a:graphic>
          <a:graphicData uri="http://schemas.openxmlformats.org/presentationml/2006/ole">
            <mc:AlternateContent xmlns:mc="http://schemas.openxmlformats.org/markup-compatibility/2006">
              <mc:Choice xmlns:v="urn:schemas-microsoft-com:vml" Requires="v">
                <p:oleObj spid="_x0000_s28701" name="Worksheet" r:id="rId3" imgW="7708900" imgH="2171700" progId="Excel.Sheet.8">
                  <p:embed/>
                </p:oleObj>
              </mc:Choice>
              <mc:Fallback>
                <p:oleObj name="Worksheet" r:id="rId3" imgW="7708900" imgH="2171700" progId="Excel.Sheet.8">
                  <p:embed/>
                  <p:pic>
                    <p:nvPicPr>
                      <p:cNvPr id="0" name=""/>
                      <p:cNvPicPr/>
                      <p:nvPr/>
                    </p:nvPicPr>
                    <p:blipFill>
                      <a:blip r:embed="rId4"/>
                      <a:stretch>
                        <a:fillRect/>
                      </a:stretch>
                    </p:blipFill>
                    <p:spPr>
                      <a:xfrm>
                        <a:off x="1122363" y="3014663"/>
                        <a:ext cx="7708900" cy="2171700"/>
                      </a:xfrm>
                      <a:prstGeom prst="rect">
                        <a:avLst/>
                      </a:prstGeom>
                    </p:spPr>
                  </p:pic>
                </p:oleObj>
              </mc:Fallback>
            </mc:AlternateContent>
          </a:graphicData>
        </a:graphic>
      </p:graphicFrame>
    </p:spTree>
    <p:extLst>
      <p:ext uri="{BB962C8B-B14F-4D97-AF65-F5344CB8AC3E}">
        <p14:creationId xmlns:p14="http://schemas.microsoft.com/office/powerpoint/2010/main" val="1423859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Cash Payments journal</a:t>
            </a:r>
            <a:endParaRPr lang="en-US" dirty="0"/>
          </a:p>
        </p:txBody>
      </p:sp>
      <p:graphicFrame>
        <p:nvGraphicFramePr>
          <p:cNvPr id="8" name="Content Placeholder 7"/>
          <p:cNvGraphicFramePr>
            <a:graphicFrameLocks noGrp="1" noChangeAspect="1"/>
          </p:cNvGraphicFramePr>
          <p:nvPr>
            <p:ph idx="1"/>
            <p:extLst>
              <p:ext uri="{D42A27DB-BD31-4B8C-83A1-F6EECF244321}">
                <p14:modId xmlns:p14="http://schemas.microsoft.com/office/powerpoint/2010/main" val="632634001"/>
              </p:ext>
            </p:extLst>
          </p:nvPr>
        </p:nvGraphicFramePr>
        <p:xfrm>
          <a:off x="2195513" y="2570163"/>
          <a:ext cx="7410450" cy="2859087"/>
        </p:xfrm>
        <a:graphic>
          <a:graphicData uri="http://schemas.openxmlformats.org/presentationml/2006/ole">
            <mc:AlternateContent xmlns:mc="http://schemas.openxmlformats.org/markup-compatibility/2006">
              <mc:Choice xmlns:v="urn:schemas-microsoft-com:vml" Requires="v">
                <p:oleObj spid="_x0000_s29725" name="Worksheet" r:id="rId3" imgW="6223000" imgH="2400300" progId="Excel.Sheet.8">
                  <p:embed/>
                </p:oleObj>
              </mc:Choice>
              <mc:Fallback>
                <p:oleObj name="Worksheet" r:id="rId3" imgW="6223000" imgH="2400300" progId="Excel.Sheet.8">
                  <p:embed/>
                  <p:pic>
                    <p:nvPicPr>
                      <p:cNvPr id="0" name=""/>
                      <p:cNvPicPr/>
                      <p:nvPr/>
                    </p:nvPicPr>
                    <p:blipFill>
                      <a:blip r:embed="rId4"/>
                      <a:stretch>
                        <a:fillRect/>
                      </a:stretch>
                    </p:blipFill>
                    <p:spPr>
                      <a:xfrm>
                        <a:off x="2195513" y="2570163"/>
                        <a:ext cx="7410450" cy="2859087"/>
                      </a:xfrm>
                      <a:prstGeom prst="rect">
                        <a:avLst/>
                      </a:prstGeom>
                    </p:spPr>
                  </p:pic>
                </p:oleObj>
              </mc:Fallback>
            </mc:AlternateContent>
          </a:graphicData>
        </a:graphic>
      </p:graphicFrame>
    </p:spTree>
    <p:extLst>
      <p:ext uri="{BB962C8B-B14F-4D97-AF65-F5344CB8AC3E}">
        <p14:creationId xmlns:p14="http://schemas.microsoft.com/office/powerpoint/2010/main" val="1400035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1465296246"/>
              </p:ext>
            </p:extLst>
          </p:nvPr>
        </p:nvGraphicFramePr>
        <p:xfrm>
          <a:off x="1484313" y="631825"/>
          <a:ext cx="11520487" cy="3257550"/>
        </p:xfrm>
        <a:graphic>
          <a:graphicData uri="http://schemas.openxmlformats.org/presentationml/2006/ole">
            <mc:AlternateContent xmlns:mc="http://schemas.openxmlformats.org/markup-compatibility/2006">
              <mc:Choice xmlns:v="urn:schemas-microsoft-com:vml" Requires="v">
                <p:oleObj spid="_x0000_s30774" name="Worksheet" r:id="rId3" imgW="7950200" imgH="2247900" progId="Excel.Sheet.8">
                  <p:embed/>
                </p:oleObj>
              </mc:Choice>
              <mc:Fallback>
                <p:oleObj name="Worksheet" r:id="rId3" imgW="7950200" imgH="2247900" progId="Excel.Sheet.8">
                  <p:embed/>
                  <p:pic>
                    <p:nvPicPr>
                      <p:cNvPr id="0" name=""/>
                      <p:cNvPicPr/>
                      <p:nvPr/>
                    </p:nvPicPr>
                    <p:blipFill>
                      <a:blip r:embed="rId4"/>
                      <a:stretch>
                        <a:fillRect/>
                      </a:stretch>
                    </p:blipFill>
                    <p:spPr>
                      <a:xfrm>
                        <a:off x="1484313" y="631825"/>
                        <a:ext cx="11520487" cy="325755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078001671"/>
              </p:ext>
            </p:extLst>
          </p:nvPr>
        </p:nvGraphicFramePr>
        <p:xfrm>
          <a:off x="1472996" y="3943045"/>
          <a:ext cx="12035970" cy="2796351"/>
        </p:xfrm>
        <a:graphic>
          <a:graphicData uri="http://schemas.openxmlformats.org/presentationml/2006/ole">
            <mc:AlternateContent xmlns:mc="http://schemas.openxmlformats.org/markup-compatibility/2006">
              <mc:Choice xmlns:v="urn:schemas-microsoft-com:vml" Requires="v">
                <p:oleObj spid="_x0000_s30775" name="Worksheet" r:id="rId5" imgW="8178800" imgH="1892300" progId="Excel.Sheet.8">
                  <p:embed/>
                </p:oleObj>
              </mc:Choice>
              <mc:Fallback>
                <p:oleObj name="Worksheet" r:id="rId5" imgW="8178800" imgH="1892300" progId="Excel.Sheet.8">
                  <p:embed/>
                  <p:pic>
                    <p:nvPicPr>
                      <p:cNvPr id="0" name=""/>
                      <p:cNvPicPr/>
                      <p:nvPr/>
                    </p:nvPicPr>
                    <p:blipFill>
                      <a:blip r:embed="rId6"/>
                      <a:stretch>
                        <a:fillRect/>
                      </a:stretch>
                    </p:blipFill>
                    <p:spPr>
                      <a:xfrm>
                        <a:off x="1472996" y="3943045"/>
                        <a:ext cx="12035970" cy="2796351"/>
                      </a:xfrm>
                      <a:prstGeom prst="rect">
                        <a:avLst/>
                      </a:prstGeom>
                    </p:spPr>
                  </p:pic>
                </p:oleObj>
              </mc:Fallback>
            </mc:AlternateContent>
          </a:graphicData>
        </a:graphic>
      </p:graphicFrame>
    </p:spTree>
    <p:extLst>
      <p:ext uri="{BB962C8B-B14F-4D97-AF65-F5344CB8AC3E}">
        <p14:creationId xmlns:p14="http://schemas.microsoft.com/office/powerpoint/2010/main" val="418647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842075750"/>
              </p:ext>
            </p:extLst>
          </p:nvPr>
        </p:nvGraphicFramePr>
        <p:xfrm>
          <a:off x="2830513" y="2384425"/>
          <a:ext cx="9740900" cy="2435225"/>
        </p:xfrm>
        <a:graphic>
          <a:graphicData uri="http://schemas.openxmlformats.org/presentationml/2006/ole">
            <mc:AlternateContent xmlns:mc="http://schemas.openxmlformats.org/markup-compatibility/2006">
              <mc:Choice xmlns:v="urn:schemas-microsoft-com:vml" Requires="v">
                <p:oleObj spid="_x0000_s31773" name="Worksheet" r:id="rId3" imgW="7620000" imgH="1905000" progId="Excel.Sheet.8">
                  <p:embed/>
                </p:oleObj>
              </mc:Choice>
              <mc:Fallback>
                <p:oleObj name="Worksheet" r:id="rId3" imgW="7620000" imgH="1905000" progId="Excel.Sheet.8">
                  <p:embed/>
                  <p:pic>
                    <p:nvPicPr>
                      <p:cNvPr id="0" name=""/>
                      <p:cNvPicPr/>
                      <p:nvPr/>
                    </p:nvPicPr>
                    <p:blipFill>
                      <a:blip r:embed="rId4"/>
                      <a:stretch>
                        <a:fillRect/>
                      </a:stretch>
                    </p:blipFill>
                    <p:spPr>
                      <a:xfrm>
                        <a:off x="2830513" y="2384425"/>
                        <a:ext cx="9740900" cy="2435225"/>
                      </a:xfrm>
                      <a:prstGeom prst="rect">
                        <a:avLst/>
                      </a:prstGeom>
                    </p:spPr>
                  </p:pic>
                </p:oleObj>
              </mc:Fallback>
            </mc:AlternateContent>
          </a:graphicData>
        </a:graphic>
      </p:graphicFrame>
    </p:spTree>
    <p:extLst>
      <p:ext uri="{BB962C8B-B14F-4D97-AF65-F5344CB8AC3E}">
        <p14:creationId xmlns:p14="http://schemas.microsoft.com/office/powerpoint/2010/main" val="1054693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690" y="2211977"/>
            <a:ext cx="8194282" cy="1142173"/>
          </a:xfrm>
        </p:spPr>
        <p:txBody>
          <a:bodyPr/>
          <a:lstStyle/>
          <a:p>
            <a:pPr algn="l"/>
            <a:r>
              <a:rPr lang="en-AU" b="1" dirty="0" smtClean="0"/>
              <a:t> </a:t>
            </a:r>
            <a:r>
              <a:rPr lang="en-AU" b="1" dirty="0"/>
              <a:t>Lecture </a:t>
            </a:r>
            <a:r>
              <a:rPr lang="en-AU" b="1" dirty="0" smtClean="0"/>
              <a:t>9 continues</a:t>
            </a:r>
            <a:endParaRPr lang="en-AU" b="1" dirty="0"/>
          </a:p>
        </p:txBody>
      </p:sp>
      <p:sp>
        <p:nvSpPr>
          <p:cNvPr id="3" name="Subtitle 2"/>
          <p:cNvSpPr>
            <a:spLocks noGrp="1"/>
          </p:cNvSpPr>
          <p:nvPr>
            <p:ph type="subTitle" idx="1"/>
          </p:nvPr>
        </p:nvSpPr>
        <p:spPr>
          <a:xfrm>
            <a:off x="1428690" y="3467359"/>
            <a:ext cx="7766936" cy="1096899"/>
          </a:xfrm>
        </p:spPr>
        <p:txBody>
          <a:bodyPr>
            <a:normAutofit fontScale="92500" lnSpcReduction="20000"/>
          </a:bodyPr>
          <a:lstStyle/>
          <a:p>
            <a:pPr algn="l"/>
            <a:r>
              <a:rPr lang="en-AU" altLang="zh-CN" sz="4000" dirty="0"/>
              <a:t>Accounting for Inventories </a:t>
            </a:r>
            <a:r>
              <a:rPr lang="mr-IN" altLang="zh-CN" sz="4000" dirty="0" smtClean="0"/>
              <a:t>–</a:t>
            </a:r>
            <a:r>
              <a:rPr lang="en-AU" altLang="zh-CN" sz="4000" dirty="0" smtClean="0"/>
              <a:t> perpetual inventory system</a:t>
            </a:r>
            <a:endParaRPr lang="en-AU" sz="4000" dirty="0"/>
          </a:p>
        </p:txBody>
      </p:sp>
      <p:sp>
        <p:nvSpPr>
          <p:cNvPr id="4" name="Footer Placeholder 3"/>
          <p:cNvSpPr>
            <a:spLocks noGrp="1"/>
          </p:cNvSpPr>
          <p:nvPr>
            <p:ph type="ftr" sz="quarter" idx="11"/>
          </p:nvPr>
        </p:nvSpPr>
        <p:spPr/>
        <p:txBody>
          <a:bodyPr/>
          <a:lstStyle/>
          <a:p>
            <a:r>
              <a:rPr lang="en-AU" smtClean="0"/>
              <a:t>www.deakincollege.edu.au</a:t>
            </a:r>
            <a:endParaRPr lang="en-AU"/>
          </a:p>
        </p:txBody>
      </p:sp>
    </p:spTree>
    <p:extLst>
      <p:ext uri="{BB962C8B-B14F-4D97-AF65-F5344CB8AC3E}">
        <p14:creationId xmlns:p14="http://schemas.microsoft.com/office/powerpoint/2010/main" val="4003748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Learning Objectives</a:t>
            </a:r>
          </a:p>
        </p:txBody>
      </p:sp>
      <p:sp>
        <p:nvSpPr>
          <p:cNvPr id="3" name="Content Placeholder 2"/>
          <p:cNvSpPr>
            <a:spLocks noGrp="1"/>
          </p:cNvSpPr>
          <p:nvPr>
            <p:ph idx="1"/>
          </p:nvPr>
        </p:nvSpPr>
        <p:spPr/>
        <p:txBody>
          <a:bodyPr>
            <a:normAutofit/>
          </a:bodyPr>
          <a:lstStyle/>
          <a:p>
            <a:r>
              <a:rPr lang="en-AU" sz="2800" dirty="0"/>
              <a:t>Understand the definition of inventory</a:t>
            </a:r>
          </a:p>
          <a:p>
            <a:r>
              <a:rPr lang="en-AU" sz="2800" dirty="0"/>
              <a:t>Be able to allocate cost between inventory on hand and COGS</a:t>
            </a:r>
          </a:p>
          <a:p>
            <a:r>
              <a:rPr lang="en-AU" sz="2800" dirty="0"/>
              <a:t>Understand the income statement of a retailer</a:t>
            </a:r>
          </a:p>
          <a:p>
            <a:r>
              <a:rPr lang="en-AU" sz="2800" dirty="0"/>
              <a:t>Be able to account for cash discounts</a:t>
            </a:r>
          </a:p>
          <a:p>
            <a:r>
              <a:rPr lang="en-AU" sz="2800" dirty="0"/>
              <a:t>Be able to prepare double entries for a perpetual inventory system</a:t>
            </a:r>
          </a:p>
          <a:p>
            <a:endParaRPr lang="en-AU" sz="2800" dirty="0"/>
          </a:p>
          <a:p>
            <a:endParaRPr lang="en-AU" dirty="0"/>
          </a:p>
          <a:p>
            <a:endParaRPr lang="en-AU" dirty="0"/>
          </a:p>
          <a:p>
            <a:endParaRPr lang="en-AU" dirty="0"/>
          </a:p>
          <a:p>
            <a:endParaRPr lang="en-AU" dirty="0"/>
          </a:p>
          <a:p>
            <a:endParaRPr lang="en-AU" dirty="0"/>
          </a:p>
          <a:p>
            <a:endParaRPr lang="en-AU" dirty="0"/>
          </a:p>
        </p:txBody>
      </p:sp>
      <p:sp>
        <p:nvSpPr>
          <p:cNvPr id="5" name="Footer Placeholder 4"/>
          <p:cNvSpPr>
            <a:spLocks noGrp="1"/>
          </p:cNvSpPr>
          <p:nvPr>
            <p:ph type="ftr" sz="quarter" idx="11"/>
          </p:nvPr>
        </p:nvSpPr>
        <p:spPr/>
        <p:txBody>
          <a:bodyPr/>
          <a:lstStyle/>
          <a:p>
            <a:r>
              <a:rPr lang="en-AU" smtClean="0"/>
              <a:t>www.deakincollege.edu.au</a:t>
            </a:r>
            <a:endParaRPr lang="en-AU"/>
          </a:p>
        </p:txBody>
      </p:sp>
    </p:spTree>
    <p:extLst>
      <p:ext uri="{BB962C8B-B14F-4D97-AF65-F5344CB8AC3E}">
        <p14:creationId xmlns:p14="http://schemas.microsoft.com/office/powerpoint/2010/main" val="3017533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76651" y="3545769"/>
            <a:ext cx="2607402" cy="2573678"/>
          </a:xfrm>
          <a:prstGeom prst="rect">
            <a:avLst/>
          </a:prstGeom>
        </p:spPr>
      </p:pic>
      <p:sp>
        <p:nvSpPr>
          <p:cNvPr id="2" name="Title 1"/>
          <p:cNvSpPr>
            <a:spLocks noGrp="1"/>
          </p:cNvSpPr>
          <p:nvPr>
            <p:ph type="title"/>
          </p:nvPr>
        </p:nvSpPr>
        <p:spPr/>
        <p:txBody>
          <a:bodyPr/>
          <a:lstStyle/>
          <a:p>
            <a:r>
              <a:rPr lang="en-AU" altLang="zh-CN" dirty="0"/>
              <a:t>Adele’s Flower Shop (Business Change &amp; GST)</a:t>
            </a:r>
            <a:endParaRPr lang="en-AU" dirty="0"/>
          </a:p>
        </p:txBody>
      </p:sp>
      <p:sp>
        <p:nvSpPr>
          <p:cNvPr id="3" name="Content Placeholder 2"/>
          <p:cNvSpPr>
            <a:spLocks noGrp="1"/>
          </p:cNvSpPr>
          <p:nvPr>
            <p:ph idx="1"/>
          </p:nvPr>
        </p:nvSpPr>
        <p:spPr>
          <a:xfrm>
            <a:off x="912450" y="1862111"/>
            <a:ext cx="8596668" cy="4179251"/>
          </a:xfrm>
        </p:spPr>
        <p:txBody>
          <a:bodyPr>
            <a:normAutofit/>
          </a:bodyPr>
          <a:lstStyle/>
          <a:p>
            <a:pPr marL="0" indent="0">
              <a:buNone/>
            </a:pPr>
            <a:r>
              <a:rPr lang="en-AU" sz="3200" dirty="0"/>
              <a:t>After doing garden design for a while, Adele has enough capital to set up a new business, Adele’s Flower Shop.</a:t>
            </a:r>
          </a:p>
        </p:txBody>
      </p:sp>
      <p:sp>
        <p:nvSpPr>
          <p:cNvPr id="7" name="Footer Placeholder 6"/>
          <p:cNvSpPr>
            <a:spLocks noGrp="1"/>
          </p:cNvSpPr>
          <p:nvPr>
            <p:ph type="ftr" sz="quarter" idx="11"/>
          </p:nvPr>
        </p:nvSpPr>
        <p:spPr/>
        <p:txBody>
          <a:bodyPr/>
          <a:lstStyle/>
          <a:p>
            <a:r>
              <a:rPr lang="en-AU" smtClean="0"/>
              <a:t>www.deakincollege.edu.au</a:t>
            </a:r>
            <a:endParaRPr lang="en-AU"/>
          </a:p>
        </p:txBody>
      </p:sp>
      <p:sp>
        <p:nvSpPr>
          <p:cNvPr id="4" name="TextBox 3"/>
          <p:cNvSpPr txBox="1"/>
          <p:nvPr/>
        </p:nvSpPr>
        <p:spPr>
          <a:xfrm>
            <a:off x="1139001" y="3781058"/>
            <a:ext cx="7136091" cy="2467342"/>
          </a:xfrm>
          <a:prstGeom prst="rect">
            <a:avLst/>
          </a:prstGeom>
          <a:noFill/>
        </p:spPr>
        <p:txBody>
          <a:bodyPr wrap="square" rtlCol="0">
            <a:spAutoFit/>
          </a:bodyPr>
          <a:lstStyle/>
          <a:p>
            <a:pPr marL="342900" lvl="1" indent="-342900">
              <a:spcBef>
                <a:spcPts val="1000"/>
              </a:spcBef>
              <a:buClr>
                <a:schemeClr val="accent1"/>
              </a:buClr>
              <a:buSzPct val="80000"/>
              <a:buFont typeface="Wingdings 3" charset="2"/>
              <a:buChar char=""/>
            </a:pPr>
            <a:r>
              <a:rPr lang="en-US" altLang="zh-CN" sz="3200" dirty="0">
                <a:solidFill>
                  <a:schemeClr val="tx1">
                    <a:lumMod val="75000"/>
                    <a:lumOff val="25000"/>
                  </a:schemeClr>
                </a:solidFill>
                <a:latin typeface="Arial" panose="020B0604020202020204" pitchFamily="34" charset="0"/>
                <a:cs typeface="Arial" panose="020B0604020202020204" pitchFamily="34" charset="0"/>
              </a:rPr>
              <a:t>GST</a:t>
            </a:r>
          </a:p>
          <a:p>
            <a:pPr marL="361950" lvl="1">
              <a:spcBef>
                <a:spcPts val="1000"/>
              </a:spcBef>
              <a:buClr>
                <a:schemeClr val="accent1"/>
              </a:buClr>
              <a:buSzPct val="80000"/>
            </a:pPr>
            <a:r>
              <a:rPr lang="en-US" altLang="zh-CN" sz="3200" dirty="0">
                <a:solidFill>
                  <a:schemeClr val="bg2">
                    <a:lumMod val="25000"/>
                  </a:schemeClr>
                </a:solidFill>
                <a:latin typeface="Arial" panose="020B0604020202020204" pitchFamily="34" charset="0"/>
                <a:cs typeface="Arial" panose="020B0604020202020204" pitchFamily="34" charset="0"/>
              </a:rPr>
              <a:t>As a retailer with sales exceeding $75,000. Adele’s Flower Shop is registered for GST. </a:t>
            </a:r>
            <a:endParaRPr lang="en-AU" altLang="zh-CN" sz="3200" dirty="0">
              <a:solidFill>
                <a:schemeClr val="bg2">
                  <a:lumMod val="25000"/>
                </a:schemeClr>
              </a:solidFill>
              <a:latin typeface="Arial" panose="020B0604020202020204" pitchFamily="34" charset="0"/>
              <a:cs typeface="Arial" panose="020B0604020202020204" pitchFamily="34" charset="0"/>
            </a:endParaRPr>
          </a:p>
          <a:p>
            <a:endParaRPr lang="en-AU" dirty="0"/>
          </a:p>
        </p:txBody>
      </p:sp>
    </p:spTree>
    <p:extLst>
      <p:ext uri="{BB962C8B-B14F-4D97-AF65-F5344CB8AC3E}">
        <p14:creationId xmlns:p14="http://schemas.microsoft.com/office/powerpoint/2010/main" val="163927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zh-CN" dirty="0"/>
              <a:t>Service Provider </a:t>
            </a:r>
            <a:r>
              <a:rPr lang="en-AU" dirty="0"/>
              <a:t>v Retailer</a:t>
            </a:r>
          </a:p>
        </p:txBody>
      </p:sp>
      <p:sp>
        <p:nvSpPr>
          <p:cNvPr id="3" name="Content Placeholder 2"/>
          <p:cNvSpPr>
            <a:spLocks noGrp="1"/>
          </p:cNvSpPr>
          <p:nvPr>
            <p:ph idx="1"/>
          </p:nvPr>
        </p:nvSpPr>
        <p:spPr/>
        <p:txBody>
          <a:bodyPr>
            <a:normAutofit lnSpcReduction="10000"/>
          </a:bodyPr>
          <a:lstStyle/>
          <a:p>
            <a:r>
              <a:rPr lang="en-AU" sz="3400" dirty="0"/>
              <a:t>Service Provider:</a:t>
            </a:r>
          </a:p>
          <a:p>
            <a:pPr lvl="1">
              <a:buFont typeface="Wingdings" panose="05000000000000000000" pitchFamily="2" charset="2"/>
              <a:buChar char="l"/>
            </a:pPr>
            <a:r>
              <a:rPr lang="en-AU" sz="3000" dirty="0"/>
              <a:t>Adele earns revenue from her garden design business by providing design </a:t>
            </a:r>
            <a:r>
              <a:rPr lang="en-AU" sz="3000" dirty="0" smtClean="0"/>
              <a:t>services- </a:t>
            </a:r>
            <a:r>
              <a:rPr lang="en-AU" sz="3000" b="1" dirty="0" smtClean="0"/>
              <a:t>fees</a:t>
            </a:r>
            <a:endParaRPr lang="en-AU" sz="3000" b="1" dirty="0"/>
          </a:p>
          <a:p>
            <a:pPr lvl="1">
              <a:buFont typeface="Wingdings" panose="05000000000000000000" pitchFamily="2" charset="2"/>
              <a:buChar char="l"/>
            </a:pPr>
            <a:endParaRPr lang="en-AU" sz="3000" dirty="0"/>
          </a:p>
          <a:p>
            <a:pPr marL="342900" lvl="1" indent="-342900"/>
            <a:r>
              <a:rPr lang="en-AU" altLang="zh-CN" sz="3400" dirty="0"/>
              <a:t>Retailer:</a:t>
            </a:r>
          </a:p>
          <a:p>
            <a:pPr lvl="1">
              <a:buFont typeface="Wingdings" panose="05000000000000000000" pitchFamily="2" charset="2"/>
              <a:buChar char="l"/>
            </a:pPr>
            <a:r>
              <a:rPr lang="en-AU" sz="3000" dirty="0"/>
              <a:t>Adele earns revenue from her flower shop by selling </a:t>
            </a:r>
            <a:r>
              <a:rPr lang="en-AU" sz="3000" dirty="0" smtClean="0"/>
              <a:t>inventory - </a:t>
            </a:r>
            <a:r>
              <a:rPr lang="en-AU" sz="3000" b="1" dirty="0" smtClean="0"/>
              <a:t>Sales</a:t>
            </a:r>
            <a:endParaRPr lang="en-AU" sz="3000" b="1" dirty="0"/>
          </a:p>
          <a:p>
            <a:pPr lvl="1">
              <a:buFont typeface="Wingdings" panose="05000000000000000000" pitchFamily="2" charset="2"/>
              <a:buChar char="l"/>
            </a:pPr>
            <a:endParaRPr lang="en-AU" sz="3000" dirty="0"/>
          </a:p>
        </p:txBody>
      </p:sp>
      <p:sp>
        <p:nvSpPr>
          <p:cNvPr id="4" name="Footer Placeholder 3"/>
          <p:cNvSpPr>
            <a:spLocks noGrp="1"/>
          </p:cNvSpPr>
          <p:nvPr>
            <p:ph type="ftr" sz="quarter" idx="11"/>
          </p:nvPr>
        </p:nvSpPr>
        <p:spPr/>
        <p:txBody>
          <a:bodyPr/>
          <a:lstStyle/>
          <a:p>
            <a:r>
              <a:rPr lang="en-AU" smtClean="0"/>
              <a:t>www.deakincollege.edu.au</a:t>
            </a:r>
            <a:endParaRPr lang="en-AU"/>
          </a:p>
        </p:txBody>
      </p:sp>
    </p:spTree>
    <p:extLst>
      <p:ext uri="{BB962C8B-B14F-4D97-AF65-F5344CB8AC3E}">
        <p14:creationId xmlns:p14="http://schemas.microsoft.com/office/powerpoint/2010/main" val="2588564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Inventory </a:t>
            </a:r>
            <a:br>
              <a:rPr lang="en-AU" dirty="0"/>
            </a:br>
            <a:endParaRPr lang="en-AU" dirty="0"/>
          </a:p>
        </p:txBody>
      </p:sp>
      <p:sp>
        <p:nvSpPr>
          <p:cNvPr id="3" name="Content Placeholder 2"/>
          <p:cNvSpPr>
            <a:spLocks noGrp="1"/>
          </p:cNvSpPr>
          <p:nvPr>
            <p:ph idx="1"/>
          </p:nvPr>
        </p:nvSpPr>
        <p:spPr>
          <a:xfrm>
            <a:off x="677334" y="1504982"/>
            <a:ext cx="8596668" cy="4353422"/>
          </a:xfrm>
        </p:spPr>
        <p:txBody>
          <a:bodyPr>
            <a:normAutofit fontScale="92500" lnSpcReduction="10000"/>
          </a:bodyPr>
          <a:lstStyle/>
          <a:p>
            <a:r>
              <a:rPr lang="en-AU" sz="3200" dirty="0"/>
              <a:t>Are goods or property purchased and held for sale, as part of regular business activities.</a:t>
            </a:r>
          </a:p>
          <a:p>
            <a:endParaRPr lang="en-AU" sz="3200" dirty="0"/>
          </a:p>
          <a:p>
            <a:r>
              <a:rPr lang="en-US" sz="3200" dirty="0"/>
              <a:t>Stock </a:t>
            </a:r>
            <a:r>
              <a:rPr lang="en-US" sz="3200" dirty="0" smtClean="0"/>
              <a:t>is a </a:t>
            </a:r>
            <a:r>
              <a:rPr lang="en-US" sz="3200" dirty="0"/>
              <a:t>common alternative account names for inventory.</a:t>
            </a:r>
          </a:p>
          <a:p>
            <a:endParaRPr lang="en-US" sz="3200" dirty="0"/>
          </a:p>
          <a:p>
            <a:r>
              <a:rPr lang="en-US" sz="3200" dirty="0"/>
              <a:t>Inventory is classified as a current asset </a:t>
            </a:r>
            <a:r>
              <a:rPr lang="en-US" sz="3200" dirty="0" smtClean="0"/>
              <a:t>in </a:t>
            </a:r>
            <a:r>
              <a:rPr lang="en-US" sz="3200" dirty="0"/>
              <a:t>the balance sheet as it is expected to be sold within 12 months. </a:t>
            </a:r>
          </a:p>
          <a:p>
            <a:endParaRPr lang="en-AU" sz="2600" dirty="0"/>
          </a:p>
          <a:p>
            <a:endParaRPr lang="en-AU" sz="2800" dirty="0"/>
          </a:p>
          <a:p>
            <a:pPr marL="357188" indent="0">
              <a:buNone/>
            </a:pPr>
            <a:endParaRPr lang="en-AU" dirty="0"/>
          </a:p>
        </p:txBody>
      </p:sp>
      <p:sp>
        <p:nvSpPr>
          <p:cNvPr id="5" name="Footer Placeholder 4"/>
          <p:cNvSpPr>
            <a:spLocks noGrp="1"/>
          </p:cNvSpPr>
          <p:nvPr>
            <p:ph type="ftr" sz="quarter" idx="11"/>
          </p:nvPr>
        </p:nvSpPr>
        <p:spPr/>
        <p:txBody>
          <a:bodyPr/>
          <a:lstStyle/>
          <a:p>
            <a:r>
              <a:rPr lang="en-AU" smtClean="0"/>
              <a:t>www.deakincollege.edu.au</a:t>
            </a:r>
            <a:endParaRPr lang="en-AU"/>
          </a:p>
        </p:txBody>
      </p:sp>
    </p:spTree>
    <p:extLst>
      <p:ext uri="{BB962C8B-B14F-4D97-AF65-F5344CB8AC3E}">
        <p14:creationId xmlns:p14="http://schemas.microsoft.com/office/powerpoint/2010/main" val="2704586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Exercise 9.1 </a:t>
            </a:r>
            <a:r>
              <a:rPr lang="en-US" altLang="zh-CN" dirty="0"/>
              <a:t>Business Entities &amp; Answer</a:t>
            </a:r>
            <a:endParaRPr lang="en-AU" dirty="0"/>
          </a:p>
        </p:txBody>
      </p:sp>
      <p:sp>
        <p:nvSpPr>
          <p:cNvPr id="3" name="Content Placeholder 2"/>
          <p:cNvSpPr>
            <a:spLocks noGrp="1"/>
          </p:cNvSpPr>
          <p:nvPr>
            <p:ph idx="1"/>
          </p:nvPr>
        </p:nvSpPr>
        <p:spPr>
          <a:xfrm>
            <a:off x="677334" y="1509173"/>
            <a:ext cx="9307691" cy="4897314"/>
          </a:xfrm>
        </p:spPr>
        <p:txBody>
          <a:bodyPr>
            <a:normAutofit/>
          </a:bodyPr>
          <a:lstStyle/>
          <a:p>
            <a:r>
              <a:rPr lang="en-US" sz="2800" dirty="0"/>
              <a:t>Adele has decided to set up her flower shop as a </a:t>
            </a:r>
            <a:r>
              <a:rPr lang="en-US" sz="2800" u="sng" dirty="0"/>
              <a:t>sole trader</a:t>
            </a:r>
            <a:r>
              <a:rPr lang="en-US" sz="2800" dirty="0"/>
              <a:t>. What are the main reasons for her decision?</a:t>
            </a:r>
          </a:p>
          <a:p>
            <a:r>
              <a:rPr lang="en-US" sz="2800" dirty="0"/>
              <a:t>Answer:</a:t>
            </a:r>
          </a:p>
          <a:p>
            <a:pPr marL="0" indent="0">
              <a:buNone/>
            </a:pPr>
            <a:r>
              <a:rPr lang="en-US" sz="2800" dirty="0"/>
              <a:t>	Advantages of a sole trader business:</a:t>
            </a:r>
          </a:p>
          <a:p>
            <a:pPr marL="0" indent="0">
              <a:buNone/>
            </a:pPr>
            <a:r>
              <a:rPr lang="en-US" sz="2800" dirty="0"/>
              <a:t>	1.	The set-up cost is low.</a:t>
            </a:r>
          </a:p>
          <a:p>
            <a:pPr marL="0" indent="0">
              <a:buNone/>
            </a:pPr>
            <a:r>
              <a:rPr lang="en-US" sz="2800" dirty="0"/>
              <a:t>	2.	Owner has full control.</a:t>
            </a:r>
          </a:p>
          <a:p>
            <a:pPr marL="0" indent="0">
              <a:buNone/>
            </a:pPr>
            <a:r>
              <a:rPr lang="en-US" sz="2800" dirty="0"/>
              <a:t>	3.	Owner retains all profit.</a:t>
            </a:r>
          </a:p>
          <a:p>
            <a:pPr marL="0" indent="0">
              <a:buNone/>
            </a:pPr>
            <a:r>
              <a:rPr lang="en-US" sz="2800" dirty="0"/>
              <a:t>	4.	This structure is suitable for a small business      		with lower running costs.</a:t>
            </a:r>
          </a:p>
          <a:p>
            <a:pPr marL="0" indent="0">
              <a:buNone/>
            </a:pPr>
            <a:endParaRPr lang="en-US" sz="2400" dirty="0"/>
          </a:p>
          <a:p>
            <a:pPr marL="0" indent="0">
              <a:buNone/>
            </a:pPr>
            <a:endParaRPr lang="en-US" sz="2400" dirty="0"/>
          </a:p>
        </p:txBody>
      </p:sp>
      <p:sp>
        <p:nvSpPr>
          <p:cNvPr id="5" name="Footer Placeholder 4"/>
          <p:cNvSpPr>
            <a:spLocks noGrp="1"/>
          </p:cNvSpPr>
          <p:nvPr>
            <p:ph type="ftr" sz="quarter" idx="11"/>
          </p:nvPr>
        </p:nvSpPr>
        <p:spPr/>
        <p:txBody>
          <a:bodyPr/>
          <a:lstStyle/>
          <a:p>
            <a:r>
              <a:rPr lang="en-AU" smtClean="0"/>
              <a:t>www.deakincollege.edu.au</a:t>
            </a:r>
            <a:endParaRPr lang="en-AU"/>
          </a:p>
        </p:txBody>
      </p:sp>
    </p:spTree>
    <p:extLst>
      <p:ext uri="{BB962C8B-B14F-4D97-AF65-F5344CB8AC3E}">
        <p14:creationId xmlns:p14="http://schemas.microsoft.com/office/powerpoint/2010/main" val="36752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016606"/>
            <a:ext cx="7766936" cy="1646302"/>
          </a:xfrm>
        </p:spPr>
        <p:txBody>
          <a:bodyPr/>
          <a:lstStyle/>
          <a:p>
            <a:r>
              <a:rPr lang="en-US" dirty="0" smtClean="0"/>
              <a:t>Week 9 </a:t>
            </a:r>
            <a:endParaRPr lang="en-US" dirty="0"/>
          </a:p>
        </p:txBody>
      </p:sp>
      <p:sp>
        <p:nvSpPr>
          <p:cNvPr id="3" name="Subtitle 2"/>
          <p:cNvSpPr>
            <a:spLocks noGrp="1"/>
          </p:cNvSpPr>
          <p:nvPr>
            <p:ph type="subTitle" idx="1"/>
          </p:nvPr>
        </p:nvSpPr>
        <p:spPr>
          <a:xfrm>
            <a:off x="1507067" y="2662908"/>
            <a:ext cx="7766936" cy="1096899"/>
          </a:xfrm>
        </p:spPr>
        <p:txBody>
          <a:bodyPr>
            <a:noAutofit/>
          </a:bodyPr>
          <a:lstStyle/>
          <a:p>
            <a:pPr algn="l"/>
            <a:r>
              <a:rPr lang="en-US" sz="3200" dirty="0" smtClean="0"/>
              <a:t>Income Statements and Balance sheets</a:t>
            </a:r>
          </a:p>
          <a:p>
            <a:pPr algn="l"/>
            <a:r>
              <a:rPr lang="en-US" sz="3200" dirty="0" smtClean="0"/>
              <a:t>Revise Special </a:t>
            </a:r>
            <a:r>
              <a:rPr lang="en-US" sz="3200" dirty="0"/>
              <a:t>J</a:t>
            </a:r>
            <a:r>
              <a:rPr lang="en-US" sz="3200" dirty="0" smtClean="0"/>
              <a:t>ournals and General Journal</a:t>
            </a:r>
          </a:p>
          <a:p>
            <a:pPr algn="l"/>
            <a:r>
              <a:rPr lang="en-US" sz="3200" dirty="0" smtClean="0"/>
              <a:t>Accounting for inventories introduced</a:t>
            </a:r>
            <a:endParaRPr lang="en-US" sz="3200" dirty="0"/>
          </a:p>
        </p:txBody>
      </p:sp>
    </p:spTree>
    <p:extLst>
      <p:ext uri="{BB962C8B-B14F-4D97-AF65-F5344CB8AC3E}">
        <p14:creationId xmlns:p14="http://schemas.microsoft.com/office/powerpoint/2010/main" val="1621510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Perpetual inventory</a:t>
            </a:r>
            <a:endParaRPr lang="en-US" dirty="0"/>
          </a:p>
        </p:txBody>
      </p:sp>
      <p:sp>
        <p:nvSpPr>
          <p:cNvPr id="3" name="Content Placeholder 2"/>
          <p:cNvSpPr>
            <a:spLocks noGrp="1"/>
          </p:cNvSpPr>
          <p:nvPr>
            <p:ph idx="1"/>
          </p:nvPr>
        </p:nvSpPr>
        <p:spPr>
          <a:xfrm>
            <a:off x="677335" y="1713164"/>
            <a:ext cx="9446380" cy="4328198"/>
          </a:xfrm>
        </p:spPr>
        <p:txBody>
          <a:bodyPr>
            <a:normAutofit fontScale="85000" lnSpcReduction="20000"/>
          </a:bodyPr>
          <a:lstStyle/>
          <a:p>
            <a:r>
              <a:rPr lang="en-US" sz="3500" dirty="0" smtClean="0"/>
              <a:t>Keeps records of  all movement of stock in and out of your business.</a:t>
            </a:r>
          </a:p>
          <a:p>
            <a:r>
              <a:rPr lang="en-US" sz="3500" dirty="0" smtClean="0"/>
              <a:t>When we purchase we record the increase in stock levels</a:t>
            </a:r>
          </a:p>
          <a:p>
            <a:r>
              <a:rPr lang="en-US" sz="3500" dirty="0" smtClean="0"/>
              <a:t>When we sell we not only record the selling price but we also record the cost of the goods sold. We record that fact that we have less stock in the business due to the sale.</a:t>
            </a:r>
          </a:p>
          <a:p>
            <a:r>
              <a:rPr lang="en-US" sz="3500" dirty="0" smtClean="0"/>
              <a:t>We need to have access to the sales price and the cost price of the item sold.</a:t>
            </a:r>
          </a:p>
          <a:p>
            <a:endParaRPr lang="en-US" dirty="0"/>
          </a:p>
        </p:txBody>
      </p:sp>
      <p:sp>
        <p:nvSpPr>
          <p:cNvPr id="4" name="Footer Placeholder 3"/>
          <p:cNvSpPr>
            <a:spLocks noGrp="1"/>
          </p:cNvSpPr>
          <p:nvPr>
            <p:ph type="ftr" sz="quarter" idx="11"/>
          </p:nvPr>
        </p:nvSpPr>
        <p:spPr/>
        <p:txBody>
          <a:bodyPr/>
          <a:lstStyle/>
          <a:p>
            <a:r>
              <a:rPr lang="en-AU" smtClean="0"/>
              <a:t>www.deakincollege.edu.au</a:t>
            </a:r>
            <a:endParaRPr lang="en-AU"/>
          </a:p>
        </p:txBody>
      </p:sp>
    </p:spTree>
    <p:extLst>
      <p:ext uri="{BB962C8B-B14F-4D97-AF65-F5344CB8AC3E}">
        <p14:creationId xmlns:p14="http://schemas.microsoft.com/office/powerpoint/2010/main" val="457298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zh-CN" dirty="0"/>
              <a:t>Exercise 9.2 </a:t>
            </a:r>
            <a:r>
              <a:rPr lang="en-US" altLang="zh-CN" dirty="0"/>
              <a:t>Inventory definition</a:t>
            </a:r>
            <a:endParaRPr lang="en-AU" dirty="0"/>
          </a:p>
        </p:txBody>
      </p:sp>
      <p:sp>
        <p:nvSpPr>
          <p:cNvPr id="3" name="Content Placeholder 2"/>
          <p:cNvSpPr>
            <a:spLocks noGrp="1"/>
          </p:cNvSpPr>
          <p:nvPr>
            <p:ph idx="1"/>
          </p:nvPr>
        </p:nvSpPr>
        <p:spPr>
          <a:xfrm>
            <a:off x="677334" y="1978026"/>
            <a:ext cx="8596668" cy="4589828"/>
          </a:xfrm>
        </p:spPr>
        <p:txBody>
          <a:bodyPr>
            <a:normAutofit lnSpcReduction="10000"/>
          </a:bodyPr>
          <a:lstStyle/>
          <a:p>
            <a:pPr marL="0" lvl="1" indent="0">
              <a:buNone/>
            </a:pPr>
            <a:r>
              <a:rPr lang="en-US" altLang="zh-CN" sz="2800" dirty="0"/>
              <a:t>Using the definition of inventory answer the following questions:</a:t>
            </a:r>
          </a:p>
          <a:p>
            <a:pPr marL="457200" lvl="1" indent="-457200">
              <a:buFont typeface="+mj-lt"/>
              <a:buAutoNum type="arabicPeriod"/>
            </a:pPr>
            <a:r>
              <a:rPr lang="en-AU" altLang="zh-CN" sz="2800" dirty="0"/>
              <a:t>What inventory does Adele carry in her garden design business?</a:t>
            </a:r>
            <a:endParaRPr lang="zh-CN" altLang="zh-CN" sz="2800" dirty="0"/>
          </a:p>
          <a:p>
            <a:pPr marL="457200" lvl="1" indent="-457200">
              <a:buFont typeface="+mj-lt"/>
              <a:buAutoNum type="arabicPeriod"/>
            </a:pPr>
            <a:r>
              <a:rPr lang="en-AU" altLang="zh-CN" sz="2800" dirty="0"/>
              <a:t>What inventory does Adele carry in her flower shop?</a:t>
            </a:r>
            <a:endParaRPr lang="zh-CN" altLang="zh-CN" sz="2800" dirty="0"/>
          </a:p>
          <a:p>
            <a:pPr marL="457200" lvl="1" indent="-457200">
              <a:buFont typeface="+mj-lt"/>
              <a:buAutoNum type="arabicPeriod"/>
            </a:pPr>
            <a:r>
              <a:rPr lang="en-US" altLang="zh-CN" sz="2800" dirty="0"/>
              <a:t>Are the cash register and laptop inventory in Adele’s flower shop?</a:t>
            </a:r>
          </a:p>
          <a:p>
            <a:pPr marL="457200" lvl="1" indent="-457200">
              <a:buFont typeface="+mj-lt"/>
              <a:buAutoNum type="arabicPeriod"/>
            </a:pPr>
            <a:r>
              <a:rPr lang="en-US" altLang="zh-CN" sz="2800" dirty="0"/>
              <a:t>Is the liquid fertilizer inventory? How will she account for the liquid fertilizer?</a:t>
            </a:r>
          </a:p>
          <a:p>
            <a:pPr marL="0" lvl="1" indent="0">
              <a:buNone/>
            </a:pPr>
            <a:endParaRPr lang="zh-CN" altLang="zh-CN" dirty="0"/>
          </a:p>
          <a:p>
            <a:pPr marL="0" lvl="1" indent="0">
              <a:buNone/>
            </a:pPr>
            <a:endParaRPr lang="en-AU" altLang="zh-CN" sz="2800" dirty="0"/>
          </a:p>
          <a:p>
            <a:endParaRPr lang="en-AU" dirty="0"/>
          </a:p>
        </p:txBody>
      </p:sp>
      <p:sp>
        <p:nvSpPr>
          <p:cNvPr id="5" name="Footer Placeholder 4"/>
          <p:cNvSpPr>
            <a:spLocks noGrp="1"/>
          </p:cNvSpPr>
          <p:nvPr>
            <p:ph type="ftr" sz="quarter" idx="11"/>
          </p:nvPr>
        </p:nvSpPr>
        <p:spPr/>
        <p:txBody>
          <a:bodyPr/>
          <a:lstStyle/>
          <a:p>
            <a:r>
              <a:rPr lang="en-AU" smtClean="0"/>
              <a:t>www.deakincollege.edu.au</a:t>
            </a:r>
            <a:endParaRPr lang="en-AU"/>
          </a:p>
        </p:txBody>
      </p:sp>
    </p:spTree>
    <p:extLst>
      <p:ext uri="{BB962C8B-B14F-4D97-AF65-F5344CB8AC3E}">
        <p14:creationId xmlns:p14="http://schemas.microsoft.com/office/powerpoint/2010/main" val="77416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How is the cost of inventory allocated?</a:t>
            </a:r>
            <a:br>
              <a:rPr lang="en-US" altLang="zh-CN" dirty="0"/>
            </a:br>
            <a:r>
              <a:rPr lang="en-US" altLang="zh-CN" dirty="0" smtClean="0"/>
              <a:t>VIP</a:t>
            </a:r>
            <a:endParaRPr lang="en-AU" dirty="0"/>
          </a:p>
        </p:txBody>
      </p:sp>
      <p:sp>
        <p:nvSpPr>
          <p:cNvPr id="3" name="Content Placeholder 2"/>
          <p:cNvSpPr>
            <a:spLocks noGrp="1"/>
          </p:cNvSpPr>
          <p:nvPr>
            <p:ph idx="1"/>
          </p:nvPr>
        </p:nvSpPr>
        <p:spPr>
          <a:xfrm>
            <a:off x="677333" y="1930400"/>
            <a:ext cx="9256375" cy="4927600"/>
          </a:xfrm>
        </p:spPr>
        <p:txBody>
          <a:bodyPr>
            <a:noAutofit/>
          </a:bodyPr>
          <a:lstStyle/>
          <a:p>
            <a:pPr marL="342900" lvl="1" indent="-342900"/>
            <a:r>
              <a:rPr lang="en-US" sz="2800" dirty="0"/>
              <a:t>Inventory cost is allocated between the inventory on hand (inventory not yet sold), and the inventory sold to customers.</a:t>
            </a:r>
          </a:p>
          <a:p>
            <a:pPr marL="342900" lvl="1" indent="-342900"/>
            <a:r>
              <a:rPr lang="en-US" sz="2800" u="sng" dirty="0"/>
              <a:t>Inventory on hand</a:t>
            </a:r>
            <a:r>
              <a:rPr lang="en-US" sz="2800" dirty="0"/>
              <a:t> at the end of the accounting period is a current asset (</a:t>
            </a:r>
            <a:r>
              <a:rPr lang="en-US" sz="2800" dirty="0">
                <a:solidFill>
                  <a:srgbClr val="FF0000"/>
                </a:solidFill>
              </a:rPr>
              <a:t>Inventory</a:t>
            </a:r>
            <a:r>
              <a:rPr lang="en-US" sz="2800" dirty="0"/>
              <a:t>).</a:t>
            </a:r>
          </a:p>
          <a:p>
            <a:pPr marL="857250" lvl="2" indent="-457200">
              <a:buFont typeface="Wingdings" panose="05000000000000000000" pitchFamily="2" charset="2"/>
              <a:buChar char="l"/>
            </a:pPr>
            <a:r>
              <a:rPr lang="en-US" sz="2800" dirty="0"/>
              <a:t>It is reported on the Balance sheet.</a:t>
            </a:r>
          </a:p>
          <a:p>
            <a:pPr marL="342900" lvl="1" indent="-342900"/>
            <a:r>
              <a:rPr lang="en-US" sz="2800" u="sng" dirty="0"/>
              <a:t>Inventory sold </a:t>
            </a:r>
            <a:r>
              <a:rPr lang="en-US" sz="2800" dirty="0"/>
              <a:t>during the accounting period</a:t>
            </a:r>
          </a:p>
          <a:p>
            <a:pPr marL="857250" lvl="2" indent="-457200">
              <a:buFont typeface="Wingdings" panose="05000000000000000000" pitchFamily="2" charset="2"/>
              <a:buChar char="l"/>
            </a:pPr>
            <a:r>
              <a:rPr lang="en-US" sz="2800" dirty="0"/>
              <a:t>Is recorded as cost of goods sold (</a:t>
            </a:r>
            <a:r>
              <a:rPr lang="en-US" sz="2800" dirty="0">
                <a:solidFill>
                  <a:srgbClr val="FF0000"/>
                </a:solidFill>
              </a:rPr>
              <a:t>COGS</a:t>
            </a:r>
            <a:r>
              <a:rPr lang="en-US" sz="2800" dirty="0" smtClean="0"/>
              <a:t>) = </a:t>
            </a:r>
            <a:r>
              <a:rPr lang="en-US" sz="2800" dirty="0"/>
              <a:t>expense </a:t>
            </a:r>
            <a:r>
              <a:rPr lang="en-US" sz="2800" dirty="0" smtClean="0"/>
              <a:t>and </a:t>
            </a:r>
            <a:r>
              <a:rPr lang="en-US" sz="2800" dirty="0"/>
              <a:t>is reported on the Income statement</a:t>
            </a:r>
          </a:p>
        </p:txBody>
      </p:sp>
      <p:sp>
        <p:nvSpPr>
          <p:cNvPr id="5" name="Footer Placeholder 4"/>
          <p:cNvSpPr>
            <a:spLocks noGrp="1"/>
          </p:cNvSpPr>
          <p:nvPr>
            <p:ph type="ftr" sz="quarter" idx="11"/>
          </p:nvPr>
        </p:nvSpPr>
        <p:spPr/>
        <p:txBody>
          <a:bodyPr/>
          <a:lstStyle/>
          <a:p>
            <a:r>
              <a:rPr lang="en-AU" smtClean="0"/>
              <a:t>www.deakincollege.edu.au</a:t>
            </a:r>
            <a:endParaRPr lang="en-AU"/>
          </a:p>
        </p:txBody>
      </p:sp>
    </p:spTree>
    <p:extLst>
      <p:ext uri="{BB962C8B-B14F-4D97-AF65-F5344CB8AC3E}">
        <p14:creationId xmlns:p14="http://schemas.microsoft.com/office/powerpoint/2010/main" val="1619964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9.3 </a:t>
            </a:r>
            <a:r>
              <a:rPr lang="en-US" altLang="zh-CN" dirty="0"/>
              <a:t>Allocation of cost of inventory</a:t>
            </a:r>
            <a:endParaRPr lang="en-AU" dirty="0"/>
          </a:p>
        </p:txBody>
      </p:sp>
      <p:sp>
        <p:nvSpPr>
          <p:cNvPr id="3" name="Content Placeholder 2"/>
          <p:cNvSpPr>
            <a:spLocks noGrp="1"/>
          </p:cNvSpPr>
          <p:nvPr>
            <p:ph idx="1"/>
          </p:nvPr>
        </p:nvSpPr>
        <p:spPr>
          <a:xfrm>
            <a:off x="677334" y="1487729"/>
            <a:ext cx="8596668" cy="3880773"/>
          </a:xfrm>
        </p:spPr>
        <p:txBody>
          <a:bodyPr>
            <a:normAutofit/>
          </a:bodyPr>
          <a:lstStyle/>
          <a:p>
            <a:pPr marL="0" indent="0">
              <a:buNone/>
            </a:pPr>
            <a:r>
              <a:rPr lang="en-AU" altLang="zh-CN" sz="2800" dirty="0"/>
              <a:t>Adele purchased 600 roses for $1,800 ($3 cost price per rose). She sold 550 of them and still has 50 on hand at the end of the financial year. How is the $1,800 cost of the roses allocated between inventory on hand and cost of goods sold?</a:t>
            </a:r>
          </a:p>
          <a:p>
            <a:pPr lvl="0">
              <a:buFont typeface="+mj-lt"/>
              <a:buAutoNum type="alphaLcParenR"/>
            </a:pPr>
            <a:r>
              <a:rPr lang="en-AU" altLang="zh-CN" sz="2800" dirty="0"/>
              <a:t>50 roses on hand </a:t>
            </a:r>
            <a:endParaRPr lang="zh-CN" altLang="zh-CN" sz="2800" dirty="0"/>
          </a:p>
          <a:p>
            <a:pPr>
              <a:buFont typeface="+mj-lt"/>
              <a:buAutoNum type="alphaLcParenR"/>
            </a:pPr>
            <a:r>
              <a:rPr lang="en-AU" altLang="zh-CN" sz="2800" dirty="0"/>
              <a:t>550 roses sold</a:t>
            </a:r>
            <a:endParaRPr lang="zh-CN" altLang="zh-CN" sz="2800" dirty="0"/>
          </a:p>
          <a:p>
            <a:endParaRPr lang="en-AU" dirty="0"/>
          </a:p>
        </p:txBody>
      </p:sp>
      <p:sp>
        <p:nvSpPr>
          <p:cNvPr id="5" name="Footer Placeholder 4"/>
          <p:cNvSpPr>
            <a:spLocks noGrp="1"/>
          </p:cNvSpPr>
          <p:nvPr>
            <p:ph type="ftr" sz="quarter" idx="11"/>
          </p:nvPr>
        </p:nvSpPr>
        <p:spPr/>
        <p:txBody>
          <a:bodyPr/>
          <a:lstStyle/>
          <a:p>
            <a:r>
              <a:rPr lang="en-AU" smtClean="0"/>
              <a:t>www.deakincollege.edu.au</a:t>
            </a:r>
            <a:endParaRPr lang="en-AU"/>
          </a:p>
        </p:txBody>
      </p:sp>
    </p:spTree>
    <p:extLst>
      <p:ext uri="{BB962C8B-B14F-4D97-AF65-F5344CB8AC3E}">
        <p14:creationId xmlns:p14="http://schemas.microsoft.com/office/powerpoint/2010/main" val="215031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The income statement of a retailer </a:t>
            </a:r>
            <a:br>
              <a:rPr lang="en-US" sz="4400" dirty="0"/>
            </a:br>
            <a:r>
              <a:rPr lang="en-US" dirty="0"/>
              <a:t/>
            </a:r>
            <a:br>
              <a:rPr lang="en-US" dirty="0"/>
            </a:br>
            <a:endParaRPr lang="en-AU" dirty="0"/>
          </a:p>
        </p:txBody>
      </p:sp>
      <p:sp>
        <p:nvSpPr>
          <p:cNvPr id="3" name="Content Placeholder 2"/>
          <p:cNvSpPr>
            <a:spLocks noGrp="1"/>
          </p:cNvSpPr>
          <p:nvPr>
            <p:ph idx="1"/>
          </p:nvPr>
        </p:nvSpPr>
        <p:spPr>
          <a:xfrm>
            <a:off x="677334" y="1498509"/>
            <a:ext cx="8596668" cy="4542853"/>
          </a:xfrm>
        </p:spPr>
        <p:txBody>
          <a:bodyPr>
            <a:noAutofit/>
          </a:bodyPr>
          <a:lstStyle/>
          <a:p>
            <a:r>
              <a:rPr lang="en-AU" sz="3000" dirty="0"/>
              <a:t>INCOME</a:t>
            </a:r>
            <a:r>
              <a:rPr lang="en-AU" sz="2800" dirty="0"/>
              <a:t>:</a:t>
            </a:r>
          </a:p>
          <a:p>
            <a:pPr lvl="1">
              <a:buFont typeface="Wingdings" panose="05000000000000000000" pitchFamily="2" charset="2"/>
              <a:buChar char="l"/>
            </a:pPr>
            <a:r>
              <a:rPr lang="en-AU" altLang="zh-CN" sz="2600" dirty="0"/>
              <a:t>Net sales revenue = </a:t>
            </a:r>
            <a:r>
              <a:rPr lang="en-AU" sz="2600" dirty="0"/>
              <a:t>Sales revenue – Sales returns</a:t>
            </a:r>
          </a:p>
          <a:p>
            <a:pPr lvl="1">
              <a:buFont typeface="Wingdings" panose="05000000000000000000" pitchFamily="2" charset="2"/>
              <a:buChar char="l"/>
            </a:pPr>
            <a:r>
              <a:rPr lang="en-AU" sz="2600" dirty="0"/>
              <a:t>Sales revenue is = selling price * #units of inventory sold</a:t>
            </a:r>
          </a:p>
          <a:p>
            <a:pPr marL="342900" lvl="1" indent="-342900"/>
            <a:r>
              <a:rPr lang="en-US" altLang="zh-CN" sz="3000" dirty="0"/>
              <a:t>COGS: </a:t>
            </a:r>
            <a:endParaRPr lang="en-AU" sz="3000" dirty="0"/>
          </a:p>
          <a:p>
            <a:pPr lvl="1">
              <a:buFont typeface="Wingdings" panose="05000000000000000000" pitchFamily="2" charset="2"/>
              <a:buChar char="l"/>
            </a:pPr>
            <a:r>
              <a:rPr lang="en-AU" sz="2600" dirty="0"/>
              <a:t>COGS = cost of goods sold + freight inwards </a:t>
            </a:r>
          </a:p>
          <a:p>
            <a:pPr lvl="1">
              <a:buFont typeface="Wingdings" panose="05000000000000000000" pitchFamily="2" charset="2"/>
              <a:buChar char="l"/>
            </a:pPr>
            <a:r>
              <a:rPr lang="en-AU" sz="2600" dirty="0"/>
              <a:t>COGS is = cost price * #units of inventory sold</a:t>
            </a:r>
          </a:p>
          <a:p>
            <a:r>
              <a:rPr lang="en-AU" sz="3000" dirty="0"/>
              <a:t>GROSS PROFIT</a:t>
            </a:r>
          </a:p>
          <a:p>
            <a:pPr lvl="1">
              <a:buFont typeface="Wingdings" panose="05000000000000000000" pitchFamily="2" charset="2"/>
              <a:buChar char="l"/>
            </a:pPr>
            <a:r>
              <a:rPr lang="en-AU" sz="2600" dirty="0"/>
              <a:t>Gross profit = Net sales revenue – COGS</a:t>
            </a:r>
          </a:p>
        </p:txBody>
      </p:sp>
      <p:sp>
        <p:nvSpPr>
          <p:cNvPr id="5" name="Footer Placeholder 4"/>
          <p:cNvSpPr>
            <a:spLocks noGrp="1"/>
          </p:cNvSpPr>
          <p:nvPr>
            <p:ph type="ftr" sz="quarter" idx="11"/>
          </p:nvPr>
        </p:nvSpPr>
        <p:spPr/>
        <p:txBody>
          <a:bodyPr/>
          <a:lstStyle/>
          <a:p>
            <a:r>
              <a:rPr lang="en-AU" smtClean="0"/>
              <a:t>www.deakincollege.edu.au</a:t>
            </a:r>
            <a:endParaRPr lang="en-AU"/>
          </a:p>
        </p:txBody>
      </p:sp>
    </p:spTree>
    <p:extLst>
      <p:ext uri="{BB962C8B-B14F-4D97-AF65-F5344CB8AC3E}">
        <p14:creationId xmlns:p14="http://schemas.microsoft.com/office/powerpoint/2010/main" val="3024852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The income statement of a retailer</a:t>
            </a:r>
            <a:endParaRPr lang="en-AU" dirty="0"/>
          </a:p>
        </p:txBody>
      </p:sp>
      <p:sp>
        <p:nvSpPr>
          <p:cNvPr id="3" name="Content Placeholder 2"/>
          <p:cNvSpPr>
            <a:spLocks noGrp="1"/>
          </p:cNvSpPr>
          <p:nvPr>
            <p:ph idx="1"/>
          </p:nvPr>
        </p:nvSpPr>
        <p:spPr>
          <a:xfrm>
            <a:off x="677334" y="1573993"/>
            <a:ext cx="8596668" cy="3880773"/>
          </a:xfrm>
        </p:spPr>
        <p:txBody>
          <a:bodyPr>
            <a:normAutofit/>
          </a:bodyPr>
          <a:lstStyle/>
          <a:p>
            <a:r>
              <a:rPr lang="en-AU" altLang="zh-CN" sz="3000" dirty="0"/>
              <a:t>EXPENSES</a:t>
            </a:r>
            <a:endParaRPr lang="en-US" altLang="zh-CN" sz="3000" dirty="0"/>
          </a:p>
          <a:p>
            <a:pPr lvl="1">
              <a:buFont typeface="Wingdings" panose="05000000000000000000" pitchFamily="2" charset="2"/>
              <a:buChar char="l"/>
            </a:pPr>
            <a:r>
              <a:rPr lang="en-US" altLang="zh-CN" sz="2600" dirty="0"/>
              <a:t>Selling and distribution expenses</a:t>
            </a:r>
          </a:p>
          <a:p>
            <a:pPr lvl="1">
              <a:buFont typeface="Wingdings" panose="05000000000000000000" pitchFamily="2" charset="2"/>
              <a:buChar char="l"/>
            </a:pPr>
            <a:r>
              <a:rPr lang="en-US" altLang="zh-CN" sz="2600" dirty="0"/>
              <a:t>Administrative expenses</a:t>
            </a:r>
          </a:p>
          <a:p>
            <a:pPr lvl="1">
              <a:buFont typeface="Wingdings" panose="05000000000000000000" pitchFamily="2" charset="2"/>
              <a:buChar char="l"/>
            </a:pPr>
            <a:r>
              <a:rPr lang="en-US" altLang="zh-CN" sz="2600" dirty="0"/>
              <a:t>Finance expenses</a:t>
            </a:r>
          </a:p>
          <a:p>
            <a:pPr lvl="1">
              <a:buFont typeface="Wingdings" panose="05000000000000000000" pitchFamily="2" charset="2"/>
              <a:buChar char="l"/>
            </a:pPr>
            <a:endParaRPr lang="en-US" altLang="zh-CN" sz="2600" dirty="0"/>
          </a:p>
          <a:p>
            <a:r>
              <a:rPr lang="en-AU" altLang="zh-CN" sz="3000" dirty="0"/>
              <a:t>NET PROFIT</a:t>
            </a:r>
          </a:p>
          <a:p>
            <a:pPr lvl="1">
              <a:buFont typeface="Wingdings" panose="05000000000000000000" pitchFamily="2" charset="2"/>
              <a:buChar char="l"/>
            </a:pPr>
            <a:r>
              <a:rPr lang="en-AU" altLang="zh-CN" sz="2600" dirty="0"/>
              <a:t>Net profit = Gross profit – total expenses</a:t>
            </a:r>
          </a:p>
        </p:txBody>
      </p:sp>
      <p:sp>
        <p:nvSpPr>
          <p:cNvPr id="4" name="Footer Placeholder 3"/>
          <p:cNvSpPr>
            <a:spLocks noGrp="1"/>
          </p:cNvSpPr>
          <p:nvPr>
            <p:ph type="ftr" sz="quarter" idx="11"/>
          </p:nvPr>
        </p:nvSpPr>
        <p:spPr/>
        <p:txBody>
          <a:bodyPr/>
          <a:lstStyle/>
          <a:p>
            <a:r>
              <a:rPr lang="en-AU" smtClean="0"/>
              <a:t>www.deakincollege.edu.au</a:t>
            </a:r>
            <a:endParaRPr lang="en-AU"/>
          </a:p>
        </p:txBody>
      </p:sp>
    </p:spTree>
    <p:extLst>
      <p:ext uri="{BB962C8B-B14F-4D97-AF65-F5344CB8AC3E}">
        <p14:creationId xmlns:p14="http://schemas.microsoft.com/office/powerpoint/2010/main" val="3833286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Exercise 9.4: </a:t>
            </a:r>
            <a:r>
              <a:rPr lang="en-US" altLang="zh-CN" dirty="0"/>
              <a:t>calculate net profit</a:t>
            </a:r>
            <a:endParaRPr lang="en-AU" dirty="0"/>
          </a:p>
        </p:txBody>
      </p:sp>
      <p:sp>
        <p:nvSpPr>
          <p:cNvPr id="3" name="Content Placeholder 2"/>
          <p:cNvSpPr>
            <a:spLocks noGrp="1"/>
          </p:cNvSpPr>
          <p:nvPr>
            <p:ph idx="1"/>
          </p:nvPr>
        </p:nvSpPr>
        <p:spPr>
          <a:xfrm>
            <a:off x="677334" y="1615719"/>
            <a:ext cx="8596668" cy="4310549"/>
          </a:xfrm>
        </p:spPr>
        <p:txBody>
          <a:bodyPr>
            <a:normAutofit/>
          </a:bodyPr>
          <a:lstStyle/>
          <a:p>
            <a:pPr marL="0" indent="0">
              <a:buNone/>
            </a:pPr>
            <a:r>
              <a:rPr lang="en-AU" sz="2400" dirty="0"/>
              <a:t>Using the following information for Adele’s flower shop  calculate the gross profit and net profit:</a:t>
            </a:r>
          </a:p>
          <a:p>
            <a:pPr marL="0" indent="0">
              <a:buNone/>
            </a:pPr>
            <a:endParaRPr lang="en-AU" sz="2400" dirty="0"/>
          </a:p>
          <a:p>
            <a:pPr marL="0" indent="0">
              <a:buNone/>
            </a:pPr>
            <a:endParaRPr lang="en-AU" dirty="0"/>
          </a:p>
        </p:txBody>
      </p:sp>
      <p:sp>
        <p:nvSpPr>
          <p:cNvPr id="5" name="Footer Placeholder 4"/>
          <p:cNvSpPr>
            <a:spLocks noGrp="1"/>
          </p:cNvSpPr>
          <p:nvPr>
            <p:ph type="ftr" sz="quarter" idx="11"/>
          </p:nvPr>
        </p:nvSpPr>
        <p:spPr/>
        <p:txBody>
          <a:bodyPr/>
          <a:lstStyle/>
          <a:p>
            <a:r>
              <a:rPr lang="en-AU" smtClean="0"/>
              <a:t>www.deakincollege.edu.au</a:t>
            </a:r>
            <a:endParaRPr lang="en-AU"/>
          </a:p>
        </p:txBody>
      </p:sp>
      <p:graphicFrame>
        <p:nvGraphicFramePr>
          <p:cNvPr id="8" name="Object 7"/>
          <p:cNvGraphicFramePr>
            <a:graphicFrameLocks noChangeAspect="1"/>
          </p:cNvGraphicFramePr>
          <p:nvPr>
            <p:extLst>
              <p:ext uri="{D42A27DB-BD31-4B8C-83A1-F6EECF244321}">
                <p14:modId xmlns:p14="http://schemas.microsoft.com/office/powerpoint/2010/main" val="3495192020"/>
              </p:ext>
            </p:extLst>
          </p:nvPr>
        </p:nvGraphicFramePr>
        <p:xfrm>
          <a:off x="677333" y="2631007"/>
          <a:ext cx="9636005" cy="3051336"/>
        </p:xfrm>
        <a:graphic>
          <a:graphicData uri="http://schemas.openxmlformats.org/presentationml/2006/ole">
            <mc:AlternateContent xmlns:mc="http://schemas.openxmlformats.org/markup-compatibility/2006">
              <mc:Choice xmlns:v="urn:schemas-microsoft-com:vml" Requires="v">
                <p:oleObj spid="_x0000_s17613" name="Document" r:id="rId3" imgW="5279556" imgH="1635655" progId="Word.Document.12">
                  <p:embed/>
                </p:oleObj>
              </mc:Choice>
              <mc:Fallback>
                <p:oleObj name="Document" r:id="rId3" imgW="5279556" imgH="1635655" progId="Word.Document.12">
                  <p:embed/>
                  <p:pic>
                    <p:nvPicPr>
                      <p:cNvPr id="0" name="Picture 1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333" y="2631007"/>
                        <a:ext cx="9636005" cy="3051336"/>
                      </a:xfrm>
                      <a:prstGeom prst="rect">
                        <a:avLst/>
                      </a:prstGeom>
                      <a:noFill/>
                      <a:extLst/>
                    </p:spPr>
                  </p:pic>
                </p:oleObj>
              </mc:Fallback>
            </mc:AlternateContent>
          </a:graphicData>
        </a:graphic>
      </p:graphicFrame>
    </p:spTree>
    <p:extLst>
      <p:ext uri="{BB962C8B-B14F-4D97-AF65-F5344CB8AC3E}">
        <p14:creationId xmlns:p14="http://schemas.microsoft.com/office/powerpoint/2010/main" val="1755073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Exercise 9.4 Answer</a:t>
            </a:r>
          </a:p>
        </p:txBody>
      </p:sp>
      <p:sp>
        <p:nvSpPr>
          <p:cNvPr id="3" name="Content Placeholder 2"/>
          <p:cNvSpPr>
            <a:spLocks noGrp="1"/>
          </p:cNvSpPr>
          <p:nvPr>
            <p:ph idx="1"/>
          </p:nvPr>
        </p:nvSpPr>
        <p:spPr>
          <a:xfrm>
            <a:off x="677334" y="1556740"/>
            <a:ext cx="8596668" cy="4310549"/>
          </a:xfrm>
        </p:spPr>
        <p:txBody>
          <a:bodyPr>
            <a:normAutofit/>
          </a:bodyPr>
          <a:lstStyle/>
          <a:p>
            <a:r>
              <a:rPr lang="en-US" altLang="zh-CN" sz="2800" dirty="0"/>
              <a:t>gross profit</a:t>
            </a:r>
          </a:p>
          <a:p>
            <a:pPr lvl="1"/>
            <a:r>
              <a:rPr lang="en-US" sz="2400" dirty="0"/>
              <a:t>Net sales revenue = 133,810 – 3,880 = 129,930</a:t>
            </a:r>
          </a:p>
          <a:p>
            <a:pPr lvl="1"/>
            <a:r>
              <a:rPr lang="en-US" sz="2400" dirty="0"/>
              <a:t>COGS = 53,410 + 1,230 = 54,640</a:t>
            </a:r>
          </a:p>
          <a:p>
            <a:pPr lvl="1"/>
            <a:r>
              <a:rPr lang="en-US" sz="2400" dirty="0"/>
              <a:t>Gross profit = 129,930 – 54,640 = 75,290</a:t>
            </a:r>
          </a:p>
          <a:p>
            <a:endParaRPr lang="en-US" dirty="0"/>
          </a:p>
          <a:p>
            <a:r>
              <a:rPr lang="en-AU" altLang="zh-CN" sz="2800" dirty="0"/>
              <a:t>net profit</a:t>
            </a:r>
          </a:p>
          <a:p>
            <a:pPr lvl="1"/>
            <a:r>
              <a:rPr lang="nl-NL" sz="2400" dirty="0"/>
              <a:t>Net profit = 75,290 – 12,730 – 7,750 – 960 = 53,850</a:t>
            </a:r>
            <a:endParaRPr lang="en-AU" sz="2400" dirty="0"/>
          </a:p>
        </p:txBody>
      </p:sp>
      <p:sp>
        <p:nvSpPr>
          <p:cNvPr id="5" name="Footer Placeholder 4"/>
          <p:cNvSpPr>
            <a:spLocks noGrp="1"/>
          </p:cNvSpPr>
          <p:nvPr>
            <p:ph type="ftr" sz="quarter" idx="11"/>
          </p:nvPr>
        </p:nvSpPr>
        <p:spPr/>
        <p:txBody>
          <a:bodyPr/>
          <a:lstStyle/>
          <a:p>
            <a:r>
              <a:rPr lang="en-AU" smtClean="0"/>
              <a:t>www.deakincollege.edu.au</a:t>
            </a:r>
            <a:endParaRPr lang="en-AU"/>
          </a:p>
        </p:txBody>
      </p:sp>
    </p:spTree>
    <p:extLst>
      <p:ext uri="{BB962C8B-B14F-4D97-AF65-F5344CB8AC3E}">
        <p14:creationId xmlns:p14="http://schemas.microsoft.com/office/powerpoint/2010/main" val="1814101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altLang="zh-CN" sz="4000" dirty="0"/>
              <a:t>Exercise 9.5 </a:t>
            </a:r>
            <a:br>
              <a:rPr lang="en-AU" altLang="zh-CN" sz="4000" dirty="0"/>
            </a:br>
            <a:r>
              <a:rPr lang="en-US" altLang="zh-CN" sz="4000" dirty="0"/>
              <a:t>The income statement of a retailer</a:t>
            </a:r>
            <a:r>
              <a:rPr lang="en-AU" altLang="zh-CN" dirty="0"/>
              <a:t/>
            </a:r>
            <a:br>
              <a:rPr lang="en-AU" altLang="zh-CN" dirty="0"/>
            </a:br>
            <a:endParaRPr lang="en-AU" dirty="0"/>
          </a:p>
        </p:txBody>
      </p:sp>
      <p:sp>
        <p:nvSpPr>
          <p:cNvPr id="3" name="Content Placeholder 2"/>
          <p:cNvSpPr>
            <a:spLocks noGrp="1"/>
          </p:cNvSpPr>
          <p:nvPr>
            <p:ph idx="1"/>
          </p:nvPr>
        </p:nvSpPr>
        <p:spPr/>
        <p:txBody>
          <a:bodyPr>
            <a:normAutofit/>
          </a:bodyPr>
          <a:lstStyle/>
          <a:p>
            <a:pPr marL="0" indent="0">
              <a:buNone/>
            </a:pPr>
            <a:r>
              <a:rPr lang="en-US" sz="3200" dirty="0"/>
              <a:t>Using the information in Exercise 9.4, prepare an income statement for Adele’s flower shop for the year ended 30 June 2017.</a:t>
            </a:r>
            <a:endParaRPr lang="en-AU" sz="3200" dirty="0"/>
          </a:p>
        </p:txBody>
      </p:sp>
      <p:sp>
        <p:nvSpPr>
          <p:cNvPr id="5" name="Footer Placeholder 4"/>
          <p:cNvSpPr>
            <a:spLocks noGrp="1"/>
          </p:cNvSpPr>
          <p:nvPr>
            <p:ph type="ftr" sz="quarter" idx="11"/>
          </p:nvPr>
        </p:nvSpPr>
        <p:spPr/>
        <p:txBody>
          <a:bodyPr/>
          <a:lstStyle/>
          <a:p>
            <a:r>
              <a:rPr lang="en-AU" smtClean="0"/>
              <a:t>www.deakincollege.edu.au</a:t>
            </a:r>
            <a:endParaRPr lang="en-AU"/>
          </a:p>
        </p:txBody>
      </p:sp>
    </p:spTree>
    <p:extLst>
      <p:ext uri="{BB962C8B-B14F-4D97-AF65-F5344CB8AC3E}">
        <p14:creationId xmlns:p14="http://schemas.microsoft.com/office/powerpoint/2010/main" val="2237171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zh-CN" dirty="0"/>
              <a:t>Exercise 9.5 Answer</a:t>
            </a:r>
            <a:endParaRPr lang="en-AU" dirty="0"/>
          </a:p>
        </p:txBody>
      </p:sp>
      <p:sp>
        <p:nvSpPr>
          <p:cNvPr id="3" name="Content Placeholder 2"/>
          <p:cNvSpPr>
            <a:spLocks noGrp="1"/>
          </p:cNvSpPr>
          <p:nvPr>
            <p:ph idx="1"/>
          </p:nvPr>
        </p:nvSpPr>
        <p:spPr/>
        <p:txBody>
          <a:bodyPr/>
          <a:lstStyle/>
          <a:p>
            <a:endParaRPr lang="en-AU" dirty="0"/>
          </a:p>
        </p:txBody>
      </p:sp>
      <p:sp>
        <p:nvSpPr>
          <p:cNvPr id="6" name="Footer Placeholder 5"/>
          <p:cNvSpPr>
            <a:spLocks noGrp="1"/>
          </p:cNvSpPr>
          <p:nvPr>
            <p:ph type="ftr" sz="quarter" idx="11"/>
          </p:nvPr>
        </p:nvSpPr>
        <p:spPr/>
        <p:txBody>
          <a:bodyPr/>
          <a:lstStyle/>
          <a:p>
            <a:r>
              <a:rPr lang="en-AU" smtClean="0"/>
              <a:t>www.deakincollege.edu.au</a:t>
            </a:r>
            <a:endParaRPr lang="en-AU"/>
          </a:p>
        </p:txBody>
      </p:sp>
      <p:graphicFrame>
        <p:nvGraphicFramePr>
          <p:cNvPr id="5" name="Object 4"/>
          <p:cNvGraphicFramePr>
            <a:graphicFrameLocks noChangeAspect="1"/>
          </p:cNvGraphicFramePr>
          <p:nvPr>
            <p:extLst>
              <p:ext uri="{D42A27DB-BD31-4B8C-83A1-F6EECF244321}">
                <p14:modId xmlns:p14="http://schemas.microsoft.com/office/powerpoint/2010/main" val="3934388355"/>
              </p:ext>
            </p:extLst>
          </p:nvPr>
        </p:nvGraphicFramePr>
        <p:xfrm>
          <a:off x="1099647" y="1465586"/>
          <a:ext cx="7560775" cy="5517139"/>
        </p:xfrm>
        <a:graphic>
          <a:graphicData uri="http://schemas.openxmlformats.org/presentationml/2006/ole">
            <mc:AlternateContent xmlns:mc="http://schemas.openxmlformats.org/markup-compatibility/2006">
              <mc:Choice xmlns:v="urn:schemas-microsoft-com:vml" Requires="v">
                <p:oleObj spid="_x0000_s18599" name="Document" r:id="rId3" imgW="5279556" imgH="3852644" progId="Word.Document.12">
                  <p:embed/>
                </p:oleObj>
              </mc:Choice>
              <mc:Fallback>
                <p:oleObj name="Document" r:id="rId3" imgW="5279556" imgH="3852644" progId="Word.Document.12">
                  <p:embed/>
                  <p:pic>
                    <p:nvPicPr>
                      <p:cNvPr id="0" name="Picture 1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9647" y="1465586"/>
                        <a:ext cx="7560775" cy="55171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26463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3698" y="732775"/>
            <a:ext cx="2296978" cy="3712006"/>
          </a:xfrm>
        </p:spPr>
        <p:txBody>
          <a:bodyPr>
            <a:normAutofit/>
          </a:bodyPr>
          <a:lstStyle/>
          <a:p>
            <a:r>
              <a:rPr lang="en-US" sz="3600" dirty="0" smtClean="0"/>
              <a:t>From last week’s tutorial</a:t>
            </a:r>
            <a:endParaRPr lang="en-US" sz="3600" dirty="0"/>
          </a:p>
        </p:txBody>
      </p:sp>
      <p:sp>
        <p:nvSpPr>
          <p:cNvPr id="3" name="Content Placeholder 2"/>
          <p:cNvSpPr>
            <a:spLocks noGrp="1"/>
          </p:cNvSpPr>
          <p:nvPr>
            <p:ph idx="1"/>
          </p:nvPr>
        </p:nvSpPr>
        <p:spPr/>
        <p:txBody>
          <a:bodyPr/>
          <a:lstStyle/>
          <a:p>
            <a:pPr marL="0" indent="0">
              <a:buNone/>
            </a:pPr>
            <a:r>
              <a:rPr lang="en-US" dirty="0" smtClean="0"/>
              <a:t> </a:t>
            </a:r>
          </a:p>
          <a:p>
            <a:endParaRPr lang="en-US" dirty="0"/>
          </a:p>
        </p:txBody>
      </p:sp>
      <p:graphicFrame>
        <p:nvGraphicFramePr>
          <p:cNvPr id="4" name="Object 3"/>
          <p:cNvGraphicFramePr>
            <a:graphicFrameLocks noChangeAspect="1"/>
          </p:cNvGraphicFramePr>
          <p:nvPr>
            <p:extLst/>
          </p:nvPr>
        </p:nvGraphicFramePr>
        <p:xfrm>
          <a:off x="2667000" y="3340100"/>
          <a:ext cx="6858000" cy="177800"/>
        </p:xfrm>
        <a:graphic>
          <a:graphicData uri="http://schemas.openxmlformats.org/presentationml/2006/ole">
            <mc:AlternateContent xmlns:mc="http://schemas.openxmlformats.org/markup-compatibility/2006">
              <mc:Choice xmlns:v="urn:schemas-microsoft-com:vml" Requires="v">
                <p:oleObj spid="_x0000_s1078" name="Document" r:id="rId3" imgW="6858000" imgH="177800" progId="Word.Document.12">
                  <p:embed/>
                </p:oleObj>
              </mc:Choice>
              <mc:Fallback>
                <p:oleObj name="Document" r:id="rId3" imgW="6858000" imgH="177800" progId="Word.Document.12">
                  <p:embed/>
                  <p:pic>
                    <p:nvPicPr>
                      <p:cNvPr id="0" name=""/>
                      <p:cNvPicPr/>
                      <p:nvPr/>
                    </p:nvPicPr>
                    <p:blipFill>
                      <a:blip r:embed="rId4"/>
                      <a:stretch>
                        <a:fillRect/>
                      </a:stretch>
                    </p:blipFill>
                    <p:spPr>
                      <a:xfrm>
                        <a:off x="2667000" y="3340100"/>
                        <a:ext cx="6858000" cy="177800"/>
                      </a:xfrm>
                      <a:prstGeom prst="rect">
                        <a:avLst/>
                      </a:prstGeom>
                    </p:spPr>
                  </p:pic>
                </p:oleObj>
              </mc:Fallback>
            </mc:AlternateContent>
          </a:graphicData>
        </a:graphic>
      </p:graphicFrame>
      <p:graphicFrame>
        <p:nvGraphicFramePr>
          <p:cNvPr id="5" name="Object 4"/>
          <p:cNvGraphicFramePr>
            <a:graphicFrameLocks noChangeAspect="1"/>
          </p:cNvGraphicFramePr>
          <p:nvPr>
            <p:extLst/>
          </p:nvPr>
        </p:nvGraphicFramePr>
        <p:xfrm>
          <a:off x="4563920" y="-114125"/>
          <a:ext cx="5136187" cy="7086249"/>
        </p:xfrm>
        <a:graphic>
          <a:graphicData uri="http://schemas.openxmlformats.org/presentationml/2006/ole">
            <mc:AlternateContent xmlns:mc="http://schemas.openxmlformats.org/markup-compatibility/2006">
              <mc:Choice xmlns:v="urn:schemas-microsoft-com:vml" Requires="v">
                <p:oleObj spid="_x0000_s1079" name="Worksheet" r:id="rId5" imgW="4546600" imgH="6273800" progId="Excel.Sheet.12">
                  <p:embed/>
                </p:oleObj>
              </mc:Choice>
              <mc:Fallback>
                <p:oleObj name="Worksheet" r:id="rId5" imgW="4546600" imgH="6273800" progId="Excel.Sheet.12">
                  <p:embed/>
                  <p:pic>
                    <p:nvPicPr>
                      <p:cNvPr id="0" name=""/>
                      <p:cNvPicPr/>
                      <p:nvPr/>
                    </p:nvPicPr>
                    <p:blipFill>
                      <a:blip r:embed="rId6"/>
                      <a:stretch>
                        <a:fillRect/>
                      </a:stretch>
                    </p:blipFill>
                    <p:spPr>
                      <a:xfrm>
                        <a:off x="4563920" y="-114125"/>
                        <a:ext cx="5136187" cy="7086249"/>
                      </a:xfrm>
                      <a:prstGeom prst="rect">
                        <a:avLst/>
                      </a:prstGeom>
                    </p:spPr>
                  </p:pic>
                </p:oleObj>
              </mc:Fallback>
            </mc:AlternateContent>
          </a:graphicData>
        </a:graphic>
      </p:graphicFrame>
    </p:spTree>
    <p:extLst>
      <p:ext uri="{BB962C8B-B14F-4D97-AF65-F5344CB8AC3E}">
        <p14:creationId xmlns:p14="http://schemas.microsoft.com/office/powerpoint/2010/main" val="11514761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478" y="609600"/>
            <a:ext cx="8619067" cy="1191492"/>
          </a:xfrm>
        </p:spPr>
        <p:txBody>
          <a:bodyPr>
            <a:normAutofit/>
          </a:bodyPr>
          <a:lstStyle/>
          <a:p>
            <a:r>
              <a:rPr lang="en-AU" dirty="0"/>
              <a:t>Accounting for “Cash discounts”  </a:t>
            </a:r>
          </a:p>
        </p:txBody>
      </p:sp>
      <p:sp>
        <p:nvSpPr>
          <p:cNvPr id="3" name="Content Placeholder 2"/>
          <p:cNvSpPr>
            <a:spLocks noGrp="1"/>
          </p:cNvSpPr>
          <p:nvPr>
            <p:ph idx="1"/>
          </p:nvPr>
        </p:nvSpPr>
        <p:spPr>
          <a:xfrm>
            <a:off x="685877" y="1783566"/>
            <a:ext cx="8596668" cy="4257796"/>
          </a:xfrm>
        </p:spPr>
        <p:txBody>
          <a:bodyPr>
            <a:normAutofit lnSpcReduction="10000"/>
          </a:bodyPr>
          <a:lstStyle/>
          <a:p>
            <a:r>
              <a:rPr lang="en-AU" sz="2800" dirty="0"/>
              <a:t>Credit period: </a:t>
            </a:r>
            <a:r>
              <a:rPr lang="en-US" sz="2800" dirty="0"/>
              <a:t>Sellers of inventory may allow customers a specific period of time to pay for their purchase. This is called the “credit period”.</a:t>
            </a:r>
          </a:p>
          <a:p>
            <a:r>
              <a:rPr lang="en-US" sz="2800" dirty="0"/>
              <a:t>Credit term: A credit term is an agreement between the buyer and the seller about the amount due and the credit period.</a:t>
            </a:r>
          </a:p>
          <a:p>
            <a:r>
              <a:rPr lang="en-US" sz="2800" dirty="0"/>
              <a:t>Cash discounts: To provide an incentive for the buyer to make payment before the end of the credit period, the seller may grant a cash discount. </a:t>
            </a:r>
          </a:p>
          <a:p>
            <a:endParaRPr lang="en-AU" dirty="0"/>
          </a:p>
          <a:p>
            <a:endParaRPr lang="en-AU" dirty="0"/>
          </a:p>
        </p:txBody>
      </p:sp>
      <p:sp>
        <p:nvSpPr>
          <p:cNvPr id="5" name="Footer Placeholder 4"/>
          <p:cNvSpPr>
            <a:spLocks noGrp="1"/>
          </p:cNvSpPr>
          <p:nvPr>
            <p:ph type="ftr" sz="quarter" idx="11"/>
          </p:nvPr>
        </p:nvSpPr>
        <p:spPr/>
        <p:txBody>
          <a:bodyPr/>
          <a:lstStyle/>
          <a:p>
            <a:r>
              <a:rPr lang="en-AU" smtClean="0"/>
              <a:t>www.deakincollege.edu.au</a:t>
            </a:r>
            <a:endParaRPr lang="en-AU"/>
          </a:p>
        </p:txBody>
      </p:sp>
    </p:spTree>
    <p:extLst>
      <p:ext uri="{BB962C8B-B14F-4D97-AF65-F5344CB8AC3E}">
        <p14:creationId xmlns:p14="http://schemas.microsoft.com/office/powerpoint/2010/main" val="397786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Cash discounts</a:t>
            </a:r>
          </a:p>
        </p:txBody>
      </p:sp>
      <p:sp>
        <p:nvSpPr>
          <p:cNvPr id="3" name="Content Placeholder 2"/>
          <p:cNvSpPr>
            <a:spLocks noGrp="1"/>
          </p:cNvSpPr>
          <p:nvPr>
            <p:ph idx="1"/>
          </p:nvPr>
        </p:nvSpPr>
        <p:spPr>
          <a:xfrm>
            <a:off x="677334" y="1577499"/>
            <a:ext cx="9103976" cy="4816764"/>
          </a:xfrm>
        </p:spPr>
        <p:txBody>
          <a:bodyPr>
            <a:noAutofit/>
          </a:bodyPr>
          <a:lstStyle/>
          <a:p>
            <a:r>
              <a:rPr lang="en-US" sz="2800" dirty="0"/>
              <a:t>A cash discount allows the buyer to deduct a specified percentage of the selling price if payment is made within a given time period called the “discount period”.</a:t>
            </a:r>
          </a:p>
          <a:p>
            <a:r>
              <a:rPr lang="en-US" sz="2800" dirty="0"/>
              <a:t>The credit term with cash discount is often expressed in the following format: 2/10, 1/20, n/30</a:t>
            </a:r>
            <a:r>
              <a:rPr lang="en-US" sz="2800" dirty="0" smtClean="0"/>
              <a:t>. </a:t>
            </a:r>
            <a:r>
              <a:rPr lang="en-US" sz="2800" dirty="0" smtClean="0">
                <a:solidFill>
                  <a:srgbClr val="FF0000"/>
                </a:solidFill>
              </a:rPr>
              <a:t>2% if paid within 10 days, 1% in 20 days, net 30 days</a:t>
            </a:r>
            <a:endParaRPr lang="en-US" sz="2800" dirty="0">
              <a:solidFill>
                <a:srgbClr val="FF0000"/>
              </a:solidFill>
            </a:endParaRPr>
          </a:p>
          <a:p>
            <a:r>
              <a:rPr lang="en-AU" sz="2800" dirty="0"/>
              <a:t>A cash discount offered by the seller of the inventory is called “discount allowed”.</a:t>
            </a:r>
          </a:p>
          <a:p>
            <a:r>
              <a:rPr lang="en-AU" sz="2800" dirty="0"/>
              <a:t>A cash discount received by a purchaser of inventory is called “discount received”.</a:t>
            </a:r>
          </a:p>
        </p:txBody>
      </p:sp>
      <p:sp>
        <p:nvSpPr>
          <p:cNvPr id="5" name="Footer Placeholder 4"/>
          <p:cNvSpPr>
            <a:spLocks noGrp="1"/>
          </p:cNvSpPr>
          <p:nvPr>
            <p:ph type="ftr" sz="quarter" idx="11"/>
          </p:nvPr>
        </p:nvSpPr>
        <p:spPr/>
        <p:txBody>
          <a:bodyPr/>
          <a:lstStyle/>
          <a:p>
            <a:r>
              <a:rPr lang="en-AU" smtClean="0"/>
              <a:t>www.deakincollege.edu.au</a:t>
            </a:r>
            <a:endParaRPr lang="en-AU"/>
          </a:p>
        </p:txBody>
      </p:sp>
    </p:spTree>
    <p:extLst>
      <p:ext uri="{BB962C8B-B14F-4D97-AF65-F5344CB8AC3E}">
        <p14:creationId xmlns:p14="http://schemas.microsoft.com/office/powerpoint/2010/main" val="1394341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Exercise 9.6 To record cash discount</a:t>
            </a:r>
            <a:br>
              <a:rPr lang="en-AU" dirty="0"/>
            </a:br>
            <a:endParaRPr lang="en-AU" dirty="0"/>
          </a:p>
        </p:txBody>
      </p:sp>
      <p:sp>
        <p:nvSpPr>
          <p:cNvPr id="3" name="Content Placeholder 2"/>
          <p:cNvSpPr>
            <a:spLocks noGrp="1"/>
          </p:cNvSpPr>
          <p:nvPr>
            <p:ph idx="1"/>
          </p:nvPr>
        </p:nvSpPr>
        <p:spPr>
          <a:xfrm>
            <a:off x="677334" y="1660257"/>
            <a:ext cx="8596668" cy="3880773"/>
          </a:xfrm>
        </p:spPr>
        <p:txBody>
          <a:bodyPr>
            <a:normAutofit/>
          </a:bodyPr>
          <a:lstStyle/>
          <a:p>
            <a:pPr marL="0" indent="0">
              <a:buNone/>
            </a:pPr>
            <a:r>
              <a:rPr lang="en-US" sz="2800" dirty="0"/>
              <a:t>Adele sold fresh flowers to a </a:t>
            </a:r>
            <a:r>
              <a:rPr lang="en-US" sz="2800" dirty="0" smtClean="0"/>
              <a:t>Jack </a:t>
            </a:r>
            <a:r>
              <a:rPr lang="en-US" sz="2800" dirty="0"/>
              <a:t>on 1 April on credit for $500. To encourage early payment, Adele provided the credit terms: 2/10, 1/20, n/30, The customer paid on </a:t>
            </a:r>
            <a:r>
              <a:rPr lang="en-US" sz="2800" dirty="0">
                <a:solidFill>
                  <a:srgbClr val="FF0000"/>
                </a:solidFill>
              </a:rPr>
              <a:t>9 April</a:t>
            </a:r>
            <a:r>
              <a:rPr lang="en-US" sz="2800" dirty="0"/>
              <a:t>. </a:t>
            </a:r>
            <a:br>
              <a:rPr lang="en-US" sz="2800" dirty="0"/>
            </a:br>
            <a:endParaRPr lang="en-US" sz="2800" dirty="0"/>
          </a:p>
          <a:p>
            <a:pPr marL="0" indent="0">
              <a:buNone/>
            </a:pPr>
            <a:r>
              <a:rPr lang="en-US" sz="2800" dirty="0"/>
              <a:t>How should Adele record the credit sales and payment receipt? </a:t>
            </a:r>
            <a:endParaRPr lang="en-AU" sz="2800" dirty="0"/>
          </a:p>
        </p:txBody>
      </p:sp>
      <p:sp>
        <p:nvSpPr>
          <p:cNvPr id="5" name="Footer Placeholder 4"/>
          <p:cNvSpPr>
            <a:spLocks noGrp="1"/>
          </p:cNvSpPr>
          <p:nvPr>
            <p:ph type="ftr" sz="quarter" idx="11"/>
          </p:nvPr>
        </p:nvSpPr>
        <p:spPr/>
        <p:txBody>
          <a:bodyPr/>
          <a:lstStyle/>
          <a:p>
            <a:r>
              <a:rPr lang="en-AU" smtClean="0"/>
              <a:t>www.deakincollege.edu.au</a:t>
            </a:r>
            <a:endParaRPr lang="en-AU"/>
          </a:p>
        </p:txBody>
      </p:sp>
    </p:spTree>
    <p:extLst>
      <p:ext uri="{BB962C8B-B14F-4D97-AF65-F5344CB8AC3E}">
        <p14:creationId xmlns:p14="http://schemas.microsoft.com/office/powerpoint/2010/main" val="12500583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 9.6 </a:t>
            </a:r>
            <a:r>
              <a:rPr lang="en-US" dirty="0" smtClean="0"/>
              <a:t>Solution </a:t>
            </a:r>
            <a:r>
              <a:rPr lang="en-US" dirty="0" smtClean="0"/>
              <a:t>using special journals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94884164"/>
              </p:ext>
            </p:extLst>
          </p:nvPr>
        </p:nvGraphicFramePr>
        <p:xfrm>
          <a:off x="677863" y="3404132"/>
          <a:ext cx="9151938" cy="2001941"/>
        </p:xfrm>
        <a:graphic>
          <a:graphicData uri="http://schemas.openxmlformats.org/drawingml/2006/table">
            <a:tbl>
              <a:tblPr>
                <a:tableStyleId>{5C22544A-7EE6-4342-B048-85BDC9FD1C3A}</a:tableStyleId>
              </a:tblPr>
              <a:tblGrid>
                <a:gridCol w="658346"/>
                <a:gridCol w="1344510"/>
                <a:gridCol w="565621"/>
                <a:gridCol w="547077"/>
                <a:gridCol w="658346"/>
                <a:gridCol w="658346"/>
                <a:gridCol w="769616"/>
                <a:gridCol w="658346"/>
                <a:gridCol w="658346"/>
                <a:gridCol w="658346"/>
                <a:gridCol w="658346"/>
                <a:gridCol w="658346"/>
                <a:gridCol w="658346"/>
              </a:tblGrid>
              <a:tr h="297809">
                <a:tc gridSpan="10">
                  <a:txBody>
                    <a:bodyPr/>
                    <a:lstStyle/>
                    <a:p>
                      <a:pPr algn="ctr" fontAlgn="b"/>
                      <a:r>
                        <a:rPr lang="en-US" sz="1600" u="none" strike="noStrike" dirty="0">
                          <a:effectLst/>
                        </a:rPr>
                        <a:t>Cash Receipts Journal</a:t>
                      </a:r>
                      <a:endParaRPr lang="en-US" sz="1600" b="1" i="0" u="none" strike="noStrike" dirty="0">
                        <a:effectLst/>
                        <a:latin typeface="Arial" charset="0"/>
                      </a:endParaRPr>
                    </a:p>
                  </a:txBody>
                  <a:tcPr marL="11648" marR="11648" marT="11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600" b="0" i="0" u="none" strike="noStrike">
                        <a:effectLst/>
                        <a:latin typeface="Arial" charset="0"/>
                      </a:endParaRPr>
                    </a:p>
                  </a:txBody>
                  <a:tcPr marL="11648" marR="11648" marT="11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600" b="0" i="0" u="none" strike="noStrike">
                        <a:effectLst/>
                        <a:latin typeface="Arial" charset="0"/>
                      </a:endParaRPr>
                    </a:p>
                  </a:txBody>
                  <a:tcPr marL="11648" marR="11648" marT="11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600" b="0" i="0" u="none" strike="noStrike">
                        <a:effectLst/>
                        <a:latin typeface="Arial" charset="0"/>
                      </a:endParaRPr>
                    </a:p>
                  </a:txBody>
                  <a:tcPr marL="11648" marR="11648" marT="11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7809">
                <a:tc>
                  <a:txBody>
                    <a:bodyPr/>
                    <a:lstStyle/>
                    <a:p>
                      <a:pPr algn="l" fontAlgn="b"/>
                      <a:r>
                        <a:rPr lang="en-US" sz="1600" u="none" strike="noStrike" dirty="0">
                          <a:effectLst/>
                        </a:rPr>
                        <a:t>Date</a:t>
                      </a:r>
                      <a:endParaRPr lang="en-US" sz="1600" b="1" i="0" u="none" strike="noStrike" dirty="0">
                        <a:effectLst/>
                        <a:latin typeface="Arial" charset="0"/>
                      </a:endParaRPr>
                    </a:p>
                  </a:txBody>
                  <a:tcPr marL="11648" marR="11648" marT="1164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Particulars</a:t>
                      </a:r>
                      <a:endParaRPr lang="en-US" sz="1600" b="1" i="0" u="none" strike="noStrike" dirty="0">
                        <a:effectLst/>
                        <a:latin typeface="Arial" charset="0"/>
                      </a:endParaRPr>
                    </a:p>
                  </a:txBody>
                  <a:tcPr marL="11648" marR="11648" marT="1164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Folio</a:t>
                      </a:r>
                      <a:endParaRPr lang="en-US" sz="1600" b="1" i="0" u="none" strike="noStrike" dirty="0">
                        <a:effectLst/>
                        <a:latin typeface="Arial" charset="0"/>
                      </a:endParaRPr>
                    </a:p>
                  </a:txBody>
                  <a:tcPr marL="11648" marR="11648" marT="1164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smtClean="0">
                          <a:effectLst/>
                        </a:rPr>
                        <a:t>Rec</a:t>
                      </a:r>
                      <a:endParaRPr lang="en-US" sz="1600" b="1" i="0" u="none" strike="noStrike" dirty="0">
                        <a:effectLst/>
                        <a:latin typeface="Arial" charset="0"/>
                      </a:endParaRPr>
                    </a:p>
                  </a:txBody>
                  <a:tcPr marL="11648" marR="11648" marT="1164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b"/>
                      <a:r>
                        <a:rPr lang="en-US" sz="1600" u="none" strike="noStrike" dirty="0">
                          <a:effectLst/>
                        </a:rPr>
                        <a:t>Discount Expense</a:t>
                      </a:r>
                      <a:endParaRPr lang="en-US" sz="1600" b="1" i="0" u="none" strike="noStrike" dirty="0">
                        <a:effectLst/>
                        <a:latin typeface="Arial" charset="0"/>
                      </a:endParaRPr>
                    </a:p>
                  </a:txBody>
                  <a:tcPr marL="11648" marR="11648" marT="1164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lang="en-US"/>
                    </a:p>
                  </a:txBody>
                  <a:tcPr/>
                </a:tc>
                <a:tc hMerge="1">
                  <a:txBody>
                    <a:bodyPr/>
                    <a:lstStyle/>
                    <a:p>
                      <a:endParaRPr lang="en-US"/>
                    </a:p>
                  </a:txBody>
                  <a:tcPr/>
                </a:tc>
                <a:tc>
                  <a:txBody>
                    <a:bodyPr/>
                    <a:lstStyle/>
                    <a:p>
                      <a:pPr algn="ctr" fontAlgn="b"/>
                      <a:r>
                        <a:rPr lang="en-US" sz="1400" u="none" strike="noStrike" dirty="0" smtClean="0">
                          <a:effectLst/>
                        </a:rPr>
                        <a:t>Debtors Control</a:t>
                      </a:r>
                      <a:endParaRPr lang="en-US" sz="1400" b="1" i="0" u="none" strike="noStrike" dirty="0">
                        <a:effectLst/>
                        <a:latin typeface="Arial" charset="0"/>
                      </a:endParaRPr>
                    </a:p>
                  </a:txBody>
                  <a:tcPr marL="11648" marR="11648" marT="1164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en-US" sz="1600" u="none" strike="noStrike" dirty="0">
                          <a:effectLst/>
                        </a:rPr>
                        <a:t>Sales</a:t>
                      </a:r>
                      <a:endParaRPr lang="en-US" sz="1600" b="1" i="0" u="none" strike="noStrike" dirty="0">
                        <a:effectLst/>
                        <a:latin typeface="Arial" charset="0"/>
                      </a:endParaRPr>
                    </a:p>
                  </a:txBody>
                  <a:tcPr marL="11648" marR="11648" marT="1164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fontAlgn="b"/>
                      <a:r>
                        <a:rPr lang="en-US" sz="1600" u="none" strike="noStrike" dirty="0">
                          <a:effectLst/>
                        </a:rPr>
                        <a:t>Sundries</a:t>
                      </a:r>
                      <a:endParaRPr lang="en-US" sz="1600" b="1" i="0" u="none" strike="noStrike" dirty="0">
                        <a:effectLst/>
                        <a:latin typeface="Arial" charset="0"/>
                      </a:endParaRPr>
                    </a:p>
                  </a:txBody>
                  <a:tcPr marL="11648" marR="11648" marT="1164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smtClean="0">
                          <a:effectLst/>
                        </a:rPr>
                        <a:t>GST </a:t>
                      </a:r>
                      <a:r>
                        <a:rPr lang="en-US" sz="1100" u="none" strike="noStrike" dirty="0" smtClean="0">
                          <a:effectLst/>
                        </a:rPr>
                        <a:t>collecte</a:t>
                      </a:r>
                      <a:r>
                        <a:rPr lang="en-US" sz="1200" u="none" strike="noStrike" dirty="0" smtClean="0">
                          <a:effectLst/>
                        </a:rPr>
                        <a:t>d</a:t>
                      </a:r>
                      <a:endParaRPr lang="en-US" sz="1200" b="1" i="0" u="none" strike="noStrike" dirty="0">
                        <a:effectLst/>
                        <a:latin typeface="Arial" charset="0"/>
                      </a:endParaRPr>
                    </a:p>
                  </a:txBody>
                  <a:tcPr marL="11648" marR="11648" marT="1164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Bank</a:t>
                      </a:r>
                      <a:endParaRPr lang="en-US" sz="1600" b="1" i="0" u="none" strike="noStrike" dirty="0">
                        <a:effectLst/>
                        <a:latin typeface="Arial" charset="0"/>
                      </a:endParaRPr>
                    </a:p>
                  </a:txBody>
                  <a:tcPr marL="11648" marR="11648" marT="1164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4345">
                <a:tc>
                  <a:txBody>
                    <a:bodyPr/>
                    <a:lstStyle/>
                    <a:p>
                      <a:pPr algn="l" fontAlgn="b"/>
                      <a:r>
                        <a:rPr lang="sk-SK" sz="1600" u="none" strike="noStrike" dirty="0">
                          <a:effectLst/>
                        </a:rPr>
                        <a:t> </a:t>
                      </a:r>
                      <a:endParaRPr lang="sk-SK" sz="1600" b="1" i="0" u="none" strike="noStrike" dirty="0">
                        <a:effectLst/>
                        <a:latin typeface="Arial" charset="0"/>
                      </a:endParaRPr>
                    </a:p>
                  </a:txBody>
                  <a:tcPr marL="11648" marR="11648" marT="1164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sk-SK" sz="1600" u="none" strike="noStrike" dirty="0">
                          <a:effectLst/>
                        </a:rPr>
                        <a:t> </a:t>
                      </a:r>
                      <a:endParaRPr lang="sk-SK" sz="1600" b="1" i="0" u="none" strike="noStrike" dirty="0">
                        <a:effectLst/>
                        <a:latin typeface="Arial" charset="0"/>
                      </a:endParaRPr>
                    </a:p>
                  </a:txBody>
                  <a:tcPr marL="11648" marR="11648" marT="1164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sk-SK" sz="1600" u="none" strike="noStrike" dirty="0">
                          <a:effectLst/>
                        </a:rPr>
                        <a:t> </a:t>
                      </a:r>
                      <a:endParaRPr lang="sk-SK" sz="1600" b="1" i="0" u="none" strike="noStrike" dirty="0">
                        <a:effectLst/>
                        <a:latin typeface="Arial" charset="0"/>
                      </a:endParaRPr>
                    </a:p>
                  </a:txBody>
                  <a:tcPr marL="11648" marR="11648" marT="1164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600" b="1" i="0" u="none" strike="noStrike" dirty="0">
                        <a:effectLst/>
                        <a:latin typeface="Arial" charset="0"/>
                      </a:endParaRPr>
                    </a:p>
                  </a:txBody>
                  <a:tcPr marL="11648" marR="11648" marT="1164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Debtors Control</a:t>
                      </a:r>
                      <a:endParaRPr lang="en-US" sz="1400" b="1" i="0" u="none" strike="noStrike" dirty="0">
                        <a:effectLst/>
                        <a:latin typeface="Arial" charset="0"/>
                      </a:endParaRPr>
                    </a:p>
                  </a:txBody>
                  <a:tcPr marL="11648" marR="11648" marT="1164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US" sz="1400" u="none" strike="noStrike" dirty="0">
                          <a:effectLst/>
                        </a:rPr>
                        <a:t>GST Collected</a:t>
                      </a:r>
                      <a:endParaRPr lang="en-US" sz="1400" b="1" i="0" u="none" strike="noStrike" dirty="0">
                        <a:effectLst/>
                        <a:latin typeface="Arial" charset="0"/>
                      </a:endParaRPr>
                    </a:p>
                  </a:txBody>
                  <a:tcPr marL="11648" marR="11648" marT="1164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r>
                        <a:rPr lang="en-US" sz="1400" u="none" strike="noStrike" dirty="0">
                          <a:effectLst/>
                        </a:rPr>
                        <a:t>Discount Expense</a:t>
                      </a:r>
                      <a:endParaRPr lang="en-US" sz="1400" b="1" i="0" u="none" strike="noStrike" dirty="0">
                        <a:effectLst/>
                        <a:latin typeface="Arial" charset="0"/>
                      </a:endParaRPr>
                    </a:p>
                  </a:txBody>
                  <a:tcPr marL="11648" marR="11648" marT="1164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fontAlgn="b"/>
                      <a:endParaRPr lang="en-US" sz="1600" b="1" i="0" u="none" strike="noStrike" dirty="0">
                        <a:effectLst/>
                        <a:latin typeface="Arial" charset="0"/>
                      </a:endParaRPr>
                    </a:p>
                  </a:txBody>
                  <a:tcPr marL="11648" marR="11648" marT="1164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 Sales</a:t>
                      </a:r>
                      <a:endParaRPr lang="en-US" sz="1600" b="1" i="0" u="none" strike="noStrike" dirty="0">
                        <a:effectLst/>
                        <a:latin typeface="Arial" charset="0"/>
                      </a:endParaRPr>
                    </a:p>
                  </a:txBody>
                  <a:tcPr marL="11648" marR="11648" marT="1164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GOGS</a:t>
                      </a:r>
                      <a:endParaRPr lang="en-US" sz="1600" b="1" i="0" u="none" strike="noStrike" dirty="0">
                        <a:effectLst/>
                        <a:latin typeface="Arial" charset="0"/>
                      </a:endParaRPr>
                    </a:p>
                  </a:txBody>
                  <a:tcPr marL="11648" marR="11648" marT="1164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sk-SK" sz="1600" u="none" strike="noStrike" dirty="0">
                          <a:effectLst/>
                        </a:rPr>
                        <a:t> </a:t>
                      </a:r>
                      <a:endParaRPr lang="sk-SK" sz="1600" b="1" i="0" u="none" strike="noStrike" dirty="0">
                        <a:effectLst/>
                        <a:latin typeface="Arial" charset="0"/>
                      </a:endParaRPr>
                    </a:p>
                  </a:txBody>
                  <a:tcPr marL="11648" marR="11648" marT="1164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600" b="1" i="0" u="none" strike="noStrike" dirty="0">
                        <a:effectLst/>
                        <a:latin typeface="Arial" charset="0"/>
                      </a:endParaRPr>
                    </a:p>
                  </a:txBody>
                  <a:tcPr marL="11648" marR="11648" marT="1164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sk-SK" sz="1600" u="none" strike="noStrike" dirty="0">
                          <a:effectLst/>
                        </a:rPr>
                        <a:t> </a:t>
                      </a:r>
                      <a:endParaRPr lang="sk-SK" sz="1600" b="1" i="0" u="none" strike="noStrike" dirty="0">
                        <a:effectLst/>
                        <a:latin typeface="Arial" charset="0"/>
                      </a:endParaRPr>
                    </a:p>
                  </a:txBody>
                  <a:tcPr marL="11648" marR="11648" marT="1164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538">
                <a:tc>
                  <a:txBody>
                    <a:bodyPr/>
                    <a:lstStyle/>
                    <a:p>
                      <a:pPr algn="r" fontAlgn="b"/>
                      <a:r>
                        <a:rPr lang="mr-IN" sz="1200" u="none" strike="noStrike" dirty="0">
                          <a:effectLst/>
                        </a:rPr>
                        <a:t>9-Apr-18</a:t>
                      </a:r>
                      <a:endParaRPr lang="mr-IN" sz="1200" b="0" i="0" u="none" strike="noStrike" dirty="0">
                        <a:effectLst/>
                        <a:latin typeface="Arial" charset="0"/>
                      </a:endParaRPr>
                    </a:p>
                  </a:txBody>
                  <a:tcPr marL="11648" marR="11648" marT="1164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err="1">
                          <a:effectLst/>
                        </a:rPr>
                        <a:t>Accs</a:t>
                      </a:r>
                      <a:r>
                        <a:rPr lang="en-US" sz="1600" u="none" strike="noStrike" dirty="0">
                          <a:effectLst/>
                        </a:rPr>
                        <a:t>  </a:t>
                      </a:r>
                      <a:r>
                        <a:rPr lang="en-US" sz="1600" u="none" strike="noStrike" dirty="0" smtClean="0">
                          <a:effectLst/>
                        </a:rPr>
                        <a:t>Rec </a:t>
                      </a:r>
                      <a:r>
                        <a:rPr lang="en-US" sz="1600" u="none" strike="noStrike" dirty="0">
                          <a:effectLst/>
                        </a:rPr>
                        <a:t>-</a:t>
                      </a:r>
                      <a:r>
                        <a:rPr lang="en-US" sz="1200" u="none" strike="noStrike" dirty="0">
                          <a:effectLst/>
                        </a:rPr>
                        <a:t>Jack </a:t>
                      </a:r>
                      <a:endParaRPr lang="en-US" sz="1200" b="0" i="0" u="none" strike="noStrike" dirty="0">
                        <a:effectLst/>
                        <a:latin typeface="Arial" charset="0"/>
                      </a:endParaRPr>
                    </a:p>
                  </a:txBody>
                  <a:tcPr marL="11648" marR="11648" marT="11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sk-SK" sz="1600" u="none" strike="noStrike" dirty="0">
                          <a:effectLst/>
                        </a:rPr>
                        <a:t> </a:t>
                      </a:r>
                      <a:endParaRPr lang="sk-SK" sz="1600" b="0" i="0" u="none" strike="noStrike" dirty="0">
                        <a:effectLst/>
                        <a:latin typeface="Arial" charset="0"/>
                      </a:endParaRPr>
                    </a:p>
                  </a:txBody>
                  <a:tcPr marL="11648" marR="11648" marT="11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sk-SK" sz="1600" u="none" strike="noStrike" dirty="0">
                          <a:effectLst/>
                        </a:rPr>
                        <a:t> </a:t>
                      </a:r>
                      <a:endParaRPr lang="sk-SK" sz="1600" b="0" i="0" u="none" strike="noStrike" dirty="0">
                        <a:effectLst/>
                        <a:latin typeface="Arial" charset="0"/>
                      </a:endParaRPr>
                    </a:p>
                  </a:txBody>
                  <a:tcPr marL="11648" marR="11648" marT="11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600" u="none" strike="noStrike" dirty="0">
                          <a:effectLst/>
                        </a:rPr>
                        <a:t> </a:t>
                      </a:r>
                      <a:endParaRPr lang="sk-SK" sz="1600" b="0" i="0" u="none" strike="noStrike" dirty="0">
                        <a:effectLst/>
                        <a:latin typeface="Arial" charset="0"/>
                      </a:endParaRPr>
                    </a:p>
                  </a:txBody>
                  <a:tcPr marL="11648" marR="11648" marT="11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b"/>
                      <a:r>
                        <a:rPr lang="sk-SK" sz="1600" u="none" strike="noStrike" dirty="0">
                          <a:effectLst/>
                        </a:rPr>
                        <a:t> </a:t>
                      </a:r>
                      <a:endParaRPr lang="sk-SK" sz="1600" b="0" i="0" u="none" strike="noStrike" dirty="0">
                        <a:effectLst/>
                        <a:latin typeface="Arial" charset="0"/>
                      </a:endParaRPr>
                    </a:p>
                  </a:txBody>
                  <a:tcPr marL="11648" marR="11648" marT="11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fontAlgn="b"/>
                      <a:r>
                        <a:rPr lang="cs-CZ" sz="1600" u="none" strike="noStrike" dirty="0">
                          <a:effectLst/>
                        </a:rPr>
                        <a:t> 11 </a:t>
                      </a:r>
                      <a:endParaRPr lang="cs-CZ" sz="1600" b="0" i="0" u="none" strike="noStrike" dirty="0">
                        <a:effectLst/>
                        <a:latin typeface="Arial" charset="0"/>
                      </a:endParaRPr>
                    </a:p>
                  </a:txBody>
                  <a:tcPr marL="11648" marR="11648" marT="11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fontAlgn="b"/>
                      <a:r>
                        <a:rPr lang="en-US" sz="1600" u="none" strike="noStrike" dirty="0">
                          <a:effectLst/>
                        </a:rPr>
                        <a:t> 550 </a:t>
                      </a:r>
                      <a:endParaRPr lang="en-US" sz="1600" b="0" i="0" u="none" strike="noStrike" dirty="0">
                        <a:effectLst/>
                        <a:latin typeface="Arial" charset="0"/>
                      </a:endParaRPr>
                    </a:p>
                  </a:txBody>
                  <a:tcPr marL="11648" marR="11648" marT="11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600" u="none" strike="noStrike" dirty="0">
                          <a:effectLst/>
                        </a:rPr>
                        <a:t> </a:t>
                      </a:r>
                      <a:endParaRPr lang="sk-SK" sz="1600" b="0" i="0" u="none" strike="noStrike" dirty="0">
                        <a:effectLst/>
                        <a:latin typeface="Arial" charset="0"/>
                      </a:endParaRPr>
                    </a:p>
                  </a:txBody>
                  <a:tcPr marL="11648" marR="11648" marT="11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600" u="none" strike="noStrike" dirty="0">
                          <a:effectLst/>
                        </a:rPr>
                        <a:t> </a:t>
                      </a:r>
                      <a:endParaRPr lang="sk-SK" sz="1600" b="0" i="0" u="none" strike="noStrike" dirty="0">
                        <a:effectLst/>
                        <a:latin typeface="Arial" charset="0"/>
                      </a:endParaRPr>
                    </a:p>
                  </a:txBody>
                  <a:tcPr marL="11648" marR="11648" marT="11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600" u="none" strike="noStrike" dirty="0">
                          <a:effectLst/>
                        </a:rPr>
                        <a:t> </a:t>
                      </a:r>
                      <a:endParaRPr lang="sk-SK" sz="1600" b="0" i="0" u="none" strike="noStrike" dirty="0">
                        <a:effectLst/>
                        <a:latin typeface="Arial" charset="0"/>
                      </a:endParaRPr>
                    </a:p>
                  </a:txBody>
                  <a:tcPr marL="11648" marR="11648" marT="11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600" u="none" strike="noStrike" dirty="0">
                          <a:effectLst/>
                        </a:rPr>
                        <a:t> </a:t>
                      </a:r>
                      <a:endParaRPr lang="sk-SK" sz="1600" b="0" i="0" u="none" strike="noStrike" dirty="0">
                        <a:effectLst/>
                        <a:latin typeface="Arial" charset="0"/>
                      </a:endParaRPr>
                    </a:p>
                  </a:txBody>
                  <a:tcPr marL="11648" marR="11648" marT="11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i-FI" sz="1600" u="none" strike="noStrike" dirty="0">
                          <a:effectLst/>
                        </a:rPr>
                        <a:t> 539 </a:t>
                      </a:r>
                      <a:endParaRPr lang="fi-FI" sz="1600" b="0" i="0" u="none" strike="noStrike" dirty="0">
                        <a:effectLst/>
                        <a:latin typeface="Arial" charset="0"/>
                      </a:endParaRPr>
                    </a:p>
                  </a:txBody>
                  <a:tcPr marL="11648" marR="11648" marT="11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538">
                <a:tc>
                  <a:txBody>
                    <a:bodyPr/>
                    <a:lstStyle/>
                    <a:p>
                      <a:pPr algn="l" fontAlgn="b"/>
                      <a:r>
                        <a:rPr lang="sk-SK" sz="1600" u="none" strike="noStrike">
                          <a:effectLst/>
                        </a:rPr>
                        <a:t> </a:t>
                      </a:r>
                      <a:endParaRPr lang="sk-SK" sz="1600" b="0" i="0" u="none" strike="noStrike">
                        <a:effectLst/>
                        <a:latin typeface="Arial" charset="0"/>
                      </a:endParaRPr>
                    </a:p>
                  </a:txBody>
                  <a:tcPr marL="11648" marR="11648" marT="11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600" u="none" strike="noStrike">
                          <a:effectLst/>
                        </a:rPr>
                        <a:t> </a:t>
                      </a:r>
                      <a:endParaRPr lang="sk-SK" sz="1600" b="0" i="0" u="none" strike="noStrike">
                        <a:effectLst/>
                        <a:latin typeface="Arial" charset="0"/>
                      </a:endParaRPr>
                    </a:p>
                  </a:txBody>
                  <a:tcPr marL="11648" marR="11648" marT="11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sk-SK" sz="1600" u="none" strike="noStrike">
                          <a:effectLst/>
                        </a:rPr>
                        <a:t> </a:t>
                      </a:r>
                      <a:endParaRPr lang="sk-SK" sz="1600" b="0" i="0" u="none" strike="noStrike">
                        <a:effectLst/>
                        <a:latin typeface="Arial" charset="0"/>
                      </a:endParaRPr>
                    </a:p>
                  </a:txBody>
                  <a:tcPr marL="11648" marR="11648" marT="11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sk-SK" sz="1600" u="none" strike="noStrike">
                          <a:effectLst/>
                        </a:rPr>
                        <a:t> </a:t>
                      </a:r>
                      <a:endParaRPr lang="sk-SK" sz="1600" b="0" i="0" u="none" strike="noStrike">
                        <a:effectLst/>
                        <a:latin typeface="Arial" charset="0"/>
                      </a:endParaRPr>
                    </a:p>
                  </a:txBody>
                  <a:tcPr marL="11648" marR="11648" marT="11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600" u="none" strike="noStrike" dirty="0">
                          <a:effectLst/>
                        </a:rPr>
                        <a:t> </a:t>
                      </a:r>
                      <a:endParaRPr lang="sk-SK" sz="1600" b="0" i="0" u="none" strike="noStrike" dirty="0">
                        <a:effectLst/>
                        <a:latin typeface="Arial" charset="0"/>
                      </a:endParaRPr>
                    </a:p>
                  </a:txBody>
                  <a:tcPr marL="11648" marR="11648" marT="11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b"/>
                      <a:r>
                        <a:rPr lang="sk-SK" sz="1600" u="none" strike="noStrike" dirty="0">
                          <a:effectLst/>
                        </a:rPr>
                        <a:t> </a:t>
                      </a:r>
                      <a:endParaRPr lang="sk-SK" sz="1600" b="0" i="0" u="none" strike="noStrike" dirty="0">
                        <a:effectLst/>
                        <a:latin typeface="Arial" charset="0"/>
                      </a:endParaRPr>
                    </a:p>
                  </a:txBody>
                  <a:tcPr marL="11648" marR="11648" marT="11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b"/>
                      <a:r>
                        <a:rPr lang="sk-SK" sz="1600" u="none" strike="noStrike" dirty="0">
                          <a:effectLst/>
                        </a:rPr>
                        <a:t> </a:t>
                      </a:r>
                      <a:r>
                        <a:rPr lang="en-AU" sz="1600" u="none" strike="noStrike" dirty="0" smtClean="0">
                          <a:effectLst/>
                        </a:rPr>
                        <a:t>DR</a:t>
                      </a:r>
                      <a:endParaRPr lang="sk-SK" sz="1600" b="0" i="0" u="none" strike="noStrike" dirty="0">
                        <a:effectLst/>
                        <a:latin typeface="Arial" charset="0"/>
                      </a:endParaRPr>
                    </a:p>
                  </a:txBody>
                  <a:tcPr marL="11648" marR="11648" marT="11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b"/>
                      <a:r>
                        <a:rPr lang="sk-SK" sz="1600" u="none" strike="noStrike" dirty="0">
                          <a:effectLst/>
                        </a:rPr>
                        <a:t> </a:t>
                      </a:r>
                      <a:r>
                        <a:rPr lang="en-AU" sz="1600" u="none" strike="noStrike" dirty="0" smtClean="0">
                          <a:effectLst/>
                        </a:rPr>
                        <a:t>Cr</a:t>
                      </a:r>
                      <a:endParaRPr lang="sk-SK" sz="1600" b="0" i="0" u="none" strike="noStrike" dirty="0">
                        <a:effectLst/>
                        <a:latin typeface="Arial" charset="0"/>
                      </a:endParaRPr>
                    </a:p>
                  </a:txBody>
                  <a:tcPr marL="11648" marR="11648" marT="11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600" u="none" strike="noStrike" dirty="0">
                          <a:effectLst/>
                        </a:rPr>
                        <a:t> </a:t>
                      </a:r>
                      <a:endParaRPr lang="sk-SK" sz="1600" b="0" i="0" u="none" strike="noStrike" dirty="0">
                        <a:effectLst/>
                        <a:latin typeface="Arial" charset="0"/>
                      </a:endParaRPr>
                    </a:p>
                  </a:txBody>
                  <a:tcPr marL="11648" marR="11648" marT="11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600" u="none" strike="noStrike" dirty="0">
                          <a:effectLst/>
                        </a:rPr>
                        <a:t> </a:t>
                      </a:r>
                      <a:endParaRPr lang="sk-SK" sz="1600" b="0" i="0" u="none" strike="noStrike" dirty="0">
                        <a:effectLst/>
                        <a:latin typeface="Arial" charset="0"/>
                      </a:endParaRPr>
                    </a:p>
                  </a:txBody>
                  <a:tcPr marL="11648" marR="11648" marT="11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600" u="none" strike="noStrike" dirty="0">
                          <a:effectLst/>
                        </a:rPr>
                        <a:t> </a:t>
                      </a:r>
                      <a:endParaRPr lang="sk-SK" sz="1600" b="0" i="0" u="none" strike="noStrike" dirty="0">
                        <a:effectLst/>
                        <a:latin typeface="Arial" charset="0"/>
                      </a:endParaRPr>
                    </a:p>
                  </a:txBody>
                  <a:tcPr marL="11648" marR="11648" marT="11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600" u="none" strike="noStrike" dirty="0">
                          <a:effectLst/>
                        </a:rPr>
                        <a:t> </a:t>
                      </a:r>
                      <a:endParaRPr lang="sk-SK" sz="1600" b="0" i="0" u="none" strike="noStrike" dirty="0">
                        <a:effectLst/>
                        <a:latin typeface="Arial" charset="0"/>
                      </a:endParaRPr>
                    </a:p>
                  </a:txBody>
                  <a:tcPr marL="11648" marR="11648" marT="11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600" u="none" strike="noStrike" dirty="0">
                          <a:effectLst/>
                        </a:rPr>
                        <a:t> </a:t>
                      </a:r>
                      <a:r>
                        <a:rPr lang="en-AU" sz="1600" u="none" strike="noStrike" dirty="0" smtClean="0">
                          <a:effectLst/>
                        </a:rPr>
                        <a:t>Dr</a:t>
                      </a:r>
                      <a:endParaRPr lang="sk-SK" sz="1600" b="0" i="0" u="none" strike="noStrike" dirty="0">
                        <a:effectLst/>
                        <a:latin typeface="Arial" charset="0"/>
                      </a:endParaRPr>
                    </a:p>
                  </a:txBody>
                  <a:tcPr marL="11648" marR="11648" marT="1164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AU" smtClean="0"/>
              <a:t>www.deakincollege.edu.au</a:t>
            </a:r>
            <a:endParaRPr lang="en-AU"/>
          </a:p>
        </p:txBody>
      </p:sp>
      <p:graphicFrame>
        <p:nvGraphicFramePr>
          <p:cNvPr id="6" name="Table 5"/>
          <p:cNvGraphicFramePr>
            <a:graphicFrameLocks noGrp="1"/>
          </p:cNvGraphicFramePr>
          <p:nvPr>
            <p:extLst>
              <p:ext uri="{D42A27DB-BD31-4B8C-83A1-F6EECF244321}">
                <p14:modId xmlns:p14="http://schemas.microsoft.com/office/powerpoint/2010/main" val="1482050007"/>
              </p:ext>
            </p:extLst>
          </p:nvPr>
        </p:nvGraphicFramePr>
        <p:xfrm>
          <a:off x="830765" y="1728439"/>
          <a:ext cx="7644161" cy="1104402"/>
        </p:xfrm>
        <a:graphic>
          <a:graphicData uri="http://schemas.openxmlformats.org/drawingml/2006/table">
            <a:tbl>
              <a:tblPr>
                <a:tableStyleId>{5C22544A-7EE6-4342-B048-85BDC9FD1C3A}</a:tableStyleId>
              </a:tblPr>
              <a:tblGrid>
                <a:gridCol w="967443"/>
                <a:gridCol w="1975763"/>
                <a:gridCol w="831183"/>
                <a:gridCol w="803931"/>
                <a:gridCol w="967443"/>
                <a:gridCol w="967443"/>
                <a:gridCol w="1130955"/>
              </a:tblGrid>
              <a:tr h="286326">
                <a:tc gridSpan="5">
                  <a:txBody>
                    <a:bodyPr/>
                    <a:lstStyle/>
                    <a:p>
                      <a:pPr algn="ctr" fontAlgn="b"/>
                      <a:r>
                        <a:rPr lang="en-US" sz="1600" u="none" strike="noStrike" dirty="0">
                          <a:effectLst/>
                        </a:rPr>
                        <a:t>Sales Journal</a:t>
                      </a:r>
                      <a:endParaRPr lang="en-US" sz="1600" b="1"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endParaRPr lang="en-US" sz="1600" b="0" i="0" u="none" strike="noStrike">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600" b="0" i="0" u="none" strike="noStrike">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5875">
                <a:tc>
                  <a:txBody>
                    <a:bodyPr/>
                    <a:lstStyle/>
                    <a:p>
                      <a:pPr algn="ctr" fontAlgn="b"/>
                      <a:r>
                        <a:rPr lang="en-US" sz="1600" u="none" strike="noStrike" dirty="0">
                          <a:effectLst/>
                        </a:rPr>
                        <a:t>Date</a:t>
                      </a:r>
                      <a:endParaRPr lang="en-US" sz="1600" b="1"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err="1">
                          <a:effectLst/>
                        </a:rPr>
                        <a:t>Accs</a:t>
                      </a:r>
                      <a:r>
                        <a:rPr lang="en-US" sz="1600" u="none" strike="noStrike" dirty="0">
                          <a:effectLst/>
                        </a:rPr>
                        <a:t> </a:t>
                      </a:r>
                      <a:r>
                        <a:rPr lang="en-US" sz="1600" u="none" strike="noStrike" dirty="0" smtClean="0">
                          <a:effectLst/>
                        </a:rPr>
                        <a:t>receivable</a:t>
                      </a:r>
                      <a:endParaRPr lang="en-US" sz="1600" b="1"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Folio</a:t>
                      </a:r>
                      <a:endParaRPr lang="en-US" sz="1600" b="1" i="0" u="none" strike="noStrike">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Invoice</a:t>
                      </a:r>
                      <a:endParaRPr lang="en-US" sz="1600" b="1" i="0" u="none" strike="noStrike">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Sales</a:t>
                      </a:r>
                      <a:endParaRPr lang="en-US" sz="1600" b="1" i="0" u="none" strike="noStrike">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GST</a:t>
                      </a:r>
                      <a:endParaRPr lang="en-US" sz="1600" b="1" i="0" u="none" strike="noStrike">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Accs Rec</a:t>
                      </a:r>
                      <a:endParaRPr lang="en-US" sz="1600" b="1" i="0" u="none" strike="noStrike">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6326">
                <a:tc>
                  <a:txBody>
                    <a:bodyPr/>
                    <a:lstStyle/>
                    <a:p>
                      <a:pPr algn="ctr" fontAlgn="b"/>
                      <a:r>
                        <a:rPr lang="sk-SK" sz="1600" u="none" strike="noStrike" dirty="0">
                          <a:effectLst/>
                        </a:rPr>
                        <a:t> </a:t>
                      </a:r>
                      <a:endParaRPr lang="sk-SK" sz="1600" b="1"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sk-SK" sz="1600" u="none" strike="noStrike" dirty="0">
                          <a:effectLst/>
                        </a:rPr>
                        <a:t> </a:t>
                      </a:r>
                      <a:endParaRPr lang="sk-SK" sz="1600" b="1"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sk-SK" sz="1600" u="none" strike="noStrike" dirty="0">
                          <a:effectLst/>
                        </a:rPr>
                        <a:t> </a:t>
                      </a:r>
                      <a:endParaRPr lang="sk-SK" sz="1600" b="1"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Number</a:t>
                      </a:r>
                      <a:endParaRPr lang="en-US" sz="1600" b="1"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sk-SK" sz="1600" u="none" strike="noStrike" dirty="0">
                          <a:effectLst/>
                        </a:rPr>
                        <a:t> </a:t>
                      </a:r>
                      <a:endParaRPr lang="sk-SK" sz="1600" b="1"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Collected</a:t>
                      </a:r>
                      <a:endParaRPr lang="en-US" sz="1600" b="1" i="0" u="none" strike="noStrike">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Control</a:t>
                      </a:r>
                      <a:endParaRPr lang="en-US" sz="1600" b="1" i="0" u="none" strike="noStrike">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5875">
                <a:tc>
                  <a:txBody>
                    <a:bodyPr/>
                    <a:lstStyle/>
                    <a:p>
                      <a:pPr algn="r" fontAlgn="b"/>
                      <a:r>
                        <a:rPr lang="mr-IN" sz="1600" u="none" strike="noStrike">
                          <a:effectLst/>
                        </a:rPr>
                        <a:t>1-Apr-18</a:t>
                      </a:r>
                      <a:endParaRPr lang="mr-IN" sz="1600" b="0" i="0" u="none" strike="noStrike">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a:effectLst/>
                        </a:rPr>
                        <a:t>Jack</a:t>
                      </a:r>
                      <a:endParaRPr lang="en-US" sz="160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sk-SK" sz="1600" u="none" strike="noStrike" dirty="0">
                          <a:effectLst/>
                        </a:rPr>
                        <a:t> </a:t>
                      </a:r>
                      <a:endParaRPr lang="sk-SK" sz="160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sk-SK" sz="1600" u="none" strike="noStrike" dirty="0">
                          <a:effectLst/>
                        </a:rPr>
                        <a:t> </a:t>
                      </a:r>
                      <a:endParaRPr lang="sk-SK" sz="160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is-IS" sz="1600" u="none" strike="noStrike" dirty="0">
                          <a:effectLst/>
                        </a:rPr>
                        <a:t>500</a:t>
                      </a:r>
                      <a:endParaRPr lang="is-IS" sz="160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50</a:t>
                      </a:r>
                      <a:endParaRPr lang="en-US" sz="160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u="none" strike="noStrike" dirty="0">
                          <a:effectLst/>
                        </a:rPr>
                        <a:t>550</a:t>
                      </a:r>
                      <a:endParaRPr lang="en-US" sz="160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43888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Accounting for inventory </a:t>
            </a:r>
            <a:br>
              <a:rPr lang="en-AU" dirty="0"/>
            </a:br>
            <a:r>
              <a:rPr lang="en-AU" altLang="zh-CN" dirty="0"/>
              <a:t>Two methods</a:t>
            </a:r>
            <a:endParaRPr lang="en-AU" dirty="0"/>
          </a:p>
        </p:txBody>
      </p:sp>
      <p:sp>
        <p:nvSpPr>
          <p:cNvPr id="3" name="Content Placeholder 2"/>
          <p:cNvSpPr>
            <a:spLocks noGrp="1"/>
          </p:cNvSpPr>
          <p:nvPr>
            <p:ph idx="1"/>
          </p:nvPr>
        </p:nvSpPr>
        <p:spPr>
          <a:xfrm>
            <a:off x="677334" y="2160589"/>
            <a:ext cx="8596668" cy="4327297"/>
          </a:xfrm>
        </p:spPr>
        <p:txBody>
          <a:bodyPr>
            <a:normAutofit/>
          </a:bodyPr>
          <a:lstStyle/>
          <a:p>
            <a:r>
              <a:rPr lang="en-AU" sz="3000" dirty="0"/>
              <a:t>Perpetual inventory</a:t>
            </a:r>
          </a:p>
          <a:p>
            <a:pPr lvl="1">
              <a:buFont typeface="Wingdings" panose="05000000000000000000" pitchFamily="2" charset="2"/>
              <a:buChar char="l"/>
            </a:pPr>
            <a:r>
              <a:rPr lang="en-US" sz="2600" dirty="0"/>
              <a:t>Suitable for inventory of high unit value</a:t>
            </a:r>
          </a:p>
          <a:p>
            <a:pPr lvl="1">
              <a:buFont typeface="Wingdings" panose="05000000000000000000" pitchFamily="2" charset="2"/>
              <a:buChar char="l"/>
            </a:pPr>
            <a:r>
              <a:rPr lang="en-US" sz="2600" dirty="0"/>
              <a:t>Needs sophisticated computer </a:t>
            </a:r>
            <a:r>
              <a:rPr lang="en-US" sz="2600" dirty="0" smtClean="0"/>
              <a:t>system</a:t>
            </a:r>
          </a:p>
          <a:p>
            <a:pPr lvl="1">
              <a:buFont typeface="Wingdings" panose="05000000000000000000" pitchFamily="2" charset="2"/>
              <a:buChar char="l"/>
            </a:pPr>
            <a:r>
              <a:rPr lang="en-US" sz="2600" dirty="0" smtClean="0"/>
              <a:t>Inventory is recoded as an </a:t>
            </a:r>
            <a:r>
              <a:rPr lang="en-US" sz="2600" dirty="0" smtClean="0">
                <a:solidFill>
                  <a:srgbClr val="FF0000"/>
                </a:solidFill>
              </a:rPr>
              <a:t>asset</a:t>
            </a:r>
            <a:r>
              <a:rPr lang="en-US" sz="2600" dirty="0" smtClean="0"/>
              <a:t> (similar to prepayments) and when sold becomes an </a:t>
            </a:r>
            <a:r>
              <a:rPr lang="en-US" sz="2600" dirty="0" smtClean="0">
                <a:solidFill>
                  <a:srgbClr val="FF0000"/>
                </a:solidFill>
              </a:rPr>
              <a:t>expense</a:t>
            </a:r>
            <a:endParaRPr lang="en-US" sz="2600" dirty="0">
              <a:solidFill>
                <a:srgbClr val="FF0000"/>
              </a:solidFill>
            </a:endParaRPr>
          </a:p>
          <a:p>
            <a:pPr marL="342900" lvl="1" indent="-342900"/>
            <a:r>
              <a:rPr lang="en-US" sz="3000" dirty="0" smtClean="0"/>
              <a:t>Periodic </a:t>
            </a:r>
            <a:r>
              <a:rPr lang="en-US" sz="3000" dirty="0"/>
              <a:t>inventory </a:t>
            </a:r>
            <a:r>
              <a:rPr lang="en-US" sz="3000" dirty="0" smtClean="0"/>
              <a:t> </a:t>
            </a:r>
            <a:endParaRPr lang="en-US" sz="3000" dirty="0"/>
          </a:p>
          <a:p>
            <a:pPr lvl="1">
              <a:buFont typeface="Wingdings" panose="05000000000000000000" pitchFamily="2" charset="2"/>
              <a:buChar char="l"/>
            </a:pPr>
            <a:r>
              <a:rPr lang="en-US" sz="2600" dirty="0"/>
              <a:t>Suitable for inventory with low value and large quantities</a:t>
            </a:r>
          </a:p>
          <a:p>
            <a:pPr marL="457200" lvl="1" indent="0">
              <a:buNone/>
            </a:pPr>
            <a:endParaRPr lang="en-AU" sz="2600" dirty="0"/>
          </a:p>
          <a:p>
            <a:pPr marL="457200" lvl="1" indent="0">
              <a:buNone/>
            </a:pPr>
            <a:endParaRPr lang="en-AU" sz="2600" dirty="0"/>
          </a:p>
        </p:txBody>
      </p:sp>
      <p:sp>
        <p:nvSpPr>
          <p:cNvPr id="4" name="Footer Placeholder 3"/>
          <p:cNvSpPr>
            <a:spLocks noGrp="1"/>
          </p:cNvSpPr>
          <p:nvPr>
            <p:ph type="ftr" sz="quarter" idx="11"/>
          </p:nvPr>
        </p:nvSpPr>
        <p:spPr/>
        <p:txBody>
          <a:bodyPr/>
          <a:lstStyle/>
          <a:p>
            <a:r>
              <a:rPr lang="en-AU" smtClean="0"/>
              <a:t>www.deakincollege.edu.au</a:t>
            </a:r>
            <a:endParaRPr lang="en-AU"/>
          </a:p>
        </p:txBody>
      </p:sp>
    </p:spTree>
    <p:extLst>
      <p:ext uri="{BB962C8B-B14F-4D97-AF65-F5344CB8AC3E}">
        <p14:creationId xmlns:p14="http://schemas.microsoft.com/office/powerpoint/2010/main" val="165255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Accounting for Inventories </a:t>
            </a:r>
            <a:br>
              <a:rPr lang="en-US" altLang="zh-CN" dirty="0"/>
            </a:br>
            <a:r>
              <a:rPr lang="en-US" altLang="zh-CN" dirty="0"/>
              <a:t>Perpetual Inventory System</a:t>
            </a:r>
            <a:endParaRPr lang="en-AU" dirty="0"/>
          </a:p>
        </p:txBody>
      </p:sp>
      <p:sp>
        <p:nvSpPr>
          <p:cNvPr id="3" name="Content Placeholder 2"/>
          <p:cNvSpPr>
            <a:spLocks noGrp="1"/>
          </p:cNvSpPr>
          <p:nvPr>
            <p:ph idx="1"/>
          </p:nvPr>
        </p:nvSpPr>
        <p:spPr>
          <a:xfrm>
            <a:off x="677334" y="2160589"/>
            <a:ext cx="8596668" cy="4245898"/>
          </a:xfrm>
        </p:spPr>
        <p:txBody>
          <a:bodyPr>
            <a:noAutofit/>
          </a:bodyPr>
          <a:lstStyle/>
          <a:p>
            <a:r>
              <a:rPr lang="en-US" sz="2800" b="1" dirty="0"/>
              <a:t>Inventory (balance sheet)</a:t>
            </a:r>
          </a:p>
          <a:p>
            <a:pPr lvl="1">
              <a:buFont typeface="Wingdings" panose="05000000000000000000" pitchFamily="2" charset="2"/>
              <a:buChar char="l"/>
            </a:pPr>
            <a:r>
              <a:rPr lang="en-US" sz="2800" dirty="0"/>
              <a:t>Keeps a continuous and current record of inventory on hand</a:t>
            </a:r>
          </a:p>
          <a:p>
            <a:pPr marL="342900" lvl="1" indent="-342900"/>
            <a:r>
              <a:rPr lang="en-US" sz="2800" b="1" dirty="0"/>
              <a:t>COGS (income statement)</a:t>
            </a:r>
          </a:p>
          <a:p>
            <a:pPr lvl="1">
              <a:buFont typeface="Wingdings" panose="05000000000000000000" pitchFamily="2" charset="2"/>
              <a:buChar char="l"/>
            </a:pPr>
            <a:r>
              <a:rPr lang="en-US" sz="2800" dirty="0"/>
              <a:t>Provides an accumulation of the cost of good sold </a:t>
            </a:r>
            <a:endParaRPr lang="en-AU" sz="2800" dirty="0"/>
          </a:p>
          <a:p>
            <a:pPr marL="342900" lvl="1" indent="-342900"/>
            <a:r>
              <a:rPr lang="en-US" sz="2800" b="1" dirty="0" err="1"/>
              <a:t>Stocktake</a:t>
            </a:r>
            <a:endParaRPr lang="en-US" sz="2800" b="1" dirty="0"/>
          </a:p>
          <a:p>
            <a:pPr lvl="1">
              <a:buFont typeface="Wingdings" panose="05000000000000000000" pitchFamily="2" charset="2"/>
              <a:buChar char="l"/>
            </a:pPr>
            <a:r>
              <a:rPr lang="en-US" sz="2800" dirty="0"/>
              <a:t>Is performed to verify the accuracy of inventory records</a:t>
            </a:r>
          </a:p>
        </p:txBody>
      </p:sp>
      <p:sp>
        <p:nvSpPr>
          <p:cNvPr id="4" name="Footer Placeholder 3"/>
          <p:cNvSpPr>
            <a:spLocks noGrp="1"/>
          </p:cNvSpPr>
          <p:nvPr>
            <p:ph type="ftr" sz="quarter" idx="11"/>
          </p:nvPr>
        </p:nvSpPr>
        <p:spPr/>
        <p:txBody>
          <a:bodyPr/>
          <a:lstStyle/>
          <a:p>
            <a:r>
              <a:rPr lang="en-AU" smtClean="0"/>
              <a:t>www.deakincollege.edu.au</a:t>
            </a:r>
            <a:endParaRPr lang="en-AU"/>
          </a:p>
        </p:txBody>
      </p:sp>
    </p:spTree>
    <p:extLst>
      <p:ext uri="{BB962C8B-B14F-4D97-AF65-F5344CB8AC3E}">
        <p14:creationId xmlns:p14="http://schemas.microsoft.com/office/powerpoint/2010/main" val="197835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and advantages of perpetual inventory</a:t>
            </a:r>
            <a:endParaRPr lang="en-US" dirty="0"/>
          </a:p>
        </p:txBody>
      </p:sp>
      <p:sp>
        <p:nvSpPr>
          <p:cNvPr id="3" name="Content Placeholder 2"/>
          <p:cNvSpPr>
            <a:spLocks noGrp="1"/>
          </p:cNvSpPr>
          <p:nvPr>
            <p:ph idx="1"/>
          </p:nvPr>
        </p:nvSpPr>
        <p:spPr/>
        <p:txBody>
          <a:bodyPr>
            <a:normAutofit/>
          </a:bodyPr>
          <a:lstStyle/>
          <a:p>
            <a:r>
              <a:rPr lang="en-US" dirty="0" smtClean="0"/>
              <a:t>Disadvantages</a:t>
            </a:r>
          </a:p>
          <a:p>
            <a:pPr lvl="1"/>
            <a:r>
              <a:rPr lang="en-US" dirty="0" smtClean="0"/>
              <a:t>Additional time consuming record keeping</a:t>
            </a:r>
          </a:p>
          <a:p>
            <a:pPr lvl="1"/>
            <a:r>
              <a:rPr lang="en-US" dirty="0" smtClean="0"/>
              <a:t>Still need to do a physical stock take at the end of the accounting period to check the stock balance</a:t>
            </a:r>
          </a:p>
          <a:p>
            <a:r>
              <a:rPr lang="en-US" dirty="0" smtClean="0"/>
              <a:t>Advantages</a:t>
            </a:r>
          </a:p>
          <a:p>
            <a:pPr lvl="1"/>
            <a:r>
              <a:rPr lang="en-US" dirty="0" smtClean="0"/>
              <a:t>Great control over stock-  levels or numbers of stock and type of stock and use by dates </a:t>
            </a:r>
            <a:r>
              <a:rPr lang="mr-IN" dirty="0" smtClean="0"/>
              <a:t>…</a:t>
            </a:r>
            <a:r>
              <a:rPr lang="en-AU" dirty="0" smtClean="0"/>
              <a:t>..</a:t>
            </a:r>
          </a:p>
          <a:p>
            <a:pPr lvl="1"/>
            <a:r>
              <a:rPr lang="en-AU" dirty="0" smtClean="0"/>
              <a:t>Can focus on slow moving or fast moving lines of stock</a:t>
            </a:r>
          </a:p>
          <a:p>
            <a:pPr lvl="1"/>
            <a:r>
              <a:rPr lang="en-AU" dirty="0" smtClean="0"/>
              <a:t>We know when to recorder stock </a:t>
            </a:r>
            <a:r>
              <a:rPr lang="en-AU" dirty="0" err="1" smtClean="0"/>
              <a:t>eg</a:t>
            </a:r>
            <a:r>
              <a:rPr lang="en-AU" dirty="0" smtClean="0"/>
              <a:t> when the stock level reaches a certain amount.</a:t>
            </a:r>
          </a:p>
          <a:p>
            <a:pPr lvl="1"/>
            <a:r>
              <a:rPr lang="en-AU" dirty="0" smtClean="0"/>
              <a:t>Identify stock loss or gain by comparing what we should have in stock with the physical stock take</a:t>
            </a:r>
          </a:p>
          <a:p>
            <a:endParaRPr lang="en-US" dirty="0"/>
          </a:p>
        </p:txBody>
      </p:sp>
      <p:sp>
        <p:nvSpPr>
          <p:cNvPr id="4" name="Footer Placeholder 3"/>
          <p:cNvSpPr>
            <a:spLocks noGrp="1"/>
          </p:cNvSpPr>
          <p:nvPr>
            <p:ph type="ftr" sz="quarter" idx="11"/>
          </p:nvPr>
        </p:nvSpPr>
        <p:spPr/>
        <p:txBody>
          <a:bodyPr/>
          <a:lstStyle/>
          <a:p>
            <a:r>
              <a:rPr lang="en-AU" smtClean="0"/>
              <a:t>www.deakincollege.edu.au</a:t>
            </a:r>
            <a:endParaRPr lang="en-AU"/>
          </a:p>
        </p:txBody>
      </p:sp>
    </p:spTree>
    <p:extLst>
      <p:ext uri="{BB962C8B-B14F-4D97-AF65-F5344CB8AC3E}">
        <p14:creationId xmlns:p14="http://schemas.microsoft.com/office/powerpoint/2010/main" val="3925775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Perpetual inventory system</a:t>
            </a:r>
            <a:br>
              <a:rPr lang="en-US" dirty="0"/>
            </a:br>
            <a:r>
              <a:rPr lang="en-US" dirty="0"/>
              <a:t>An example of inventory card</a:t>
            </a:r>
            <a:endParaRPr lang="en-AU" dirty="0"/>
          </a:p>
        </p:txBody>
      </p:sp>
      <p:sp>
        <p:nvSpPr>
          <p:cNvPr id="3" name="Content Placeholder 2"/>
          <p:cNvSpPr>
            <a:spLocks noGrp="1"/>
          </p:cNvSpPr>
          <p:nvPr>
            <p:ph idx="1"/>
          </p:nvPr>
        </p:nvSpPr>
        <p:spPr/>
        <p:txBody>
          <a:bodyPr/>
          <a:lstStyle/>
          <a:p>
            <a:pPr marL="0" indent="0">
              <a:buNone/>
            </a:pPr>
            <a:r>
              <a:rPr lang="en-US" sz="3000" dirty="0"/>
              <a:t>Inventory card </a:t>
            </a:r>
            <a:r>
              <a:rPr lang="en-US" altLang="zh-CN" sz="3000" dirty="0"/>
              <a:t>for roses (40cm)</a:t>
            </a:r>
          </a:p>
          <a:p>
            <a:endParaRPr lang="en-US" sz="3000" dirty="0"/>
          </a:p>
          <a:p>
            <a:endParaRPr lang="en-AU" dirty="0"/>
          </a:p>
        </p:txBody>
      </p:sp>
      <p:sp>
        <p:nvSpPr>
          <p:cNvPr id="6" name="Footer Placeholder 5"/>
          <p:cNvSpPr>
            <a:spLocks noGrp="1"/>
          </p:cNvSpPr>
          <p:nvPr>
            <p:ph type="ftr" sz="quarter" idx="11"/>
          </p:nvPr>
        </p:nvSpPr>
        <p:spPr/>
        <p:txBody>
          <a:bodyPr/>
          <a:lstStyle/>
          <a:p>
            <a:r>
              <a:rPr lang="en-AU" smtClean="0"/>
              <a:t>www.deakincollege.edu.au</a:t>
            </a:r>
            <a:endParaRPr lang="en-AU"/>
          </a:p>
        </p:txBody>
      </p:sp>
      <p:graphicFrame>
        <p:nvGraphicFramePr>
          <p:cNvPr id="4" name="Table 3"/>
          <p:cNvGraphicFramePr>
            <a:graphicFrameLocks noGrp="1"/>
          </p:cNvGraphicFramePr>
          <p:nvPr>
            <p:extLst>
              <p:ext uri="{D42A27DB-BD31-4B8C-83A1-F6EECF244321}">
                <p14:modId xmlns:p14="http://schemas.microsoft.com/office/powerpoint/2010/main" val="657225422"/>
              </p:ext>
            </p:extLst>
          </p:nvPr>
        </p:nvGraphicFramePr>
        <p:xfrm>
          <a:off x="1047847" y="2651022"/>
          <a:ext cx="8127999" cy="3505200"/>
        </p:xfrm>
        <a:graphic>
          <a:graphicData uri="http://schemas.openxmlformats.org/drawingml/2006/table">
            <a:tbl>
              <a:tblPr firstRow="1" bandRow="1">
                <a:tableStyleId>{5C22544A-7EE6-4342-B048-85BDC9FD1C3A}</a:tableStyleId>
              </a:tblPr>
              <a:tblGrid>
                <a:gridCol w="738909">
                  <a:extLst>
                    <a:ext uri="{9D8B030D-6E8A-4147-A177-3AD203B41FA5}">
                      <a16:colId xmlns:a16="http://schemas.microsoft.com/office/drawing/2014/main" xmlns="" val="2944817473"/>
                    </a:ext>
                  </a:extLst>
                </a:gridCol>
                <a:gridCol w="1052154">
                  <a:extLst>
                    <a:ext uri="{9D8B030D-6E8A-4147-A177-3AD203B41FA5}">
                      <a16:colId xmlns:a16="http://schemas.microsoft.com/office/drawing/2014/main" xmlns="" val="3437124205"/>
                    </a:ext>
                  </a:extLst>
                </a:gridCol>
                <a:gridCol w="687977">
                  <a:extLst>
                    <a:ext uri="{9D8B030D-6E8A-4147-A177-3AD203B41FA5}">
                      <a16:colId xmlns:a16="http://schemas.microsoft.com/office/drawing/2014/main" xmlns="" val="3343565662"/>
                    </a:ext>
                  </a:extLst>
                </a:gridCol>
                <a:gridCol w="476596">
                  <a:extLst>
                    <a:ext uri="{9D8B030D-6E8A-4147-A177-3AD203B41FA5}">
                      <a16:colId xmlns:a16="http://schemas.microsoft.com/office/drawing/2014/main" xmlns="" val="3233644249"/>
                    </a:ext>
                  </a:extLst>
                </a:gridCol>
                <a:gridCol w="159130">
                  <a:extLst>
                    <a:ext uri="{9D8B030D-6E8A-4147-A177-3AD203B41FA5}">
                      <a16:colId xmlns:a16="http://schemas.microsoft.com/office/drawing/2014/main" xmlns="" val="2345563535"/>
                    </a:ext>
                  </a:extLst>
                </a:gridCol>
                <a:gridCol w="661851">
                  <a:extLst>
                    <a:ext uri="{9D8B030D-6E8A-4147-A177-3AD203B41FA5}">
                      <a16:colId xmlns:a16="http://schemas.microsoft.com/office/drawing/2014/main" xmlns="" val="2021493379"/>
                    </a:ext>
                  </a:extLst>
                </a:gridCol>
                <a:gridCol w="656837">
                  <a:extLst>
                    <a:ext uri="{9D8B030D-6E8A-4147-A177-3AD203B41FA5}">
                      <a16:colId xmlns:a16="http://schemas.microsoft.com/office/drawing/2014/main" xmlns="" val="4132261679"/>
                    </a:ext>
                  </a:extLst>
                </a:gridCol>
                <a:gridCol w="738909">
                  <a:extLst>
                    <a:ext uri="{9D8B030D-6E8A-4147-A177-3AD203B41FA5}">
                      <a16:colId xmlns:a16="http://schemas.microsoft.com/office/drawing/2014/main" xmlns="" val="1876480664"/>
                    </a:ext>
                  </a:extLst>
                </a:gridCol>
                <a:gridCol w="738909">
                  <a:extLst>
                    <a:ext uri="{9D8B030D-6E8A-4147-A177-3AD203B41FA5}">
                      <a16:colId xmlns:a16="http://schemas.microsoft.com/office/drawing/2014/main" xmlns="" val="333494873"/>
                    </a:ext>
                  </a:extLst>
                </a:gridCol>
                <a:gridCol w="738909">
                  <a:extLst>
                    <a:ext uri="{9D8B030D-6E8A-4147-A177-3AD203B41FA5}">
                      <a16:colId xmlns:a16="http://schemas.microsoft.com/office/drawing/2014/main" xmlns="" val="4081185598"/>
                    </a:ext>
                  </a:extLst>
                </a:gridCol>
                <a:gridCol w="738909">
                  <a:extLst>
                    <a:ext uri="{9D8B030D-6E8A-4147-A177-3AD203B41FA5}">
                      <a16:colId xmlns:a16="http://schemas.microsoft.com/office/drawing/2014/main" xmlns="" val="792816899"/>
                    </a:ext>
                  </a:extLst>
                </a:gridCol>
                <a:gridCol w="738909">
                  <a:extLst>
                    <a:ext uri="{9D8B030D-6E8A-4147-A177-3AD203B41FA5}">
                      <a16:colId xmlns:a16="http://schemas.microsoft.com/office/drawing/2014/main" xmlns="" val="634091272"/>
                    </a:ext>
                  </a:extLst>
                </a:gridCol>
              </a:tblGrid>
              <a:tr h="370840">
                <a:tc gridSpan="12">
                  <a:txBody>
                    <a:bodyPr/>
                    <a:lstStyle/>
                    <a:p>
                      <a:r>
                        <a:rPr lang="en-US" dirty="0"/>
                        <a:t>Adele’s flower shop</a:t>
                      </a:r>
                      <a:r>
                        <a:rPr lang="en-US" baseline="0" dirty="0"/>
                        <a:t>- Inventory card</a:t>
                      </a:r>
                      <a:endParaRPr lang="en-AU" dirty="0"/>
                    </a:p>
                  </a:txBody>
                  <a:tcPr/>
                </a:tc>
                <a:tc hMerge="1">
                  <a:txBody>
                    <a:bodyPr/>
                    <a:lstStyle/>
                    <a:p>
                      <a:endParaRPr lang="en-AU"/>
                    </a:p>
                  </a:txBody>
                  <a:tcPr/>
                </a:tc>
                <a:tc hMerge="1">
                  <a:txBody>
                    <a:bodyPr/>
                    <a:lstStyle/>
                    <a:p>
                      <a:endParaRPr lang="en-AU" dirty="0"/>
                    </a:p>
                  </a:txBody>
                  <a:tcPr/>
                </a:tc>
                <a:tc hMerge="1">
                  <a:txBody>
                    <a:bodyPr/>
                    <a:lstStyle/>
                    <a:p>
                      <a:endParaRPr lang="en-AU" dirty="0"/>
                    </a:p>
                  </a:txBody>
                  <a:tcPr/>
                </a:tc>
                <a:tc hMerge="1">
                  <a:txBody>
                    <a:bodyPr/>
                    <a:lstStyle/>
                    <a:p>
                      <a:endParaRPr lang="en-AU" dirty="0"/>
                    </a:p>
                  </a:txBody>
                  <a:tcPr/>
                </a:tc>
                <a:tc hMerge="1">
                  <a:txBody>
                    <a:bodyPr/>
                    <a:lstStyle/>
                    <a:p>
                      <a:endParaRPr lang="en-AU"/>
                    </a:p>
                  </a:txBody>
                  <a:tcPr/>
                </a:tc>
                <a:tc hMerge="1">
                  <a:txBody>
                    <a:bodyPr/>
                    <a:lstStyle/>
                    <a:p>
                      <a:endParaRPr lang="en-AU" dirty="0"/>
                    </a:p>
                  </a:txBody>
                  <a:tcPr/>
                </a:tc>
                <a:tc hMerge="1">
                  <a:txBody>
                    <a:bodyPr/>
                    <a:lstStyle/>
                    <a:p>
                      <a:endParaRPr lang="en-AU" dirty="0"/>
                    </a:p>
                  </a:txBody>
                  <a:tcPr/>
                </a:tc>
                <a:tc hMerge="1">
                  <a:txBody>
                    <a:bodyPr/>
                    <a:lstStyle/>
                    <a:p>
                      <a:endParaRPr lang="en-AU" dirty="0"/>
                    </a:p>
                  </a:txBody>
                  <a:tcPr/>
                </a:tc>
                <a:tc hMerge="1">
                  <a:txBody>
                    <a:bodyPr/>
                    <a:lstStyle/>
                    <a:p>
                      <a:endParaRPr lang="en-AU" dirty="0"/>
                    </a:p>
                  </a:txBody>
                  <a:tcPr/>
                </a:tc>
                <a:tc hMerge="1">
                  <a:txBody>
                    <a:bodyPr/>
                    <a:lstStyle/>
                    <a:p>
                      <a:endParaRPr lang="en-AU" dirty="0"/>
                    </a:p>
                  </a:txBody>
                  <a:tcPr/>
                </a:tc>
                <a:tc hMerge="1">
                  <a:txBody>
                    <a:bodyPr/>
                    <a:lstStyle/>
                    <a:p>
                      <a:endParaRPr lang="en-AU" dirty="0"/>
                    </a:p>
                  </a:txBody>
                  <a:tcPr/>
                </a:tc>
                <a:extLst>
                  <a:ext uri="{0D108BD9-81ED-4DB2-BD59-A6C34878D82A}">
                    <a16:rowId xmlns:a16="http://schemas.microsoft.com/office/drawing/2014/main" xmlns="" val="2446660182"/>
                  </a:ext>
                </a:extLst>
              </a:tr>
              <a:tr h="370840">
                <a:tc gridSpan="3">
                  <a:txBody>
                    <a:bodyPr/>
                    <a:lstStyle/>
                    <a:p>
                      <a:r>
                        <a:rPr lang="en-US" dirty="0"/>
                        <a:t>Item: Rose (40cm)</a:t>
                      </a:r>
                      <a:endParaRPr lang="en-AU" dirty="0"/>
                    </a:p>
                  </a:txBody>
                  <a:tcPr/>
                </a:tc>
                <a:tc hMerge="1">
                  <a:txBody>
                    <a:bodyPr/>
                    <a:lstStyle/>
                    <a:p>
                      <a:endParaRPr lang="en-AU" dirty="0"/>
                    </a:p>
                  </a:txBody>
                  <a:tcPr/>
                </a:tc>
                <a:tc hMerge="1">
                  <a:txBody>
                    <a:bodyPr/>
                    <a:lstStyle/>
                    <a:p>
                      <a:endParaRPr lang="en-AU" dirty="0"/>
                    </a:p>
                  </a:txBody>
                  <a:tcPr/>
                </a:tc>
                <a:tc>
                  <a:txBody>
                    <a:bodyPr/>
                    <a:lstStyle/>
                    <a:p>
                      <a:endParaRPr lang="en-AU" dirty="0"/>
                    </a:p>
                  </a:txBody>
                  <a:tcPr/>
                </a:tc>
                <a:tc gridSpan="2">
                  <a:txBody>
                    <a:bodyPr/>
                    <a:lstStyle/>
                    <a:p>
                      <a:endParaRPr lang="en-AU"/>
                    </a:p>
                  </a:txBody>
                  <a:tcPr/>
                </a:tc>
                <a:tc hMerge="1">
                  <a:txBody>
                    <a:bodyPr/>
                    <a:lstStyle/>
                    <a:p>
                      <a:endParaRPr lang="en-AU"/>
                    </a:p>
                  </a:txBody>
                  <a:tcPr/>
                </a:tc>
                <a:tc>
                  <a:txBody>
                    <a:bodyPr/>
                    <a:lstStyle/>
                    <a:p>
                      <a:endParaRPr lang="en-AU" dirty="0"/>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xmlns="" val="3287626421"/>
                  </a:ext>
                </a:extLst>
              </a:tr>
              <a:tr h="370840">
                <a:tc gridSpan="2">
                  <a:txBody>
                    <a:bodyPr/>
                    <a:lstStyle/>
                    <a:p>
                      <a:r>
                        <a:rPr lang="en-US" dirty="0"/>
                        <a:t>Code: R40</a:t>
                      </a:r>
                      <a:endParaRPr lang="en-AU" dirty="0"/>
                    </a:p>
                  </a:txBody>
                  <a:tcPr/>
                </a:tc>
                <a:tc hMerge="1">
                  <a:txBody>
                    <a:bodyPr/>
                    <a:lstStyle/>
                    <a:p>
                      <a:endParaRPr lang="en-AU" dirty="0"/>
                    </a:p>
                  </a:txBody>
                  <a:tcPr/>
                </a:tc>
                <a:tc gridSpan="4">
                  <a:txBody>
                    <a:bodyPr/>
                    <a:lstStyle/>
                    <a:p>
                      <a:pPr algn="ctr"/>
                      <a:r>
                        <a:rPr lang="en-US" dirty="0"/>
                        <a:t>Purchases</a:t>
                      </a:r>
                      <a:endParaRPr lang="en-AU" dirty="0"/>
                    </a:p>
                  </a:txBody>
                  <a:tcPr/>
                </a:tc>
                <a:tc hMerge="1">
                  <a:txBody>
                    <a:bodyPr/>
                    <a:lstStyle/>
                    <a:p>
                      <a:endParaRPr lang="en-AU" dirty="0"/>
                    </a:p>
                  </a:txBody>
                  <a:tcPr/>
                </a:tc>
                <a:tc hMerge="1">
                  <a:txBody>
                    <a:bodyPr/>
                    <a:lstStyle/>
                    <a:p>
                      <a:endParaRPr lang="en-AU" dirty="0"/>
                    </a:p>
                  </a:txBody>
                  <a:tcPr/>
                </a:tc>
                <a:tc hMerge="1">
                  <a:txBody>
                    <a:bodyPr/>
                    <a:lstStyle/>
                    <a:p>
                      <a:endParaRPr lang="en-AU"/>
                    </a:p>
                  </a:txBody>
                  <a:tcPr/>
                </a:tc>
                <a:tc gridSpan="3">
                  <a:txBody>
                    <a:bodyPr/>
                    <a:lstStyle/>
                    <a:p>
                      <a:pPr algn="ctr"/>
                      <a:r>
                        <a:rPr lang="en-US" dirty="0"/>
                        <a:t>Sales</a:t>
                      </a:r>
                      <a:endParaRPr lang="en-AU" dirty="0"/>
                    </a:p>
                  </a:txBody>
                  <a:tcPr/>
                </a:tc>
                <a:tc hMerge="1">
                  <a:txBody>
                    <a:bodyPr/>
                    <a:lstStyle/>
                    <a:p>
                      <a:endParaRPr lang="en-AU" dirty="0"/>
                    </a:p>
                  </a:txBody>
                  <a:tcPr/>
                </a:tc>
                <a:tc hMerge="1">
                  <a:txBody>
                    <a:bodyPr/>
                    <a:lstStyle/>
                    <a:p>
                      <a:endParaRPr lang="en-AU" dirty="0"/>
                    </a:p>
                  </a:txBody>
                  <a:tcPr/>
                </a:tc>
                <a:tc gridSpan="3">
                  <a:txBody>
                    <a:bodyPr/>
                    <a:lstStyle/>
                    <a:p>
                      <a:pPr algn="ctr"/>
                      <a:r>
                        <a:rPr lang="en-US" dirty="0"/>
                        <a:t>Balance</a:t>
                      </a:r>
                      <a:endParaRPr lang="en-AU" dirty="0"/>
                    </a:p>
                  </a:txBody>
                  <a:tcPr/>
                </a:tc>
                <a:tc hMerge="1">
                  <a:txBody>
                    <a:bodyPr/>
                    <a:lstStyle/>
                    <a:p>
                      <a:endParaRPr lang="en-AU" dirty="0"/>
                    </a:p>
                  </a:txBody>
                  <a:tcPr/>
                </a:tc>
                <a:tc hMerge="1">
                  <a:txBody>
                    <a:bodyPr/>
                    <a:lstStyle/>
                    <a:p>
                      <a:endParaRPr lang="en-AU" dirty="0"/>
                    </a:p>
                  </a:txBody>
                  <a:tcPr/>
                </a:tc>
                <a:extLst>
                  <a:ext uri="{0D108BD9-81ED-4DB2-BD59-A6C34878D82A}">
                    <a16:rowId xmlns:a16="http://schemas.microsoft.com/office/drawing/2014/main" xmlns="" val="2023541403"/>
                  </a:ext>
                </a:extLst>
              </a:tr>
              <a:tr h="370840">
                <a:tc>
                  <a:txBody>
                    <a:bodyPr/>
                    <a:lstStyle/>
                    <a:p>
                      <a:pPr marL="0" algn="l" defTabSz="457200" rtl="0" eaLnBrk="1" latinLnBrk="0" hangingPunct="1">
                        <a:spcAft>
                          <a:spcPts val="0"/>
                        </a:spcAft>
                      </a:pPr>
                      <a:r>
                        <a:rPr lang="en-AU" sz="1800" kern="1200" dirty="0">
                          <a:solidFill>
                            <a:schemeClr val="dk1"/>
                          </a:solidFill>
                          <a:latin typeface="+mn-lt"/>
                          <a:ea typeface="+mn-ea"/>
                          <a:cs typeface="+mn-cs"/>
                        </a:rPr>
                        <a:t>Date</a:t>
                      </a:r>
                      <a:endParaRPr lang="zh-CN" sz="1800" kern="1200" dirty="0">
                        <a:solidFill>
                          <a:schemeClr val="dk1"/>
                        </a:solidFill>
                        <a:latin typeface="+mn-lt"/>
                        <a:ea typeface="+mn-ea"/>
                        <a:cs typeface="+mn-cs"/>
                      </a:endParaRPr>
                    </a:p>
                  </a:txBody>
                  <a:tcPr marL="68580" marR="68580" marT="0" marB="0"/>
                </a:tc>
                <a:tc>
                  <a:txBody>
                    <a:bodyPr/>
                    <a:lstStyle/>
                    <a:p>
                      <a:pPr marL="0" algn="l" defTabSz="457200" rtl="0" eaLnBrk="1" latinLnBrk="0" hangingPunct="1">
                        <a:spcAft>
                          <a:spcPts val="0"/>
                        </a:spcAft>
                      </a:pPr>
                      <a:r>
                        <a:rPr lang="en-AU" sz="1300" kern="1200" dirty="0">
                          <a:solidFill>
                            <a:schemeClr val="dk1"/>
                          </a:solidFill>
                          <a:latin typeface="+mn-lt"/>
                          <a:ea typeface="+mn-ea"/>
                          <a:cs typeface="+mn-cs"/>
                        </a:rPr>
                        <a:t>Explanation</a:t>
                      </a:r>
                      <a:endParaRPr lang="zh-CN" sz="1300" kern="1200" dirty="0">
                        <a:solidFill>
                          <a:schemeClr val="dk1"/>
                        </a:solidFill>
                        <a:latin typeface="+mn-lt"/>
                        <a:ea typeface="+mn-ea"/>
                        <a:cs typeface="+mn-cs"/>
                      </a:endParaRPr>
                    </a:p>
                  </a:txBody>
                  <a:tcPr marL="68580" marR="68580" marT="0" marB="0"/>
                </a:tc>
                <a:tc>
                  <a:txBody>
                    <a:bodyPr/>
                    <a:lstStyle/>
                    <a:p>
                      <a:r>
                        <a:rPr lang="en-US" sz="1300" dirty="0"/>
                        <a:t>Units</a:t>
                      </a:r>
                      <a:endParaRPr lang="en-AU" sz="1300" dirty="0"/>
                    </a:p>
                  </a:txBody>
                  <a:tcPr/>
                </a:tc>
                <a:tc gridSpan="2">
                  <a:txBody>
                    <a:bodyPr/>
                    <a:lstStyle/>
                    <a:p>
                      <a:r>
                        <a:rPr lang="en-US" sz="1300" dirty="0"/>
                        <a:t>Unit cost</a:t>
                      </a:r>
                      <a:endParaRPr lang="en-AU" sz="1300" dirty="0"/>
                    </a:p>
                  </a:txBody>
                  <a:tcPr/>
                </a:tc>
                <a:tc hMerge="1">
                  <a:txBody>
                    <a:bodyPr/>
                    <a:lstStyle/>
                    <a:p>
                      <a:endParaRPr lang="en-AU" dirty="0"/>
                    </a:p>
                  </a:txBody>
                  <a:tcPr/>
                </a:tc>
                <a:tc>
                  <a:txBody>
                    <a:bodyPr/>
                    <a:lstStyle/>
                    <a:p>
                      <a:r>
                        <a:rPr lang="en-US" sz="1300" dirty="0"/>
                        <a:t>Total cost</a:t>
                      </a:r>
                      <a:endParaRPr lang="en-AU" sz="13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300" dirty="0"/>
                        <a:t>Units</a:t>
                      </a:r>
                      <a:endParaRPr lang="en-AU" altLang="zh-CN" sz="1300" dirty="0"/>
                    </a:p>
                    <a:p>
                      <a:endParaRPr lang="en-AU" sz="13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300" dirty="0"/>
                        <a:t>Unit cost</a:t>
                      </a:r>
                      <a:endParaRPr lang="en-AU" altLang="zh-CN" sz="13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300" dirty="0"/>
                        <a:t>Total cost</a:t>
                      </a:r>
                      <a:endParaRPr lang="en-AU" altLang="zh-CN" sz="13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300" dirty="0"/>
                        <a:t>Units</a:t>
                      </a:r>
                      <a:endParaRPr lang="en-AU" altLang="zh-CN" sz="1300" dirty="0"/>
                    </a:p>
                    <a:p>
                      <a:endParaRPr lang="en-AU" sz="13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300" dirty="0"/>
                        <a:t>Unit cost</a:t>
                      </a:r>
                      <a:endParaRPr lang="en-AU" altLang="zh-CN" sz="13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300" dirty="0"/>
                        <a:t>Total cost</a:t>
                      </a:r>
                      <a:endParaRPr lang="en-AU" altLang="zh-CN" sz="1300" dirty="0"/>
                    </a:p>
                  </a:txBody>
                  <a:tcPr/>
                </a:tc>
                <a:extLst>
                  <a:ext uri="{0D108BD9-81ED-4DB2-BD59-A6C34878D82A}">
                    <a16:rowId xmlns:a16="http://schemas.microsoft.com/office/drawing/2014/main" xmlns="" val="3104258211"/>
                  </a:ext>
                </a:extLst>
              </a:tr>
              <a:tr h="370840">
                <a:tc>
                  <a:txBody>
                    <a:bodyPr/>
                    <a:lstStyle/>
                    <a:p>
                      <a:pPr marL="0" algn="l" defTabSz="457200" rtl="0" eaLnBrk="1" latinLnBrk="0" hangingPunct="1">
                        <a:spcAft>
                          <a:spcPts val="0"/>
                        </a:spcAft>
                      </a:pPr>
                      <a:r>
                        <a:rPr lang="en-AU" sz="1800" kern="1200" dirty="0">
                          <a:solidFill>
                            <a:schemeClr val="dk1"/>
                          </a:solidFill>
                          <a:latin typeface="+mn-lt"/>
                          <a:ea typeface="+mn-ea"/>
                          <a:cs typeface="+mn-cs"/>
                        </a:rPr>
                        <a:t>1/7</a:t>
                      </a:r>
                      <a:endParaRPr lang="zh-CN" sz="1800" kern="1200" dirty="0">
                        <a:solidFill>
                          <a:schemeClr val="dk1"/>
                        </a:solidFill>
                        <a:latin typeface="+mn-lt"/>
                        <a:ea typeface="+mn-ea"/>
                        <a:cs typeface="+mn-cs"/>
                      </a:endParaRPr>
                    </a:p>
                  </a:txBody>
                  <a:tcPr marL="68580" marR="68580" marT="0" marB="0"/>
                </a:tc>
                <a:tc>
                  <a:txBody>
                    <a:bodyPr/>
                    <a:lstStyle/>
                    <a:p>
                      <a:pPr marL="0" algn="l" defTabSz="457200" rtl="0" eaLnBrk="1" latinLnBrk="0" hangingPunct="1">
                        <a:spcAft>
                          <a:spcPts val="0"/>
                        </a:spcAft>
                      </a:pPr>
                      <a:r>
                        <a:rPr lang="en-AU" sz="1300" kern="1200">
                          <a:solidFill>
                            <a:schemeClr val="dk1"/>
                          </a:solidFill>
                          <a:latin typeface="+mn-lt"/>
                          <a:ea typeface="+mn-ea"/>
                          <a:cs typeface="+mn-cs"/>
                        </a:rPr>
                        <a:t>Opening Bal</a:t>
                      </a:r>
                      <a:endParaRPr lang="zh-CN" sz="1300" kern="1200">
                        <a:solidFill>
                          <a:schemeClr val="dk1"/>
                        </a:solidFill>
                        <a:latin typeface="+mn-lt"/>
                        <a:ea typeface="+mn-ea"/>
                        <a:cs typeface="+mn-cs"/>
                      </a:endParaRPr>
                    </a:p>
                  </a:txBody>
                  <a:tcPr marL="68580" marR="68580" marT="0" marB="0"/>
                </a:tc>
                <a:tc>
                  <a:txBody>
                    <a:bodyPr/>
                    <a:lstStyle/>
                    <a:p>
                      <a:pPr algn="r"/>
                      <a:endParaRPr lang="en-AU" dirty="0"/>
                    </a:p>
                  </a:txBody>
                  <a:tcPr/>
                </a:tc>
                <a:tc gridSpan="2">
                  <a:txBody>
                    <a:bodyPr/>
                    <a:lstStyle/>
                    <a:p>
                      <a:pPr algn="r"/>
                      <a:endParaRPr lang="en-AU" dirty="0"/>
                    </a:p>
                  </a:txBody>
                  <a:tcPr/>
                </a:tc>
                <a:tc hMerge="1">
                  <a:txBody>
                    <a:bodyPr/>
                    <a:lstStyle/>
                    <a:p>
                      <a:endParaRPr lang="en-AU" dirty="0"/>
                    </a:p>
                  </a:txBody>
                  <a:tcPr/>
                </a:tc>
                <a:tc>
                  <a:txBody>
                    <a:bodyPr/>
                    <a:lstStyle/>
                    <a:p>
                      <a:pPr algn="r"/>
                      <a:endParaRPr lang="en-AU" dirty="0"/>
                    </a:p>
                  </a:txBody>
                  <a:tcPr/>
                </a:tc>
                <a:tc>
                  <a:txBody>
                    <a:bodyPr/>
                    <a:lstStyle/>
                    <a:p>
                      <a:pPr algn="r"/>
                      <a:endParaRPr lang="en-AU" dirty="0"/>
                    </a:p>
                  </a:txBody>
                  <a:tcPr/>
                </a:tc>
                <a:tc>
                  <a:txBody>
                    <a:bodyPr/>
                    <a:lstStyle/>
                    <a:p>
                      <a:pPr algn="r"/>
                      <a:endParaRPr lang="en-AU"/>
                    </a:p>
                  </a:txBody>
                  <a:tcPr/>
                </a:tc>
                <a:tc>
                  <a:txBody>
                    <a:bodyPr/>
                    <a:lstStyle/>
                    <a:p>
                      <a:pPr algn="r"/>
                      <a:endParaRPr lang="en-AU"/>
                    </a:p>
                  </a:txBody>
                  <a:tcPr/>
                </a:tc>
                <a:tc>
                  <a:txBody>
                    <a:bodyPr/>
                    <a:lstStyle/>
                    <a:p>
                      <a:pPr algn="r"/>
                      <a:r>
                        <a:rPr lang="en-US" dirty="0"/>
                        <a:t>0</a:t>
                      </a:r>
                      <a:endParaRPr lang="en-AU" dirty="0"/>
                    </a:p>
                  </a:txBody>
                  <a:tcPr/>
                </a:tc>
                <a:tc>
                  <a:txBody>
                    <a:bodyPr/>
                    <a:lstStyle/>
                    <a:p>
                      <a:pPr algn="r"/>
                      <a:r>
                        <a:rPr lang="en-US" dirty="0"/>
                        <a:t>3</a:t>
                      </a:r>
                      <a:endParaRPr lang="en-AU" dirty="0"/>
                    </a:p>
                  </a:txBody>
                  <a:tcPr/>
                </a:tc>
                <a:tc>
                  <a:txBody>
                    <a:bodyPr/>
                    <a:lstStyle/>
                    <a:p>
                      <a:pPr algn="r"/>
                      <a:r>
                        <a:rPr lang="en-US" dirty="0"/>
                        <a:t>0</a:t>
                      </a:r>
                      <a:endParaRPr lang="en-AU" dirty="0"/>
                    </a:p>
                  </a:txBody>
                  <a:tcPr/>
                </a:tc>
                <a:extLst>
                  <a:ext uri="{0D108BD9-81ED-4DB2-BD59-A6C34878D82A}">
                    <a16:rowId xmlns:a16="http://schemas.microsoft.com/office/drawing/2014/main" xmlns="" val="328085622"/>
                  </a:ext>
                </a:extLst>
              </a:tr>
              <a:tr h="370840">
                <a:tc>
                  <a:txBody>
                    <a:bodyPr/>
                    <a:lstStyle/>
                    <a:p>
                      <a:pPr marL="0" algn="l" defTabSz="457200" rtl="0" eaLnBrk="1" latinLnBrk="0" hangingPunct="1">
                        <a:spcAft>
                          <a:spcPts val="0"/>
                        </a:spcAft>
                      </a:pPr>
                      <a:r>
                        <a:rPr lang="en-AU" sz="1800" kern="1200" dirty="0">
                          <a:solidFill>
                            <a:schemeClr val="dk1"/>
                          </a:solidFill>
                          <a:latin typeface="+mn-lt"/>
                          <a:ea typeface="+mn-ea"/>
                          <a:cs typeface="+mn-cs"/>
                        </a:rPr>
                        <a:t>15/7</a:t>
                      </a:r>
                      <a:endParaRPr lang="zh-CN" sz="1800" kern="1200" dirty="0">
                        <a:solidFill>
                          <a:schemeClr val="dk1"/>
                        </a:solidFill>
                        <a:latin typeface="+mn-lt"/>
                        <a:ea typeface="+mn-ea"/>
                        <a:cs typeface="+mn-cs"/>
                      </a:endParaRPr>
                    </a:p>
                  </a:txBody>
                  <a:tcPr marL="68580" marR="68580" marT="0" marB="0"/>
                </a:tc>
                <a:tc>
                  <a:txBody>
                    <a:bodyPr/>
                    <a:lstStyle/>
                    <a:p>
                      <a:pPr marL="0" algn="l" defTabSz="457200" rtl="0" eaLnBrk="1" latinLnBrk="0" hangingPunct="1">
                        <a:spcAft>
                          <a:spcPts val="0"/>
                        </a:spcAft>
                      </a:pPr>
                      <a:r>
                        <a:rPr lang="en-AU" sz="1300" kern="1200" dirty="0">
                          <a:solidFill>
                            <a:schemeClr val="dk1"/>
                          </a:solidFill>
                          <a:latin typeface="+mn-lt"/>
                          <a:ea typeface="+mn-ea"/>
                          <a:cs typeface="+mn-cs"/>
                        </a:rPr>
                        <a:t>Purchases</a:t>
                      </a:r>
                      <a:endParaRPr lang="zh-CN" sz="1300" kern="1200" dirty="0">
                        <a:solidFill>
                          <a:schemeClr val="dk1"/>
                        </a:solidFill>
                        <a:latin typeface="+mn-lt"/>
                        <a:ea typeface="+mn-ea"/>
                        <a:cs typeface="+mn-cs"/>
                      </a:endParaRPr>
                    </a:p>
                  </a:txBody>
                  <a:tcPr marL="68580" marR="68580" marT="0" marB="0"/>
                </a:tc>
                <a:tc>
                  <a:txBody>
                    <a:bodyPr/>
                    <a:lstStyle/>
                    <a:p>
                      <a:pPr algn="r"/>
                      <a:r>
                        <a:rPr lang="en-US" dirty="0"/>
                        <a:t>300</a:t>
                      </a:r>
                      <a:endParaRPr lang="en-AU" dirty="0"/>
                    </a:p>
                  </a:txBody>
                  <a:tcPr/>
                </a:tc>
                <a:tc gridSpan="2">
                  <a:txBody>
                    <a:bodyPr/>
                    <a:lstStyle/>
                    <a:p>
                      <a:pPr algn="r"/>
                      <a:r>
                        <a:rPr lang="en-US" dirty="0"/>
                        <a:t>3</a:t>
                      </a:r>
                      <a:endParaRPr lang="en-AU" dirty="0"/>
                    </a:p>
                  </a:txBody>
                  <a:tcPr/>
                </a:tc>
                <a:tc hMerge="1">
                  <a:txBody>
                    <a:bodyPr/>
                    <a:lstStyle/>
                    <a:p>
                      <a:endParaRPr lang="en-AU"/>
                    </a:p>
                  </a:txBody>
                  <a:tcPr/>
                </a:tc>
                <a:tc>
                  <a:txBody>
                    <a:bodyPr/>
                    <a:lstStyle/>
                    <a:p>
                      <a:pPr algn="r"/>
                      <a:r>
                        <a:rPr lang="en-US" dirty="0"/>
                        <a:t>900</a:t>
                      </a:r>
                      <a:endParaRPr lang="en-AU" dirty="0"/>
                    </a:p>
                  </a:txBody>
                  <a:tcPr/>
                </a:tc>
                <a:tc>
                  <a:txBody>
                    <a:bodyPr/>
                    <a:lstStyle/>
                    <a:p>
                      <a:pPr algn="r"/>
                      <a:endParaRPr lang="en-AU" dirty="0"/>
                    </a:p>
                  </a:txBody>
                  <a:tcPr/>
                </a:tc>
                <a:tc>
                  <a:txBody>
                    <a:bodyPr/>
                    <a:lstStyle/>
                    <a:p>
                      <a:pPr algn="r"/>
                      <a:endParaRPr lang="en-AU" dirty="0"/>
                    </a:p>
                  </a:txBody>
                  <a:tcPr/>
                </a:tc>
                <a:tc>
                  <a:txBody>
                    <a:bodyPr/>
                    <a:lstStyle/>
                    <a:p>
                      <a:pPr algn="r"/>
                      <a:endParaRPr lang="en-AU" dirty="0"/>
                    </a:p>
                  </a:txBody>
                  <a:tcPr/>
                </a:tc>
                <a:tc>
                  <a:txBody>
                    <a:bodyPr/>
                    <a:lstStyle/>
                    <a:p>
                      <a:pPr algn="r"/>
                      <a:r>
                        <a:rPr lang="en-US" dirty="0"/>
                        <a:t>300</a:t>
                      </a:r>
                      <a:endParaRPr lang="en-AU" dirty="0"/>
                    </a:p>
                  </a:txBody>
                  <a:tcPr/>
                </a:tc>
                <a:tc>
                  <a:txBody>
                    <a:bodyPr/>
                    <a:lstStyle/>
                    <a:p>
                      <a:pPr algn="r"/>
                      <a:r>
                        <a:rPr lang="en-US" dirty="0"/>
                        <a:t>3</a:t>
                      </a:r>
                      <a:endParaRPr lang="en-AU" dirty="0"/>
                    </a:p>
                  </a:txBody>
                  <a:tcPr/>
                </a:tc>
                <a:tc>
                  <a:txBody>
                    <a:bodyPr/>
                    <a:lstStyle/>
                    <a:p>
                      <a:pPr algn="r"/>
                      <a:r>
                        <a:rPr lang="en-US" dirty="0"/>
                        <a:t>900</a:t>
                      </a:r>
                      <a:endParaRPr lang="en-AU" dirty="0"/>
                    </a:p>
                  </a:txBody>
                  <a:tcPr/>
                </a:tc>
                <a:extLst>
                  <a:ext uri="{0D108BD9-81ED-4DB2-BD59-A6C34878D82A}">
                    <a16:rowId xmlns:a16="http://schemas.microsoft.com/office/drawing/2014/main" xmlns="" val="3115130064"/>
                  </a:ext>
                </a:extLst>
              </a:tr>
              <a:tr h="370840">
                <a:tc>
                  <a:txBody>
                    <a:bodyPr/>
                    <a:lstStyle/>
                    <a:p>
                      <a:pPr marL="0" algn="l" defTabSz="457200" rtl="0" eaLnBrk="1" latinLnBrk="0" hangingPunct="1">
                        <a:spcAft>
                          <a:spcPts val="0"/>
                        </a:spcAft>
                      </a:pPr>
                      <a:r>
                        <a:rPr lang="en-AU" sz="1800" kern="1200" dirty="0">
                          <a:solidFill>
                            <a:schemeClr val="dk1"/>
                          </a:solidFill>
                          <a:latin typeface="+mn-lt"/>
                          <a:ea typeface="+mn-ea"/>
                          <a:cs typeface="+mn-cs"/>
                        </a:rPr>
                        <a:t>17/7</a:t>
                      </a:r>
                      <a:endParaRPr lang="zh-CN" sz="1800" kern="1200" dirty="0">
                        <a:solidFill>
                          <a:schemeClr val="dk1"/>
                        </a:solidFill>
                        <a:latin typeface="+mn-lt"/>
                        <a:ea typeface="+mn-ea"/>
                        <a:cs typeface="+mn-cs"/>
                      </a:endParaRPr>
                    </a:p>
                  </a:txBody>
                  <a:tcPr marL="68580" marR="68580" marT="0" marB="0"/>
                </a:tc>
                <a:tc>
                  <a:txBody>
                    <a:bodyPr/>
                    <a:lstStyle/>
                    <a:p>
                      <a:pPr marL="0" algn="l" defTabSz="457200" rtl="0" eaLnBrk="1" latinLnBrk="0" hangingPunct="1">
                        <a:spcAft>
                          <a:spcPts val="0"/>
                        </a:spcAft>
                      </a:pPr>
                      <a:r>
                        <a:rPr lang="en-AU" altLang="zh-CN" sz="1300" kern="1200" dirty="0">
                          <a:solidFill>
                            <a:schemeClr val="dk1"/>
                          </a:solidFill>
                          <a:latin typeface="+mn-lt"/>
                          <a:ea typeface="+mn-ea"/>
                          <a:cs typeface="+mn-cs"/>
                        </a:rPr>
                        <a:t>Purchases returns</a:t>
                      </a:r>
                      <a:endParaRPr lang="zh-CN" altLang="zh-CN" sz="1300" kern="1200" dirty="0">
                        <a:solidFill>
                          <a:schemeClr val="dk1"/>
                        </a:solidFill>
                        <a:latin typeface="+mn-lt"/>
                        <a:ea typeface="+mn-ea"/>
                        <a:cs typeface="+mn-cs"/>
                      </a:endParaRPr>
                    </a:p>
                  </a:txBody>
                  <a:tcPr marL="68580" marR="68580" marT="0" marB="0"/>
                </a:tc>
                <a:tc>
                  <a:txBody>
                    <a:bodyPr/>
                    <a:lstStyle/>
                    <a:p>
                      <a:pPr algn="r"/>
                      <a:r>
                        <a:rPr lang="en-US" dirty="0"/>
                        <a:t>(20)</a:t>
                      </a:r>
                      <a:endParaRPr lang="en-AU" dirty="0"/>
                    </a:p>
                  </a:txBody>
                  <a:tcPr/>
                </a:tc>
                <a:tc gridSpan="2">
                  <a:txBody>
                    <a:bodyPr/>
                    <a:lstStyle/>
                    <a:p>
                      <a:pPr algn="r"/>
                      <a:r>
                        <a:rPr lang="en-US" dirty="0"/>
                        <a:t>3</a:t>
                      </a:r>
                      <a:endParaRPr lang="en-AU" dirty="0"/>
                    </a:p>
                  </a:txBody>
                  <a:tcPr/>
                </a:tc>
                <a:tc hMerge="1">
                  <a:txBody>
                    <a:bodyPr/>
                    <a:lstStyle/>
                    <a:p>
                      <a:endParaRPr lang="en-AU"/>
                    </a:p>
                  </a:txBody>
                  <a:tcPr/>
                </a:tc>
                <a:tc>
                  <a:txBody>
                    <a:bodyPr/>
                    <a:lstStyle/>
                    <a:p>
                      <a:pPr algn="r"/>
                      <a:r>
                        <a:rPr lang="en-US" dirty="0"/>
                        <a:t>(60)</a:t>
                      </a:r>
                      <a:endParaRPr lang="en-AU" dirty="0"/>
                    </a:p>
                  </a:txBody>
                  <a:tcPr/>
                </a:tc>
                <a:tc>
                  <a:txBody>
                    <a:bodyPr/>
                    <a:lstStyle/>
                    <a:p>
                      <a:endParaRPr lang="en-AU"/>
                    </a:p>
                  </a:txBody>
                  <a:tcPr/>
                </a:tc>
                <a:tc>
                  <a:txBody>
                    <a:bodyPr/>
                    <a:lstStyle/>
                    <a:p>
                      <a:endParaRPr lang="en-AU"/>
                    </a:p>
                  </a:txBody>
                  <a:tcPr/>
                </a:tc>
                <a:tc>
                  <a:txBody>
                    <a:bodyPr/>
                    <a:lstStyle/>
                    <a:p>
                      <a:endParaRPr lang="en-AU" dirty="0"/>
                    </a:p>
                  </a:txBody>
                  <a:tcPr/>
                </a:tc>
                <a:tc>
                  <a:txBody>
                    <a:bodyPr/>
                    <a:lstStyle/>
                    <a:p>
                      <a:pPr algn="r"/>
                      <a:r>
                        <a:rPr lang="en-US" dirty="0"/>
                        <a:t>280</a:t>
                      </a:r>
                      <a:endParaRPr lang="en-AU" dirty="0"/>
                    </a:p>
                  </a:txBody>
                  <a:tcPr/>
                </a:tc>
                <a:tc>
                  <a:txBody>
                    <a:bodyPr/>
                    <a:lstStyle/>
                    <a:p>
                      <a:pPr algn="r"/>
                      <a:r>
                        <a:rPr lang="en-US" dirty="0"/>
                        <a:t>3</a:t>
                      </a:r>
                      <a:endParaRPr lang="en-AU" dirty="0"/>
                    </a:p>
                  </a:txBody>
                  <a:tcPr/>
                </a:tc>
                <a:tc>
                  <a:txBody>
                    <a:bodyPr/>
                    <a:lstStyle/>
                    <a:p>
                      <a:pPr algn="r"/>
                      <a:r>
                        <a:rPr lang="en-US" dirty="0"/>
                        <a:t>840</a:t>
                      </a:r>
                      <a:endParaRPr lang="en-AU" dirty="0"/>
                    </a:p>
                  </a:txBody>
                  <a:tcPr/>
                </a:tc>
                <a:extLst>
                  <a:ext uri="{0D108BD9-81ED-4DB2-BD59-A6C34878D82A}">
                    <a16:rowId xmlns:a16="http://schemas.microsoft.com/office/drawing/2014/main" xmlns="" val="1163069366"/>
                  </a:ext>
                </a:extLst>
              </a:tr>
              <a:tr h="370840">
                <a:tc>
                  <a:txBody>
                    <a:bodyPr/>
                    <a:lstStyle/>
                    <a:p>
                      <a:pPr marL="0" algn="l" defTabSz="457200" rtl="0" eaLnBrk="1" latinLnBrk="0" hangingPunct="1">
                        <a:spcAft>
                          <a:spcPts val="0"/>
                        </a:spcAft>
                      </a:pPr>
                      <a:r>
                        <a:rPr lang="en-AU" sz="1800" kern="1200" dirty="0">
                          <a:solidFill>
                            <a:schemeClr val="dk1"/>
                          </a:solidFill>
                          <a:latin typeface="+mn-lt"/>
                          <a:ea typeface="+mn-ea"/>
                          <a:cs typeface="+mn-cs"/>
                        </a:rPr>
                        <a:t>24/7</a:t>
                      </a:r>
                      <a:endParaRPr lang="zh-CN" sz="1800" kern="1200" dirty="0">
                        <a:solidFill>
                          <a:schemeClr val="dk1"/>
                        </a:solidFill>
                        <a:latin typeface="+mn-lt"/>
                        <a:ea typeface="+mn-ea"/>
                        <a:cs typeface="+mn-cs"/>
                      </a:endParaRPr>
                    </a:p>
                  </a:txBody>
                  <a:tcPr marL="68580" marR="68580" marT="0" marB="0"/>
                </a:tc>
                <a:tc>
                  <a:txBody>
                    <a:bodyPr/>
                    <a:lstStyle/>
                    <a:p>
                      <a:pPr marL="0" algn="l" defTabSz="457200" rtl="0" eaLnBrk="1" latinLnBrk="0" hangingPunct="1">
                        <a:spcAft>
                          <a:spcPts val="0"/>
                        </a:spcAft>
                      </a:pPr>
                      <a:r>
                        <a:rPr lang="en-US" altLang="zh-CN" sz="1300" kern="1200" dirty="0">
                          <a:solidFill>
                            <a:schemeClr val="dk1"/>
                          </a:solidFill>
                          <a:latin typeface="+mn-lt"/>
                          <a:ea typeface="+mn-ea"/>
                          <a:cs typeface="+mn-cs"/>
                        </a:rPr>
                        <a:t>Sales</a:t>
                      </a:r>
                      <a:endParaRPr lang="zh-CN" sz="1300" kern="1200" dirty="0">
                        <a:solidFill>
                          <a:schemeClr val="dk1"/>
                        </a:solidFill>
                        <a:latin typeface="+mn-lt"/>
                        <a:ea typeface="+mn-ea"/>
                        <a:cs typeface="+mn-cs"/>
                      </a:endParaRPr>
                    </a:p>
                  </a:txBody>
                  <a:tcPr marL="68580" marR="68580" marT="0" marB="0"/>
                </a:tc>
                <a:tc>
                  <a:txBody>
                    <a:bodyPr/>
                    <a:lstStyle/>
                    <a:p>
                      <a:endParaRPr lang="en-AU"/>
                    </a:p>
                  </a:txBody>
                  <a:tcPr/>
                </a:tc>
                <a:tc gridSpan="2">
                  <a:txBody>
                    <a:bodyPr/>
                    <a:lstStyle/>
                    <a:p>
                      <a:endParaRPr lang="en-AU"/>
                    </a:p>
                  </a:txBody>
                  <a:tcPr/>
                </a:tc>
                <a:tc hMerge="1">
                  <a:txBody>
                    <a:bodyPr/>
                    <a:lstStyle/>
                    <a:p>
                      <a:endParaRPr lang="en-AU"/>
                    </a:p>
                  </a:txBody>
                  <a:tcPr/>
                </a:tc>
                <a:tc>
                  <a:txBody>
                    <a:bodyPr/>
                    <a:lstStyle/>
                    <a:p>
                      <a:endParaRPr lang="en-AU" dirty="0"/>
                    </a:p>
                  </a:txBody>
                  <a:tcPr/>
                </a:tc>
                <a:tc>
                  <a:txBody>
                    <a:bodyPr/>
                    <a:lstStyle/>
                    <a:p>
                      <a:pPr algn="r"/>
                      <a:r>
                        <a:rPr lang="en-US" dirty="0"/>
                        <a:t>50</a:t>
                      </a:r>
                      <a:endParaRPr lang="en-AU" dirty="0"/>
                    </a:p>
                  </a:txBody>
                  <a:tcPr/>
                </a:tc>
                <a:tc>
                  <a:txBody>
                    <a:bodyPr/>
                    <a:lstStyle/>
                    <a:p>
                      <a:pPr algn="r"/>
                      <a:r>
                        <a:rPr lang="en-US" dirty="0"/>
                        <a:t>3</a:t>
                      </a:r>
                      <a:endParaRPr lang="en-AU" dirty="0"/>
                    </a:p>
                  </a:txBody>
                  <a:tcPr/>
                </a:tc>
                <a:tc>
                  <a:txBody>
                    <a:bodyPr/>
                    <a:lstStyle/>
                    <a:p>
                      <a:pPr algn="r"/>
                      <a:r>
                        <a:rPr lang="en-US" dirty="0"/>
                        <a:t>150</a:t>
                      </a:r>
                      <a:endParaRPr lang="en-AU" dirty="0"/>
                    </a:p>
                  </a:txBody>
                  <a:tcPr/>
                </a:tc>
                <a:tc>
                  <a:txBody>
                    <a:bodyPr/>
                    <a:lstStyle/>
                    <a:p>
                      <a:pPr algn="r"/>
                      <a:r>
                        <a:rPr lang="en-US" dirty="0"/>
                        <a:t>230</a:t>
                      </a:r>
                      <a:endParaRPr lang="en-AU" dirty="0"/>
                    </a:p>
                  </a:txBody>
                  <a:tcPr/>
                </a:tc>
                <a:tc>
                  <a:txBody>
                    <a:bodyPr/>
                    <a:lstStyle/>
                    <a:p>
                      <a:pPr algn="r"/>
                      <a:r>
                        <a:rPr lang="en-US" dirty="0"/>
                        <a:t>3</a:t>
                      </a:r>
                      <a:endParaRPr lang="en-AU" dirty="0"/>
                    </a:p>
                  </a:txBody>
                  <a:tcPr/>
                </a:tc>
                <a:tc>
                  <a:txBody>
                    <a:bodyPr/>
                    <a:lstStyle/>
                    <a:p>
                      <a:pPr algn="r"/>
                      <a:r>
                        <a:rPr lang="en-US" dirty="0"/>
                        <a:t>690</a:t>
                      </a:r>
                      <a:endParaRPr lang="en-AU" dirty="0"/>
                    </a:p>
                  </a:txBody>
                  <a:tcPr/>
                </a:tc>
                <a:extLst>
                  <a:ext uri="{0D108BD9-81ED-4DB2-BD59-A6C34878D82A}">
                    <a16:rowId xmlns:a16="http://schemas.microsoft.com/office/drawing/2014/main" xmlns="" val="2704961193"/>
                  </a:ext>
                </a:extLst>
              </a:tr>
              <a:tr h="370840">
                <a:tc>
                  <a:txBody>
                    <a:bodyPr/>
                    <a:lstStyle/>
                    <a:p>
                      <a:pPr marL="0" algn="l" defTabSz="457200" rtl="0" eaLnBrk="1" latinLnBrk="0" hangingPunct="1">
                        <a:spcAft>
                          <a:spcPts val="0"/>
                        </a:spcAft>
                      </a:pPr>
                      <a:r>
                        <a:rPr lang="en-AU" sz="1800" kern="1200" dirty="0">
                          <a:solidFill>
                            <a:schemeClr val="dk1"/>
                          </a:solidFill>
                          <a:latin typeface="+mn-lt"/>
                          <a:ea typeface="+mn-ea"/>
                          <a:cs typeface="+mn-cs"/>
                        </a:rPr>
                        <a:t>25/7</a:t>
                      </a:r>
                      <a:endParaRPr lang="zh-CN" sz="1800" kern="1200" dirty="0">
                        <a:solidFill>
                          <a:schemeClr val="dk1"/>
                        </a:solidFill>
                        <a:latin typeface="+mn-lt"/>
                        <a:ea typeface="+mn-ea"/>
                        <a:cs typeface="+mn-cs"/>
                      </a:endParaRPr>
                    </a:p>
                  </a:txBody>
                  <a:tcPr marL="68580" marR="68580" marT="0" marB="0"/>
                </a:tc>
                <a:tc>
                  <a:txBody>
                    <a:bodyPr/>
                    <a:lstStyle/>
                    <a:p>
                      <a:pPr marL="0" algn="l" defTabSz="457200" rtl="0" eaLnBrk="1" latinLnBrk="0" hangingPunct="1">
                        <a:spcAft>
                          <a:spcPts val="0"/>
                        </a:spcAft>
                      </a:pPr>
                      <a:r>
                        <a:rPr lang="en-AU" sz="1300" kern="1200" dirty="0">
                          <a:solidFill>
                            <a:schemeClr val="dk1"/>
                          </a:solidFill>
                          <a:latin typeface="+mn-lt"/>
                          <a:ea typeface="+mn-ea"/>
                          <a:cs typeface="+mn-cs"/>
                        </a:rPr>
                        <a:t>Sales returns</a:t>
                      </a:r>
                      <a:endParaRPr lang="zh-CN" sz="1300" kern="1200" dirty="0">
                        <a:solidFill>
                          <a:schemeClr val="dk1"/>
                        </a:solidFill>
                        <a:latin typeface="+mn-lt"/>
                        <a:ea typeface="+mn-ea"/>
                        <a:cs typeface="+mn-cs"/>
                      </a:endParaRPr>
                    </a:p>
                  </a:txBody>
                  <a:tcPr marL="68580" marR="68580" marT="0" marB="0"/>
                </a:tc>
                <a:tc>
                  <a:txBody>
                    <a:bodyPr/>
                    <a:lstStyle/>
                    <a:p>
                      <a:pPr algn="r"/>
                      <a:endParaRPr lang="en-AU" dirty="0"/>
                    </a:p>
                  </a:txBody>
                  <a:tcPr/>
                </a:tc>
                <a:tc gridSpan="2">
                  <a:txBody>
                    <a:bodyPr/>
                    <a:lstStyle/>
                    <a:p>
                      <a:pPr algn="r"/>
                      <a:endParaRPr lang="en-AU"/>
                    </a:p>
                  </a:txBody>
                  <a:tcPr/>
                </a:tc>
                <a:tc hMerge="1">
                  <a:txBody>
                    <a:bodyPr/>
                    <a:lstStyle/>
                    <a:p>
                      <a:endParaRPr lang="en-AU"/>
                    </a:p>
                  </a:txBody>
                  <a:tcPr/>
                </a:tc>
                <a:tc>
                  <a:txBody>
                    <a:bodyPr/>
                    <a:lstStyle/>
                    <a:p>
                      <a:pPr algn="r"/>
                      <a:endParaRPr lang="en-AU"/>
                    </a:p>
                  </a:txBody>
                  <a:tcPr/>
                </a:tc>
                <a:tc>
                  <a:txBody>
                    <a:bodyPr/>
                    <a:lstStyle/>
                    <a:p>
                      <a:pPr algn="r"/>
                      <a:r>
                        <a:rPr lang="en-US" dirty="0"/>
                        <a:t>(5)</a:t>
                      </a:r>
                      <a:endParaRPr lang="en-AU" dirty="0"/>
                    </a:p>
                  </a:txBody>
                  <a:tcPr/>
                </a:tc>
                <a:tc>
                  <a:txBody>
                    <a:bodyPr/>
                    <a:lstStyle/>
                    <a:p>
                      <a:pPr algn="r"/>
                      <a:r>
                        <a:rPr lang="en-US" dirty="0"/>
                        <a:t>3</a:t>
                      </a:r>
                      <a:endParaRPr lang="en-AU" dirty="0"/>
                    </a:p>
                  </a:txBody>
                  <a:tcPr/>
                </a:tc>
                <a:tc>
                  <a:txBody>
                    <a:bodyPr/>
                    <a:lstStyle/>
                    <a:p>
                      <a:pPr algn="r"/>
                      <a:r>
                        <a:rPr lang="en-US" dirty="0"/>
                        <a:t>(15)</a:t>
                      </a:r>
                      <a:endParaRPr lang="en-AU" dirty="0"/>
                    </a:p>
                  </a:txBody>
                  <a:tcPr/>
                </a:tc>
                <a:tc>
                  <a:txBody>
                    <a:bodyPr/>
                    <a:lstStyle/>
                    <a:p>
                      <a:pPr algn="r"/>
                      <a:r>
                        <a:rPr lang="en-US" dirty="0"/>
                        <a:t>235</a:t>
                      </a:r>
                      <a:endParaRPr lang="en-AU" dirty="0"/>
                    </a:p>
                  </a:txBody>
                  <a:tcPr/>
                </a:tc>
                <a:tc>
                  <a:txBody>
                    <a:bodyPr/>
                    <a:lstStyle/>
                    <a:p>
                      <a:pPr algn="r"/>
                      <a:r>
                        <a:rPr lang="en-US" dirty="0"/>
                        <a:t>3</a:t>
                      </a:r>
                      <a:endParaRPr lang="en-AU" dirty="0"/>
                    </a:p>
                  </a:txBody>
                  <a:tcPr/>
                </a:tc>
                <a:tc>
                  <a:txBody>
                    <a:bodyPr/>
                    <a:lstStyle/>
                    <a:p>
                      <a:pPr algn="r"/>
                      <a:r>
                        <a:rPr lang="en-US" dirty="0"/>
                        <a:t>705</a:t>
                      </a:r>
                      <a:endParaRPr lang="en-AU" dirty="0"/>
                    </a:p>
                  </a:txBody>
                  <a:tcPr/>
                </a:tc>
                <a:extLst>
                  <a:ext uri="{0D108BD9-81ED-4DB2-BD59-A6C34878D82A}">
                    <a16:rowId xmlns:a16="http://schemas.microsoft.com/office/drawing/2014/main" xmlns="" val="3541577948"/>
                  </a:ext>
                </a:extLst>
              </a:tr>
            </a:tbl>
          </a:graphicData>
        </a:graphic>
      </p:graphicFrame>
    </p:spTree>
    <p:extLst>
      <p:ext uri="{BB962C8B-B14F-4D97-AF65-F5344CB8AC3E}">
        <p14:creationId xmlns:p14="http://schemas.microsoft.com/office/powerpoint/2010/main" val="2847854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Exercise 9.7 </a:t>
            </a:r>
            <a:r>
              <a:rPr lang="en-US" dirty="0"/>
              <a:t>Illustration of perpetual inventory system</a:t>
            </a:r>
            <a:endParaRPr lang="en-AU" dirty="0"/>
          </a:p>
        </p:txBody>
      </p:sp>
      <p:sp>
        <p:nvSpPr>
          <p:cNvPr id="3" name="Content Placeholder 2"/>
          <p:cNvSpPr>
            <a:spLocks noGrp="1"/>
          </p:cNvSpPr>
          <p:nvPr>
            <p:ph idx="1"/>
          </p:nvPr>
        </p:nvSpPr>
        <p:spPr/>
        <p:txBody>
          <a:bodyPr>
            <a:normAutofit/>
          </a:bodyPr>
          <a:lstStyle/>
          <a:p>
            <a:pPr marL="0" indent="0">
              <a:buNone/>
            </a:pPr>
            <a:r>
              <a:rPr lang="en-US" sz="2800" dirty="0"/>
              <a:t>Assume Adele uses a perpetual inventory system for her flower shop. Prepare journal entries for the following transactions in July. </a:t>
            </a:r>
          </a:p>
          <a:p>
            <a:pPr marL="0" indent="0">
              <a:buNone/>
            </a:pPr>
            <a:endParaRPr lang="en-US" sz="2800" dirty="0"/>
          </a:p>
          <a:p>
            <a:r>
              <a:rPr lang="en-US" sz="2800" b="1" u="sng" dirty="0"/>
              <a:t>Exercise 9.7.1: </a:t>
            </a:r>
            <a:r>
              <a:rPr lang="en-US" altLang="zh-CN" sz="2800" dirty="0">
                <a:ea typeface="宋体" panose="02010600030101010101" pitchFamily="2" charset="-122"/>
              </a:rPr>
              <a:t>On 15 July, Adele bought 300 roses (40 cm) at $3 each (cost price) plus GST, on credit from her supplier, Paul’s nursery. Term: 2/10, 1/20, n/30.</a:t>
            </a:r>
          </a:p>
          <a:p>
            <a:pPr marL="0" indent="0">
              <a:buNone/>
            </a:pPr>
            <a:endParaRPr lang="en-US" sz="2400" b="1" u="sng" dirty="0"/>
          </a:p>
          <a:p>
            <a:pPr marL="0" indent="0">
              <a:buNone/>
            </a:pPr>
            <a:endParaRPr lang="en-AU" dirty="0"/>
          </a:p>
        </p:txBody>
      </p:sp>
      <p:sp>
        <p:nvSpPr>
          <p:cNvPr id="5" name="Footer Placeholder 4"/>
          <p:cNvSpPr>
            <a:spLocks noGrp="1"/>
          </p:cNvSpPr>
          <p:nvPr>
            <p:ph type="ftr" sz="quarter" idx="11"/>
          </p:nvPr>
        </p:nvSpPr>
        <p:spPr/>
        <p:txBody>
          <a:bodyPr/>
          <a:lstStyle/>
          <a:p>
            <a:r>
              <a:rPr lang="en-AU" smtClean="0"/>
              <a:t>www.deakincollege.edu.au</a:t>
            </a:r>
            <a:endParaRPr lang="en-AU"/>
          </a:p>
        </p:txBody>
      </p:sp>
    </p:spTree>
    <p:extLst>
      <p:ext uri="{BB962C8B-B14F-4D97-AF65-F5344CB8AC3E}">
        <p14:creationId xmlns:p14="http://schemas.microsoft.com/office/powerpoint/2010/main" val="432216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9.7.1 Answer</a:t>
            </a:r>
          </a:p>
        </p:txBody>
      </p:sp>
      <p:sp>
        <p:nvSpPr>
          <p:cNvPr id="3" name="Content Placeholder 2"/>
          <p:cNvSpPr>
            <a:spLocks noGrp="1"/>
          </p:cNvSpPr>
          <p:nvPr>
            <p:ph idx="1"/>
          </p:nvPr>
        </p:nvSpPr>
        <p:spPr>
          <a:xfrm>
            <a:off x="677334" y="3737122"/>
            <a:ext cx="8596668" cy="3880773"/>
          </a:xfrm>
        </p:spPr>
        <p:txBody>
          <a:bodyPr/>
          <a:lstStyle/>
          <a:p>
            <a:r>
              <a:rPr lang="en-AU" dirty="0" smtClean="0"/>
              <a:t>Or</a:t>
            </a:r>
            <a:endParaRPr lang="en-AU" dirty="0"/>
          </a:p>
        </p:txBody>
      </p:sp>
      <p:sp>
        <p:nvSpPr>
          <p:cNvPr id="6" name="Footer Placeholder 5"/>
          <p:cNvSpPr>
            <a:spLocks noGrp="1"/>
          </p:cNvSpPr>
          <p:nvPr>
            <p:ph type="ftr" sz="quarter" idx="11"/>
          </p:nvPr>
        </p:nvSpPr>
        <p:spPr/>
        <p:txBody>
          <a:bodyPr/>
          <a:lstStyle/>
          <a:p>
            <a:r>
              <a:rPr lang="en-AU" smtClean="0"/>
              <a:t>www.deakincollege.edu.au</a:t>
            </a:r>
            <a:endParaRPr lang="en-AU"/>
          </a:p>
        </p:txBody>
      </p:sp>
      <p:graphicFrame>
        <p:nvGraphicFramePr>
          <p:cNvPr id="5" name="Object 4"/>
          <p:cNvGraphicFramePr>
            <a:graphicFrameLocks noChangeAspect="1"/>
          </p:cNvGraphicFramePr>
          <p:nvPr>
            <p:extLst>
              <p:ext uri="{D42A27DB-BD31-4B8C-83A1-F6EECF244321}">
                <p14:modId xmlns:p14="http://schemas.microsoft.com/office/powerpoint/2010/main" val="1041440933"/>
              </p:ext>
            </p:extLst>
          </p:nvPr>
        </p:nvGraphicFramePr>
        <p:xfrm>
          <a:off x="958499" y="1403492"/>
          <a:ext cx="8034338" cy="2574925"/>
        </p:xfrm>
        <a:graphic>
          <a:graphicData uri="http://schemas.openxmlformats.org/presentationml/2006/ole">
            <mc:AlternateContent xmlns:mc="http://schemas.openxmlformats.org/markup-compatibility/2006">
              <mc:Choice xmlns:v="urn:schemas-microsoft-com:vml" Requires="v">
                <p:oleObj spid="_x0000_s20593" name="Document" r:id="rId3" imgW="5283200" imgH="1701800" progId="Word.Document.12">
                  <p:embed/>
                </p:oleObj>
              </mc:Choice>
              <mc:Fallback>
                <p:oleObj name="Document" r:id="rId3" imgW="5283200" imgH="1701800" progId="Word.Document.12">
                  <p:embed/>
                  <p:pic>
                    <p:nvPicPr>
                      <p:cNvPr id="0" name="Picture 77"/>
                      <p:cNvPicPr>
                        <a:picLocks noChangeAspect="1" noChangeArrowheads="1"/>
                      </p:cNvPicPr>
                      <p:nvPr/>
                    </p:nvPicPr>
                    <p:blipFill>
                      <a:blip r:embed="rId4"/>
                      <a:srcRect/>
                      <a:stretch>
                        <a:fillRect/>
                      </a:stretch>
                    </p:blipFill>
                    <p:spPr bwMode="auto">
                      <a:xfrm>
                        <a:off x="958499" y="1403492"/>
                        <a:ext cx="8034338" cy="2574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Content Placeholder 4"/>
          <p:cNvGraphicFramePr>
            <a:graphicFrameLocks/>
          </p:cNvGraphicFramePr>
          <p:nvPr>
            <p:extLst>
              <p:ext uri="{D42A27DB-BD31-4B8C-83A1-F6EECF244321}">
                <p14:modId xmlns:p14="http://schemas.microsoft.com/office/powerpoint/2010/main" val="2288701258"/>
              </p:ext>
            </p:extLst>
          </p:nvPr>
        </p:nvGraphicFramePr>
        <p:xfrm>
          <a:off x="958499" y="4251445"/>
          <a:ext cx="6561351" cy="2299468"/>
        </p:xfrm>
        <a:graphic>
          <a:graphicData uri="http://schemas.openxmlformats.org/drawingml/2006/table">
            <a:tbl>
              <a:tblPr>
                <a:tableStyleId>{5C22544A-7EE6-4342-B048-85BDC9FD1C3A}</a:tableStyleId>
              </a:tblPr>
              <a:tblGrid>
                <a:gridCol w="830403"/>
                <a:gridCol w="1695892"/>
                <a:gridCol w="713444"/>
                <a:gridCol w="746539"/>
                <a:gridCol w="1022888"/>
                <a:gridCol w="581432"/>
                <a:gridCol w="970753"/>
              </a:tblGrid>
              <a:tr h="375260">
                <a:tc>
                  <a:txBody>
                    <a:bodyPr/>
                    <a:lstStyle/>
                    <a:p>
                      <a:pPr algn="l" fontAlgn="b"/>
                      <a:endParaRPr lang="en-US" sz="140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b"/>
                      <a:r>
                        <a:rPr lang="en-US" sz="2400" u="none" strike="noStrike" dirty="0">
                          <a:effectLst/>
                        </a:rPr>
                        <a:t>Purchases Journal</a:t>
                      </a:r>
                      <a:endParaRPr lang="en-US" sz="2400" b="1"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40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400" b="0" i="0" u="none" strike="noStrike">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456">
                <a:tc>
                  <a:txBody>
                    <a:bodyPr/>
                    <a:lstStyle/>
                    <a:p>
                      <a:pPr algn="ctr" fontAlgn="b"/>
                      <a:r>
                        <a:rPr lang="en-US" sz="1600" u="none" strike="noStrike" dirty="0">
                          <a:effectLst/>
                        </a:rPr>
                        <a:t>Date</a:t>
                      </a:r>
                      <a:endParaRPr lang="en-US" sz="1600" b="1"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err="1">
                          <a:effectLst/>
                        </a:rPr>
                        <a:t>Accs</a:t>
                      </a:r>
                      <a:r>
                        <a:rPr lang="en-US" sz="1600" u="none" strike="noStrike" dirty="0">
                          <a:effectLst/>
                        </a:rPr>
                        <a:t> payable</a:t>
                      </a:r>
                      <a:endParaRPr lang="en-US" sz="1600" b="1"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Folio</a:t>
                      </a:r>
                      <a:endParaRPr lang="en-US" sz="1600" b="1" i="0" u="none" strike="noStrike">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Invoice</a:t>
                      </a:r>
                      <a:endParaRPr lang="en-US" sz="1600" b="1"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smtClean="0">
                          <a:effectLst/>
                        </a:rPr>
                        <a:t>Inventory</a:t>
                      </a:r>
                      <a:endParaRPr lang="en-US" sz="1600" b="1"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GST</a:t>
                      </a:r>
                      <a:endParaRPr lang="en-US" sz="1600" b="1" i="0" u="none" strike="noStrike">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Accs payable</a:t>
                      </a:r>
                      <a:endParaRPr lang="en-US" sz="1600" b="1" i="0" u="none" strike="noStrike">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260">
                <a:tc>
                  <a:txBody>
                    <a:bodyPr/>
                    <a:lstStyle/>
                    <a:p>
                      <a:pPr algn="ctr" fontAlgn="b"/>
                      <a:r>
                        <a:rPr lang="sk-SK" sz="1600" u="none" strike="noStrike">
                          <a:effectLst/>
                        </a:rPr>
                        <a:t> </a:t>
                      </a:r>
                      <a:endParaRPr lang="sk-SK" sz="1600" b="1" i="0" u="none" strike="noStrike">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sk-SK" sz="1600" u="none" strike="noStrike" dirty="0">
                          <a:effectLst/>
                        </a:rPr>
                        <a:t> </a:t>
                      </a:r>
                      <a:endParaRPr lang="sk-SK" sz="1600" b="1"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sk-SK" sz="1600" u="none" strike="noStrike">
                          <a:effectLst/>
                        </a:rPr>
                        <a:t> </a:t>
                      </a:r>
                      <a:endParaRPr lang="sk-SK" sz="1600" b="1" i="0" u="none" strike="noStrike">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Number</a:t>
                      </a:r>
                      <a:endParaRPr lang="en-US" sz="1600" b="1" i="0" u="none" strike="noStrike">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sk-SK" sz="1600" u="none" strike="noStrike">
                          <a:effectLst/>
                        </a:rPr>
                        <a:t> </a:t>
                      </a:r>
                      <a:endParaRPr lang="sk-SK" sz="1600" b="1" i="0" u="none" strike="noStrike">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Paid</a:t>
                      </a:r>
                      <a:endParaRPr lang="en-US" sz="1600" b="1" i="0" u="none" strike="noStrike">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Control</a:t>
                      </a:r>
                      <a:endParaRPr lang="en-US" sz="1600" b="1" i="0" u="none" strike="noStrike">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456">
                <a:tc>
                  <a:txBody>
                    <a:bodyPr/>
                    <a:lstStyle/>
                    <a:p>
                      <a:pPr algn="ctr" fontAlgn="b"/>
                      <a:r>
                        <a:rPr lang="mr-IN" sz="1600" u="none" strike="noStrike" dirty="0" smtClean="0">
                          <a:effectLst/>
                        </a:rPr>
                        <a:t>15</a:t>
                      </a:r>
                      <a:r>
                        <a:rPr lang="en-AU" sz="1600" u="none" strike="noStrike" dirty="0" smtClean="0">
                          <a:effectLst/>
                        </a:rPr>
                        <a:t>/7</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effectLst/>
                        </a:rPr>
                        <a:t>Paul</a:t>
                      </a:r>
                      <a:endParaRPr lang="en-US" sz="200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sk-SK" sz="2000" u="none" strike="noStrike" dirty="0">
                          <a:effectLst/>
                        </a:rPr>
                        <a:t> </a:t>
                      </a:r>
                      <a:endParaRPr lang="sk-SK" sz="200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sk-SK" sz="2000" u="none" strike="noStrike" dirty="0">
                          <a:effectLst/>
                        </a:rPr>
                        <a:t> </a:t>
                      </a:r>
                      <a:endParaRPr lang="sk-SK" sz="200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is-IS" sz="2000" u="none" strike="noStrike" dirty="0">
                          <a:effectLst/>
                        </a:rPr>
                        <a:t>900</a:t>
                      </a:r>
                      <a:endParaRPr lang="is-IS" sz="200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u="none" strike="noStrike" dirty="0">
                          <a:effectLst/>
                        </a:rPr>
                        <a:t>90</a:t>
                      </a:r>
                      <a:endParaRPr lang="en-US" sz="200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2000" u="none" strike="noStrike" dirty="0">
                          <a:effectLst/>
                        </a:rPr>
                        <a:t> 990 </a:t>
                      </a:r>
                      <a:endParaRPr lang="en-US" sz="200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456">
                <a:tc>
                  <a:txBody>
                    <a:bodyPr/>
                    <a:lstStyle/>
                    <a:p>
                      <a:pPr algn="l" fontAlgn="b"/>
                      <a:r>
                        <a:rPr lang="sk-SK" sz="1400" u="none" strike="noStrike">
                          <a:effectLst/>
                        </a:rPr>
                        <a:t> </a:t>
                      </a:r>
                      <a:endParaRPr lang="sk-SK" sz="1400" b="0" i="0" u="none" strike="noStrike">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400" u="none" strike="noStrike" dirty="0">
                          <a:effectLst/>
                        </a:rPr>
                        <a:t> </a:t>
                      </a:r>
                      <a:endParaRPr lang="sk-SK" sz="140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sk-SK" sz="1400" u="none" strike="noStrike" dirty="0">
                          <a:effectLst/>
                        </a:rPr>
                        <a:t> </a:t>
                      </a:r>
                      <a:endParaRPr lang="sk-SK" sz="140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sk-SK" sz="1400" u="none" strike="noStrike" dirty="0">
                          <a:effectLst/>
                        </a:rPr>
                        <a:t> </a:t>
                      </a:r>
                      <a:endParaRPr lang="sk-SK" sz="140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400" u="none" strike="noStrike" dirty="0">
                          <a:effectLst/>
                        </a:rPr>
                        <a:t> </a:t>
                      </a:r>
                      <a:endParaRPr lang="sk-SK" sz="140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400" u="none" strike="noStrike" dirty="0">
                          <a:effectLst/>
                        </a:rPr>
                        <a:t> </a:t>
                      </a:r>
                      <a:endParaRPr lang="sk-SK" sz="140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400" u="none" strike="noStrike" dirty="0">
                          <a:effectLst/>
                        </a:rPr>
                        <a:t> </a:t>
                      </a:r>
                      <a:endParaRPr lang="sk-SK" sz="140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456">
                <a:tc>
                  <a:txBody>
                    <a:bodyPr/>
                    <a:lstStyle/>
                    <a:p>
                      <a:pPr algn="l" fontAlgn="b"/>
                      <a:r>
                        <a:rPr lang="sk-SK" sz="1400" u="none" strike="noStrike">
                          <a:effectLst/>
                        </a:rPr>
                        <a:t> </a:t>
                      </a:r>
                      <a:endParaRPr lang="sk-SK" sz="1400" b="0" i="0" u="none" strike="noStrike">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400" u="none" strike="noStrike" dirty="0">
                          <a:effectLst/>
                        </a:rPr>
                        <a:t> </a:t>
                      </a:r>
                      <a:endParaRPr lang="sk-SK" sz="140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sk-SK" sz="1400" u="none" strike="noStrike">
                          <a:effectLst/>
                        </a:rPr>
                        <a:t> </a:t>
                      </a:r>
                      <a:endParaRPr lang="sk-SK" sz="1400" b="0" i="0" u="none" strike="noStrike">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sk-SK" sz="1400" u="none" strike="noStrike">
                          <a:effectLst/>
                        </a:rPr>
                        <a:t> </a:t>
                      </a:r>
                      <a:endParaRPr lang="sk-SK" sz="1400" b="0" i="0" u="none" strike="noStrike">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400" u="none" strike="noStrike">
                          <a:effectLst/>
                        </a:rPr>
                        <a:t> </a:t>
                      </a:r>
                      <a:endParaRPr lang="sk-SK" sz="1400" b="0" i="0" u="none" strike="noStrike">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400" u="none" strike="noStrike">
                          <a:effectLst/>
                        </a:rPr>
                        <a:t> </a:t>
                      </a:r>
                      <a:endParaRPr lang="sk-SK" sz="1400" b="0" i="0" u="none" strike="noStrike">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400" u="none" strike="noStrike" dirty="0">
                          <a:effectLst/>
                        </a:rPr>
                        <a:t> </a:t>
                      </a:r>
                      <a:endParaRPr lang="sk-SK" sz="140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4268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7" name="Content Placeholder 6"/>
          <p:cNvGraphicFramePr>
            <a:graphicFrameLocks noGrp="1" noChangeAspect="1"/>
          </p:cNvGraphicFramePr>
          <p:nvPr>
            <p:ph idx="1"/>
            <p:extLst/>
          </p:nvPr>
        </p:nvGraphicFramePr>
        <p:xfrm>
          <a:off x="582613" y="1033463"/>
          <a:ext cx="3908425" cy="4389437"/>
        </p:xfrm>
        <a:graphic>
          <a:graphicData uri="http://schemas.openxmlformats.org/presentationml/2006/ole">
            <mc:AlternateContent xmlns:mc="http://schemas.openxmlformats.org/markup-compatibility/2006">
              <mc:Choice xmlns:v="urn:schemas-microsoft-com:vml" Requires="v">
                <p:oleObj spid="_x0000_s27677" name="Worksheet" r:id="rId3" imgW="4330700" imgH="4864100" progId="Excel.Sheet.8">
                  <p:embed/>
                </p:oleObj>
              </mc:Choice>
              <mc:Fallback>
                <p:oleObj name="Worksheet" r:id="rId3" imgW="4330700" imgH="4864100" progId="Excel.Sheet.8">
                  <p:embed/>
                  <p:pic>
                    <p:nvPicPr>
                      <p:cNvPr id="0" name=""/>
                      <p:cNvPicPr/>
                      <p:nvPr/>
                    </p:nvPicPr>
                    <p:blipFill>
                      <a:blip r:embed="rId4"/>
                      <a:stretch>
                        <a:fillRect/>
                      </a:stretch>
                    </p:blipFill>
                    <p:spPr>
                      <a:xfrm>
                        <a:off x="582613" y="1033463"/>
                        <a:ext cx="3908425" cy="4389437"/>
                      </a:xfrm>
                      <a:prstGeom prst="rect">
                        <a:avLst/>
                      </a:prstGeom>
                    </p:spPr>
                  </p:pic>
                </p:oleObj>
              </mc:Fallback>
            </mc:AlternateContent>
          </a:graphicData>
        </a:graphic>
      </p:graphicFrame>
      <p:sp>
        <p:nvSpPr>
          <p:cNvPr id="3" name="Rectangle 2"/>
          <p:cNvSpPr/>
          <p:nvPr/>
        </p:nvSpPr>
        <p:spPr>
          <a:xfrm>
            <a:off x="4746624" y="948690"/>
            <a:ext cx="6607175" cy="4093428"/>
          </a:xfrm>
          <a:prstGeom prst="rect">
            <a:avLst/>
          </a:prstGeom>
        </p:spPr>
        <p:txBody>
          <a:bodyPr wrap="square">
            <a:spAutoFit/>
          </a:bodyPr>
          <a:lstStyle/>
          <a:p>
            <a:r>
              <a:rPr lang="en-US" sz="1400" b="0" i="0" u="none" strike="noStrike" baseline="0" dirty="0" smtClean="0">
                <a:solidFill>
                  <a:srgbClr val="000000"/>
                </a:solidFill>
                <a:latin typeface="Arial Narrow" charset="0"/>
              </a:rPr>
              <a:t>XYZ Pty Ltd	</a:t>
            </a:r>
            <a:r>
              <a:rPr lang="en-US" sz="1400" b="0" i="0" u="none" strike="noStrike" baseline="0" dirty="0" smtClean="0">
                <a:solidFill>
                  <a:srgbClr val="000000"/>
                </a:solidFill>
                <a:latin typeface="Calibri" charset="0"/>
              </a:rPr>
              <a:t>					</a:t>
            </a:r>
          </a:p>
          <a:p>
            <a:r>
              <a:rPr lang="en-US" sz="2000" b="0" i="0" u="none" strike="noStrike" baseline="0" dirty="0" smtClean="0">
                <a:solidFill>
                  <a:srgbClr val="000000"/>
                </a:solidFill>
                <a:latin typeface="Arial Narrow" charset="0"/>
              </a:rPr>
              <a:t>Balance Sheet					</a:t>
            </a:r>
            <a:r>
              <a:rPr lang="en-US" sz="1400" b="0" i="0" u="none" strike="noStrike" baseline="0" dirty="0" smtClean="0">
                <a:solidFill>
                  <a:srgbClr val="000000"/>
                </a:solidFill>
                <a:latin typeface="Calibri" charset="0"/>
              </a:rPr>
              <a:t>	</a:t>
            </a:r>
          </a:p>
          <a:p>
            <a:r>
              <a:rPr lang="en-US" sz="1400" b="0" i="0" u="none" strike="noStrike" baseline="0" dirty="0" smtClean="0">
                <a:solidFill>
                  <a:srgbClr val="000000"/>
                </a:solidFill>
                <a:latin typeface="Arial Narrow" charset="0"/>
              </a:rPr>
              <a:t>For the year ended on 30</a:t>
            </a:r>
            <a:r>
              <a:rPr lang="en-US" sz="1400" b="0" i="0" u="none" strike="noStrike" baseline="30000" dirty="0" smtClean="0">
                <a:solidFill>
                  <a:srgbClr val="000000"/>
                </a:solidFill>
                <a:latin typeface="Arial Narrow" charset="0"/>
              </a:rPr>
              <a:t>th</a:t>
            </a:r>
            <a:r>
              <a:rPr lang="en-US" sz="1400" b="0" i="0" u="none" strike="noStrike" baseline="0" dirty="0" smtClean="0">
                <a:solidFill>
                  <a:srgbClr val="000000"/>
                </a:solidFill>
                <a:latin typeface="Arial Narrow" charset="0"/>
              </a:rPr>
              <a:t> June 2017					</a:t>
            </a:r>
            <a:r>
              <a:rPr lang="en-US" sz="1400" b="0" i="0" u="none" strike="noStrike" baseline="0" dirty="0" smtClean="0">
                <a:solidFill>
                  <a:srgbClr val="000000"/>
                </a:solidFill>
                <a:latin typeface="Calibri" charset="0"/>
              </a:rPr>
              <a:t>	</a:t>
            </a:r>
          </a:p>
          <a:p>
            <a:r>
              <a:rPr lang="en-US" sz="1400" b="0" i="0" u="none" strike="noStrike" baseline="0" dirty="0" smtClean="0">
                <a:solidFill>
                  <a:srgbClr val="000000"/>
                </a:solidFill>
                <a:latin typeface="Arial Narrow" charset="0"/>
              </a:rPr>
              <a:t>	</a:t>
            </a:r>
            <a:r>
              <a:rPr lang="en-US" sz="1400" b="0" i="0" u="none" strike="noStrike" baseline="0" dirty="0" smtClean="0">
                <a:solidFill>
                  <a:srgbClr val="000000"/>
                </a:solidFill>
                <a:latin typeface="Calibri" charset="0"/>
              </a:rPr>
              <a:t>					</a:t>
            </a:r>
          </a:p>
          <a:p>
            <a:r>
              <a:rPr lang="en-US" b="1" i="0" u="none" strike="noStrike" baseline="0" dirty="0" smtClean="0">
                <a:solidFill>
                  <a:srgbClr val="000000"/>
                </a:solidFill>
                <a:latin typeface="Arial Narrow" charset="0"/>
              </a:rPr>
              <a:t>Assets					Liability	</a:t>
            </a:r>
            <a:r>
              <a:rPr lang="en-US" b="0" i="0" u="none" strike="noStrike" baseline="0" dirty="0" smtClean="0">
                <a:solidFill>
                  <a:srgbClr val="000000"/>
                </a:solidFill>
                <a:latin typeface="Arial Narrow" charset="0"/>
              </a:rPr>
              <a:t>	</a:t>
            </a:r>
            <a:r>
              <a:rPr lang="en-US" b="0" i="0" u="none" strike="noStrike" baseline="0" dirty="0" smtClean="0">
                <a:solidFill>
                  <a:srgbClr val="000000"/>
                </a:solidFill>
                <a:latin typeface="Calibri" charset="0"/>
              </a:rPr>
              <a:t>	</a:t>
            </a:r>
          </a:p>
          <a:p>
            <a:r>
              <a:rPr lang="en-US" b="0" i="0" u="none" strike="noStrike" baseline="0" dirty="0" smtClean="0">
                <a:solidFill>
                  <a:srgbClr val="000000"/>
                </a:solidFill>
                <a:latin typeface="Arial Narrow" charset="0"/>
              </a:rPr>
              <a:t>bank				10000	Accounts payable	5400	</a:t>
            </a:r>
            <a:r>
              <a:rPr lang="en-US" b="0" i="0" u="none" strike="noStrike" baseline="0" dirty="0" smtClean="0">
                <a:solidFill>
                  <a:srgbClr val="000000"/>
                </a:solidFill>
                <a:latin typeface="Calibri" charset="0"/>
              </a:rPr>
              <a:t>	</a:t>
            </a:r>
          </a:p>
          <a:p>
            <a:r>
              <a:rPr lang="en-US" b="0" i="0" u="none" strike="noStrike" baseline="0" dirty="0" smtClean="0">
                <a:solidFill>
                  <a:srgbClr val="000000"/>
                </a:solidFill>
                <a:latin typeface="Arial Narrow" charset="0"/>
              </a:rPr>
              <a:t>Accounts receivable	20000	Loan from ANZ		5600	</a:t>
            </a:r>
            <a:r>
              <a:rPr lang="en-US" b="0" i="0" u="none" strike="noStrike" baseline="0" dirty="0" smtClean="0">
                <a:solidFill>
                  <a:srgbClr val="000000"/>
                </a:solidFill>
                <a:latin typeface="Calibri" charset="0"/>
              </a:rPr>
              <a:t>	</a:t>
            </a:r>
          </a:p>
          <a:p>
            <a:r>
              <a:rPr lang="en-US" b="0" i="0" u="none" strike="noStrike" baseline="0" dirty="0" smtClean="0">
                <a:solidFill>
                  <a:srgbClr val="000000"/>
                </a:solidFill>
                <a:latin typeface="Arial Narrow" charset="0"/>
              </a:rPr>
              <a:t>Delivery  vehicle		10000	Total liability		</a:t>
            </a:r>
            <a:r>
              <a:rPr lang="en-US" b="0" i="0" u="none" strike="noStrike" baseline="0" dirty="0" smtClean="0">
                <a:solidFill>
                  <a:srgbClr val="000000"/>
                </a:solidFill>
                <a:latin typeface="Calibri" charset="0"/>
              </a:rPr>
              <a:t>11000	</a:t>
            </a:r>
          </a:p>
          <a:p>
            <a:r>
              <a:rPr lang="en-US" b="0" i="0" u="none" strike="noStrike" baseline="0" dirty="0" smtClean="0">
                <a:solidFill>
                  <a:srgbClr val="000000"/>
                </a:solidFill>
                <a:latin typeface="Arial Narrow" charset="0"/>
              </a:rPr>
              <a:t>Equipment			5000				</a:t>
            </a:r>
            <a:r>
              <a:rPr lang="en-US" b="0" i="0" u="none" strike="noStrike" baseline="0" dirty="0" smtClean="0">
                <a:solidFill>
                  <a:srgbClr val="000000"/>
                </a:solidFill>
                <a:latin typeface="Calibri" charset="0"/>
              </a:rPr>
              <a:t>	</a:t>
            </a:r>
          </a:p>
          <a:p>
            <a:r>
              <a:rPr lang="en-US" b="0" i="0" u="none" strike="noStrike" baseline="0" dirty="0" smtClean="0">
                <a:solidFill>
                  <a:srgbClr val="000000"/>
                </a:solidFill>
                <a:latin typeface="Arial Narrow" charset="0"/>
              </a:rPr>
              <a:t>						</a:t>
            </a:r>
            <a:r>
              <a:rPr lang="en-US" b="1" i="0" u="none" strike="noStrike" baseline="0" dirty="0" smtClean="0">
                <a:solidFill>
                  <a:srgbClr val="000000"/>
                </a:solidFill>
                <a:latin typeface="Arial Narrow" charset="0"/>
              </a:rPr>
              <a:t>Owner’s Equity	</a:t>
            </a:r>
            <a:r>
              <a:rPr lang="en-US" b="0" i="0" u="none" strike="noStrike" baseline="0" dirty="0" smtClean="0">
                <a:solidFill>
                  <a:srgbClr val="000000"/>
                </a:solidFill>
                <a:latin typeface="Arial Narrow" charset="0"/>
              </a:rPr>
              <a:t>	</a:t>
            </a:r>
            <a:r>
              <a:rPr lang="en-US" b="0" i="0" u="none" strike="noStrike" baseline="0" dirty="0" smtClean="0">
                <a:solidFill>
                  <a:srgbClr val="000000"/>
                </a:solidFill>
                <a:latin typeface="Calibri" charset="0"/>
              </a:rPr>
              <a:t>	</a:t>
            </a:r>
          </a:p>
          <a:p>
            <a:r>
              <a:rPr lang="it-IT" b="0" i="0" u="none" strike="noStrike" baseline="0" dirty="0" smtClean="0">
                <a:solidFill>
                  <a:srgbClr val="000000"/>
                </a:solidFill>
                <a:latin typeface="Arial Narrow" charset="0"/>
              </a:rPr>
              <a:t>						capital	35000	</a:t>
            </a:r>
            <a:r>
              <a:rPr lang="it-IT" b="0" i="0" u="none" strike="noStrike" baseline="0" dirty="0" smtClean="0">
                <a:solidFill>
                  <a:srgbClr val="000000"/>
                </a:solidFill>
                <a:latin typeface="Calibri" charset="0"/>
              </a:rPr>
              <a:t>	</a:t>
            </a:r>
          </a:p>
          <a:p>
            <a:r>
              <a:rPr lang="ro-RO" b="0" i="0" u="none" strike="noStrike" baseline="0" dirty="0" smtClean="0">
                <a:solidFill>
                  <a:srgbClr val="000000"/>
                </a:solidFill>
                <a:latin typeface="Calibri" charset="0"/>
              </a:rPr>
              <a:t>	</a:t>
            </a:r>
            <a:r>
              <a:rPr lang="ro-RO" b="1" i="0" u="none" strike="noStrike" baseline="0" dirty="0" smtClean="0">
                <a:solidFill>
                  <a:srgbClr val="000000"/>
                </a:solidFill>
                <a:latin typeface="Arial Narrow" charset="0"/>
              </a:rPr>
              <a:t>					</a:t>
            </a:r>
            <a:r>
              <a:rPr lang="ro-RO" b="0" i="0" u="none" strike="noStrike" baseline="0" dirty="0" smtClean="0">
                <a:solidFill>
                  <a:srgbClr val="000000"/>
                </a:solidFill>
                <a:latin typeface="Arial Narrow" charset="0"/>
              </a:rPr>
              <a:t>plus	Net  profit 	1,400	</a:t>
            </a:r>
            <a:r>
              <a:rPr lang="ro-RO" b="0" i="0" u="none" strike="noStrike" baseline="0" dirty="0" smtClean="0">
                <a:solidFill>
                  <a:srgbClr val="000000"/>
                </a:solidFill>
                <a:latin typeface="Calibri" charset="0"/>
              </a:rPr>
              <a:t>	</a:t>
            </a:r>
          </a:p>
          <a:p>
            <a:r>
              <a:rPr lang="pl-PL" b="0" i="0" u="none" strike="noStrike" baseline="0" dirty="0" smtClean="0">
                <a:solidFill>
                  <a:srgbClr val="000000"/>
                </a:solidFill>
                <a:latin typeface="Arial Narrow" charset="0"/>
              </a:rPr>
              <a:t>						less	Drawing</a:t>
            </a:r>
            <a:r>
              <a:rPr lang="en-AU" b="0" i="0" u="none" strike="noStrike" baseline="0" dirty="0" smtClean="0">
                <a:solidFill>
                  <a:srgbClr val="000000"/>
                </a:solidFill>
                <a:latin typeface="Arial Narrow" charset="0"/>
              </a:rPr>
              <a:t>s</a:t>
            </a:r>
            <a:r>
              <a:rPr lang="pl-PL" b="0" i="0" u="none" strike="noStrike" baseline="0" dirty="0" smtClean="0">
                <a:solidFill>
                  <a:srgbClr val="000000"/>
                </a:solidFill>
                <a:latin typeface="Arial Narrow" charset="0"/>
              </a:rPr>
              <a:t>	2400	</a:t>
            </a:r>
            <a:r>
              <a:rPr lang="pl-PL" b="0" i="0" u="none" strike="noStrike" baseline="0" dirty="0" smtClean="0">
                <a:solidFill>
                  <a:srgbClr val="000000"/>
                </a:solidFill>
                <a:latin typeface="Calibri" charset="0"/>
              </a:rPr>
              <a:t>	</a:t>
            </a:r>
          </a:p>
          <a:p>
            <a:r>
              <a:rPr lang="en-US" b="0" i="0" u="none" strike="noStrike" baseline="0" dirty="0" smtClean="0">
                <a:solidFill>
                  <a:srgbClr val="000000"/>
                </a:solidFill>
                <a:latin typeface="Arial Narrow" charset="0"/>
              </a:rPr>
              <a:t>										</a:t>
            </a:r>
            <a:r>
              <a:rPr lang="en-US" b="0" i="0" u="none" strike="noStrike" baseline="0" dirty="0" smtClean="0">
                <a:solidFill>
                  <a:srgbClr val="000000"/>
                </a:solidFill>
                <a:latin typeface="Calibri" charset="0"/>
              </a:rPr>
              <a:t>34,000	</a:t>
            </a:r>
          </a:p>
          <a:p>
            <a:r>
              <a:rPr lang="pt-BR" b="1" i="0" u="none" strike="noStrike" baseline="0" dirty="0" smtClean="0">
                <a:solidFill>
                  <a:srgbClr val="000000"/>
                </a:solidFill>
                <a:latin typeface="Arial Narrow" charset="0"/>
              </a:rPr>
              <a:t>Total </a:t>
            </a:r>
            <a:r>
              <a:rPr lang="pt-BR" b="1" i="0" u="none" strike="noStrike" baseline="0" dirty="0" err="1" smtClean="0">
                <a:solidFill>
                  <a:srgbClr val="000000"/>
                </a:solidFill>
                <a:latin typeface="Arial Narrow" charset="0"/>
              </a:rPr>
              <a:t>Assets</a:t>
            </a:r>
            <a:r>
              <a:rPr lang="pt-BR" b="1" i="0" u="none" strike="noStrike" baseline="0" dirty="0" smtClean="0">
                <a:solidFill>
                  <a:srgbClr val="000000"/>
                </a:solidFill>
                <a:latin typeface="Arial Narrow" charset="0"/>
              </a:rPr>
              <a:t>		</a:t>
            </a:r>
            <a:r>
              <a:rPr lang="pt-BR" b="0" i="0" u="none" strike="noStrike" baseline="0" dirty="0" smtClean="0">
                <a:solidFill>
                  <a:srgbClr val="000000"/>
                </a:solidFill>
                <a:latin typeface="Arial Narrow" charset="0"/>
              </a:rPr>
              <a:t>45000	</a:t>
            </a:r>
            <a:r>
              <a:rPr lang="pt-BR" b="1" i="0" u="none" strike="noStrike" baseline="0" dirty="0" smtClean="0">
                <a:solidFill>
                  <a:srgbClr val="000000"/>
                </a:solidFill>
                <a:latin typeface="Arial Narrow" charset="0"/>
              </a:rPr>
              <a:t>Total OE &amp; L		</a:t>
            </a:r>
            <a:r>
              <a:rPr lang="pt-BR" b="0" i="0" u="none" strike="noStrike" baseline="0" dirty="0" smtClean="0">
                <a:solidFill>
                  <a:srgbClr val="000000"/>
                </a:solidFill>
                <a:latin typeface="Calibri" charset="0"/>
              </a:rPr>
              <a:t>45000	</a:t>
            </a:r>
          </a:p>
        </p:txBody>
      </p:sp>
    </p:spTree>
    <p:extLst>
      <p:ext uri="{BB962C8B-B14F-4D97-AF65-F5344CB8AC3E}">
        <p14:creationId xmlns:p14="http://schemas.microsoft.com/office/powerpoint/2010/main" val="18841906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sz="4400" dirty="0"/>
              <a:t>Exercise 9.7.2 </a:t>
            </a:r>
            <a:br>
              <a:rPr lang="en-AU" sz="4400" dirty="0"/>
            </a:br>
            <a:r>
              <a:rPr lang="en-US" sz="4400" dirty="0"/>
              <a:t>Inventory purchase returns</a:t>
            </a:r>
            <a:r>
              <a:rPr lang="en-US" dirty="0"/>
              <a:t/>
            </a:r>
            <a:br>
              <a:rPr lang="en-US" dirty="0"/>
            </a:br>
            <a:endParaRPr lang="en-AU" dirty="0"/>
          </a:p>
        </p:txBody>
      </p:sp>
      <p:sp>
        <p:nvSpPr>
          <p:cNvPr id="3" name="Content Placeholder 2"/>
          <p:cNvSpPr>
            <a:spLocks noGrp="1"/>
          </p:cNvSpPr>
          <p:nvPr>
            <p:ph idx="1"/>
          </p:nvPr>
        </p:nvSpPr>
        <p:spPr/>
        <p:txBody>
          <a:bodyPr/>
          <a:lstStyle/>
          <a:p>
            <a:pPr marL="0" indent="0">
              <a:buNone/>
            </a:pPr>
            <a:r>
              <a:rPr lang="en-US" altLang="zh-CN" sz="2800" dirty="0">
                <a:ea typeface="宋体" panose="02010600030101010101" pitchFamily="2" charset="-122"/>
              </a:rPr>
              <a:t>On 17 Jul, Adele returned 20 roses to Paul because the bud size was too small.</a:t>
            </a:r>
          </a:p>
          <a:p>
            <a:pPr marL="0" indent="0">
              <a:buNone/>
            </a:pPr>
            <a:r>
              <a:rPr lang="en-US" altLang="zh-CN" sz="2800" dirty="0">
                <a:ea typeface="宋体" panose="02010600030101010101" pitchFamily="2" charset="-122"/>
              </a:rPr>
              <a:t>How should Adele record the return?</a:t>
            </a:r>
          </a:p>
          <a:p>
            <a:pPr marL="0" indent="0">
              <a:buNone/>
            </a:pPr>
            <a:endParaRPr lang="en-AU" dirty="0"/>
          </a:p>
        </p:txBody>
      </p:sp>
      <p:sp>
        <p:nvSpPr>
          <p:cNvPr id="5" name="Footer Placeholder 4"/>
          <p:cNvSpPr>
            <a:spLocks noGrp="1"/>
          </p:cNvSpPr>
          <p:nvPr>
            <p:ph type="ftr" sz="quarter" idx="11"/>
          </p:nvPr>
        </p:nvSpPr>
        <p:spPr/>
        <p:txBody>
          <a:bodyPr/>
          <a:lstStyle/>
          <a:p>
            <a:r>
              <a:rPr lang="en-AU" smtClean="0"/>
              <a:t>www.deakincollege.edu.au</a:t>
            </a:r>
            <a:endParaRPr lang="en-AU"/>
          </a:p>
        </p:txBody>
      </p:sp>
    </p:spTree>
    <p:extLst>
      <p:ext uri="{BB962C8B-B14F-4D97-AF65-F5344CB8AC3E}">
        <p14:creationId xmlns:p14="http://schemas.microsoft.com/office/powerpoint/2010/main" val="23597637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zh-CN" dirty="0"/>
              <a:t>Exercise 9.7.2 Answer</a:t>
            </a:r>
            <a:endParaRPr lang="en-AU" dirty="0"/>
          </a:p>
        </p:txBody>
      </p:sp>
      <p:sp>
        <p:nvSpPr>
          <p:cNvPr id="3" name="Content Placeholder 2"/>
          <p:cNvSpPr>
            <a:spLocks noGrp="1"/>
          </p:cNvSpPr>
          <p:nvPr>
            <p:ph idx="1"/>
          </p:nvPr>
        </p:nvSpPr>
        <p:spPr/>
        <p:txBody>
          <a:bodyPr>
            <a:normAutofit/>
          </a:bodyPr>
          <a:lstStyle/>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r>
              <a:rPr lang="en-AU" dirty="0" smtClean="0"/>
              <a:t>If many transaction you could use Purchases Returns Journal </a:t>
            </a:r>
            <a:endParaRPr lang="en-AU" dirty="0"/>
          </a:p>
        </p:txBody>
      </p:sp>
      <p:sp>
        <p:nvSpPr>
          <p:cNvPr id="6" name="Footer Placeholder 5"/>
          <p:cNvSpPr>
            <a:spLocks noGrp="1"/>
          </p:cNvSpPr>
          <p:nvPr>
            <p:ph type="ftr" sz="quarter" idx="11"/>
          </p:nvPr>
        </p:nvSpPr>
        <p:spPr/>
        <p:txBody>
          <a:bodyPr/>
          <a:lstStyle/>
          <a:p>
            <a:r>
              <a:rPr lang="en-AU" smtClean="0"/>
              <a:t>www.deakincollege.edu.au</a:t>
            </a:r>
            <a:endParaRPr lang="en-AU"/>
          </a:p>
        </p:txBody>
      </p:sp>
      <p:graphicFrame>
        <p:nvGraphicFramePr>
          <p:cNvPr id="5" name="Object 4"/>
          <p:cNvGraphicFramePr>
            <a:graphicFrameLocks noChangeAspect="1"/>
          </p:cNvGraphicFramePr>
          <p:nvPr>
            <p:extLst>
              <p:ext uri="{D42A27DB-BD31-4B8C-83A1-F6EECF244321}">
                <p14:modId xmlns:p14="http://schemas.microsoft.com/office/powerpoint/2010/main" val="521717259"/>
              </p:ext>
            </p:extLst>
          </p:nvPr>
        </p:nvGraphicFramePr>
        <p:xfrm>
          <a:off x="833793" y="2076014"/>
          <a:ext cx="8034338" cy="2568575"/>
        </p:xfrm>
        <a:graphic>
          <a:graphicData uri="http://schemas.openxmlformats.org/presentationml/2006/ole">
            <mc:AlternateContent xmlns:mc="http://schemas.openxmlformats.org/markup-compatibility/2006">
              <mc:Choice xmlns:v="urn:schemas-microsoft-com:vml" Requires="v">
                <p:oleObj spid="_x0000_s21598" name="Document" r:id="rId3" imgW="5283200" imgH="1701800" progId="Word.Document.12">
                  <p:embed/>
                </p:oleObj>
              </mc:Choice>
              <mc:Fallback>
                <p:oleObj name="Document" r:id="rId3" imgW="5283200" imgH="1701800" progId="Word.Document.12">
                  <p:embed/>
                  <p:pic>
                    <p:nvPicPr>
                      <p:cNvPr id="0" name="Picture 60"/>
                      <p:cNvPicPr>
                        <a:picLocks noChangeAspect="1" noChangeArrowheads="1"/>
                      </p:cNvPicPr>
                      <p:nvPr/>
                    </p:nvPicPr>
                    <p:blipFill>
                      <a:blip r:embed="rId4"/>
                      <a:srcRect/>
                      <a:stretch>
                        <a:fillRect/>
                      </a:stretch>
                    </p:blipFill>
                    <p:spPr bwMode="auto">
                      <a:xfrm>
                        <a:off x="833793" y="2076014"/>
                        <a:ext cx="8034338" cy="2568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338761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Exercise 9.7.3</a:t>
            </a:r>
            <a:br>
              <a:rPr lang="en-AU" dirty="0"/>
            </a:br>
            <a:r>
              <a:rPr lang="en-AU" dirty="0"/>
              <a:t>Sales of Inventory</a:t>
            </a:r>
          </a:p>
        </p:txBody>
      </p:sp>
      <p:sp>
        <p:nvSpPr>
          <p:cNvPr id="3" name="Content Placeholder 2"/>
          <p:cNvSpPr>
            <a:spLocks noGrp="1"/>
          </p:cNvSpPr>
          <p:nvPr>
            <p:ph idx="1"/>
          </p:nvPr>
        </p:nvSpPr>
        <p:spPr/>
        <p:txBody>
          <a:bodyPr>
            <a:normAutofit/>
          </a:bodyPr>
          <a:lstStyle/>
          <a:p>
            <a:pPr marL="0" indent="0">
              <a:buNone/>
            </a:pPr>
            <a:r>
              <a:rPr lang="en-US" sz="2800" dirty="0"/>
              <a:t>On 24 Jul, Adele sold 50 roses (40 cm) at $6 each (selling price) plus GST to a </a:t>
            </a:r>
            <a:r>
              <a:rPr lang="en-US" sz="2800" dirty="0" smtClean="0"/>
              <a:t>Mike. </a:t>
            </a:r>
            <a:r>
              <a:rPr lang="en-US" sz="2800" dirty="0"/>
              <a:t>Term: 2/10, 1/20, n/30. </a:t>
            </a:r>
          </a:p>
          <a:p>
            <a:pPr marL="0" indent="0">
              <a:buNone/>
            </a:pPr>
            <a:r>
              <a:rPr lang="en-US" sz="2800" dirty="0"/>
              <a:t>How should Adele record the credit sale?</a:t>
            </a:r>
            <a:endParaRPr lang="en-AU" sz="2800" dirty="0"/>
          </a:p>
        </p:txBody>
      </p:sp>
      <p:sp>
        <p:nvSpPr>
          <p:cNvPr id="5" name="Footer Placeholder 4"/>
          <p:cNvSpPr>
            <a:spLocks noGrp="1"/>
          </p:cNvSpPr>
          <p:nvPr>
            <p:ph type="ftr" sz="quarter" idx="11"/>
          </p:nvPr>
        </p:nvSpPr>
        <p:spPr/>
        <p:txBody>
          <a:bodyPr/>
          <a:lstStyle/>
          <a:p>
            <a:r>
              <a:rPr lang="en-AU" smtClean="0"/>
              <a:t>www.deakincollege.edu.au</a:t>
            </a:r>
            <a:endParaRPr lang="en-AU"/>
          </a:p>
        </p:txBody>
      </p:sp>
    </p:spTree>
    <p:extLst>
      <p:ext uri="{BB962C8B-B14F-4D97-AF65-F5344CB8AC3E}">
        <p14:creationId xmlns:p14="http://schemas.microsoft.com/office/powerpoint/2010/main" val="34804012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SPECIAL JOURNALS</a:t>
            </a:r>
            <a:endParaRPr lang="en-US" dirty="0"/>
          </a:p>
        </p:txBody>
      </p:sp>
      <p:sp>
        <p:nvSpPr>
          <p:cNvPr id="4" name="Footer Placeholder 3"/>
          <p:cNvSpPr>
            <a:spLocks noGrp="1"/>
          </p:cNvSpPr>
          <p:nvPr>
            <p:ph type="ftr" sz="quarter" idx="11"/>
          </p:nvPr>
        </p:nvSpPr>
        <p:spPr/>
        <p:txBody>
          <a:bodyPr/>
          <a:lstStyle/>
          <a:p>
            <a:r>
              <a:rPr lang="en-AU" smtClean="0"/>
              <a:t>www.deakincollege.edu.au</a:t>
            </a:r>
            <a:endParaRPr lang="en-AU"/>
          </a:p>
        </p:txBody>
      </p:sp>
      <p:graphicFrame>
        <p:nvGraphicFramePr>
          <p:cNvPr id="6" name="Table 5"/>
          <p:cNvGraphicFramePr>
            <a:graphicFrameLocks noGrp="1"/>
          </p:cNvGraphicFramePr>
          <p:nvPr>
            <p:extLst>
              <p:ext uri="{D42A27DB-BD31-4B8C-83A1-F6EECF244321}">
                <p14:modId xmlns:p14="http://schemas.microsoft.com/office/powerpoint/2010/main" val="3398150607"/>
              </p:ext>
            </p:extLst>
          </p:nvPr>
        </p:nvGraphicFramePr>
        <p:xfrm>
          <a:off x="971202" y="2031118"/>
          <a:ext cx="8085823" cy="2921493"/>
        </p:xfrm>
        <a:graphic>
          <a:graphicData uri="http://schemas.openxmlformats.org/drawingml/2006/table">
            <a:tbl>
              <a:tblPr>
                <a:tableStyleId>{5C22544A-7EE6-4342-B048-85BDC9FD1C3A}</a:tableStyleId>
              </a:tblPr>
              <a:tblGrid>
                <a:gridCol w="788452"/>
                <a:gridCol w="2045999"/>
                <a:gridCol w="892586"/>
                <a:gridCol w="1085977"/>
                <a:gridCol w="1175236"/>
                <a:gridCol w="1085977"/>
                <a:gridCol w="1011596"/>
              </a:tblGrid>
              <a:tr h="481452">
                <a:tc gridSpan="7">
                  <a:txBody>
                    <a:bodyPr/>
                    <a:lstStyle/>
                    <a:p>
                      <a:pPr algn="ctr" fontAlgn="b"/>
                      <a:r>
                        <a:rPr lang="en-US" sz="2800" u="none" strike="noStrike" dirty="0">
                          <a:effectLst/>
                        </a:rPr>
                        <a:t>Sales Journal</a:t>
                      </a:r>
                      <a:endParaRPr lang="en-US" sz="2800" b="1"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b"/>
                      <a:endParaRPr lang="en-US" sz="160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fontAlgn="b"/>
                      <a:endParaRPr lang="en-US" sz="110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6113">
                <a:tc>
                  <a:txBody>
                    <a:bodyPr/>
                    <a:lstStyle/>
                    <a:p>
                      <a:pPr algn="ctr" fontAlgn="b"/>
                      <a:r>
                        <a:rPr lang="en-US" sz="1800" u="none" strike="noStrike" dirty="0">
                          <a:effectLst/>
                        </a:rPr>
                        <a:t>Date</a:t>
                      </a:r>
                      <a:endParaRPr lang="en-US" sz="1800" b="1" i="0" u="none" strike="noStrike" dirty="0">
                        <a:effectLst/>
                        <a:latin typeface="Arial"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err="1">
                          <a:effectLst/>
                        </a:rPr>
                        <a:t>Accs</a:t>
                      </a:r>
                      <a:r>
                        <a:rPr lang="en-US" sz="1800" u="none" strike="noStrike" dirty="0">
                          <a:effectLst/>
                        </a:rPr>
                        <a:t> </a:t>
                      </a:r>
                      <a:r>
                        <a:rPr lang="en-US" sz="1800" u="none" strike="noStrike" dirty="0" smtClean="0">
                          <a:effectLst/>
                        </a:rPr>
                        <a:t>Receivable</a:t>
                      </a:r>
                      <a:endParaRPr lang="en-US" sz="1800" b="1" i="0" u="none" strike="noStrike" dirty="0">
                        <a:effectLst/>
                        <a:latin typeface="Arial"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Invoice</a:t>
                      </a:r>
                      <a:endParaRPr lang="en-US" sz="1600" b="1" i="0" u="none" strike="noStrike" dirty="0">
                        <a:effectLst/>
                        <a:latin typeface="Arial"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en-US" sz="1800" u="none" strike="noStrike" dirty="0">
                          <a:effectLst/>
                        </a:rPr>
                        <a:t>Sales</a:t>
                      </a:r>
                      <a:endParaRPr lang="en-US" sz="1800" b="1" i="0" u="none" strike="noStrike" dirty="0">
                        <a:effectLst/>
                        <a:latin typeface="Arial"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fontAlgn="b"/>
                      <a:r>
                        <a:rPr lang="en-US" sz="1800" u="none" strike="noStrike" dirty="0" smtClean="0">
                          <a:effectLst/>
                        </a:rPr>
                        <a:t>GST collected</a:t>
                      </a:r>
                      <a:endParaRPr lang="en-US" sz="1800" b="1" i="0" u="none" strike="noStrike" dirty="0">
                        <a:effectLst/>
                        <a:latin typeface="Arial"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err="1">
                          <a:effectLst/>
                        </a:rPr>
                        <a:t>Accs</a:t>
                      </a:r>
                      <a:r>
                        <a:rPr lang="en-US" sz="1800" u="none" strike="noStrike" dirty="0">
                          <a:effectLst/>
                        </a:rPr>
                        <a:t> </a:t>
                      </a:r>
                      <a:r>
                        <a:rPr lang="en-US" sz="1800" u="none" strike="noStrike" dirty="0" smtClean="0">
                          <a:effectLst/>
                        </a:rPr>
                        <a:t>Rec control</a:t>
                      </a:r>
                      <a:endParaRPr lang="en-US" sz="1800" b="1" i="0" u="none" strike="noStrike" dirty="0">
                        <a:effectLst/>
                        <a:latin typeface="Arial"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7645">
                <a:tc>
                  <a:txBody>
                    <a:bodyPr/>
                    <a:lstStyle/>
                    <a:p>
                      <a:pPr algn="ctr" fontAlgn="b"/>
                      <a:r>
                        <a:rPr lang="sk-SK" sz="1600" u="none" strike="noStrike" dirty="0">
                          <a:effectLst/>
                        </a:rPr>
                        <a:t> </a:t>
                      </a:r>
                      <a:endParaRPr lang="sk-SK" sz="1600" b="1" i="0" u="none" strike="noStrike" dirty="0">
                        <a:effectLst/>
                        <a:latin typeface="Arial"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sk-SK" sz="1600" u="none" strike="noStrike" dirty="0">
                          <a:effectLst/>
                        </a:rPr>
                        <a:t> </a:t>
                      </a:r>
                      <a:endParaRPr lang="sk-SK" sz="1600" b="1" i="0" u="none" strike="noStrike" dirty="0">
                        <a:effectLst/>
                        <a:latin typeface="Arial"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400" b="1" i="0" u="none" strike="noStrike" dirty="0">
                        <a:effectLst/>
                        <a:latin typeface="Arial"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Sales</a:t>
                      </a:r>
                      <a:endParaRPr lang="en-US" sz="1600" b="1" i="0" u="none" strike="noStrike" dirty="0">
                        <a:effectLst/>
                        <a:latin typeface="Arial"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COGS</a:t>
                      </a:r>
                      <a:endParaRPr lang="en-US" sz="1400" b="1" i="0" u="none" strike="noStrike" dirty="0">
                        <a:effectLst/>
                        <a:latin typeface="Arial"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400" b="1" i="0" u="none" strike="noStrike" dirty="0">
                        <a:effectLst/>
                        <a:latin typeface="Arial"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600" b="1" i="0" u="none" strike="noStrike" dirty="0">
                        <a:effectLst/>
                        <a:latin typeface="Arial" charset="0"/>
                      </a:endParaRPr>
                    </a:p>
                  </a:txBody>
                  <a:tcPr marL="12700" marR="12700" marT="1270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6113">
                <a:tc>
                  <a:txBody>
                    <a:bodyPr/>
                    <a:lstStyle/>
                    <a:p>
                      <a:pPr algn="ctr" fontAlgn="b"/>
                      <a:r>
                        <a:rPr lang="mr-IN" sz="1800" u="none" strike="noStrike" dirty="0" smtClean="0">
                          <a:effectLst/>
                        </a:rPr>
                        <a:t>24</a:t>
                      </a:r>
                      <a:r>
                        <a:rPr lang="en-AU" sz="1800" u="none" strike="noStrike" dirty="0" smtClean="0">
                          <a:effectLst/>
                        </a:rPr>
                        <a:t>/7</a:t>
                      </a:r>
                      <a:endParaRPr lang="mr-IN" sz="180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Mike</a:t>
                      </a:r>
                      <a:endParaRPr lang="en-US" sz="200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sk-SK" sz="1800" u="none" strike="noStrike" dirty="0">
                          <a:effectLst/>
                        </a:rPr>
                        <a:t> </a:t>
                      </a:r>
                      <a:endParaRPr lang="sk-SK" sz="180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is-IS" sz="1800" u="none" strike="noStrike" dirty="0">
                          <a:effectLst/>
                        </a:rPr>
                        <a:t>300</a:t>
                      </a:r>
                      <a:endParaRPr lang="is-IS" sz="180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150</a:t>
                      </a:r>
                      <a:endParaRPr lang="en-US" sz="180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30</a:t>
                      </a:r>
                      <a:endParaRPr lang="en-US" sz="180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800" u="none" strike="noStrike" dirty="0">
                          <a:effectLst/>
                        </a:rPr>
                        <a:t>330</a:t>
                      </a:r>
                      <a:endParaRPr lang="en-US" sz="180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6113">
                <a:tc>
                  <a:txBody>
                    <a:bodyPr/>
                    <a:lstStyle/>
                    <a:p>
                      <a:pPr algn="l" fontAlgn="b"/>
                      <a:r>
                        <a:rPr lang="sk-SK" sz="1600" u="none" strike="noStrike">
                          <a:effectLst/>
                        </a:rPr>
                        <a:t> </a:t>
                      </a:r>
                      <a:endParaRPr lang="sk-SK" sz="1600" b="0" i="0" u="none" strike="noStrike">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600" u="none" strike="noStrike" dirty="0">
                          <a:effectLst/>
                        </a:rPr>
                        <a:t> </a:t>
                      </a:r>
                      <a:endParaRPr lang="sk-SK" sz="160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sk-SK" sz="1600" u="none" strike="noStrike" dirty="0">
                          <a:effectLst/>
                        </a:rPr>
                        <a:t> </a:t>
                      </a:r>
                      <a:endParaRPr lang="sk-SK" sz="160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600" u="none" strike="noStrike" dirty="0">
                          <a:effectLst/>
                        </a:rPr>
                        <a:t> </a:t>
                      </a:r>
                      <a:endParaRPr lang="sk-SK" sz="160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050" u="none" strike="noStrike" dirty="0">
                          <a:effectLst/>
                        </a:rPr>
                        <a:t> </a:t>
                      </a:r>
                      <a:endParaRPr lang="sk-SK" sz="105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600" u="none" strike="noStrike" dirty="0">
                          <a:effectLst/>
                        </a:rPr>
                        <a:t> </a:t>
                      </a:r>
                      <a:endParaRPr lang="sk-SK" sz="160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600" u="none" strike="noStrike" dirty="0">
                          <a:effectLst/>
                        </a:rPr>
                        <a:t> </a:t>
                      </a:r>
                      <a:endParaRPr lang="sk-SK" sz="160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9415">
                <a:tc>
                  <a:txBody>
                    <a:bodyPr/>
                    <a:lstStyle/>
                    <a:p>
                      <a:pPr algn="l" fontAlgn="b"/>
                      <a:r>
                        <a:rPr lang="sk-SK" sz="1050" u="none" strike="noStrike" dirty="0">
                          <a:effectLst/>
                        </a:rPr>
                        <a:t> </a:t>
                      </a:r>
                      <a:endParaRPr lang="sk-SK" sz="105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050" u="none" strike="noStrike" dirty="0">
                          <a:effectLst/>
                        </a:rPr>
                        <a:t> </a:t>
                      </a:r>
                      <a:endParaRPr lang="sk-SK" sz="105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sk-SK" sz="1050" u="none" strike="noStrike">
                          <a:effectLst/>
                        </a:rPr>
                        <a:t> </a:t>
                      </a:r>
                      <a:endParaRPr lang="sk-SK" sz="1050" b="0" i="0" u="none" strike="noStrike">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050" u="none" strike="noStrike" dirty="0">
                          <a:effectLst/>
                        </a:rPr>
                        <a:t> </a:t>
                      </a:r>
                      <a:endParaRPr lang="sk-SK" sz="105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050" u="none" strike="noStrike" dirty="0">
                          <a:effectLst/>
                        </a:rPr>
                        <a:t> </a:t>
                      </a:r>
                      <a:endParaRPr lang="sk-SK" sz="105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050" u="none" strike="noStrike" dirty="0">
                          <a:effectLst/>
                        </a:rPr>
                        <a:t> </a:t>
                      </a:r>
                      <a:endParaRPr lang="sk-SK" sz="105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050" u="none" strike="noStrike" dirty="0">
                          <a:effectLst/>
                        </a:rPr>
                        <a:t> </a:t>
                      </a:r>
                      <a:endParaRPr lang="sk-SK" sz="105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9415">
                <a:tc>
                  <a:txBody>
                    <a:bodyPr/>
                    <a:lstStyle/>
                    <a:p>
                      <a:pPr algn="l" fontAlgn="b"/>
                      <a:r>
                        <a:rPr lang="sk-SK" sz="1050" u="none" strike="noStrike" dirty="0">
                          <a:effectLst/>
                        </a:rPr>
                        <a:t> </a:t>
                      </a:r>
                      <a:endParaRPr lang="sk-SK" sz="105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050" u="none" strike="noStrike" dirty="0">
                          <a:effectLst/>
                        </a:rPr>
                        <a:t> </a:t>
                      </a:r>
                      <a:endParaRPr lang="sk-SK" sz="105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sk-SK" sz="1050" u="none" strike="noStrike" dirty="0">
                          <a:effectLst/>
                        </a:rPr>
                        <a:t> </a:t>
                      </a:r>
                      <a:endParaRPr lang="sk-SK" sz="105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050" u="none" strike="noStrike" dirty="0">
                          <a:effectLst/>
                        </a:rPr>
                        <a:t> </a:t>
                      </a:r>
                      <a:endParaRPr lang="sk-SK" sz="105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050" u="none" strike="noStrike" dirty="0">
                          <a:effectLst/>
                        </a:rPr>
                        <a:t> </a:t>
                      </a:r>
                      <a:endParaRPr lang="sk-SK" sz="105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050" u="none" strike="noStrike" dirty="0">
                          <a:effectLst/>
                        </a:rPr>
                        <a:t> </a:t>
                      </a:r>
                      <a:endParaRPr lang="sk-SK" sz="105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050" u="none" strike="noStrike" dirty="0">
                          <a:effectLst/>
                        </a:rPr>
                        <a:t> </a:t>
                      </a:r>
                      <a:endParaRPr lang="sk-SK" sz="1050" b="0" i="0" u="none" strike="noStrike" dirty="0">
                        <a:effectLst/>
                        <a:latin typeface="Arial" charset="0"/>
                      </a:endParaRP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013206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altLang="zh-CN" sz="4000" dirty="0"/>
              <a:t>Exercise 9.7.4 </a:t>
            </a:r>
            <a:br>
              <a:rPr lang="en-AU" altLang="zh-CN" sz="4000" dirty="0"/>
            </a:br>
            <a:r>
              <a:rPr lang="en-US" altLang="zh-CN" sz="4000" dirty="0"/>
              <a:t>Payments made with cash discount</a:t>
            </a:r>
            <a:r>
              <a:rPr lang="en-AU" altLang="zh-CN" dirty="0"/>
              <a:t/>
            </a:r>
            <a:br>
              <a:rPr lang="en-AU" altLang="zh-CN" dirty="0"/>
            </a:br>
            <a:endParaRPr lang="en-AU" dirty="0"/>
          </a:p>
        </p:txBody>
      </p:sp>
      <p:sp>
        <p:nvSpPr>
          <p:cNvPr id="3" name="Content Placeholder 2"/>
          <p:cNvSpPr>
            <a:spLocks noGrp="1"/>
          </p:cNvSpPr>
          <p:nvPr>
            <p:ph idx="1"/>
          </p:nvPr>
        </p:nvSpPr>
        <p:spPr/>
        <p:txBody>
          <a:bodyPr>
            <a:normAutofit/>
          </a:bodyPr>
          <a:lstStyle/>
          <a:p>
            <a:pPr marL="0" indent="0">
              <a:buNone/>
            </a:pPr>
            <a:r>
              <a:rPr lang="en-US" sz="2800" dirty="0"/>
              <a:t>On the 24 Jul, Adele paid for the purchase made on 15 Jul, within the discount period, and after the purchase return. </a:t>
            </a:r>
          </a:p>
          <a:p>
            <a:pPr marL="0" indent="0">
              <a:buNone/>
            </a:pPr>
            <a:r>
              <a:rPr lang="en-US" sz="2800" dirty="0"/>
              <a:t>How should Adele record the payment?</a:t>
            </a:r>
            <a:endParaRPr lang="en-AU" sz="2800" dirty="0"/>
          </a:p>
        </p:txBody>
      </p:sp>
      <p:sp>
        <p:nvSpPr>
          <p:cNvPr id="5" name="Footer Placeholder 4"/>
          <p:cNvSpPr>
            <a:spLocks noGrp="1"/>
          </p:cNvSpPr>
          <p:nvPr>
            <p:ph type="ftr" sz="quarter" idx="11"/>
          </p:nvPr>
        </p:nvSpPr>
        <p:spPr/>
        <p:txBody>
          <a:bodyPr/>
          <a:lstStyle/>
          <a:p>
            <a:r>
              <a:rPr lang="en-AU" smtClean="0"/>
              <a:t>www.deakincollege.edu.au</a:t>
            </a:r>
            <a:endParaRPr lang="en-AU"/>
          </a:p>
        </p:txBody>
      </p:sp>
    </p:spTree>
    <p:extLst>
      <p:ext uri="{BB962C8B-B14F-4D97-AF65-F5344CB8AC3E}">
        <p14:creationId xmlns:p14="http://schemas.microsoft.com/office/powerpoint/2010/main" val="21074549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32309955"/>
              </p:ext>
            </p:extLst>
          </p:nvPr>
        </p:nvGraphicFramePr>
        <p:xfrm>
          <a:off x="724618" y="1851103"/>
          <a:ext cx="7159924" cy="2066869"/>
        </p:xfrm>
        <a:graphic>
          <a:graphicData uri="http://schemas.openxmlformats.org/drawingml/2006/table">
            <a:tbl>
              <a:tblPr>
                <a:tableStyleId>{5C22544A-7EE6-4342-B048-85BDC9FD1C3A}</a:tableStyleId>
              </a:tblPr>
              <a:tblGrid>
                <a:gridCol w="543618"/>
                <a:gridCol w="1719165"/>
                <a:gridCol w="544806"/>
                <a:gridCol w="968543"/>
                <a:gridCol w="859583"/>
                <a:gridCol w="895903"/>
                <a:gridCol w="814153"/>
                <a:gridCol w="814153"/>
              </a:tblGrid>
              <a:tr h="426371">
                <a:tc gridSpan="8">
                  <a:txBody>
                    <a:bodyPr/>
                    <a:lstStyle/>
                    <a:p>
                      <a:pPr algn="ctr" fontAlgn="b"/>
                      <a:r>
                        <a:rPr lang="en-US" sz="2400" u="none" strike="noStrike" dirty="0">
                          <a:effectLst/>
                        </a:rPr>
                        <a:t>Cash Payments Journal</a:t>
                      </a:r>
                      <a:endParaRPr lang="en-US" sz="2400" b="1" i="0" u="none" strike="noStrike" dirty="0">
                        <a:effectLst/>
                        <a:latin typeface="Arial" charset="0"/>
                      </a:endParaRPr>
                    </a:p>
                  </a:txBody>
                  <a:tcPr marL="11208" marR="11208" marT="112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l" fontAlgn="b"/>
                      <a:endParaRPr lang="en-US" sz="1100" b="0" i="0" u="none" strike="noStrike" dirty="0">
                        <a:effectLst/>
                        <a:latin typeface="Arial" charset="0"/>
                      </a:endParaRPr>
                    </a:p>
                  </a:txBody>
                  <a:tcPr marL="11208" marR="11208" marT="112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fontAlgn="b"/>
                      <a:endParaRPr lang="en-US" sz="1100" b="0" i="0" u="none" strike="noStrike" dirty="0">
                        <a:effectLst/>
                        <a:latin typeface="Arial" charset="0"/>
                      </a:endParaRPr>
                    </a:p>
                  </a:txBody>
                  <a:tcPr marL="11208" marR="11208" marT="112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25033">
                <a:tc>
                  <a:txBody>
                    <a:bodyPr/>
                    <a:lstStyle/>
                    <a:p>
                      <a:pPr algn="ctr" fontAlgn="b"/>
                      <a:r>
                        <a:rPr lang="en-US" sz="1800" u="none" strike="noStrike" dirty="0">
                          <a:effectLst/>
                        </a:rPr>
                        <a:t>Date</a:t>
                      </a:r>
                      <a:endParaRPr lang="en-US" sz="1800" b="1" i="0" u="none" strike="noStrike" dirty="0">
                        <a:effectLst/>
                        <a:latin typeface="Arial" charset="0"/>
                      </a:endParaRPr>
                    </a:p>
                  </a:txBody>
                  <a:tcPr marL="11208" marR="11208" marT="1120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Particulars</a:t>
                      </a:r>
                      <a:endParaRPr lang="en-US" sz="1800" b="1" i="0" u="none" strike="noStrike" dirty="0">
                        <a:effectLst/>
                        <a:latin typeface="Arial" charset="0"/>
                      </a:endParaRPr>
                    </a:p>
                  </a:txBody>
                  <a:tcPr marL="11208" marR="11208" marT="1120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effectLst/>
                        </a:rPr>
                        <a:t>Chq</a:t>
                      </a:r>
                      <a:endParaRPr lang="en-US" sz="1400" b="1" i="0" u="none" strike="noStrike" dirty="0">
                        <a:effectLst/>
                        <a:latin typeface="Arial" charset="0"/>
                      </a:endParaRPr>
                    </a:p>
                  </a:txBody>
                  <a:tcPr marL="11208" marR="11208" marT="1120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Discount Revenue</a:t>
                      </a:r>
                      <a:endParaRPr lang="en-US" sz="1800" b="1" i="0" u="none" strike="noStrike" dirty="0">
                        <a:effectLst/>
                        <a:latin typeface="Arial" charset="0"/>
                      </a:endParaRPr>
                    </a:p>
                  </a:txBody>
                  <a:tcPr marL="11208" marR="11208" marT="1120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US" sz="1800" u="none" strike="noStrike" dirty="0" err="1">
                          <a:effectLst/>
                        </a:rPr>
                        <a:t>Accs</a:t>
                      </a:r>
                      <a:r>
                        <a:rPr lang="en-US" sz="1800" u="none" strike="noStrike" dirty="0">
                          <a:effectLst/>
                        </a:rPr>
                        <a:t> </a:t>
                      </a:r>
                      <a:r>
                        <a:rPr lang="en-US" sz="1800" u="none" strike="noStrike" dirty="0" smtClean="0">
                          <a:effectLst/>
                        </a:rPr>
                        <a:t>pay control</a:t>
                      </a:r>
                      <a:endParaRPr lang="en-US" sz="1800" b="1" i="0" u="none" strike="noStrike" dirty="0">
                        <a:effectLst/>
                        <a:latin typeface="Arial" charset="0"/>
                      </a:endParaRPr>
                    </a:p>
                  </a:txBody>
                  <a:tcPr marL="11208" marR="11208" marT="1120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smtClean="0">
                          <a:effectLst/>
                        </a:rPr>
                        <a:t>Inventory</a:t>
                      </a:r>
                      <a:endParaRPr lang="en-US" sz="1400" b="1" i="0" u="none" strike="noStrike" dirty="0">
                        <a:effectLst/>
                        <a:latin typeface="Arial" charset="0"/>
                      </a:endParaRPr>
                    </a:p>
                  </a:txBody>
                  <a:tcPr marL="11208" marR="11208" marT="1120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smtClean="0">
                          <a:effectLst/>
                        </a:rPr>
                        <a:t>GST paid</a:t>
                      </a:r>
                      <a:endParaRPr lang="en-US" sz="1800" b="1" i="0" u="none" strike="noStrike" dirty="0">
                        <a:effectLst/>
                        <a:latin typeface="Arial" charset="0"/>
                      </a:endParaRPr>
                    </a:p>
                  </a:txBody>
                  <a:tcPr marL="11208" marR="11208" marT="1120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Bank</a:t>
                      </a:r>
                      <a:endParaRPr lang="en-US" sz="1800" b="1" i="0" u="none" strike="noStrike" dirty="0">
                        <a:effectLst/>
                        <a:latin typeface="Arial" charset="0"/>
                      </a:endParaRPr>
                    </a:p>
                  </a:txBody>
                  <a:tcPr marL="11208" marR="11208" marT="1120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3165">
                <a:tc>
                  <a:txBody>
                    <a:bodyPr/>
                    <a:lstStyle/>
                    <a:p>
                      <a:pPr algn="ctr" fontAlgn="b"/>
                      <a:r>
                        <a:rPr lang="mr-IN" sz="1600" u="none" strike="noStrike" dirty="0" smtClean="0">
                          <a:effectLst/>
                        </a:rPr>
                        <a:t>24</a:t>
                      </a:r>
                      <a:endParaRPr lang="mr-IN" sz="1600" b="0" i="0" u="none" strike="noStrike" dirty="0">
                        <a:effectLst/>
                        <a:latin typeface="Arial" charset="0"/>
                      </a:endParaRPr>
                    </a:p>
                  </a:txBody>
                  <a:tcPr marL="11208" marR="11208" marT="112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Paul (990 less 66)</a:t>
                      </a:r>
                      <a:endParaRPr lang="en-US" sz="1600" b="0" i="0" u="none" strike="noStrike" dirty="0">
                        <a:effectLst/>
                        <a:latin typeface="Arial" charset="0"/>
                      </a:endParaRPr>
                    </a:p>
                  </a:txBody>
                  <a:tcPr marL="11208" marR="11208" marT="112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is-IS" sz="1400" b="0" i="0" u="none" strike="noStrike" dirty="0">
                        <a:effectLst/>
                        <a:latin typeface="Arial" charset="0"/>
                      </a:endParaRPr>
                    </a:p>
                  </a:txBody>
                  <a:tcPr marL="11208" marR="11208" marT="112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i-FI" sz="2400" u="none" strike="noStrike" dirty="0">
                          <a:effectLst/>
                        </a:rPr>
                        <a:t> 18 </a:t>
                      </a:r>
                      <a:endParaRPr lang="fi-FI" sz="2400" b="0" i="0" u="none" strike="noStrike" dirty="0">
                        <a:effectLst/>
                        <a:latin typeface="Arial" charset="0"/>
                      </a:endParaRPr>
                    </a:p>
                  </a:txBody>
                  <a:tcPr marL="11208" marR="11208" marT="112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r" fontAlgn="b"/>
                      <a:r>
                        <a:rPr lang="is-IS" sz="2400" u="none" strike="noStrike" dirty="0">
                          <a:effectLst/>
                        </a:rPr>
                        <a:t> 924 </a:t>
                      </a:r>
                      <a:endParaRPr lang="is-IS" sz="2400" b="0" i="0" u="none" strike="noStrike" dirty="0">
                        <a:effectLst/>
                        <a:latin typeface="Arial" charset="0"/>
                      </a:endParaRPr>
                    </a:p>
                  </a:txBody>
                  <a:tcPr marL="11208" marR="11208" marT="112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2400" u="none" strike="noStrike" dirty="0">
                          <a:effectLst/>
                        </a:rPr>
                        <a:t> </a:t>
                      </a:r>
                      <a:endParaRPr lang="sk-SK" sz="2400" b="0" i="0" u="none" strike="noStrike" dirty="0">
                        <a:effectLst/>
                        <a:latin typeface="Arial" charset="0"/>
                      </a:endParaRPr>
                    </a:p>
                  </a:txBody>
                  <a:tcPr marL="11208" marR="11208" marT="112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2400" u="none" strike="noStrike" dirty="0">
                          <a:effectLst/>
                        </a:rPr>
                        <a:t> </a:t>
                      </a:r>
                      <a:endParaRPr lang="sk-SK" sz="2400" b="0" i="0" u="none" strike="noStrike" dirty="0">
                        <a:effectLst/>
                        <a:latin typeface="Arial" charset="0"/>
                      </a:endParaRPr>
                    </a:p>
                  </a:txBody>
                  <a:tcPr marL="11208" marR="11208" marT="112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is-IS" sz="2400" u="none" strike="noStrike" dirty="0">
                          <a:effectLst/>
                        </a:rPr>
                        <a:t> 906 </a:t>
                      </a:r>
                      <a:endParaRPr lang="is-IS" sz="2400" b="0" i="0" u="none" strike="noStrike" dirty="0">
                        <a:effectLst/>
                        <a:latin typeface="Arial" charset="0"/>
                      </a:endParaRPr>
                    </a:p>
                  </a:txBody>
                  <a:tcPr marL="11208" marR="11208" marT="112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3165">
                <a:tc>
                  <a:txBody>
                    <a:bodyPr/>
                    <a:lstStyle/>
                    <a:p>
                      <a:pPr algn="l" fontAlgn="b"/>
                      <a:r>
                        <a:rPr lang="sk-SK" sz="1100" u="none" strike="noStrike">
                          <a:effectLst/>
                        </a:rPr>
                        <a:t> </a:t>
                      </a:r>
                      <a:endParaRPr lang="sk-SK" sz="1100" b="0" i="0" u="none" strike="noStrike">
                        <a:effectLst/>
                        <a:latin typeface="Arial" charset="0"/>
                      </a:endParaRPr>
                    </a:p>
                  </a:txBody>
                  <a:tcPr marL="11208" marR="11208" marT="112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100" u="none" strike="noStrike">
                          <a:effectLst/>
                        </a:rPr>
                        <a:t> </a:t>
                      </a:r>
                      <a:endParaRPr lang="sk-SK" sz="1100" b="0" i="0" u="none" strike="noStrike">
                        <a:effectLst/>
                        <a:latin typeface="Arial" charset="0"/>
                      </a:endParaRPr>
                    </a:p>
                  </a:txBody>
                  <a:tcPr marL="11208" marR="11208" marT="112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sk-SK" sz="1100" u="none" strike="noStrike">
                          <a:effectLst/>
                        </a:rPr>
                        <a:t> </a:t>
                      </a:r>
                      <a:endParaRPr lang="sk-SK" sz="1100" b="0" i="0" u="none" strike="noStrike">
                        <a:effectLst/>
                        <a:latin typeface="Arial" charset="0"/>
                      </a:endParaRPr>
                    </a:p>
                  </a:txBody>
                  <a:tcPr marL="11208" marR="11208" marT="112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100" u="none" strike="noStrike" dirty="0">
                          <a:effectLst/>
                        </a:rPr>
                        <a:t> </a:t>
                      </a:r>
                      <a:endParaRPr lang="sk-SK" sz="1100" b="0" i="0" u="none" strike="noStrike" dirty="0">
                        <a:effectLst/>
                        <a:latin typeface="Arial" charset="0"/>
                      </a:endParaRPr>
                    </a:p>
                  </a:txBody>
                  <a:tcPr marL="11208" marR="11208" marT="112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l" fontAlgn="b"/>
                      <a:r>
                        <a:rPr lang="sk-SK" sz="1100" u="none" strike="noStrike" dirty="0">
                          <a:effectLst/>
                        </a:rPr>
                        <a:t> </a:t>
                      </a:r>
                      <a:endParaRPr lang="sk-SK" sz="1100" b="0" i="0" u="none" strike="noStrike" dirty="0">
                        <a:effectLst/>
                        <a:latin typeface="Arial" charset="0"/>
                      </a:endParaRPr>
                    </a:p>
                  </a:txBody>
                  <a:tcPr marL="11208" marR="11208" marT="112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100" u="none" strike="noStrike" dirty="0">
                          <a:effectLst/>
                        </a:rPr>
                        <a:t> </a:t>
                      </a:r>
                      <a:endParaRPr lang="sk-SK" sz="1100" b="0" i="0" u="none" strike="noStrike" dirty="0">
                        <a:effectLst/>
                        <a:latin typeface="Arial" charset="0"/>
                      </a:endParaRPr>
                    </a:p>
                  </a:txBody>
                  <a:tcPr marL="11208" marR="11208" marT="112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100" u="none" strike="noStrike" dirty="0">
                          <a:effectLst/>
                        </a:rPr>
                        <a:t> </a:t>
                      </a:r>
                      <a:endParaRPr lang="sk-SK" sz="1100" b="0" i="0" u="none" strike="noStrike" dirty="0">
                        <a:effectLst/>
                        <a:latin typeface="Arial" charset="0"/>
                      </a:endParaRPr>
                    </a:p>
                  </a:txBody>
                  <a:tcPr marL="11208" marR="11208" marT="112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100" u="none" strike="noStrike" dirty="0">
                          <a:effectLst/>
                        </a:rPr>
                        <a:t> </a:t>
                      </a:r>
                      <a:endParaRPr lang="sk-SK" sz="1100" b="0" i="0" u="none" strike="noStrike" dirty="0">
                        <a:effectLst/>
                        <a:latin typeface="Arial" charset="0"/>
                      </a:endParaRPr>
                    </a:p>
                  </a:txBody>
                  <a:tcPr marL="11208" marR="11208" marT="112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AU" smtClean="0"/>
              <a:t>www.deakincollege.edu.au</a:t>
            </a:r>
            <a:endParaRPr lang="en-AU"/>
          </a:p>
        </p:txBody>
      </p:sp>
    </p:spTree>
    <p:extLst>
      <p:ext uri="{BB962C8B-B14F-4D97-AF65-F5344CB8AC3E}">
        <p14:creationId xmlns:p14="http://schemas.microsoft.com/office/powerpoint/2010/main" val="6482945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zh-CN" dirty="0"/>
              <a:t>Exercise 9.7.5</a:t>
            </a:r>
            <a:br>
              <a:rPr lang="en-AU" altLang="zh-CN" dirty="0"/>
            </a:br>
            <a:r>
              <a:rPr lang="en-AU" altLang="zh-CN" dirty="0"/>
              <a:t>Sales returns</a:t>
            </a:r>
            <a:endParaRPr lang="en-AU" dirty="0"/>
          </a:p>
        </p:txBody>
      </p:sp>
      <p:sp>
        <p:nvSpPr>
          <p:cNvPr id="3" name="Content Placeholder 2"/>
          <p:cNvSpPr>
            <a:spLocks noGrp="1"/>
          </p:cNvSpPr>
          <p:nvPr>
            <p:ph idx="1"/>
          </p:nvPr>
        </p:nvSpPr>
        <p:spPr/>
        <p:txBody>
          <a:bodyPr>
            <a:normAutofit/>
          </a:bodyPr>
          <a:lstStyle/>
          <a:p>
            <a:pPr marL="0" indent="0">
              <a:buNone/>
            </a:pPr>
            <a:r>
              <a:rPr lang="en-US" sz="2800" dirty="0"/>
              <a:t>On 25 Jul, a customer returned 5 roses from the 24 Jul sale. Assume that the 5 roses are still suitable for sale. </a:t>
            </a:r>
          </a:p>
          <a:p>
            <a:pPr marL="0" indent="0">
              <a:buNone/>
            </a:pPr>
            <a:r>
              <a:rPr lang="en-US" sz="2800" dirty="0"/>
              <a:t>How should Adele record the sales return?</a:t>
            </a:r>
            <a:endParaRPr lang="en-AU" sz="2800" dirty="0"/>
          </a:p>
        </p:txBody>
      </p:sp>
      <p:sp>
        <p:nvSpPr>
          <p:cNvPr id="5" name="Footer Placeholder 4"/>
          <p:cNvSpPr>
            <a:spLocks noGrp="1"/>
          </p:cNvSpPr>
          <p:nvPr>
            <p:ph type="ftr" sz="quarter" idx="11"/>
          </p:nvPr>
        </p:nvSpPr>
        <p:spPr/>
        <p:txBody>
          <a:bodyPr/>
          <a:lstStyle/>
          <a:p>
            <a:r>
              <a:rPr lang="en-AU" smtClean="0"/>
              <a:t>www.deakincollege.edu.au</a:t>
            </a:r>
            <a:endParaRPr lang="en-AU"/>
          </a:p>
        </p:txBody>
      </p:sp>
    </p:spTree>
    <p:extLst>
      <p:ext uri="{BB962C8B-B14F-4D97-AF65-F5344CB8AC3E}">
        <p14:creationId xmlns:p14="http://schemas.microsoft.com/office/powerpoint/2010/main" val="27813686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zh-CN" dirty="0"/>
              <a:t>Exercise 9.7.5 Answer</a:t>
            </a:r>
            <a:endParaRPr lang="en-AU" dirty="0"/>
          </a:p>
        </p:txBody>
      </p:sp>
      <p:sp>
        <p:nvSpPr>
          <p:cNvPr id="3" name="Content Placeholder 2"/>
          <p:cNvSpPr>
            <a:spLocks noGrp="1"/>
          </p:cNvSpPr>
          <p:nvPr>
            <p:ph idx="1"/>
          </p:nvPr>
        </p:nvSpPr>
        <p:spPr/>
        <p:txBody>
          <a:bodyPr/>
          <a:lstStyle/>
          <a:p>
            <a:endParaRPr lang="en-AU" dirty="0"/>
          </a:p>
        </p:txBody>
      </p:sp>
      <p:sp>
        <p:nvSpPr>
          <p:cNvPr id="6" name="Footer Placeholder 5"/>
          <p:cNvSpPr>
            <a:spLocks noGrp="1"/>
          </p:cNvSpPr>
          <p:nvPr>
            <p:ph type="ftr" sz="quarter" idx="11"/>
          </p:nvPr>
        </p:nvSpPr>
        <p:spPr/>
        <p:txBody>
          <a:bodyPr/>
          <a:lstStyle/>
          <a:p>
            <a:r>
              <a:rPr lang="en-AU" smtClean="0"/>
              <a:t>www.deakincollege.edu.au</a:t>
            </a:r>
            <a:endParaRPr lang="en-AU"/>
          </a:p>
        </p:txBody>
      </p:sp>
      <p:graphicFrame>
        <p:nvGraphicFramePr>
          <p:cNvPr id="5" name="Object 4"/>
          <p:cNvGraphicFramePr>
            <a:graphicFrameLocks noChangeAspect="1"/>
          </p:cNvGraphicFramePr>
          <p:nvPr>
            <p:extLst>
              <p:ext uri="{D42A27DB-BD31-4B8C-83A1-F6EECF244321}">
                <p14:modId xmlns:p14="http://schemas.microsoft.com/office/powerpoint/2010/main" val="2517436618"/>
              </p:ext>
            </p:extLst>
          </p:nvPr>
        </p:nvGraphicFramePr>
        <p:xfrm>
          <a:off x="669925" y="1935163"/>
          <a:ext cx="8534400" cy="4449762"/>
        </p:xfrm>
        <a:graphic>
          <a:graphicData uri="http://schemas.openxmlformats.org/presentationml/2006/ole">
            <mc:AlternateContent xmlns:mc="http://schemas.openxmlformats.org/markup-compatibility/2006">
              <mc:Choice xmlns:v="urn:schemas-microsoft-com:vml" Requires="v">
                <p:oleObj spid="_x0000_s24660" name="Document" r:id="rId4" imgW="5289646" imgH="2764840" progId="Word.Document.12">
                  <p:embed/>
                </p:oleObj>
              </mc:Choice>
              <mc:Fallback>
                <p:oleObj name="Document" r:id="rId4" imgW="5289646" imgH="2764840" progId="Word.Document.12">
                  <p:embed/>
                  <p:pic>
                    <p:nvPicPr>
                      <p:cNvPr id="0" name="Picture 50"/>
                      <p:cNvPicPr>
                        <a:picLocks noChangeAspect="1" noChangeArrowheads="1"/>
                      </p:cNvPicPr>
                      <p:nvPr/>
                    </p:nvPicPr>
                    <p:blipFill>
                      <a:blip r:embed="rId5"/>
                      <a:srcRect/>
                      <a:stretch>
                        <a:fillRect/>
                      </a:stretch>
                    </p:blipFill>
                    <p:spPr bwMode="auto">
                      <a:xfrm>
                        <a:off x="669925" y="1935163"/>
                        <a:ext cx="8534400" cy="4449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432496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altLang="zh-CN" dirty="0"/>
              <a:t>Exercise 9.7.6</a:t>
            </a:r>
            <a:br>
              <a:rPr lang="en-AU" altLang="zh-CN" dirty="0"/>
            </a:br>
            <a:r>
              <a:rPr lang="en-AU" altLang="zh-CN" dirty="0"/>
              <a:t>Payment received, with cash discount</a:t>
            </a:r>
            <a:endParaRPr lang="en-AU" dirty="0"/>
          </a:p>
        </p:txBody>
      </p:sp>
      <p:sp>
        <p:nvSpPr>
          <p:cNvPr id="3" name="Content Placeholder 2"/>
          <p:cNvSpPr>
            <a:spLocks noGrp="1"/>
          </p:cNvSpPr>
          <p:nvPr>
            <p:ph idx="1"/>
          </p:nvPr>
        </p:nvSpPr>
        <p:spPr/>
        <p:txBody>
          <a:bodyPr>
            <a:normAutofit/>
          </a:bodyPr>
          <a:lstStyle/>
          <a:p>
            <a:pPr marL="0" indent="0">
              <a:buNone/>
            </a:pPr>
            <a:r>
              <a:rPr lang="en-US" sz="2800" dirty="0"/>
              <a:t>On 30 Jul, Adele received payment for the sale on 24 Jul. The customer made the payment within the discount period and after the return.</a:t>
            </a:r>
          </a:p>
          <a:p>
            <a:pPr marL="0" indent="0">
              <a:buNone/>
            </a:pPr>
            <a:r>
              <a:rPr lang="en-US" sz="2800" dirty="0"/>
              <a:t>How should Adele record the payment received from the customer?</a:t>
            </a:r>
            <a:endParaRPr lang="en-AU" sz="2800" dirty="0"/>
          </a:p>
        </p:txBody>
      </p:sp>
      <p:sp>
        <p:nvSpPr>
          <p:cNvPr id="5" name="Footer Placeholder 4"/>
          <p:cNvSpPr>
            <a:spLocks noGrp="1"/>
          </p:cNvSpPr>
          <p:nvPr>
            <p:ph type="ftr" sz="quarter" idx="11"/>
          </p:nvPr>
        </p:nvSpPr>
        <p:spPr/>
        <p:txBody>
          <a:bodyPr/>
          <a:lstStyle/>
          <a:p>
            <a:r>
              <a:rPr lang="en-AU" smtClean="0"/>
              <a:t>www.deakincollege.edu.au</a:t>
            </a:r>
            <a:endParaRPr lang="en-AU"/>
          </a:p>
        </p:txBody>
      </p:sp>
    </p:spTree>
    <p:extLst>
      <p:ext uri="{BB962C8B-B14F-4D97-AF65-F5344CB8AC3E}">
        <p14:creationId xmlns:p14="http://schemas.microsoft.com/office/powerpoint/2010/main" val="5632977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220" y="271849"/>
            <a:ext cx="8596668" cy="1320800"/>
          </a:xfrm>
        </p:spPr>
        <p:txBody>
          <a:bodyPr/>
          <a:lstStyle/>
          <a:p>
            <a:r>
              <a:rPr lang="en-AU" altLang="zh-CN" dirty="0"/>
              <a:t>Exercise 9.7.6 Answer</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67829592"/>
              </p:ext>
            </p:extLst>
          </p:nvPr>
        </p:nvGraphicFramePr>
        <p:xfrm>
          <a:off x="690220" y="1805913"/>
          <a:ext cx="8596667" cy="3179743"/>
        </p:xfrm>
        <a:graphic>
          <a:graphicData uri="http://schemas.openxmlformats.org/drawingml/2006/table">
            <a:tbl>
              <a:tblPr>
                <a:tableStyleId>{5C22544A-7EE6-4342-B048-85BDC9FD1C3A}</a:tableStyleId>
              </a:tblPr>
              <a:tblGrid>
                <a:gridCol w="844994"/>
                <a:gridCol w="1557957"/>
                <a:gridCol w="597907"/>
                <a:gridCol w="1156747"/>
                <a:gridCol w="742602"/>
                <a:gridCol w="614074"/>
                <a:gridCol w="656917"/>
                <a:gridCol w="1275304"/>
                <a:gridCol w="1150165"/>
              </a:tblGrid>
              <a:tr h="596025">
                <a:tc gridSpan="9">
                  <a:txBody>
                    <a:bodyPr/>
                    <a:lstStyle/>
                    <a:p>
                      <a:pPr algn="ctr" fontAlgn="b"/>
                      <a:r>
                        <a:rPr lang="en-US" sz="2400" u="none" strike="noStrike" dirty="0">
                          <a:effectLst/>
                        </a:rPr>
                        <a:t>Cash Receipts Journal</a:t>
                      </a:r>
                      <a:endParaRPr lang="en-US" sz="2400" b="1" i="0" u="none" strike="noStrike" dirty="0">
                        <a:effectLst/>
                        <a:latin typeface="Arial" charset="0"/>
                      </a:endParaRPr>
                    </a:p>
                  </a:txBody>
                  <a:tcPr marL="11208" marR="11208" marT="112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l" fontAlgn="b"/>
                      <a:endParaRPr lang="en-US" sz="1100" b="0" i="0" u="none" strike="noStrike" dirty="0">
                        <a:effectLst/>
                        <a:latin typeface="Arial" charset="0"/>
                      </a:endParaRPr>
                    </a:p>
                  </a:txBody>
                  <a:tcPr marL="11208" marR="11208" marT="112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fontAlgn="b"/>
                      <a:endParaRPr lang="en-US" sz="1100" b="0" i="0" u="none" strike="noStrike" dirty="0">
                        <a:effectLst/>
                        <a:latin typeface="Arial" charset="0"/>
                      </a:endParaRPr>
                    </a:p>
                  </a:txBody>
                  <a:tcPr marL="11208" marR="11208" marT="112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88794">
                <a:tc>
                  <a:txBody>
                    <a:bodyPr/>
                    <a:lstStyle/>
                    <a:p>
                      <a:pPr algn="ctr" fontAlgn="b"/>
                      <a:r>
                        <a:rPr lang="en-US" sz="1600" u="none" strike="noStrike" dirty="0">
                          <a:effectLst/>
                        </a:rPr>
                        <a:t>Date</a:t>
                      </a:r>
                      <a:endParaRPr lang="en-US" sz="1600" b="1" i="0" u="none" strike="noStrike" dirty="0">
                        <a:effectLst/>
                        <a:latin typeface="Arial" charset="0"/>
                      </a:endParaRPr>
                    </a:p>
                  </a:txBody>
                  <a:tcPr marL="11208" marR="11208" marT="1120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Particulars</a:t>
                      </a:r>
                      <a:endParaRPr lang="en-US" sz="1600" b="1" i="0" u="none" strike="noStrike" dirty="0">
                        <a:effectLst/>
                        <a:latin typeface="Arial" charset="0"/>
                      </a:endParaRPr>
                    </a:p>
                  </a:txBody>
                  <a:tcPr marL="11208" marR="11208" marT="1120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smtClean="0">
                          <a:effectLst/>
                        </a:rPr>
                        <a:t>Rec</a:t>
                      </a:r>
                      <a:endParaRPr lang="en-US" sz="1600" b="1" i="0" u="none" strike="noStrike" dirty="0">
                        <a:effectLst/>
                        <a:latin typeface="Arial" charset="0"/>
                      </a:endParaRPr>
                    </a:p>
                  </a:txBody>
                  <a:tcPr marL="11208" marR="11208" marT="1120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Discount Expense</a:t>
                      </a:r>
                      <a:endParaRPr lang="en-US" sz="1600" b="1" i="0" u="none" strike="noStrike" dirty="0">
                        <a:effectLst/>
                        <a:latin typeface="Arial" charset="0"/>
                      </a:endParaRPr>
                    </a:p>
                  </a:txBody>
                  <a:tcPr marL="11208" marR="11208" marT="1120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err="1" smtClean="0">
                          <a:effectLst/>
                        </a:rPr>
                        <a:t>Accs</a:t>
                      </a:r>
                      <a:r>
                        <a:rPr lang="en-US" sz="1600" u="none" strike="noStrike" dirty="0" smtClean="0">
                          <a:effectLst/>
                        </a:rPr>
                        <a:t> Rec</a:t>
                      </a:r>
                      <a:endParaRPr lang="en-US" sz="1600" b="1" i="0" u="none" strike="noStrike" dirty="0">
                        <a:effectLst/>
                        <a:latin typeface="Arial" charset="0"/>
                      </a:endParaRPr>
                    </a:p>
                  </a:txBody>
                  <a:tcPr marL="11208" marR="11208" marT="1120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en-US" sz="1600" u="none" strike="noStrike" dirty="0">
                          <a:effectLst/>
                        </a:rPr>
                        <a:t>Sales</a:t>
                      </a:r>
                      <a:endParaRPr lang="en-US" sz="1600" b="1" i="0" u="none" strike="noStrike" dirty="0">
                        <a:effectLst/>
                        <a:latin typeface="Arial" charset="0"/>
                      </a:endParaRPr>
                    </a:p>
                  </a:txBody>
                  <a:tcPr marL="11208" marR="11208" marT="1120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fontAlgn="b"/>
                      <a:r>
                        <a:rPr lang="en-US" sz="1600" u="none" strike="noStrike" dirty="0" smtClean="0">
                          <a:effectLst/>
                        </a:rPr>
                        <a:t>GST collected</a:t>
                      </a:r>
                      <a:endParaRPr lang="en-US" sz="1600" b="1" i="0" u="none" strike="noStrike" dirty="0">
                        <a:effectLst/>
                        <a:latin typeface="Arial" charset="0"/>
                      </a:endParaRPr>
                    </a:p>
                  </a:txBody>
                  <a:tcPr marL="11208" marR="11208" marT="1120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Bank</a:t>
                      </a:r>
                      <a:endParaRPr lang="en-US" sz="1600" b="1" i="0" u="none" strike="noStrike" dirty="0">
                        <a:effectLst/>
                        <a:latin typeface="Arial" charset="0"/>
                      </a:endParaRPr>
                    </a:p>
                  </a:txBody>
                  <a:tcPr marL="11208" marR="11208" marT="1120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6993">
                <a:tc>
                  <a:txBody>
                    <a:bodyPr/>
                    <a:lstStyle/>
                    <a:p>
                      <a:pPr algn="l" fontAlgn="b"/>
                      <a:r>
                        <a:rPr lang="sk-SK" sz="1100" u="none" strike="noStrike">
                          <a:effectLst/>
                        </a:rPr>
                        <a:t> </a:t>
                      </a:r>
                      <a:endParaRPr lang="sk-SK" sz="1100" b="1" i="0" u="none" strike="noStrike">
                        <a:effectLst/>
                        <a:latin typeface="Arial" charset="0"/>
                      </a:endParaRPr>
                    </a:p>
                  </a:txBody>
                  <a:tcPr marL="11208" marR="11208" marT="112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sk-SK" sz="1100" u="none" strike="noStrike" dirty="0">
                          <a:effectLst/>
                        </a:rPr>
                        <a:t> </a:t>
                      </a:r>
                      <a:endParaRPr lang="sk-SK" sz="1100" b="1" i="0" u="none" strike="noStrike" dirty="0">
                        <a:effectLst/>
                        <a:latin typeface="Arial" charset="0"/>
                      </a:endParaRPr>
                    </a:p>
                  </a:txBody>
                  <a:tcPr marL="11208" marR="11208" marT="112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1" i="0" u="none" strike="noStrike" dirty="0">
                        <a:effectLst/>
                        <a:latin typeface="Arial" charset="0"/>
                      </a:endParaRPr>
                    </a:p>
                  </a:txBody>
                  <a:tcPr marL="11208" marR="11208" marT="112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1" i="0" u="none" strike="noStrike" dirty="0">
                        <a:effectLst/>
                        <a:latin typeface="Arial" charset="0"/>
                      </a:endParaRPr>
                    </a:p>
                  </a:txBody>
                  <a:tcPr marL="11208" marR="11208" marT="112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1" i="0" u="none" strike="noStrike" dirty="0">
                        <a:effectLst/>
                        <a:latin typeface="Arial" charset="0"/>
                      </a:endParaRPr>
                    </a:p>
                  </a:txBody>
                  <a:tcPr marL="11208" marR="11208" marT="112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 Sales</a:t>
                      </a:r>
                      <a:endParaRPr lang="en-US" sz="1100" b="1" i="0" u="none" strike="noStrike">
                        <a:effectLst/>
                        <a:latin typeface="Arial" charset="0"/>
                      </a:endParaRPr>
                    </a:p>
                  </a:txBody>
                  <a:tcPr marL="11208" marR="11208" marT="112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GOGS</a:t>
                      </a:r>
                      <a:endParaRPr lang="en-US" sz="1100" b="1" i="0" u="none" strike="noStrike">
                        <a:effectLst/>
                        <a:latin typeface="Arial" charset="0"/>
                      </a:endParaRPr>
                    </a:p>
                  </a:txBody>
                  <a:tcPr marL="11208" marR="11208" marT="112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100" b="1" i="0" u="none" strike="noStrike" dirty="0">
                        <a:effectLst/>
                        <a:latin typeface="Arial" charset="0"/>
                      </a:endParaRPr>
                    </a:p>
                  </a:txBody>
                  <a:tcPr marL="11208" marR="11208" marT="112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sk-SK" sz="1100" u="none" strike="noStrike">
                          <a:effectLst/>
                        </a:rPr>
                        <a:t> </a:t>
                      </a:r>
                      <a:endParaRPr lang="sk-SK" sz="1100" b="1" i="0" u="none" strike="noStrike">
                        <a:effectLst/>
                        <a:latin typeface="Arial" charset="0"/>
                      </a:endParaRPr>
                    </a:p>
                  </a:txBody>
                  <a:tcPr marL="11208" marR="11208" marT="112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5494">
                <a:tc>
                  <a:txBody>
                    <a:bodyPr/>
                    <a:lstStyle/>
                    <a:p>
                      <a:pPr algn="l" fontAlgn="b"/>
                      <a:r>
                        <a:rPr lang="mr-IN" sz="1600" u="none" strike="noStrike" dirty="0" smtClean="0">
                          <a:effectLst/>
                        </a:rPr>
                        <a:t>9-</a:t>
                      </a:r>
                      <a:r>
                        <a:rPr lang="en-AU" sz="1600" u="none" strike="noStrike" dirty="0" smtClean="0">
                          <a:effectLst/>
                        </a:rPr>
                        <a:t>July</a:t>
                      </a:r>
                      <a:r>
                        <a:rPr lang="en-AU" sz="1400" u="none" strike="noStrike" baseline="0" dirty="0" smtClean="0">
                          <a:effectLst/>
                        </a:rPr>
                        <a:t> </a:t>
                      </a:r>
                      <a:endParaRPr lang="mr-IN" sz="1400" b="0" i="0" u="none" strike="noStrike" dirty="0">
                        <a:effectLst/>
                        <a:latin typeface="Arial" charset="0"/>
                      </a:endParaRPr>
                    </a:p>
                  </a:txBody>
                  <a:tcPr marL="11208" marR="11208" marT="112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dirty="0" err="1">
                          <a:effectLst/>
                        </a:rPr>
                        <a:t>Accs</a:t>
                      </a:r>
                      <a:r>
                        <a:rPr lang="en-US" sz="1400" u="none" strike="noStrike" dirty="0">
                          <a:effectLst/>
                        </a:rPr>
                        <a:t>  </a:t>
                      </a:r>
                      <a:r>
                        <a:rPr lang="en-US" sz="1400" u="none" strike="noStrike" dirty="0" smtClean="0">
                          <a:effectLst/>
                        </a:rPr>
                        <a:t>Rec </a:t>
                      </a:r>
                      <a:r>
                        <a:rPr lang="en-US" sz="1400" u="none" strike="noStrike" dirty="0">
                          <a:effectLst/>
                        </a:rPr>
                        <a:t>-Jack </a:t>
                      </a:r>
                      <a:endParaRPr lang="en-US" sz="1400" b="0" i="0" u="none" strike="noStrike" dirty="0">
                        <a:effectLst/>
                        <a:latin typeface="Arial" charset="0"/>
                      </a:endParaRPr>
                    </a:p>
                  </a:txBody>
                  <a:tcPr marL="11208" marR="11208" marT="112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sk-SK" sz="1400" u="none" strike="noStrike" dirty="0">
                          <a:effectLst/>
                        </a:rPr>
                        <a:t> </a:t>
                      </a:r>
                      <a:endParaRPr lang="sk-SK" sz="1400" b="0" i="0" u="none" strike="noStrike" dirty="0">
                        <a:effectLst/>
                        <a:latin typeface="Arial" charset="0"/>
                      </a:endParaRPr>
                    </a:p>
                  </a:txBody>
                  <a:tcPr marL="11208" marR="11208" marT="112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cs-CZ" sz="1400" u="none" strike="noStrike" dirty="0">
                          <a:effectLst/>
                        </a:rPr>
                        <a:t> 11 </a:t>
                      </a:r>
                      <a:endParaRPr lang="cs-CZ" sz="1400" b="0" i="0" u="none" strike="noStrike" dirty="0">
                        <a:effectLst/>
                        <a:latin typeface="Arial" charset="0"/>
                      </a:endParaRPr>
                    </a:p>
                  </a:txBody>
                  <a:tcPr marL="11208" marR="11208" marT="112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400" u="none" strike="noStrike" dirty="0">
                          <a:effectLst/>
                        </a:rPr>
                        <a:t> 550 </a:t>
                      </a:r>
                      <a:endParaRPr lang="en-US" sz="1400" b="0" i="0" u="none" strike="noStrike" dirty="0">
                        <a:effectLst/>
                        <a:latin typeface="Arial" charset="0"/>
                      </a:endParaRPr>
                    </a:p>
                  </a:txBody>
                  <a:tcPr marL="11208" marR="11208" marT="112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400" u="none" strike="noStrike" dirty="0">
                          <a:effectLst/>
                        </a:rPr>
                        <a:t> </a:t>
                      </a:r>
                      <a:endParaRPr lang="sk-SK" sz="1400" b="0" i="0" u="none" strike="noStrike" dirty="0">
                        <a:effectLst/>
                        <a:latin typeface="Arial" charset="0"/>
                      </a:endParaRPr>
                    </a:p>
                  </a:txBody>
                  <a:tcPr marL="11208" marR="11208" marT="112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400" u="none" strike="noStrike" dirty="0">
                          <a:effectLst/>
                        </a:rPr>
                        <a:t> </a:t>
                      </a:r>
                      <a:endParaRPr lang="sk-SK" sz="1400" b="0" i="0" u="none" strike="noStrike" dirty="0">
                        <a:effectLst/>
                        <a:latin typeface="Arial" charset="0"/>
                      </a:endParaRPr>
                    </a:p>
                  </a:txBody>
                  <a:tcPr marL="11208" marR="11208" marT="112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400" u="none" strike="noStrike" dirty="0">
                          <a:effectLst/>
                        </a:rPr>
                        <a:t> </a:t>
                      </a:r>
                      <a:endParaRPr lang="sk-SK" sz="1400" b="0" i="0" u="none" strike="noStrike" dirty="0">
                        <a:effectLst/>
                        <a:latin typeface="Arial" charset="0"/>
                      </a:endParaRPr>
                    </a:p>
                  </a:txBody>
                  <a:tcPr marL="11208" marR="11208" marT="112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fi-FI" sz="1400" u="none" strike="noStrike" dirty="0">
                          <a:effectLst/>
                        </a:rPr>
                        <a:t> 539 </a:t>
                      </a:r>
                      <a:endParaRPr lang="fi-FI" sz="1400" b="0" i="0" u="none" strike="noStrike" dirty="0">
                        <a:effectLst/>
                        <a:latin typeface="Arial" charset="0"/>
                      </a:endParaRPr>
                    </a:p>
                  </a:txBody>
                  <a:tcPr marL="11208" marR="11208" marT="112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5494">
                <a:tc>
                  <a:txBody>
                    <a:bodyPr/>
                    <a:lstStyle/>
                    <a:p>
                      <a:pPr algn="l" fontAlgn="b"/>
                      <a:r>
                        <a:rPr lang="sk-SK" sz="1100" u="none" strike="noStrike">
                          <a:effectLst/>
                        </a:rPr>
                        <a:t> </a:t>
                      </a:r>
                      <a:endParaRPr lang="sk-SK" sz="1100" b="0" i="0" u="none" strike="noStrike">
                        <a:effectLst/>
                        <a:latin typeface="Arial" charset="0"/>
                      </a:endParaRPr>
                    </a:p>
                  </a:txBody>
                  <a:tcPr marL="11208" marR="11208" marT="112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100" u="none" strike="noStrike" dirty="0">
                          <a:effectLst/>
                        </a:rPr>
                        <a:t> </a:t>
                      </a:r>
                      <a:endParaRPr lang="sk-SK" sz="1100" b="0" i="0" u="none" strike="noStrike" dirty="0">
                        <a:effectLst/>
                        <a:latin typeface="Arial" charset="0"/>
                      </a:endParaRPr>
                    </a:p>
                  </a:txBody>
                  <a:tcPr marL="11208" marR="11208" marT="112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sk-SK" sz="1100" u="none" strike="noStrike">
                          <a:effectLst/>
                        </a:rPr>
                        <a:t> </a:t>
                      </a:r>
                      <a:endParaRPr lang="sk-SK" sz="1100" b="0" i="0" u="none" strike="noStrike">
                        <a:effectLst/>
                        <a:latin typeface="Arial" charset="0"/>
                      </a:endParaRPr>
                    </a:p>
                  </a:txBody>
                  <a:tcPr marL="11208" marR="11208" marT="112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100" u="none" strike="noStrike" dirty="0">
                          <a:effectLst/>
                        </a:rPr>
                        <a:t> </a:t>
                      </a:r>
                      <a:endParaRPr lang="sk-SK" sz="1100" b="0" i="0" u="none" strike="noStrike" dirty="0">
                        <a:effectLst/>
                        <a:latin typeface="Arial" charset="0"/>
                      </a:endParaRPr>
                    </a:p>
                  </a:txBody>
                  <a:tcPr marL="11208" marR="11208" marT="112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100" u="none" strike="noStrike">
                          <a:effectLst/>
                        </a:rPr>
                        <a:t> </a:t>
                      </a:r>
                      <a:endParaRPr lang="sk-SK" sz="1100" b="0" i="0" u="none" strike="noStrike">
                        <a:effectLst/>
                        <a:latin typeface="Arial" charset="0"/>
                      </a:endParaRPr>
                    </a:p>
                  </a:txBody>
                  <a:tcPr marL="11208" marR="11208" marT="112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100" u="none" strike="noStrike">
                          <a:effectLst/>
                        </a:rPr>
                        <a:t> </a:t>
                      </a:r>
                      <a:endParaRPr lang="sk-SK" sz="1100" b="0" i="0" u="none" strike="noStrike">
                        <a:effectLst/>
                        <a:latin typeface="Arial" charset="0"/>
                      </a:endParaRPr>
                    </a:p>
                  </a:txBody>
                  <a:tcPr marL="11208" marR="11208" marT="112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100" u="none" strike="noStrike" dirty="0">
                          <a:effectLst/>
                        </a:rPr>
                        <a:t> </a:t>
                      </a:r>
                      <a:endParaRPr lang="sk-SK" sz="1100" b="0" i="0" u="none" strike="noStrike" dirty="0">
                        <a:effectLst/>
                        <a:latin typeface="Arial" charset="0"/>
                      </a:endParaRPr>
                    </a:p>
                  </a:txBody>
                  <a:tcPr marL="11208" marR="11208" marT="112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100" u="none" strike="noStrike" dirty="0">
                          <a:effectLst/>
                        </a:rPr>
                        <a:t> </a:t>
                      </a:r>
                      <a:endParaRPr lang="sk-SK" sz="1100" b="0" i="0" u="none" strike="noStrike" dirty="0">
                        <a:effectLst/>
                        <a:latin typeface="Arial" charset="0"/>
                      </a:endParaRPr>
                    </a:p>
                  </a:txBody>
                  <a:tcPr marL="11208" marR="11208" marT="112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100" u="none" strike="noStrike">
                          <a:effectLst/>
                        </a:rPr>
                        <a:t> </a:t>
                      </a:r>
                      <a:endParaRPr lang="sk-SK" sz="1100" b="0" i="0" u="none" strike="noStrike">
                        <a:effectLst/>
                        <a:latin typeface="Arial" charset="0"/>
                      </a:endParaRPr>
                    </a:p>
                  </a:txBody>
                  <a:tcPr marL="11208" marR="11208" marT="112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1449">
                <a:tc>
                  <a:txBody>
                    <a:bodyPr/>
                    <a:lstStyle/>
                    <a:p>
                      <a:pPr algn="l" fontAlgn="b"/>
                      <a:r>
                        <a:rPr lang="mr-IN" sz="1600" u="none" strike="noStrike" dirty="0" smtClean="0">
                          <a:effectLst/>
                        </a:rPr>
                        <a:t>30</a:t>
                      </a:r>
                      <a:r>
                        <a:rPr lang="en-AU" sz="1600" u="none" strike="noStrike" dirty="0" smtClean="0">
                          <a:effectLst/>
                        </a:rPr>
                        <a:t> July</a:t>
                      </a:r>
                      <a:endParaRPr lang="mr-IN" sz="1600" b="0" i="0" u="none" strike="noStrike" dirty="0">
                        <a:effectLst/>
                        <a:latin typeface="Arial" charset="0"/>
                      </a:endParaRPr>
                    </a:p>
                  </a:txBody>
                  <a:tcPr marL="11208" marR="11208" marT="112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fontAlgn="b"/>
                      <a:r>
                        <a:rPr lang="en-US" sz="1800" u="none" strike="noStrike" dirty="0">
                          <a:effectLst/>
                        </a:rPr>
                        <a:t>Customer</a:t>
                      </a:r>
                      <a:endParaRPr lang="en-US" sz="1800" b="0" i="0" u="none" strike="noStrike" dirty="0">
                        <a:effectLst/>
                        <a:latin typeface="Arial" charset="0"/>
                      </a:endParaRPr>
                    </a:p>
                  </a:txBody>
                  <a:tcPr marL="11208" marR="11208" marT="112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sk-SK" sz="1200" u="none" strike="noStrike" dirty="0">
                          <a:effectLst/>
                        </a:rPr>
                        <a:t> </a:t>
                      </a:r>
                      <a:endParaRPr lang="sk-SK" sz="1200" b="0" i="0" u="none" strike="noStrike" dirty="0">
                        <a:effectLst/>
                        <a:latin typeface="Arial" charset="0"/>
                      </a:endParaRPr>
                    </a:p>
                  </a:txBody>
                  <a:tcPr marL="11208" marR="11208" marT="112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fontAlgn="b"/>
                      <a:r>
                        <a:rPr lang="en-US" sz="1800" u="none" strike="noStrike" dirty="0">
                          <a:effectLst/>
                        </a:rPr>
                        <a:t> 6 </a:t>
                      </a:r>
                      <a:endParaRPr lang="en-US" sz="1800" b="0" i="0" u="none" strike="noStrike" dirty="0">
                        <a:effectLst/>
                        <a:latin typeface="Arial" charset="0"/>
                      </a:endParaRPr>
                    </a:p>
                  </a:txBody>
                  <a:tcPr marL="11208" marR="11208" marT="112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fontAlgn="b"/>
                      <a:r>
                        <a:rPr lang="cs-CZ" sz="1800" u="none" strike="noStrike" dirty="0">
                          <a:effectLst/>
                        </a:rPr>
                        <a:t> 297 </a:t>
                      </a:r>
                      <a:endParaRPr lang="cs-CZ" sz="1800" b="0" i="0" u="none" strike="noStrike" dirty="0">
                        <a:effectLst/>
                        <a:latin typeface="Arial" charset="0"/>
                      </a:endParaRPr>
                    </a:p>
                  </a:txBody>
                  <a:tcPr marL="11208" marR="11208" marT="112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fontAlgn="b"/>
                      <a:r>
                        <a:rPr lang="sk-SK" sz="1800" u="none" strike="noStrike" dirty="0">
                          <a:effectLst/>
                        </a:rPr>
                        <a:t> </a:t>
                      </a:r>
                      <a:endParaRPr lang="sk-SK" sz="1800" b="0" i="0" u="none" strike="noStrike" dirty="0">
                        <a:effectLst/>
                        <a:latin typeface="Arial" charset="0"/>
                      </a:endParaRPr>
                    </a:p>
                  </a:txBody>
                  <a:tcPr marL="11208" marR="11208" marT="112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fontAlgn="b"/>
                      <a:r>
                        <a:rPr lang="sk-SK" sz="1800" u="none" strike="noStrike" dirty="0">
                          <a:effectLst/>
                        </a:rPr>
                        <a:t> </a:t>
                      </a:r>
                      <a:endParaRPr lang="sk-SK" sz="1800" b="0" i="0" u="none" strike="noStrike" dirty="0">
                        <a:effectLst/>
                        <a:latin typeface="Arial" charset="0"/>
                      </a:endParaRPr>
                    </a:p>
                  </a:txBody>
                  <a:tcPr marL="11208" marR="11208" marT="112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fontAlgn="b"/>
                      <a:r>
                        <a:rPr lang="sk-SK" sz="1800" u="none" strike="noStrike" dirty="0">
                          <a:effectLst/>
                        </a:rPr>
                        <a:t> </a:t>
                      </a:r>
                      <a:endParaRPr lang="sk-SK" sz="1800" b="0" i="0" u="none" strike="noStrike" dirty="0">
                        <a:effectLst/>
                        <a:latin typeface="Arial" charset="0"/>
                      </a:endParaRPr>
                    </a:p>
                  </a:txBody>
                  <a:tcPr marL="11208" marR="11208" marT="112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fontAlgn="b"/>
                      <a:r>
                        <a:rPr lang="is-IS" sz="1800" u="none" strike="noStrike" dirty="0">
                          <a:effectLst/>
                        </a:rPr>
                        <a:t> 291 </a:t>
                      </a:r>
                      <a:endParaRPr lang="is-IS" sz="1800" b="0" i="0" u="none" strike="noStrike" dirty="0">
                        <a:effectLst/>
                        <a:latin typeface="Arial" charset="0"/>
                      </a:endParaRPr>
                    </a:p>
                  </a:txBody>
                  <a:tcPr marL="11208" marR="11208" marT="112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5494">
                <a:tc>
                  <a:txBody>
                    <a:bodyPr/>
                    <a:lstStyle/>
                    <a:p>
                      <a:pPr algn="l" fontAlgn="b"/>
                      <a:r>
                        <a:rPr lang="sk-SK" sz="1100" u="none" strike="noStrike">
                          <a:effectLst/>
                        </a:rPr>
                        <a:t> </a:t>
                      </a:r>
                      <a:endParaRPr lang="sk-SK" sz="1100" b="0" i="0" u="none" strike="noStrike">
                        <a:effectLst/>
                        <a:latin typeface="Arial" charset="0"/>
                      </a:endParaRPr>
                    </a:p>
                  </a:txBody>
                  <a:tcPr marL="11208" marR="11208" marT="1120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100" u="none" strike="noStrike" dirty="0">
                          <a:effectLst/>
                        </a:rPr>
                        <a:t> </a:t>
                      </a:r>
                      <a:endParaRPr lang="sk-SK" sz="1100" b="0" i="0" u="none" strike="noStrike" dirty="0">
                        <a:effectLst/>
                        <a:latin typeface="Arial" charset="0"/>
                      </a:endParaRPr>
                    </a:p>
                  </a:txBody>
                  <a:tcPr marL="11208" marR="11208" marT="112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sk-SK" sz="1100" u="none" strike="noStrike">
                          <a:effectLst/>
                        </a:rPr>
                        <a:t> </a:t>
                      </a:r>
                      <a:endParaRPr lang="sk-SK" sz="1100" b="0" i="0" u="none" strike="noStrike">
                        <a:effectLst/>
                        <a:latin typeface="Arial" charset="0"/>
                      </a:endParaRPr>
                    </a:p>
                  </a:txBody>
                  <a:tcPr marL="11208" marR="11208" marT="112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100" u="none" strike="noStrike" dirty="0">
                          <a:effectLst/>
                        </a:rPr>
                        <a:t> </a:t>
                      </a:r>
                      <a:endParaRPr lang="sk-SK" sz="1100" b="0" i="0" u="none" strike="noStrike" dirty="0">
                        <a:effectLst/>
                        <a:latin typeface="Arial" charset="0"/>
                      </a:endParaRPr>
                    </a:p>
                  </a:txBody>
                  <a:tcPr marL="11208" marR="11208" marT="112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100" u="none" strike="noStrike" dirty="0">
                          <a:effectLst/>
                        </a:rPr>
                        <a:t> </a:t>
                      </a:r>
                      <a:endParaRPr lang="sk-SK" sz="1100" b="0" i="0" u="none" strike="noStrike" dirty="0">
                        <a:effectLst/>
                        <a:latin typeface="Arial" charset="0"/>
                      </a:endParaRPr>
                    </a:p>
                  </a:txBody>
                  <a:tcPr marL="11208" marR="11208" marT="112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100" u="none" strike="noStrike" dirty="0">
                          <a:effectLst/>
                        </a:rPr>
                        <a:t> </a:t>
                      </a:r>
                      <a:endParaRPr lang="sk-SK" sz="1100" b="0" i="0" u="none" strike="noStrike" dirty="0">
                        <a:effectLst/>
                        <a:latin typeface="Arial" charset="0"/>
                      </a:endParaRPr>
                    </a:p>
                  </a:txBody>
                  <a:tcPr marL="11208" marR="11208" marT="112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100" u="none" strike="noStrike" dirty="0">
                          <a:effectLst/>
                        </a:rPr>
                        <a:t> </a:t>
                      </a:r>
                      <a:endParaRPr lang="sk-SK" sz="1100" b="0" i="0" u="none" strike="noStrike" dirty="0">
                        <a:effectLst/>
                        <a:latin typeface="Arial" charset="0"/>
                      </a:endParaRPr>
                    </a:p>
                  </a:txBody>
                  <a:tcPr marL="11208" marR="11208" marT="112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100" u="none" strike="noStrike" dirty="0">
                          <a:effectLst/>
                        </a:rPr>
                        <a:t> </a:t>
                      </a:r>
                      <a:endParaRPr lang="sk-SK" sz="1100" b="0" i="0" u="none" strike="noStrike" dirty="0">
                        <a:effectLst/>
                        <a:latin typeface="Arial" charset="0"/>
                      </a:endParaRPr>
                    </a:p>
                  </a:txBody>
                  <a:tcPr marL="11208" marR="11208" marT="112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sk-SK" sz="1100" u="none" strike="noStrike" dirty="0">
                          <a:effectLst/>
                        </a:rPr>
                        <a:t> </a:t>
                      </a:r>
                      <a:endParaRPr lang="sk-SK" sz="1100" b="0" i="0" u="none" strike="noStrike" dirty="0">
                        <a:effectLst/>
                        <a:latin typeface="Arial" charset="0"/>
                      </a:endParaRPr>
                    </a:p>
                  </a:txBody>
                  <a:tcPr marL="11208" marR="11208" marT="112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Footer Placeholder 5"/>
          <p:cNvSpPr>
            <a:spLocks noGrp="1"/>
          </p:cNvSpPr>
          <p:nvPr>
            <p:ph type="ftr" sz="quarter" idx="11"/>
          </p:nvPr>
        </p:nvSpPr>
        <p:spPr>
          <a:xfrm>
            <a:off x="690220" y="6041360"/>
            <a:ext cx="6297612" cy="365125"/>
          </a:xfrm>
        </p:spPr>
        <p:txBody>
          <a:bodyPr/>
          <a:lstStyle/>
          <a:p>
            <a:r>
              <a:rPr lang="en-AU" smtClean="0"/>
              <a:t>www.deakincollege.edu.au</a:t>
            </a:r>
            <a:endParaRPr lang="en-AU"/>
          </a:p>
        </p:txBody>
      </p:sp>
    </p:spTree>
    <p:extLst>
      <p:ext uri="{BB962C8B-B14F-4D97-AF65-F5344CB8AC3E}">
        <p14:creationId xmlns:p14="http://schemas.microsoft.com/office/powerpoint/2010/main" val="2665618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967620"/>
            <a:ext cx="7766936" cy="1646302"/>
          </a:xfrm>
        </p:spPr>
        <p:txBody>
          <a:bodyPr/>
          <a:lstStyle/>
          <a:p>
            <a:r>
              <a:rPr lang="en-US" dirty="0" smtClean="0"/>
              <a:t>Special journals (again)</a:t>
            </a:r>
            <a:endParaRPr lang="en-US" dirty="0"/>
          </a:p>
        </p:txBody>
      </p:sp>
      <p:sp>
        <p:nvSpPr>
          <p:cNvPr id="3" name="Subtitle 2"/>
          <p:cNvSpPr>
            <a:spLocks noGrp="1"/>
          </p:cNvSpPr>
          <p:nvPr>
            <p:ph type="subTitle" idx="1"/>
          </p:nvPr>
        </p:nvSpPr>
        <p:spPr>
          <a:xfrm>
            <a:off x="1507067" y="3038461"/>
            <a:ext cx="7766936" cy="1096899"/>
          </a:xfrm>
        </p:spPr>
        <p:txBody>
          <a:bodyPr/>
          <a:lstStyle/>
          <a:p>
            <a:r>
              <a:rPr lang="en-US" dirty="0" smtClean="0"/>
              <a:t>Only if students need more work on this area</a:t>
            </a:r>
            <a:endParaRPr lang="en-US" dirty="0"/>
          </a:p>
        </p:txBody>
      </p:sp>
    </p:spTree>
    <p:extLst>
      <p:ext uri="{BB962C8B-B14F-4D97-AF65-F5344CB8AC3E}">
        <p14:creationId xmlns:p14="http://schemas.microsoft.com/office/powerpoint/2010/main" val="7975555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zh-CN" dirty="0"/>
              <a:t>Exercise 9.7.7</a:t>
            </a:r>
            <a:br>
              <a:rPr lang="en-AU" altLang="zh-CN" dirty="0"/>
            </a:br>
            <a:r>
              <a:rPr lang="en-AU" altLang="zh-CN" dirty="0"/>
              <a:t>Inventory stocktake</a:t>
            </a:r>
            <a:endParaRPr lang="en-AU" dirty="0"/>
          </a:p>
        </p:txBody>
      </p:sp>
      <p:sp>
        <p:nvSpPr>
          <p:cNvPr id="3" name="Content Placeholder 2"/>
          <p:cNvSpPr>
            <a:spLocks noGrp="1"/>
          </p:cNvSpPr>
          <p:nvPr>
            <p:ph idx="1"/>
          </p:nvPr>
        </p:nvSpPr>
        <p:spPr/>
        <p:txBody>
          <a:bodyPr>
            <a:normAutofit/>
          </a:bodyPr>
          <a:lstStyle/>
          <a:p>
            <a:pPr marL="0" indent="0">
              <a:buNone/>
            </a:pPr>
            <a:r>
              <a:rPr lang="en-US" sz="2800" dirty="0"/>
              <a:t>On 31 Jul, Adele performed a </a:t>
            </a:r>
            <a:r>
              <a:rPr lang="en-US" sz="2800" dirty="0" smtClean="0"/>
              <a:t>stock take </a:t>
            </a:r>
            <a:r>
              <a:rPr lang="en-US" sz="2800" dirty="0"/>
              <a:t>and discovered that 10 roses are missing from the stock. </a:t>
            </a:r>
          </a:p>
          <a:p>
            <a:pPr marL="0" indent="0">
              <a:buNone/>
            </a:pPr>
            <a:r>
              <a:rPr lang="en-US" sz="2800" dirty="0"/>
              <a:t>How should Adele record the inventory loss?</a:t>
            </a:r>
            <a:endParaRPr lang="en-AU" sz="2800" dirty="0"/>
          </a:p>
        </p:txBody>
      </p:sp>
      <p:sp>
        <p:nvSpPr>
          <p:cNvPr id="5" name="Footer Placeholder 4"/>
          <p:cNvSpPr>
            <a:spLocks noGrp="1"/>
          </p:cNvSpPr>
          <p:nvPr>
            <p:ph type="ftr" sz="quarter" idx="11"/>
          </p:nvPr>
        </p:nvSpPr>
        <p:spPr/>
        <p:txBody>
          <a:bodyPr/>
          <a:lstStyle/>
          <a:p>
            <a:r>
              <a:rPr lang="en-AU" smtClean="0"/>
              <a:t>www.deakincollege.edu.au</a:t>
            </a:r>
            <a:endParaRPr lang="en-AU"/>
          </a:p>
        </p:txBody>
      </p:sp>
    </p:spTree>
    <p:extLst>
      <p:ext uri="{BB962C8B-B14F-4D97-AF65-F5344CB8AC3E}">
        <p14:creationId xmlns:p14="http://schemas.microsoft.com/office/powerpoint/2010/main" val="26532059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zh-CN" dirty="0"/>
              <a:t>Exercise 9.7.7 Answer</a:t>
            </a:r>
            <a:endParaRPr lang="en-AU" dirty="0"/>
          </a:p>
        </p:txBody>
      </p:sp>
      <p:sp>
        <p:nvSpPr>
          <p:cNvPr id="3" name="Content Placeholder 2"/>
          <p:cNvSpPr>
            <a:spLocks noGrp="1"/>
          </p:cNvSpPr>
          <p:nvPr>
            <p:ph idx="1"/>
          </p:nvPr>
        </p:nvSpPr>
        <p:spPr/>
        <p:txBody>
          <a:bodyPr/>
          <a:lstStyle/>
          <a:p>
            <a:endParaRPr lang="en-AU" dirty="0"/>
          </a:p>
          <a:p>
            <a:endParaRPr lang="en-AU" dirty="0"/>
          </a:p>
          <a:p>
            <a:endParaRPr lang="en-AU" dirty="0"/>
          </a:p>
          <a:p>
            <a:endParaRPr lang="en-AU" dirty="0"/>
          </a:p>
          <a:p>
            <a:endParaRPr lang="en-AU" dirty="0"/>
          </a:p>
          <a:p>
            <a:endParaRPr lang="en-AU" dirty="0"/>
          </a:p>
          <a:p>
            <a:endParaRPr lang="en-AU" dirty="0"/>
          </a:p>
        </p:txBody>
      </p:sp>
      <p:sp>
        <p:nvSpPr>
          <p:cNvPr id="5" name="Footer Placeholder 4"/>
          <p:cNvSpPr>
            <a:spLocks noGrp="1"/>
          </p:cNvSpPr>
          <p:nvPr>
            <p:ph type="ftr" sz="quarter" idx="11"/>
          </p:nvPr>
        </p:nvSpPr>
        <p:spPr/>
        <p:txBody>
          <a:bodyPr/>
          <a:lstStyle/>
          <a:p>
            <a:r>
              <a:rPr lang="en-AU" dirty="0" smtClean="0"/>
              <a:t>www.deakincollege.edu.au</a:t>
            </a:r>
            <a:endParaRPr lang="en-AU" dirty="0"/>
          </a:p>
        </p:txBody>
      </p:sp>
      <p:graphicFrame>
        <p:nvGraphicFramePr>
          <p:cNvPr id="6" name="Object 5"/>
          <p:cNvGraphicFramePr>
            <a:graphicFrameLocks noChangeAspect="1"/>
          </p:cNvGraphicFramePr>
          <p:nvPr>
            <p:extLst>
              <p:ext uri="{D42A27DB-BD31-4B8C-83A1-F6EECF244321}">
                <p14:modId xmlns:p14="http://schemas.microsoft.com/office/powerpoint/2010/main" val="482574454"/>
              </p:ext>
            </p:extLst>
          </p:nvPr>
        </p:nvGraphicFramePr>
        <p:xfrm>
          <a:off x="677334" y="2155371"/>
          <a:ext cx="8443913" cy="2378075"/>
        </p:xfrm>
        <a:graphic>
          <a:graphicData uri="http://schemas.openxmlformats.org/presentationml/2006/ole">
            <mc:AlternateContent xmlns:mc="http://schemas.openxmlformats.org/markup-compatibility/2006">
              <mc:Choice xmlns:v="urn:schemas-microsoft-com:vml" Requires="v">
                <p:oleObj spid="_x0000_s26701" name="Document" r:id="rId4" imgW="5289646" imgH="1490393" progId="Word.Document.12">
                  <p:embed/>
                </p:oleObj>
              </mc:Choice>
              <mc:Fallback>
                <p:oleObj name="Document" r:id="rId4" imgW="5289646" imgH="1490393" progId="Word.Document.12">
                  <p:embed/>
                  <p:pic>
                    <p:nvPicPr>
                      <p:cNvPr id="0" name="Picture 44"/>
                      <p:cNvPicPr>
                        <a:picLocks noChangeAspect="1" noChangeArrowheads="1"/>
                      </p:cNvPicPr>
                      <p:nvPr/>
                    </p:nvPicPr>
                    <p:blipFill>
                      <a:blip r:embed="rId5"/>
                      <a:srcRect/>
                      <a:stretch>
                        <a:fillRect/>
                      </a:stretch>
                    </p:blipFill>
                    <p:spPr bwMode="auto">
                      <a:xfrm>
                        <a:off x="677334" y="2155371"/>
                        <a:ext cx="8443913" cy="2378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498715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a:t>
            </a:r>
            <a:endParaRPr lang="en-US" dirty="0"/>
          </a:p>
        </p:txBody>
      </p:sp>
      <p:sp>
        <p:nvSpPr>
          <p:cNvPr id="3" name="Content Placeholder 2"/>
          <p:cNvSpPr>
            <a:spLocks noGrp="1"/>
          </p:cNvSpPr>
          <p:nvPr>
            <p:ph idx="1"/>
          </p:nvPr>
        </p:nvSpPr>
        <p:spPr/>
        <p:txBody>
          <a:bodyPr/>
          <a:lstStyle/>
          <a:p>
            <a:pPr marL="0" indent="0">
              <a:buNone/>
            </a:pPr>
            <a:r>
              <a:rPr lang="en-US" sz="3200" dirty="0" smtClean="0"/>
              <a:t>Task 9.1</a:t>
            </a:r>
          </a:p>
          <a:p>
            <a:pPr marL="0" indent="0">
              <a:buNone/>
            </a:pPr>
            <a:endParaRPr lang="en-US" dirty="0"/>
          </a:p>
        </p:txBody>
      </p:sp>
      <p:sp>
        <p:nvSpPr>
          <p:cNvPr id="4" name="Footer Placeholder 3"/>
          <p:cNvSpPr>
            <a:spLocks noGrp="1"/>
          </p:cNvSpPr>
          <p:nvPr>
            <p:ph type="ftr" sz="quarter" idx="11"/>
          </p:nvPr>
        </p:nvSpPr>
        <p:spPr/>
        <p:txBody>
          <a:bodyPr/>
          <a:lstStyle/>
          <a:p>
            <a:r>
              <a:rPr lang="en-AU" smtClean="0"/>
              <a:t>www.deakincollege.edu.au</a:t>
            </a:r>
            <a:endParaRPr lang="en-AU"/>
          </a:p>
        </p:txBody>
      </p:sp>
    </p:spTree>
    <p:extLst>
      <p:ext uri="{BB962C8B-B14F-4D97-AF65-F5344CB8AC3E}">
        <p14:creationId xmlns:p14="http://schemas.microsoft.com/office/powerpoint/2010/main" val="5185607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9.1</a:t>
            </a:r>
            <a:endParaRPr lang="en-AU" dirty="0"/>
          </a:p>
        </p:txBody>
      </p:sp>
      <p:sp>
        <p:nvSpPr>
          <p:cNvPr id="3" name="Content Placeholder 2"/>
          <p:cNvSpPr>
            <a:spLocks noGrp="1"/>
          </p:cNvSpPr>
          <p:nvPr>
            <p:ph idx="1"/>
          </p:nvPr>
        </p:nvSpPr>
        <p:spPr>
          <a:xfrm>
            <a:off x="677334" y="1393371"/>
            <a:ext cx="8596668" cy="5013116"/>
          </a:xfrm>
        </p:spPr>
        <p:txBody>
          <a:bodyPr>
            <a:noAutofit/>
          </a:bodyPr>
          <a:lstStyle/>
          <a:p>
            <a:pPr marL="0" indent="0">
              <a:buNone/>
            </a:pPr>
            <a:r>
              <a:rPr lang="en-AU" sz="2000" dirty="0"/>
              <a:t>Anne’s Computers buys and sells laptops. Anne purchases the laptops for $1,500 each plus GST and sells them for $2,200 each including GST. Record the following transactions under a perpetual inventory system: </a:t>
            </a:r>
          </a:p>
          <a:p>
            <a:pPr marL="0" indent="0">
              <a:buNone/>
            </a:pPr>
            <a:r>
              <a:rPr lang="en-AU" sz="2000" dirty="0"/>
              <a:t> </a:t>
            </a:r>
          </a:p>
          <a:p>
            <a:pPr marL="0" lvl="0" indent="0" fontAlgn="base">
              <a:buNone/>
            </a:pPr>
            <a:r>
              <a:rPr lang="en-AU" sz="2000" dirty="0" smtClean="0"/>
              <a:t>1 Jun </a:t>
            </a:r>
            <a:r>
              <a:rPr lang="en-AU" sz="2000" dirty="0"/>
              <a:t>Purchased 10 laptops on credit, terms 2/10, n/30 </a:t>
            </a:r>
          </a:p>
          <a:p>
            <a:pPr marL="0" lvl="0" indent="0" fontAlgn="base">
              <a:buNone/>
            </a:pPr>
            <a:r>
              <a:rPr lang="en-AU" sz="2000" dirty="0" smtClean="0"/>
              <a:t>2 Jun </a:t>
            </a:r>
            <a:r>
              <a:rPr lang="en-AU" sz="2000" dirty="0"/>
              <a:t>Returned 1 of the laptops purchased on credit on 1 June </a:t>
            </a:r>
          </a:p>
          <a:p>
            <a:pPr marL="0" indent="0">
              <a:buNone/>
            </a:pPr>
            <a:r>
              <a:rPr lang="en-AU" sz="2000" dirty="0"/>
              <a:t>5 Jun Sold 3 laptops on </a:t>
            </a:r>
            <a:r>
              <a:rPr lang="en-AU" sz="2000" u="sng" dirty="0"/>
              <a:t>credit</a:t>
            </a:r>
            <a:r>
              <a:rPr lang="en-AU" sz="2000" dirty="0"/>
              <a:t> , terms 1/7, n/30 </a:t>
            </a:r>
          </a:p>
          <a:p>
            <a:pPr marL="0" lvl="0" indent="0" fontAlgn="base">
              <a:buNone/>
            </a:pPr>
            <a:r>
              <a:rPr lang="en-AU" sz="2000" dirty="0" smtClean="0"/>
              <a:t>8 Jun </a:t>
            </a:r>
            <a:r>
              <a:rPr lang="en-AU" sz="2000" dirty="0"/>
              <a:t>The customer returned 1 laptop from the June 5 sale </a:t>
            </a:r>
          </a:p>
          <a:p>
            <a:pPr marL="0" lvl="0" indent="0" fontAlgn="base">
              <a:buNone/>
            </a:pPr>
            <a:r>
              <a:rPr lang="en-AU" sz="2000" dirty="0" smtClean="0"/>
              <a:t>9 Jun </a:t>
            </a:r>
            <a:r>
              <a:rPr lang="en-AU" sz="2000" dirty="0"/>
              <a:t>Paid the balance owing on the 1 June purchase </a:t>
            </a:r>
          </a:p>
          <a:p>
            <a:pPr marL="0" indent="0">
              <a:buNone/>
            </a:pPr>
            <a:r>
              <a:rPr lang="en-AU" sz="2000" dirty="0"/>
              <a:t>11 Jun Received payment from the customer for the balance owing on the 5 Jun sale </a:t>
            </a:r>
            <a:endParaRPr lang="en-AU" sz="2000" dirty="0" smtClean="0"/>
          </a:p>
          <a:p>
            <a:pPr marL="0" indent="0">
              <a:buNone/>
            </a:pPr>
            <a:r>
              <a:rPr lang="en-AU" sz="2000" dirty="0" smtClean="0"/>
              <a:t>15 </a:t>
            </a:r>
            <a:r>
              <a:rPr lang="en-AU" sz="2000" dirty="0"/>
              <a:t>Jun Performed a stocktake and discovered that 1 laptop was missing. </a:t>
            </a:r>
          </a:p>
        </p:txBody>
      </p:sp>
      <p:sp>
        <p:nvSpPr>
          <p:cNvPr id="4" name="Footer Placeholder 3"/>
          <p:cNvSpPr>
            <a:spLocks noGrp="1"/>
          </p:cNvSpPr>
          <p:nvPr>
            <p:ph type="ftr" sz="quarter" idx="11"/>
          </p:nvPr>
        </p:nvSpPr>
        <p:spPr/>
        <p:txBody>
          <a:bodyPr/>
          <a:lstStyle/>
          <a:p>
            <a:r>
              <a:rPr lang="en-AU" smtClean="0"/>
              <a:t>www.deakincollege.edu.au</a:t>
            </a:r>
            <a:endParaRPr lang="en-AU"/>
          </a:p>
        </p:txBody>
      </p:sp>
    </p:spTree>
    <p:extLst>
      <p:ext uri="{BB962C8B-B14F-4D97-AF65-F5344CB8AC3E}">
        <p14:creationId xmlns:p14="http://schemas.microsoft.com/office/powerpoint/2010/main" val="4015702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Revise </a:t>
            </a:r>
            <a:r>
              <a:rPr lang="en-US" dirty="0" smtClean="0"/>
              <a:t>special journals (again) </a:t>
            </a:r>
            <a:br>
              <a:rPr lang="en-US" dirty="0" smtClean="0"/>
            </a:br>
            <a:r>
              <a:rPr lang="en-US" dirty="0" smtClean="0"/>
              <a:t>“Hot BBQs” </a:t>
            </a:r>
            <a:endParaRPr lang="en-US" dirty="0"/>
          </a:p>
        </p:txBody>
      </p:sp>
      <p:sp>
        <p:nvSpPr>
          <p:cNvPr id="3" name="Content Placeholder 2"/>
          <p:cNvSpPr>
            <a:spLocks noGrp="1"/>
          </p:cNvSpPr>
          <p:nvPr>
            <p:ph idx="1"/>
          </p:nvPr>
        </p:nvSpPr>
        <p:spPr/>
        <p:txBody>
          <a:bodyPr>
            <a:normAutofit/>
          </a:bodyPr>
          <a:lstStyle/>
          <a:p>
            <a:r>
              <a:rPr lang="en-AU" dirty="0"/>
              <a:t>1-Jun</a:t>
            </a:r>
            <a:r>
              <a:rPr lang="en-AU" dirty="0" smtClean="0">
                <a:effectLst/>
              </a:rPr>
              <a:t> </a:t>
            </a:r>
            <a:r>
              <a:rPr lang="en-AU" dirty="0"/>
              <a:t>Credit sales to </a:t>
            </a:r>
            <a:r>
              <a:rPr lang="en-AU" dirty="0" err="1"/>
              <a:t>Maddern</a:t>
            </a:r>
            <a:r>
              <a:rPr lang="en-AU" dirty="0"/>
              <a:t> (tax </a:t>
            </a:r>
            <a:r>
              <a:rPr lang="en-AU" dirty="0" err="1"/>
              <a:t>inv</a:t>
            </a:r>
            <a:r>
              <a:rPr lang="en-AU" dirty="0"/>
              <a:t> </a:t>
            </a:r>
            <a:r>
              <a:rPr lang="en-AU" dirty="0" smtClean="0"/>
              <a:t>number </a:t>
            </a:r>
            <a:r>
              <a:rPr lang="en-AU" dirty="0"/>
              <a:t>3452) for $12,200 (GST inclusive</a:t>
            </a:r>
            <a:r>
              <a:rPr lang="en-AU" dirty="0" smtClean="0"/>
              <a:t>)</a:t>
            </a:r>
          </a:p>
          <a:p>
            <a:r>
              <a:rPr lang="en-AU" dirty="0" smtClean="0">
                <a:effectLst/>
              </a:rPr>
              <a:t> </a:t>
            </a:r>
            <a:r>
              <a:rPr lang="en-AU" dirty="0"/>
              <a:t>2-Jun</a:t>
            </a:r>
            <a:r>
              <a:rPr lang="en-AU" dirty="0" smtClean="0">
                <a:effectLst/>
              </a:rPr>
              <a:t> </a:t>
            </a:r>
            <a:r>
              <a:rPr lang="en-AU" dirty="0"/>
              <a:t>Purchase of </a:t>
            </a:r>
            <a:r>
              <a:rPr lang="en-AU" dirty="0" smtClean="0"/>
              <a:t>BBQs </a:t>
            </a:r>
            <a:r>
              <a:rPr lang="en-AU" dirty="0"/>
              <a:t>from a supplier, </a:t>
            </a:r>
            <a:r>
              <a:rPr lang="en-AU" dirty="0" err="1"/>
              <a:t>Zahir</a:t>
            </a:r>
            <a:r>
              <a:rPr lang="en-AU" dirty="0"/>
              <a:t> (</a:t>
            </a:r>
            <a:r>
              <a:rPr lang="en-AU" dirty="0" err="1"/>
              <a:t>Inv</a:t>
            </a:r>
            <a:r>
              <a:rPr lang="en-AU" dirty="0"/>
              <a:t> </a:t>
            </a:r>
            <a:r>
              <a:rPr lang="en-AU" dirty="0" smtClean="0"/>
              <a:t>Number </a:t>
            </a:r>
            <a:r>
              <a:rPr lang="en-AU" dirty="0"/>
              <a:t>2111) for $7000 plus </a:t>
            </a:r>
            <a:r>
              <a:rPr lang="en-AU" dirty="0" err="1"/>
              <a:t>Gst</a:t>
            </a:r>
            <a:r>
              <a:rPr lang="en-AU" dirty="0" smtClean="0">
                <a:effectLst/>
              </a:rPr>
              <a:t> </a:t>
            </a:r>
          </a:p>
          <a:p>
            <a:r>
              <a:rPr lang="en-AU" dirty="0"/>
              <a:t>3-Jun</a:t>
            </a:r>
            <a:r>
              <a:rPr lang="en-AU" dirty="0" smtClean="0">
                <a:effectLst/>
              </a:rPr>
              <a:t> </a:t>
            </a:r>
            <a:r>
              <a:rPr lang="en-AU" dirty="0"/>
              <a:t>Received </a:t>
            </a:r>
            <a:r>
              <a:rPr lang="en-AU" dirty="0" smtClean="0"/>
              <a:t>$3,000 </a:t>
            </a:r>
            <a:r>
              <a:rPr lang="en-AU" dirty="0"/>
              <a:t>payment from </a:t>
            </a:r>
            <a:r>
              <a:rPr lang="en-AU" dirty="0" err="1"/>
              <a:t>Maddern</a:t>
            </a:r>
            <a:r>
              <a:rPr lang="en-AU" dirty="0"/>
              <a:t> for the sale on the 1/</a:t>
            </a:r>
            <a:r>
              <a:rPr lang="en-AU" dirty="0" smtClean="0"/>
              <a:t>6. </a:t>
            </a:r>
            <a:r>
              <a:rPr lang="en-AU" dirty="0"/>
              <a:t>(Receipt no 34 issued).</a:t>
            </a:r>
            <a:r>
              <a:rPr lang="en-AU" dirty="0" smtClean="0">
                <a:effectLst/>
              </a:rPr>
              <a:t> </a:t>
            </a:r>
          </a:p>
          <a:p>
            <a:r>
              <a:rPr lang="en-AU" dirty="0" smtClean="0"/>
              <a:t>4</a:t>
            </a:r>
            <a:r>
              <a:rPr lang="en-AU" dirty="0"/>
              <a:t>-Jun</a:t>
            </a:r>
            <a:r>
              <a:rPr lang="en-AU" dirty="0" smtClean="0">
                <a:effectLst/>
              </a:rPr>
              <a:t> </a:t>
            </a:r>
            <a:r>
              <a:rPr lang="en-AU" dirty="0"/>
              <a:t>Returned </a:t>
            </a:r>
            <a:r>
              <a:rPr lang="en-AU" dirty="0" smtClean="0"/>
              <a:t>1 faulty BBQ </a:t>
            </a:r>
            <a:r>
              <a:rPr lang="en-AU" dirty="0"/>
              <a:t>to </a:t>
            </a:r>
            <a:r>
              <a:rPr lang="en-AU" dirty="0" err="1"/>
              <a:t>Zahir</a:t>
            </a:r>
            <a:r>
              <a:rPr lang="en-AU" dirty="0"/>
              <a:t> valued $</a:t>
            </a:r>
            <a:r>
              <a:rPr lang="en-AU" dirty="0" smtClean="0"/>
              <a:t>200 </a:t>
            </a:r>
            <a:r>
              <a:rPr lang="en-AU" dirty="0"/>
              <a:t>and $</a:t>
            </a:r>
            <a:r>
              <a:rPr lang="en-AU" dirty="0" smtClean="0"/>
              <a:t>20 </a:t>
            </a:r>
            <a:r>
              <a:rPr lang="en-AU" dirty="0"/>
              <a:t>GST. (</a:t>
            </a:r>
            <a:r>
              <a:rPr lang="en-AU" dirty="0" err="1"/>
              <a:t>Adj</a:t>
            </a:r>
            <a:r>
              <a:rPr lang="en-AU" dirty="0"/>
              <a:t> </a:t>
            </a:r>
            <a:r>
              <a:rPr lang="en-AU" dirty="0" smtClean="0"/>
              <a:t>Note </a:t>
            </a:r>
            <a:r>
              <a:rPr lang="en-AU" dirty="0"/>
              <a:t>998)</a:t>
            </a:r>
            <a:r>
              <a:rPr lang="en-AU" dirty="0" smtClean="0">
                <a:effectLst/>
              </a:rPr>
              <a:t> </a:t>
            </a:r>
            <a:endParaRPr lang="en-US" dirty="0"/>
          </a:p>
        </p:txBody>
      </p:sp>
    </p:spTree>
    <p:extLst>
      <p:ext uri="{BB962C8B-B14F-4D97-AF65-F5344CB8AC3E}">
        <p14:creationId xmlns:p14="http://schemas.microsoft.com/office/powerpoint/2010/main" val="2070486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5-Jun</a:t>
            </a:r>
            <a:r>
              <a:rPr lang="en-US" dirty="0" smtClean="0"/>
              <a:t> </a:t>
            </a:r>
            <a:r>
              <a:rPr lang="en-US" dirty="0"/>
              <a:t>Paid wages of $</a:t>
            </a:r>
            <a:r>
              <a:rPr lang="en-US" dirty="0" smtClean="0"/>
              <a:t>250 </a:t>
            </a:r>
            <a:r>
              <a:rPr lang="en-US" dirty="0"/>
              <a:t>Chq no 001</a:t>
            </a:r>
            <a:r>
              <a:rPr lang="en-US" dirty="0" smtClean="0"/>
              <a:t> </a:t>
            </a:r>
          </a:p>
          <a:p>
            <a:r>
              <a:rPr lang="en-US" dirty="0" smtClean="0"/>
              <a:t>6</a:t>
            </a:r>
            <a:r>
              <a:rPr lang="en-US" dirty="0"/>
              <a:t>-Jun</a:t>
            </a:r>
            <a:r>
              <a:rPr lang="en-US" dirty="0" smtClean="0"/>
              <a:t> </a:t>
            </a:r>
            <a:r>
              <a:rPr lang="en-US" dirty="0"/>
              <a:t>Credit sales </a:t>
            </a:r>
            <a:r>
              <a:rPr lang="en-US" dirty="0" smtClean="0"/>
              <a:t>of BBQs to </a:t>
            </a:r>
            <a:r>
              <a:rPr lang="en-US" dirty="0"/>
              <a:t>Salem (tax </a:t>
            </a:r>
            <a:r>
              <a:rPr lang="en-US" dirty="0" err="1"/>
              <a:t>inv</a:t>
            </a:r>
            <a:r>
              <a:rPr lang="en-US" dirty="0"/>
              <a:t> no 3453) for $4000 plus $400 GST</a:t>
            </a:r>
            <a:r>
              <a:rPr lang="en-US" dirty="0" smtClean="0"/>
              <a:t> </a:t>
            </a:r>
          </a:p>
          <a:p>
            <a:r>
              <a:rPr lang="en-US" dirty="0" smtClean="0"/>
              <a:t>7</a:t>
            </a:r>
            <a:r>
              <a:rPr lang="en-US" dirty="0"/>
              <a:t>-Jun</a:t>
            </a:r>
            <a:r>
              <a:rPr lang="en-US" dirty="0" smtClean="0"/>
              <a:t> </a:t>
            </a:r>
            <a:r>
              <a:rPr lang="en-US" dirty="0"/>
              <a:t>Cash purchase of </a:t>
            </a:r>
            <a:r>
              <a:rPr lang="en-US" dirty="0" smtClean="0"/>
              <a:t>BBQs </a:t>
            </a:r>
            <a:r>
              <a:rPr lang="en-US" dirty="0"/>
              <a:t>for $100 plus $10 GST. (Chq No 002)</a:t>
            </a:r>
            <a:r>
              <a:rPr lang="en-US" dirty="0" smtClean="0"/>
              <a:t> </a:t>
            </a:r>
          </a:p>
          <a:p>
            <a:r>
              <a:rPr lang="en-US" dirty="0" smtClean="0"/>
              <a:t>8</a:t>
            </a:r>
            <a:r>
              <a:rPr lang="en-US" dirty="0"/>
              <a:t>-Jun</a:t>
            </a:r>
            <a:r>
              <a:rPr lang="en-US" dirty="0" smtClean="0"/>
              <a:t> </a:t>
            </a:r>
            <a:r>
              <a:rPr lang="en-US" dirty="0"/>
              <a:t>Salem returned 1 faulty </a:t>
            </a:r>
            <a:r>
              <a:rPr lang="en-US" dirty="0" smtClean="0"/>
              <a:t>BBQ </a:t>
            </a:r>
            <a:r>
              <a:rPr lang="en-US" dirty="0"/>
              <a:t>worth </a:t>
            </a:r>
            <a:r>
              <a:rPr lang="en-US" dirty="0" smtClean="0"/>
              <a:t>$200 </a:t>
            </a:r>
            <a:r>
              <a:rPr lang="en-US" dirty="0"/>
              <a:t>plus </a:t>
            </a:r>
            <a:r>
              <a:rPr lang="en-US" dirty="0" smtClean="0"/>
              <a:t>$20 GST </a:t>
            </a:r>
            <a:r>
              <a:rPr lang="en-US" dirty="0"/>
              <a:t>(adjust Note 999)</a:t>
            </a:r>
            <a:r>
              <a:rPr lang="en-US" dirty="0" smtClean="0"/>
              <a:t> </a:t>
            </a:r>
            <a:endParaRPr lang="en-US" dirty="0"/>
          </a:p>
        </p:txBody>
      </p:sp>
    </p:spTree>
    <p:extLst>
      <p:ext uri="{BB962C8B-B14F-4D97-AF65-F5344CB8AC3E}">
        <p14:creationId xmlns:p14="http://schemas.microsoft.com/office/powerpoint/2010/main" val="837202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a:t>9-Jun</a:t>
            </a:r>
            <a:r>
              <a:rPr lang="en-US" dirty="0" smtClean="0"/>
              <a:t> </a:t>
            </a:r>
            <a:r>
              <a:rPr lang="en-US" dirty="0"/>
              <a:t>Purchase of </a:t>
            </a:r>
            <a:r>
              <a:rPr lang="en-US" dirty="0" smtClean="0"/>
              <a:t>BBQ </a:t>
            </a:r>
            <a:r>
              <a:rPr lang="en-US" dirty="0"/>
              <a:t>from JUST for $2200 (GST inclusive) (Tax </a:t>
            </a:r>
            <a:r>
              <a:rPr lang="en-US" dirty="0" err="1" smtClean="0"/>
              <a:t>Inv</a:t>
            </a:r>
            <a:r>
              <a:rPr lang="en-US" dirty="0" smtClean="0"/>
              <a:t> Number </a:t>
            </a:r>
            <a:r>
              <a:rPr lang="en-US" dirty="0"/>
              <a:t>091)</a:t>
            </a:r>
            <a:r>
              <a:rPr lang="en-US" dirty="0" smtClean="0"/>
              <a:t> </a:t>
            </a:r>
          </a:p>
          <a:p>
            <a:r>
              <a:rPr lang="en-US" dirty="0" smtClean="0"/>
              <a:t>10</a:t>
            </a:r>
            <a:r>
              <a:rPr lang="en-US" dirty="0"/>
              <a:t>-Jun</a:t>
            </a:r>
            <a:r>
              <a:rPr lang="en-US" dirty="0" smtClean="0"/>
              <a:t> </a:t>
            </a:r>
            <a:r>
              <a:rPr lang="en-US" dirty="0"/>
              <a:t>Paid JUST the amount owing less 10% discount for prompt payment. (</a:t>
            </a:r>
            <a:r>
              <a:rPr lang="en-US" dirty="0" err="1"/>
              <a:t>Cheque</a:t>
            </a:r>
            <a:r>
              <a:rPr lang="en-US" dirty="0"/>
              <a:t> No 003)</a:t>
            </a:r>
            <a:r>
              <a:rPr lang="en-US" dirty="0" smtClean="0"/>
              <a:t> </a:t>
            </a:r>
          </a:p>
          <a:p>
            <a:r>
              <a:rPr lang="en-US" dirty="0" smtClean="0"/>
              <a:t>11</a:t>
            </a:r>
            <a:r>
              <a:rPr lang="en-US" dirty="0"/>
              <a:t>-Jun</a:t>
            </a:r>
            <a:r>
              <a:rPr lang="en-US" dirty="0" smtClean="0"/>
              <a:t> </a:t>
            </a:r>
            <a:r>
              <a:rPr lang="en-US" dirty="0"/>
              <a:t>Received $1300 from Salem Rec N</a:t>
            </a:r>
            <a:r>
              <a:rPr lang="en-US" dirty="0" smtClean="0"/>
              <a:t>umber </a:t>
            </a:r>
            <a:r>
              <a:rPr lang="en-US" dirty="0"/>
              <a:t>35</a:t>
            </a:r>
            <a:r>
              <a:rPr lang="en-US" dirty="0" smtClean="0"/>
              <a:t> </a:t>
            </a:r>
          </a:p>
          <a:p>
            <a:r>
              <a:rPr lang="en-US" dirty="0" smtClean="0"/>
              <a:t>13</a:t>
            </a:r>
            <a:r>
              <a:rPr lang="en-US" dirty="0"/>
              <a:t>-Jun</a:t>
            </a:r>
            <a:r>
              <a:rPr lang="en-US" dirty="0" smtClean="0"/>
              <a:t> </a:t>
            </a:r>
            <a:r>
              <a:rPr lang="en-US" dirty="0"/>
              <a:t>Credit sales to Jennings for $440 (GST inclusive) </a:t>
            </a:r>
            <a:r>
              <a:rPr lang="en-US" dirty="0" err="1"/>
              <a:t>Inv</a:t>
            </a:r>
            <a:r>
              <a:rPr lang="en-US" dirty="0"/>
              <a:t> </a:t>
            </a:r>
            <a:r>
              <a:rPr lang="en-US" dirty="0" smtClean="0"/>
              <a:t>Number </a:t>
            </a:r>
            <a:r>
              <a:rPr lang="en-US" dirty="0"/>
              <a:t>3454</a:t>
            </a:r>
            <a:r>
              <a:rPr lang="en-US" dirty="0" smtClean="0"/>
              <a:t>.</a:t>
            </a:r>
          </a:p>
          <a:p>
            <a:endParaRPr lang="en-US" dirty="0"/>
          </a:p>
          <a:p>
            <a:r>
              <a:rPr lang="en-US" dirty="0" smtClean="0"/>
              <a:t>Check the totals ..this is why we do special journals to total and post the totals to the ledger </a:t>
            </a:r>
            <a:endParaRPr lang="en-US" dirty="0"/>
          </a:p>
        </p:txBody>
      </p:sp>
    </p:spTree>
    <p:extLst>
      <p:ext uri="{BB962C8B-B14F-4D97-AF65-F5344CB8AC3E}">
        <p14:creationId xmlns:p14="http://schemas.microsoft.com/office/powerpoint/2010/main" val="556033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2 Post </a:t>
            </a:r>
            <a:r>
              <a:rPr lang="en-US" dirty="0" smtClean="0"/>
              <a:t>to General Ledger</a:t>
            </a:r>
            <a:endParaRPr lang="en-US" dirty="0"/>
          </a:p>
        </p:txBody>
      </p:sp>
      <p:sp>
        <p:nvSpPr>
          <p:cNvPr id="3" name="Subtitle 2"/>
          <p:cNvSpPr>
            <a:spLocks noGrp="1"/>
          </p:cNvSpPr>
          <p:nvPr>
            <p:ph type="subTitle" idx="1"/>
          </p:nvPr>
        </p:nvSpPr>
        <p:spPr/>
        <p:txBody>
          <a:bodyPr/>
          <a:lstStyle/>
          <a:p>
            <a:pPr algn="l"/>
            <a:r>
              <a:rPr lang="en-US" dirty="0" smtClean="0"/>
              <a:t>New problem </a:t>
            </a:r>
          </a:p>
          <a:p>
            <a:pPr algn="l"/>
            <a:r>
              <a:rPr lang="en-US" dirty="0" smtClean="0"/>
              <a:t>Special journals information provided</a:t>
            </a:r>
            <a:endParaRPr lang="en-US" dirty="0"/>
          </a:p>
        </p:txBody>
      </p:sp>
    </p:spTree>
    <p:extLst>
      <p:ext uri="{BB962C8B-B14F-4D97-AF65-F5344CB8AC3E}">
        <p14:creationId xmlns:p14="http://schemas.microsoft.com/office/powerpoint/2010/main" val="15461400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Facet</Template>
  <TotalTime>4274</TotalTime>
  <Words>2148</Words>
  <Application>Microsoft Office PowerPoint</Application>
  <PresentationFormat>Widescreen</PresentationFormat>
  <Paragraphs>541</Paragraphs>
  <Slides>53</Slides>
  <Notes>3</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53</vt:i4>
      </vt:variant>
    </vt:vector>
  </HeadingPairs>
  <TitlesOfParts>
    <vt:vector size="68" baseType="lpstr">
      <vt:lpstr>SimSun</vt:lpstr>
      <vt:lpstr>Arial</vt:lpstr>
      <vt:lpstr>Arial Narrow</vt:lpstr>
      <vt:lpstr>Calibri</vt:lpstr>
      <vt:lpstr>等线</vt:lpstr>
      <vt:lpstr>方正姚体</vt:lpstr>
      <vt:lpstr>Mangal</vt:lpstr>
      <vt:lpstr>华文新魏</vt:lpstr>
      <vt:lpstr>Times New Roman</vt:lpstr>
      <vt:lpstr>Trebuchet MS</vt:lpstr>
      <vt:lpstr>Wingdings</vt:lpstr>
      <vt:lpstr>Wingdings 3</vt:lpstr>
      <vt:lpstr>Facet</vt:lpstr>
      <vt:lpstr>Document</vt:lpstr>
      <vt:lpstr>Worksheet</vt:lpstr>
      <vt:lpstr>Week 9 Lecture</vt:lpstr>
      <vt:lpstr>Week 9 </vt:lpstr>
      <vt:lpstr>From last week’s tutorial</vt:lpstr>
      <vt:lpstr>PowerPoint Presentation</vt:lpstr>
      <vt:lpstr>Special journals (again)</vt:lpstr>
      <vt:lpstr>1 Revise special journals (again)  “Hot BBQs” </vt:lpstr>
      <vt:lpstr>PowerPoint Presentation</vt:lpstr>
      <vt:lpstr>PowerPoint Presentation</vt:lpstr>
      <vt:lpstr>2 Post to General Ledger</vt:lpstr>
      <vt:lpstr>Post Cash Receipts journal using basic journals file </vt:lpstr>
      <vt:lpstr>Cash Payments journal</vt:lpstr>
      <vt:lpstr>PowerPoint Presentation</vt:lpstr>
      <vt:lpstr>PowerPoint Presentation</vt:lpstr>
      <vt:lpstr> Lecture 9 continues</vt:lpstr>
      <vt:lpstr>Learning Objectives</vt:lpstr>
      <vt:lpstr>Adele’s Flower Shop (Business Change &amp; GST)</vt:lpstr>
      <vt:lpstr>Service Provider v Retailer</vt:lpstr>
      <vt:lpstr>Inventory  </vt:lpstr>
      <vt:lpstr>Exercise 9.1 Business Entities &amp; Answer</vt:lpstr>
      <vt:lpstr>Perpetual inventory</vt:lpstr>
      <vt:lpstr>Exercise 9.2 Inventory definition</vt:lpstr>
      <vt:lpstr>How is the cost of inventory allocated? VIP</vt:lpstr>
      <vt:lpstr>9.3 Allocation of cost of inventory</vt:lpstr>
      <vt:lpstr>The income statement of a retailer   </vt:lpstr>
      <vt:lpstr>The income statement of a retailer</vt:lpstr>
      <vt:lpstr>Exercise 9.4: calculate net profit</vt:lpstr>
      <vt:lpstr>Exercise 9.4 Answer</vt:lpstr>
      <vt:lpstr>Exercise 9.5  The income statement of a retailer </vt:lpstr>
      <vt:lpstr>Exercise 9.5 Answer</vt:lpstr>
      <vt:lpstr>Accounting for “Cash discounts”  </vt:lpstr>
      <vt:lpstr>Cash discounts</vt:lpstr>
      <vt:lpstr>Exercise 9.6 To record cash discount </vt:lpstr>
      <vt:lpstr>Ex 9.6 Solution using special journals</vt:lpstr>
      <vt:lpstr>Accounting for inventory  Two methods</vt:lpstr>
      <vt:lpstr>Accounting for Inventories  Perpetual Inventory System</vt:lpstr>
      <vt:lpstr>Disadvantages and advantages of perpetual inventory</vt:lpstr>
      <vt:lpstr>Perpetual inventory system An example of inventory card</vt:lpstr>
      <vt:lpstr>Exercise 9.7 Illustration of perpetual inventory system</vt:lpstr>
      <vt:lpstr>9.7.1 Answer</vt:lpstr>
      <vt:lpstr>Exercise 9.7.2  Inventory purchase returns </vt:lpstr>
      <vt:lpstr>Exercise 9.7.2 Answer</vt:lpstr>
      <vt:lpstr>Exercise 9.7.3 Sales of Inventory</vt:lpstr>
      <vt:lpstr>USING SPECIAL JOURNALS</vt:lpstr>
      <vt:lpstr>Exercise 9.7.4  Payments made with cash discount </vt:lpstr>
      <vt:lpstr>PowerPoint Presentation</vt:lpstr>
      <vt:lpstr>Exercise 9.7.5 Sales returns</vt:lpstr>
      <vt:lpstr>Exercise 9.7.5 Answer</vt:lpstr>
      <vt:lpstr>Exercise 9.7.6 Payment received, with cash discount</vt:lpstr>
      <vt:lpstr>Exercise 9.7.6 Answer</vt:lpstr>
      <vt:lpstr>Exercise 9.7.7 Inventory stocktake</vt:lpstr>
      <vt:lpstr>Exercise 9.7.7 Answer</vt:lpstr>
      <vt:lpstr>Tutorial</vt:lpstr>
      <vt:lpstr>9.1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7 Accounting for Retailing</dc:title>
  <dc:creator>JIE CHEN</dc:creator>
  <cp:lastModifiedBy>Mark Hannan</cp:lastModifiedBy>
  <cp:revision>412</cp:revision>
  <cp:lastPrinted>2016-02-15T23:26:01Z</cp:lastPrinted>
  <dcterms:created xsi:type="dcterms:W3CDTF">2016-01-31T23:05:35Z</dcterms:created>
  <dcterms:modified xsi:type="dcterms:W3CDTF">2018-03-21T05:36:21Z</dcterms:modified>
</cp:coreProperties>
</file>