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23"/>
  </p:notesMasterIdLst>
  <p:sldIdLst>
    <p:sldId id="256" r:id="rId2"/>
    <p:sldId id="257" r:id="rId3"/>
    <p:sldId id="258" r:id="rId4"/>
    <p:sldId id="263" r:id="rId5"/>
    <p:sldId id="279" r:id="rId6"/>
    <p:sldId id="280" r:id="rId7"/>
    <p:sldId id="282" r:id="rId8"/>
    <p:sldId id="283" r:id="rId9"/>
    <p:sldId id="284" r:id="rId10"/>
    <p:sldId id="285" r:id="rId11"/>
    <p:sldId id="286" r:id="rId12"/>
    <p:sldId id="287" r:id="rId13"/>
    <p:sldId id="293" r:id="rId14"/>
    <p:sldId id="288" r:id="rId15"/>
    <p:sldId id="294" r:id="rId16"/>
    <p:sldId id="289" r:id="rId17"/>
    <p:sldId id="290" r:id="rId18"/>
    <p:sldId id="291" r:id="rId19"/>
    <p:sldId id="292" r:id="rId20"/>
    <p:sldId id="271" r:id="rId21"/>
    <p:sldId id="272" r:id="rId22"/>
  </p:sldIdLst>
  <p:sldSz cx="24384000" cy="13716000"/>
  <p:notesSz cx="6858000" cy="9144000"/>
  <p:defaultTextStyle>
    <a:defPPr>
      <a:defRPr lang="en-US"/>
    </a:defPPr>
    <a:lvl1pPr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1pPr>
    <a:lvl2pPr marL="457200"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2pPr>
    <a:lvl3pPr marL="914400"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3pPr>
    <a:lvl4pPr marL="1371600"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4pPr>
    <a:lvl5pPr marL="1828800"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5pPr>
    <a:lvl6pPr marL="22860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6pPr>
    <a:lvl7pPr marL="27432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7pPr>
    <a:lvl8pPr marL="32004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8pPr>
    <a:lvl9pPr marL="36576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E00"/>
    <a:srgbClr val="007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199" autoAdjust="0"/>
  </p:normalViewPr>
  <p:slideViewPr>
    <p:cSldViewPr>
      <p:cViewPr varScale="1">
        <p:scale>
          <a:sx n="39" d="100"/>
          <a:sy n="39" d="100"/>
        </p:scale>
        <p:origin x="1836" y="48"/>
      </p:cViewPr>
      <p:guideLst>
        <p:guide orient="horz" pos="4320"/>
        <p:guide pos="7680"/>
      </p:guideLst>
    </p:cSldViewPr>
  </p:slideViewPr>
  <p:notesTextViewPr>
    <p:cViewPr>
      <p:scale>
        <a:sx n="1" d="1"/>
        <a:sy n="1" d="1"/>
      </p:scale>
      <p:origin x="0" y="0"/>
    </p:cViewPr>
  </p:notesTextViewPr>
  <p:notesViewPr>
    <p:cSldViewPr>
      <p:cViewPr varScale="1">
        <p:scale>
          <a:sx n="91" d="100"/>
          <a:sy n="91"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7:48:07.9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7:48:20.6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4721 2088,'-1'0,"0"0,1 0,-1 0,0 0,1 0,-1 0,0 0,1 1,-1-1,1 0,-1 0,0 1,1-1,-1 0,1 1,-1-1,1 1,-1-1,1 1,-1-1,1 1,0-1,-1 1,1-1,0 1,-1 0,-10 21,0-1,2 1,0 1,-10 45,12-42,-27 109,-30 261,37 151,28-460,4 0,3-1,5 0,46 164,-43-199,2-1,3 0,1-2,3 0,2-2,1-1,3-1,2-2,43 45,-58-70,0 0,1-1,1-1,0-1,1-1,1-1,38 17,-47-25,0 0,0 0,1-1,-1-1,1 0,0-1,-1 0,1-2,0 1,0-1,-1-1,1-1,-1 0,1 0,16-8,-2-2,0-2,-1 0,0-2,-2-1,0-1,-1-1,33-35,-16 9,-1-2,65-104,-64 79,-3-3,-4 0,-3-2,-3-2,28-135,-27 56,16-321,-41 310,-25-224,6 271,-6 1,-59-196,54 238,-5 1,-2 2,-4 1,-80-121,79 145,-1 1,-3 2,-3 1,-1 3,-2 2,-98-69,78 70,-1 3,-2 2,-1 4,-2 3,-1 3,-1 3,-1 4,0 3,-2 4,0 3,0 3,-1 4,1 4,-1 3,1 3,-144 32,136-14,1 3,1 4,2 4,2 3,-89 57,70-29,3 3,4 5,-122 125,91-65,7 6,7 4,5 6,7 3,-89 194,86-128,11 4,9 4,10 4,10 2,-30 251,53-68,37-344,15 134,-8-173,0-1,2 0,2-1,1 0,25 52,-27-68,0-1,1 0,1-1,0 0,1-1,1 0,0-1,1 0,0-1,0 0,1-2,1 0,0 0,0-1,0-1,1-1,0 0,24 4,7-2,0-1,1-3,0-2,0-2,68-8,-19-5,-1-5,0-4,-2-4,-1-4,-2-4,166-88,-177 75,-2-4,-3-3,-2-3,94-95,-89 70,-3-4,-4-2,73-121,-107 148,-4-1,-2-2,37-106,-57 134,-2-1,-1 0,-2-1,-2 0,-2 0,-1 0,-1 0,-8-55,-4 34,-2 1,-4 0,-1 1,-4 0,-1 2,-3 1,-3 1,-1 1,-3 2,-2 1,-55-59,67 84,-1 1,-1 1,-1 1,0 1,-2 2,0 0,-56-24,68 35,1 2,-1-1,0 2,0 0,0 1,-1 0,1 2,-1 0,1 0,-1 2,0 0,1 1,-1 1,1 0,0 1,0 1,-21 9,25-8,0 1,0 1,0 0,1 1,0 0,1 0,0 1,1 0,-9 13,-5 11,-38 72,21-21,4 2,3 1,-22 98,-36 290,40 17,48-404,4 1,3-1,24 128,-22-187,1-1,1 0,2-1,0 0,2 0,2-1,20 31,-25-44,2 0,0-1,0 0,1-1,1-1,0 0,1-1,0 0,0-1,1 0,0-1,0-1,30 9,-26-11,0 0,0-2,0 0,1-1,0-1,-1-1,1-1,36-5,-26-1,-1 0,-1-2,1-1,-2-1,35-20,-8-1,-2-2,-2-3,-1-2,-1-2,46-53,-22 13,-5-2,-2-3,-5-4,-4-1,-3-3,-5-3,57-162,-73 161,-4 0,-4-2,-5-1,-4-1,-5 0,-4 0,-4-1,-13-109,4 148,-3 2,-3-1,-2 2,-41-103,46 139,-1 1,-1 1,-1 0,-1 1,-1 0,-1 1,-1 1,-1 1,0 0,-2 1,0 1,-1 1,-42-25,47 34,1 0,-1 0,0 2,0 0,-1 1,0 0,0 2,0 0,0 0,0 2,0 0,0 1,0 1,0 0,1 2,-20 5,9 1,0 1,1 1,0 1,1 1,1 1,0 2,1 0,-39 39,28-19,2 1,1 2,2 0,2 3,2 0,2 1,1 1,3 1,-24 87,23-54,3 1,4 1,3 0,4 0,5 105,4-136,1 0,3-1,3 0,1 0,2 0,3-2,1 0,34 62,-36-82,1 0,2-1,1-1,0 0,2-2,1 0,0-2,2 0,0-2,2 0,0-2,1-1,0-1,51 20,-39-22,2-1,-1-3,1-1,1-1,-1-3,53-1,-36-5,0-3,-1-2,0-3,56-17,-17-3,-2-5,-1-4,-2-4,163-105,-171 92,-4-3,-1-4,-4-3,-3-3,-2-4,-4-2,80-121,-102 129,-4-1,-3-3,-2 0,-4-3,-3 0,-4-1,-2-2,-4 0,12-146,-26 154,-3 1,-4 0,-2 0,-3 0,-3 1,-3 0,-3 1,-3 1,-3 1,-2 1,-4 1,-56-89,57 107,-1 2,-3 1,-1 2,-2 1,-1 1,-2 3,-2 1,0 2,-3 1,0 3,-2 2,0 1,-2 3,-1 2,0 2,-1 2,-52-8,62 17,1 3,-1 1,0 1,0 3,0 1,1 2,-1 2,1 2,1 1,0 2,0 1,1 2,1 2,-35 22,2 4,1 4,2 3,3 2,2 4,-104 121,59-45,6 5,6 4,7 4,-99 222,96-153,9 4,-88 384,136-436,-16 207,42-259,5 0,23 208,-11-248,4-1,4-1,2 0,4-1,39 82,-37-102,2 0,3-2,1-1,3-1,2-2,1-2,64 55,-58-62,1-2,2-2,1-2,1-2,2-3,0-1,86 25,-62-28,1-4,0-3,1-4,154 2,-114-16,0-6,198-40,-164 13,210-80,-227 62,-2-5,-3-6,-4-6,-2-5,-4-5,-4-6,116-113,-146 117,-4-2,-4-5,-4-2,-4-4,-5-3,-4-2,-4-3,-5-2,41-124,-70 161,-3 0,-3-1,-4 0,-2-1,-3-1,-4 1,-3-1,-12-96,4 112,-3 0,-3 1,-2 0,-2 1,-3 1,-2 1,-2 0,-3 2,-2 2,-67-86,50 80,-3 3,-2 1,-3 3,-1 2,-2 3,-2 3,-77-40,54 40,-2 3,-2 3,-1 5,-1 3,-112-17,72 23,-1 6,-1 6,1 6,-1 5,-162 25,182-10,0 6,2 4,2 5,1 5,1 4,-138 79,131-55,3 6,4 4,3 5,4 4,3 5,5 3,-143 192,169-193,4 4,5 2,-73 176,96-187,3 2,4 1,4 0,-15 169,31-195,4 0,2 0,3 0,3 0,3-1,2 0,4-1,1 0,4-2,2 0,3-1,2-1,3-2,2-1,3-2,2-1,2-2,2-2,89 78,-69-76,2-4,2-2,2-3,2-3,1-3,140 46,-126-55,2-3,0-5,1-3,1-4,167-2,-198-11,0-3,0-3,-1-1,0-4,0-2,-2-2,0-3,-1-2,-2-2,0-3,-1-1,-2-3,-1-3,-2-1,68-67,-64 46,-1-2,-4-3,-2-1,-3-2,-3-2,-2-1,-4-2,41-129,-43 93,-4-1,-5-1,-5 0,-4-1,-5-168,-13 139,-6 0,-6 1,-60-223,50 265,-3 1,-4 2,-5 1,-3 2,-107-158,107 190,-1 2,-3 2,-2 3,-3 1,-1 3,-2 2,-2 2,-2 4,-1 1,-2 4,-1 2,-1 3,-2 3,0 3,-2 3,0 3,0 3,-2 3,-132 0,151 12,1 3,0 1,0 3,1 2,1 2,0 3,1 1,0 3,2 1,0 3,2 1,1 3,1 1,-42 40,-6 15,4 3,4 3,3 5,5 2,-68 121,48-52,7 4,-103 289,130-281,-50 252,88-311,6 1,5 1,5 131,7-201,3 1,2-1,2-1,3 1,23 69,-25-97,1 0,2-1,0 0,1 0,1-2,1 0,1 0,1-1,1-1,0-1,1-1,34 24,-24-23,2-1,0-1,0-1,2-2,40 11,-4-7,115 13,-101-22,1-4,-1-3,1-4,-1-4,0-4,0-3,95-29,-78 11,-1-4,-2-5,-2-3,-2-5,117-82,-76 33,-5-5,-5-5,-5-6,-5-5,-5-5,-5-5,138-226,-167 223,-7-2,-5-4,48-160,-59 126,-7-2,27-225,-57 285,-5-1,-6 0,-4 0,-16-123,9 186,-3 0,-1 0,-3 1,-2 1,-2 0,-2 2,-3 0,-1 1,-3 1,-1 2,-37-44,26 44,-2 2,-2 1,-2 3,-77-53,53 48,-3 3,-135-55,66 45,-3 7,-2 6,-181-22,205 43,0 5,0 6,-1 5,-225 29,250-12,1 4,2 4,0 5,2 3,2 5,-123 69,140-63,2 4,2 3,3 3,1 2,4 4,-99 120,99-97,4 2,4 3,3 2,5 2,-48 134,50-97,7 1,5 3,6 0,6 2,6 0,5 1,18 254,2-292,4-1,5-1,3-1,5-1,4-1,4-2,3-1,82 134,-77-155,3-2,3-2,3-2,3-3,2-2,2-3,3-2,2-3,3-3,120 63,-109-73,2-3,1-4,2-4,153 29,-129-40,1-4,1-6,154-10,-108-11,-2-7,0-7,-2-6,-2-7,233-99,-231 74,-3-7,268-182,-317 183,-4-4,-3-4,-4-4,129-160,-142 142,-4-4,-5-3,-5-2,-5-3,-5-2,-5-3,60-245,-83 253,-5-2,-5 0,-5 0,-5-1,-5 0,-5 0,-6 1,-4 0,-33-120,26 156,-4 1,-2 1,-4 1,-4 2,-59-92,56 109,-2 1,-2 2,-3 2,-2 3,-2 1,-90-65,57 59,-2 4,-3 4,-1 3,-2 5,-1 3,-137-31,70 31,-1 8,-2 6,-179 0,238 20,1 4,-1 5,1 4,0 5,1 4,2 5,0 4,2 4,1 5,-147 82,135-55,4 6,2 4,4 4,-123 129,114-91,4 6,6 3,-89 155,81-94,8 3,9 5,9 3,8 4,-74 345,108-352,-21 330,54-400,6-1,6 1,38 208,-32-266,4-1,2-2,3 1,45 90,-53-129,2-1,0 0,2-2,0 0,2 0,0-2,2 0,0-2,2 0,0-2,1-1,37 20,-25-19,1-3,0-1,1-2,0-2,43 6,-2-5,132-1,-69-15,-1-6,1-6,-2-6,-1-7,262-91,-200 42,-4-9,-4-8,225-150,-61-18,-282 197,-3-3,97-119,-131 138,-2-1,-2-2,-3-2,49-116,-64 128,-3-2,-2 1,-1-2,-3 0,-2 0,-2 0,-2-71,-8 53,-2 1,-3 0,-3 1,-3 0,-2 1,-3 1,-3 1,-2 1,-3 1,-2 2,-61-81,36 65,-3 2,-3 2,-2 4,-4 2,-2 3,-3 4,-125-72,95 71,-1 5,-3 5,-2 5,-1 4,-2 5,-2 6,-213-23,235 43,-1 3,1 4,0 5,0 3,1 5,0 3,1 5,1 4,2 3,-114 55,115-38,1 4,2 4,3 3,3 4,2 3,-128 141,133-120,3 3,4 2,4 4,5 1,3 4,-38 106,31-36,7 2,8 3,8 1,7 1,8 2,2 224,22-260,5 0,7-1,6-1,59 213,-48-251,3-1,5-2,5-2,4-1,3-3,109 143,-99-159,5-3,2-2,3-4,3-4,3-2,3-4,2-4,2-3,2-4,186 71,-156-80,2-5,1-6,1-4,1-6,1-6,0-4,0-6,0-6,152-24,-164 10,-1-5,-1-4,-2-6,-1-4,-1-4,-3-6,-2-3,-2-5,-3-4,114-94,-145 99,-3-3,-2-3,-3-3,-2-2,-4-2,79-140,-80 110,-5-3,-3-1,-5-2,41-202,-49 138,-8 0,-7-1,-7-1,-8 1,-7 0,-8 0,-7 1,-54-195,47 252,-5 1,-5 2,-5 2,-4 2,-95-146,95 176,-4 3,-3 2,-2 3,-4 3,-2 2,-3 3,-123-80,119 94,-2 4,-1 3,-2 4,-2 3,0 3,-2 4,-1 3,0 4,-100-7,107 19,0 3,0 3,1 3,0 4,0 3,0 3,2 3,0 4,2 2,-104 52,92-32,2 5,3 2,2 4,-98 92,86-61,4 4,-138 195,124-133,6 4,8 4,7 3,-95 295,108-245,10 2,-48 416,89-473,6-1,8 1,6 0,53 286,-40-349,4-2,4-1,80 172,-86-217,3-2,2-1,2-1,2-1,1-2,2-1,2-2,75 59,-67-65,0-3,2-1,1-2,2-3,57 19,-37-20,0-3,1-4,100 9,-60-17,1-6,-1-4,0-5,0-4,110-30,-75 5,-1-6,-3-7,-2-6,-2-6,-4-6,-2-5,-4-7,159-130,-164 108,-5-5,-4-6,-6-4,-5-5,-5-5,-7-3,133-253,-175 284,-5-3,-4-1,-4-2,-5-1,-5-2,22-210,-44 249,-4 0,-2 0,-3 0,-29-136,20 152,-3 1,-1 0,-3 1,-2 2,-3 0,-59-87,45 84,-3 2,-1 2,-3 2,-1 2,-60-42,35 35,-3 4,-2 3,-103-44,28 30,-3 6,-2 7,-287-45,287 68,-1 7,-1 7,-234 17,281 3,0 5,1 4,0 6,3 5,-175 72,183-56,2 3,3 5,2 4,3 5,-117 104,143-108,3 4,3 2,2 3,4 2,3 2,3 2,-49 109,54-82,4 2,4 2,6 1,4 1,5 1,4 1,6 1,4-1,5 1,15 112,-2-110,5-1,6 0,4-2,4-1,6-1,4-3,5-1,4-2,107 158,-111-194,3-3,2-1,3-3,2-3,3-2,2-3,3-2,106 61,-82-66,2-3,2-4,1-5,186 39,-105-41,341 13,-333-42,0-7,0-9,224-46,-271 31,-2-6,-2-6,-1-5,238-124,-299 131,-2-2,-1-4,-3-3,89-85,-115 94,-2-1,-2-1,-1-2,-3-2,-1 0,-3-2,31-78,-37 70,-3-1,-2-1,-2 0,-4-1,-1 0,-4 0,-2-1,-2 1,-15-102,1 79,-4 1,-3 1,-4 0,-3 2,-4 1,-58-103,27 74,-4 4,-5 2,-4 3,-4 4,-4 3,-4 5,-3 3,-135-93,114 101,-3 4,-2 5,-4 6,-2 5,-2 5,-2 6,-195-40,247 68,-1 4,-1 3,1 3,-1 4,0 3,0 3,1 4,0 3,1 3,0 3,1 4,-132 58,119-36,1 2,3 5,2 3,-83 72,73-46,4 5,-150 186,148-147,4 4,6 3,6 4,6 2,-90 272,118-277,-36 220,61-254,5 0,5 0,8 117,2-153,2 0,3-1,2-1,3 0,48 114,-44-132,1-1,3-1,1-1,2-2,1 0,2-2,1-1,67 54,-55-55,2-3,1-1,2-2,0-3,2-2,0-1,2-3,86 18,-36-18,1-4,0-5,174-6,-77-16,-1-8,224-53,382-160,-574 147,-5-10,261-153,-347 165,-4-5,-3-7,-5-5,146-151,-203 177,79-111,-124 153,-3-2,-1 0,-1-2,-3 0,26-75,-38 93,-1 0,-2-1,0 0,-1 0,-1 0,0 0,-2 0,-1 0,0 0,-2 1,0-1,-1 1,-13-31,1 13,-2 0,-2 1,-1 1,-2 1,-2 2,-35-38,14 22,-3 2,-2 3,-64-43,55 48,-3 3,-1 3,-1 3,-2 3,-1 3,0 2,-2 4,0 3,-1 3,-125-5,155 15,-1 3,0 0,-79 16,103-13,-1 1,2 1,-1 0,1 2,0 0,0 1,1 1,0 1,1 0,-23 21,24-17,0 2,1 0,1 0,0 1,2 1,-11 22,2 2,-25 85,20-34,5 1,3 1,5 1,4-1,4 2,5-1,4 0,17 97,-4-90,4-2,4-1,5-1,5-2,3-1,5-2,75 120,-68-139,4-3,3-1,3-4,3-2,3-3,3-3,2-3,3-3,1-4,3-3,141 61,-129-70,1-5,1-3,2-5,1-4,0-4,2-4,-1-4,1-5,0-4,181-24,-187 8,0-4,-1-4,-1-5,-2-3,-1-3,-2-5,100-63,-118 60,-1-4,-3-3,-2-2,-3-3,-2-2,-2-3,-3-2,81-129,-84 105,-3-2,-5-3,-3-1,-4-1,38-184,-51 156,-5-1,-5-1,-6 0,-15-170,-7 140,-6 0,-7 2,-7 1,-6 2,-6 1,-7 4,-6 1,-94-153,88 184,-4 3,-4 4,-6 3,-157-150,163 183,-3 3,-3 3,-2 5,-2 3,-3 4,-138-56,128 69,-1 5,-2 3,-1 6,-1 3,0 6,-208-2,217 19,0 4,0 5,1 4,0 4,2 4,0 4,-167 77,129-37,3 5,4 6,3 6,4 5,-139 137,111-79,6 5,8 7,-135 213,161-205,7 5,-144 355,200-412,5 2,5 1,5 1,5 2,-10 227,32-292,1 0,4 0,1 0,3-1,3 0,2-1,25 63,-29-94,0 0,2 0,1-1,1-1,1 0,0-1,2-1,1 0,0-1,1-1,1-1,1-1,0 0,1-2,1 0,0-2,36 14,-30-16,1-2,1-1,-1-1,1-2,0-1,0-1,0-2,0-1,1-2,-2 0,35-10,-3-3,-1-3,-1-3,-1-2,88-49,-69 27,-2-4,102-84,-80 47,-4-4,-4-4,102-138,-96 97,-6-4,89-186,-88 126,-9-4,-8-4,-10-2,51-298,-58 19,-52 381,-15-167,5 228,-1 1,-3-1,-1 2,-3-1,-25-61,29 89,0 0,0 1,-2 0,0 1,-1 0,-1 0,0 1,-1 1,-1 1,0 0,-1 0,0 2,-1 0,-31-15,19 13,-1 2,0 2,-1 0,-54-6,-137 1,117 14,0 5,1 5,0 4,0 5,2 4,1 4,0 5,3 5,1 4,-144 83,122-48,3 5,4 5,4 5,4 5,-126 148,88-70,8 7,-181 320,197-280,9 5,-101 307,154-359,8 3,8 1,-31 338,66-422,4-1,13 105,-7-153,2 0,2-1,2 0,2-1,2 0,35 71,-37-91,1 0,1-1,1-1,1 0,0-2,2 0,0-1,1 0,1-2,0 0,2-2,36 19,-9-12,0-2,2-3,0-2,0-2,1-2,0-3,1-2,0-2,69-6,-27-5,0-4,-1-4,0-4,127-45,-130 32,-1-5,-3-3,-1-4,84-58,-109 60,-3-3,-1-2,-3-3,-2-2,86-112,-91 96,-3-2,-2-3,-5-1,-2-1,-4-3,22-82,-35 93,-3-1,-3-1,-4-1,-2 1,-4-1,-2 0,-14-106,7 133,-3 0,-1 1,-3 0,-1 0,-24-50,23 65,0 1,-2 0,0 1,-2 0,-1 2,-1 1,-1 0,-32-25,20 23,-1 1,-1 2,-1 1,-1 2,0 2,-2 2,0 1,0 2,-70-12,76 19,0 1,0 2,0 1,-1 2,1 1,0 2,0 1,1 2,-1 1,1 1,1 2,-43 21,42-13,0 1,1 2,2 1,0 1,1 1,2 2,0 1,2 1,-24 37,23-26,1 1,2 1,3 1,1 1,1 1,3 0,-10 52,4 21,5 1,6 0,4 1,6 0,5 0,5-1,6 0,4-1,6-1,5-1,77 190,-76-235,3-1,4-1,2-2,3-2,60 69,-59-85,2-2,2-2,1-2,3-2,1-3,90 48,-52-42,1-4,2-4,2-4,163 31,-109-38,1-6,223-2,-240-20,0-6,-1-5,-1-6,0-7,170-56,-203 48,-2-4,-2-5,-2-4,-2-4,-2-3,-3-5,108-96,-119 83,-3-3,-3-3,-4-4,-4-2,-3-2,-4-4,-4-1,-4-3,-5-1,40-133,-49 112,-4-1,-6-1,-5-2,-6 0,-5 0,-5-1,-5 1,-33-207,9 187,-7 1,-6 2,-6 1,-6 3,-83-155,58 151,-5 3,-6 4,-6 4,-176-182,185 225,-4 4,-3 4,-4 4,-2 4,-3 5,-166-76,146 87,-1 6,-2 6,-3 5,0 5,-230-23,263 47,0 4,0 3,1 5,-1 4,1 4,1 4,1 4,0 4,2 4,-124 60,100-32,3 4,2 5,4 5,3 4,3 5,4 3,-105 122,102-90,5 4,5 4,6 4,6 3,-103 247,93-148,10 3,11 3,10 3,-34 354,67-155,23-346,23 154,-16-195,3 0,2-1,2-1,27 58,-30-80,1 0,1-2,1 0,1 0,1-2,2 0,0-1,29 24,-31-32,1-1,0-1,0 0,1-2,1 0,0-1,0-1,0-2,1 0,0-1,32 3,-8-4,0-3,0-2,0-2,0-2,0-2,73-21,-29-1,-1-3,115-59,-91 31,-3-5,-2-5,-4-4,-3-5,-3-4,-4-4,-4-4,-4-4,-5-4,-3-3,-6-4,-3-2,98-216,-112 186,-5-2,-6-3,37-223,-67 280,-4-1,-4 0,-3-1,-13-117,1 136,-3 0,-3 0,-3 2,-2 0,-56-120,36 109,-4 1,-2 3,-4 1,-3 3,-102-105,77 101,-2 3,-4 4,-3 4,-117-66,75 61,-3 6,-2 6,-3 5,-2 7,-2 5,-1 7,-184-18,206 39,-1 4,1 6,-1 5,1 6,0 4,1 6,-175 53,219-49,0 4,3 3,0 3,2 4,2 2,2 3,2 3,1 3,3 2,2 3,3 3,-71 92,56-46,3 3,6 2,4 4,5 2,-62 203,67-147,7 2,8 2,-15 256,41-285,6 1,7-1,6-1,6 0,7-1,61 197,-53-238,4-3,4-1,5-1,3-3,5-3,4-2,4-2,3-3,108 105,-107-128,2-4,3-3,2-2,143 73,-115-77,3-4,1-5,155 35,-104-42,0-8,1-6,1-8,1-6,267-29,-280 7,-2-7,-1-6,213-76,-247 65,-2-5,-2-5,-3-4,182-133,-192 115,-3-4,-4-4,-4-3,-3-4,-5-4,-3-2,58-107,-64 84,-5-3,-6-3,-5-2,-6-2,52-258,-68 219,-8-1,-8-1,-6-1,-8 1,-8 0,-7 0,-7 2,-7 0,-8 3,-98-260,83 292,-6 2,-5 3,-6 3,-5 4,-132-159,129 187,-5 4,-3 4,-3 3,-4 5,-4 4,-194-107,195 130,-1 5,-3 4,-1 4,-2 5,-1 5,-1 4,-1 5,-1 5,1 5,-2 4,1 5,-138 20,189-12,-1 3,2 2,-1 3,2 3,1 1,-77 45,69-28,1 2,3 3,1 3,-97 103,59-39,5 4,5 3,5 5,6 2,5 4,-100 261,89-154,11 4,10 2,-36 312,70-322,4 298,27-360,7-1,51 255,-36-307,5 0,5-2,5-2,71 137,-66-166,3-1,4-3,3-1,3-4,136 131,-123-144,1-4,4-3,1-3,3-4,2-3,2-5,1-3,137 39,-73-37,0-7,2-6,1-7,222-1,-153-23,0-9,-2-10,376-91,-359 50,-3-11,-4-10,255-134,-322 135,-5-8,-3-7,-5-6,149-137,-212 162,-5-4,-3-4,-4-3,-4-3,-5-3,-3-3,70-153,-96 165,-3-2,-5-1,-3-2,-5-1,-4 0,-4-1,-4-1,-6-193,-10 205,-4-1,-4 1,-3 1,-5 0,-2 2,-5 0,-2 2,-5 2,-2 1,-70-103,40 86,-5 2,-3 3,-151-135,103 121,-3 5,-167-96,140 107,-5 8,-2 6,-4 7,-2 8,-321-67,243 83,-2 10,-1 12,-395 16,497 13,0 6,-198 46,252-37,1 3,2 5,1 3,-146 82,146-62,1 4,4 4,2 3,-137 145,133-111,3 3,5 3,-91 169,87-117,7 2,-58 185,64-126,-43 254,73-260,10 3,-2 250,31-351,4-1,5 1,5-1,6-1,61 196,-61-251,2-1,3-1,2-1,3-2,2 0,42 50,-42-65,2 0,1-3,2-1,1-1,2-2,1-3,73 39,-51-37,1-2,2-4,0-2,2-3,77 11,-54-18,1-3,0-5,133-11,-84-9,-1-6,-1-6,-2-6,-1-7,139-61,-113 31,-3-7,-4-7,-4-7,-3-6,-5-6,208-198,-268 217,-4-3,-4-3,-4-4,-5-3,-3-2,-5-3,-5-3,-4-2,-5-2,39-147,-43 89,-7-2,-7-2,-8 0,-7-1,-8 0,-34-324,7 330,-7 1,-8 1,-7 2,-6 3,-8 2,-7 2,-86-147,94 202,-5 3,-4 3,-120-132,135 173,-2 4,-2 1,-2 3,-2 3,-2 2,-102-50,84 55,-1 3,-2 4,-1 4,-95-17,122 32,-1 3,0 2,-1 3,1 2,0 3,0 2,-65 15,79-8,0 2,1 2,1 2,0 2,1 1,2 2,0 2,2 2,0 1,2 2,-41 45,5 5,3 4,4 3,-96 171,54-57,10 5,9 3,-78 284,69-124,-56 439,72 59,76-661,10 1,37 230,-23-315,47 160,-50-226,2-1,3-1,2-1,49 80,-59-112,2 1,0-2,1 0,1-1,1-1,1-1,0 0,1-2,1 0,0-1,1-2,31 13,-27-15,0-2,0-1,0 0,1-3,0 0,33 0,-11-5,1-2,86-17,-36-2,132-47,158-95,-223 75,-4-7,-3-7,269-229,-271 187,-7-7,-6-7,147-206,-197 228,-6-4,-6-3,-7-4,-6-3,-7-4,-7-1,-6-4,-8-1,44-323,-79 401,-4 0,-3 0,-4 0,-3-1,-25-115,18 144,-2 1,-3 1,-1 0,-4 1,-1 2,-3 0,-1 2,-66-84,56 90,-2 2,-1 1,-3 2,0 2,-2 2,-2 2,-1 2,-90-38,17 19,-2 5,-216-45,121 46,-2 9,-227-4,279 34,-1 8,1 6,-215 44,268-30,2 5,1 5,-168 76,204-73,1 4,1 2,3 4,2 3,-100 95,104-77,3 3,4 3,2 2,5 3,2 1,5 3,3 2,3 2,-45 158,49-114,6 1,6 0,6 2,5 0,7 1,15 175,4-168,6-1,7-1,5-1,7-1,92 215,-83-247,5-3,5-2,4-2,4-4,4-2,4-4,115 108,-136-150,3-2,1-2,2-3,2-3,2-2,1-3,1-3,121 37,-132-52,1-3,1-2,-1-2,1-3,0-2,0-3,0-3,0-1,0-3,-1-3,92-28,-85 17,-2-3,-1-3,-2-2,0-3,-2-2,-2-3,58-51,-49 31,-2-3,-3-2,-3-3,89-139,-79 94,-5-3,76-204,-77 144,44-220,-55 145,-11-3,5-431,-55 344,9 293,-3 1,-1 0,-2 1,-2 0,-24-54,30 84,0 0,0 0,-1 1,0 0,-1 1,-1 0,0 0,0 1,-1 0,0 1,-24-15,19 15,0 1,-1 1,0 0,-1 1,1 1,-1 1,0 0,-34-2,38 5,0 2,0 0,0 0,0 1,1 1,-1 0,1 1,0 1,-1 0,2 0,-1 1,-21 15,-4 6,0 2,-46 48,75-69,-43 45,3 2,2 2,3 1,2 3,-60 117,40-46,6 2,-39 141,41-80,8 3,9 1,9 2,-4 273,31-352,5-1,6 0,49 233,-44-294,3-1,2-1,3 0,2-2,2-1,3-1,3-2,1-1,69 77,-66-91,3-1,1-2,1-1,1-3,2-1,1-3,2-1,0-3,1-1,1-3,1-2,0-2,1-3,1-2,69 4,-52-10,-1-4,0-2,1-3,-2-4,1-2,-2-3,0-3,-1-3,0-3,-2-3,82-47,-74 29,-1-2,-3-3,-2-4,81-84,-70 55,-4-4,113-175,-104 121,-6-3,-7-3,-6-3,73-265,-103 289,28-224,-55 289,-3-1,-3 1,-2-1,-3 1,-22-103,21 138,-2 0,0 0,-2 0,-1 1,0 1,-2 0,-1 0,-1 1,-1 1,-35-37,33 42,-1 1,-1 0,-1 2,0 0,-1 1,0 2,-1 0,0 1,-1 2,1 0,-50-8,2 4,0 3,-84 1,111 8,0 3,0 1,0 2,0 2,-43 15,31-3,1 2,1 3,2 2,-57 39,39-17,3 2,-84 82,100-78,2 2,2 2,3 2,3 1,3 3,3 1,2 2,-33 101,19-22,7 2,7 2,-15 164,31-164,7 1,7 1,28 269,-12-332,5 0,52 156,-46-184,1-2,4-1,2-1,60 84,-68-111,1-2,1 0,2-2,1 0,1-2,1-2,1 0,41 21,-31-24,1-1,1-2,0-2,1-2,0-1,70 7,-14-9,0-5,1-4,-1-5,1-3,-2-6,1-3,141-44,-119 22,-3-6,-1-5,-3-5,-2-5,160-111,-196 115,-3-4,-2-2,-4-4,-2-2,-3-4,-3-2,-3-2,-4-3,-3-3,68-150,-77 130,-5-2,46-214,-67 231,-4 0,-4-1,-4 0,-9-110,0 138,-3 0,-2 1,-3 0,-2 1,-3 1,-2 0,-2 2,-3 1,-2 0,-2 2,-3 2,-2 1,-1 1,-3 2,-2 2,-89-73,57 64,-1 4,-3 3,-1 3,-2 3,-2 5,-1 3,-108-26,43 24,-2 7,-1 6,-226-1,199 22,1 7,0 8,0 8,-305 82,360-68,1 6,-197 101,229-95,3 4,1 3,-146 132,156-115,3 3,4 3,4 2,3 4,-89 166,95-139,5 2,5 3,5 1,-36 183,49-162,7 1,-5 224,26-323,1 0,2 0,1 0,3-1,1 1,21 55,-24-80,2 0,0-1,0 0,2 0,0-1,0 0,2-1,0 0,0-1,1-1,1 1,0-2,1 0,0-1,0 0,33 14,-24-16,1-1,-1-1,1-1,0-1,0-1,1-2,-1 0,0-1,1-2,-1-1,0-1,42-11,-7-4,-1-1,-1-4,-1-2,63-38,-27 5,-2-3,-2-4,105-104,214-268,-234 226,275-441,-357 494,-7-4,-8-3,100-315,-158 418,-3-1,12-109,-26 150,-1 1,-1-1,-1 1,-1-1,-1 1,-1 0,-1 0,-1 0,-1 1,-1-1,-12-23,7 23,-2 0,0 1,-1 0,-1 2,-1 0,-1 0,0 2,-31-21,-3 2,-2 3,-75-33,31 23,-1 4,-3 5,-171-34,145 46,-1 5,-218 2,206 22,-175 32,125-6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7:48:24.4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1249 491,'1'24,"0"-1,1 0,2 0,0 0,1 0,2-1,0 0,1 0,1-1,2 0,16 27,2-2,2-2,2-1,2-1,2-2,76 64,-100-94,1-1,0 0,0-1,1-1,0-1,1 0,-1 0,1-2,0 0,0-1,1 0,-1-1,1-1,19-2,-27 1,1-1,-1 0,0 0,1-1,-1-1,0 0,0 0,-1 0,1-1,-1-1,1 1,-1-1,-1-1,1 1,-1-2,0 1,0-1,-1 1,1-2,-2 1,1-1,-1 0,0 0,-1 0,6-17,-2-4,-2 0,-1-1,-1 0,-2-1,0 1,-6-46,4 63,-1 0,0 0,0 0,-1 0,-1 0,-1 0,1 1,-2-1,0 1,0 0,-1 1,-9-13,3 8,0 0,-1 1,-1 1,-1 0,0 1,-27-18,10 11,-2 1,0 2,-1 1,0 2,-1 1,-1 2,0 1,-1 2,-59-5,76 12,0 1,0 1,-1 0,1 2,0 0,1 1,-1 2,1 0,0 1,0 1,1 1,0 0,0 2,1 0,1 1,0 1,0 0,2 1,-1 1,2 1,0 0,1 0,1 2,0-1,1 2,1-1,1 1,1 1,-8 25,10-25,1 0,0 1,2-1,0 1,2 0,1 34,1-44,1 0,0 0,0-1,1 1,0-1,1 1,1-1,-1-1,1 1,1-1,0 1,0-2,1 1,11 11,4-1,1-1,0 0,1-2,1-1,1-1,0-1,0-1,53 15,-14-9,2-3,112 11,-129-22,1-2,-1-3,86-11,-106 7,-1-1,0-1,-1-1,0-2,0-1,-1-1,40-25,-57 31,-1-1,-1 0,0 0,0-1,0-1,-1 1,0-1,-1 0,0 0,0-1,-1 0,0 0,-1 0,0-1,0 1,-1-1,2-18,-1-10,-2 0,-1 0,-8-65,4 59,2 29,-1-1,0 1,-2 0,0-1,0 2,-2-1,0 1,0-1,-13-19,15 28,-1 1,0-1,0 1,-1 0,0 0,0 1,0-1,-1 1,0 1,0-1,0 1,0 1,0-1,-1 1,0 0,0 1,0 0,0 0,0 1,-16-1,13 2,-1 0,1 1,0 1,0 0,0 0,0 1,0 1,0 0,1 0,0 1,0 0,0 1,0 0,1 1,0 0,1 0,-1 1,-7 9,2-1,1 1,0 1,2 0,0 0,1 1,0 1,2-1,-10 34,3 9,2 0,3 1,3 1,2 87,5-132,1 1,1 0,1-1,1 1,0-1,1 0,1-1,11 24,-10-29,1-1,-1 1,2-2,0 1,0-1,1-1,0 1,1-2,0 1,1-2,0 1,13 6,-1-3,1-1,0-1,0-1,0-1,1-2,1 0,34 2,-41-6,1-1,0-1,-1-1,1 0,0-2,-1-1,0 0,0-1,0-1,19-9,-29 10,0-1,0 0,0-1,0 0,-1 0,-1-1,1-1,-1 1,-1-1,1 0,7-14,-6 6,0 0,-1-1,-1 0,-1 0,0 0,4-26,-4-7,-1-1,-3 1,-2-1,-9-65,5 72,-2 0,-2 0,-2 1,-2 0,-25-61,30 89,-1 0,0 0,-1 1,-1 0,-1 1,0 0,-1 1,0 0,-1 1,0 0,-1 1,0 0,-1 2,0-1,0 2,-33-13,13 11,1 3,-1 0,-1 2,1 2,-1 1,0 2,1 2,-66 10,90-10,0 0,1 1,-1 0,1 0,0 1,0 1,0-1,0 2,1-1,0 1,-15 14,12-9,1 2,0-1,1 2,1-1,0 1,1 1,-8 17,-3 10,2 0,2 2,2-1,2 2,2 0,1 0,3 0,0 56,6-76,1 1,1-1,1 1,2-1,0-1,19 48,-17-55,1 0,1 0,0 0,1-1,1-1,0 0,1-1,1 0,0-1,17 12,-2-7,0 0,1-2,0-1,1-2,1-1,0-1,1-2,0-2,0 0,47 2,-11-5,0-3,1-3,-1-3,70-14,-83 9,0-3,-1-1,102-44,-134 47,-1-1,0-1,-1 0,35-31,-45 33,0 0,-1 0,0-1,-1 0,0 0,-1-1,-1 0,12-28,-11 17,-1 0,-1 0,-2-1,4-42,-8-102,-1 147,0-22,-3 0,-2 0,-1 1,-2 0,-3 0,-17-45,20 67,0 0,-1 0,-1 1,-1 1,-1 0,-1 0,0 1,-2 1,0 1,0 0,-2 1,1 1,-30-18,6 11,-1 2,0 1,-2 3,0 1,-1 2,0 2,-1 2,0 2,0 3,-56 1,81 4,-1 1,0 1,1 1,0 1,0 1,0 1,1 0,1 2,-1 0,1 1,1 1,0 1,1 0,0 1,1 1,-24 29,7-3,2 1,1 2,3 1,1 1,-34 88,37-76,3 2,-17 86,32-120,1 0,1-1,1 2,2-1,1 0,0 0,2 0,9 39,-7-51,0-1,1 1,0-1,1-1,1 1,0-1,0 0,1-1,1 0,0 0,0-1,1-1,0 1,1-2,0 0,1 0,25 11,-16-10,0-1,1 0,0-2,1-1,-1-1,1 0,0-2,0-1,-1-1,31-4,-43 2,0 0,-1 0,1-1,0-1,-1 0,0 0,0-1,0-1,-1 1,1-1,-1-1,-1 0,1 0,-1-1,0 0,-1 0,0-1,0 0,-1 0,0-1,7-15,1-8,-1 0,-2 0,-1-2,-2 1,7-53,-10 51,-1-2,-2 1,-2 0,-1 0,-11-71,9 93,-1 1,0-1,-1 1,0 0,-1 0,-1 0,0 1,-1 0,0 1,-1-1,0 2,-1-1,-1 1,1 1,-2 0,1 0,-20-11,-12-3,-2 2,-1 1,-1 3,-58-15,26 14,-150-17,169 33,1 2,-1 3,0 2,1 3,0 3,1 2,0 3,1 2,-99 44,40-5,3 6,2 4,-148 118,246-174,-57 43,-65 66,118-103,1 0,1 2,1 0,0 0,1 1,1 1,1 0,1 1,-10 28,18-41,0 0,1 0,-1 0,1 0,1 0,0 0,0 0,0 0,1 0,0 0,1 0,0 0,0 0,1 0,0-1,0 1,1-1,-1 0,2 0,-1 0,1-1,0 1,0-1,1 0,0-1,0 1,12 7,4 2,1-1,0-2,1 0,0-2,1 0,0-2,31 7,26 2,1-4,0-3,0-5,133-6,-196 0,0-1,-1-1,0 0,0-2,0 0,23-10,-35 12,0-1,1 0,-1 0,0-1,-1 0,1 0,-1 0,0-1,0 0,-1 0,0-1,0 1,0-1,-1 0,0 0,-1-1,4-8,-1-5,-1 0,-1 0,-1 0,0 0,-2-1,-1-23,-18-130,15 159,0-1,-2 1,0 0,-1 0,-1 0,0 1,-1 0,0 1,-2 0,0 0,0 1,-1 0,0 0,-1 1,-1 1,0 0,-1 1,1 1,-2 0,-17-9,-15-3,-1 1,0 3,-1 1,-1 3,-70-10,90 17,1 2,-1 0,0 2,0 1,-1 2,1 1,1 1,-1 1,-32 10,55-12,0 1,0 0,0 1,1-1,0 1,-1 1,1-1,1 1,-1 0,1 0,0 1,-7 8,5-3,1-1,0 1,1 0,0 0,0 1,2-1,-4 14,2 7,0 1,2 0,2 0,5 60,-2-71,1 0,1 0,1-1,0 1,2-1,1-1,0 1,2-1,0-1,1 0,1 0,23 28,-15-27,0 0,1-1,1 0,1-2,0-1,1-1,1-1,0-1,38 14,-11-8,1-3,0-2,1-2,0-2,63 2,-88-10,0-2,0 0,0-2,0-2,0 0,0-2,-1-1,0-1,-1-2,0 0,37-21,-50 21,0 0,-1 0,0-2,0 0,-1 0,-1-1,0 0,-1-1,0 0,-1-1,-1 0,0 0,-1-1,-1 0,-1 0,0-1,4-21,-2-8,-2 1,-2-1,-2 0,-1 1,-10-59,8 86,0 1,-2-1,0 1,-1 0,-1 0,0 1,-11-20,11 26,-1 0,1 0,-2 1,1 0,-2 0,1 1,-1 0,0 1,-1-1,1 2,-19-10,-9-1,0 2,-2 1,0 2,0 1,-1 3,-65-6,-249 6,299 9,43-1,-21 0,0 1,0 2,0 1,-36 10,61-13,1 1,0 1,0 0,0 0,0 0,0 0,0 1,1 0,0 1,0 0,0 0,0 0,1 0,0 1,0 0,1 0,-1 0,1 1,1-1,-1 1,1 0,0 0,1 0,-3 9,0 8,2 1,0 0,1 0,2 1,1-1,0 0,2 0,1 0,1-1,1 1,1-1,20 43,-18-47,2-1,0 0,1-1,1 0,1-1,0 0,1-1,1-1,1 0,0-2,1 1,0-2,1-1,0 0,23 9,-3-6,1-1,0-2,1-1,0-3,0-1,1-2,0-2,-1-1,1-3,0-1,-1-2,1-2,-1-2,-1-1,0-3,-1-1,0-1,-1-3,39-23,-25 9,-2-2,-2-2,-1-2,-2-3,-1-1,-3-2,50-68,-68 81,-2-2,-2 0,-1-1,-1-1,-2-1,-2 0,-1-1,-1-1,-3 1,-1-2,-2 1,1-69,-6 83,0 1,-2 0,-1 0,-1 0,-9-30,10 45,-1 0,0 0,0 0,0 1,-1-1,0 1,-1 0,0 0,0 1,0 0,-1 0,1 0,-2 1,1 0,0 0,-1 1,-9-4,-8-2,-1 1,0 1,0 1,-1 1,-44-3,-143 2,159 7,-21-1,-346 15,374-9,1 3,1 2,-1 2,2 1,0 3,-81 40,89-35,0 1,1 2,2 1,0 2,-45 47,65-60,1 2,1 0,0 0,2 1,-1 0,2 1,1 0,0 1,1 0,1 0,1 0,0 1,-3 39,8-44,1 0,0 0,1 0,1 0,0 0,1 0,0-1,1 1,1-1,0-1,1 1,1-1,0 0,1-1,0 0,1 0,0-1,1 0,14 11,6 3,1-1,2-1,0-2,2-2,0-1,39 14,10-3,1-4,1-4,1-3,0-5,180 5,-229-17,1-2,-1-2,1-1,-1-2,43-12,-67 13,0 0,0 0,-1-2,0 0,0 0,-1-1,1-1,-2 0,1-1,-2 0,1-1,-1 0,-1-1,0 0,16-27,-15 17,-1-1,-1 0,-1 0,-2 0,0-1,4-41,-6 22,-2 0,-7-86,3 113,0 0,-2 0,0 0,0 1,-2 0,0-1,0 2,-2-1,0 1,-18-26,12 24,-1 0,-1 0,0 1,0 1,-2 1,1 1,-30-16,11 10,-2 2,0 2,-1 1,0 2,-1 1,0 2,-1 3,-54-2,71 6,-9-1,0 2,0 1,-37 6,61-5,-1 0,1 1,0 0,0 0,0 1,0 0,0 0,1 1,0 1,0-1,0 1,0 0,1 1,0 0,-7 9,5-1,0-1,1 2,0-1,2 1,-1 0,2 0,0 1,1 0,-2 24,-1 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4T17:48:27.3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0 414,'479'28,"-157"-4,250-12,-102-4,-292 4,0 7,342 84,-473-91,673 141,-167-105,-673-81,-66-10,-321-64,-161 15,568 74,-166-52,131 32,105 26,30 12,0 0,0 0,0 0,0-1,0 1,0 0,0 0,0 0,-1 0,1-1,0 1,0 0,0 0,0 0,0-1,0 1,0 0,0 0,0 0,0-1,0 1,0 0,1 0,-1 0,0 0,0-1,0 1,0 0,0 0,0 0,0 0,0-1,1 1,-1 0,0 0,0 0,0 0,0 0,0 0,1 0,-1-1,0 1,0 0,0 0,0 0,1 0,-1 0,0 0,0 0,0 0,1 0,-1 0,0 0,0 0,0 0,1 0,-1 0,0 0,0 0,58-4,790 5,-359 3,-380-3,-30 2,0-5,95-12,-170 13,0 1,-1-1,1 0,-1 0,1 0,-1 0,1 0,-1-1,0 0,7-4,-10 6,0-1,1 1,-1-1,1 1,-1-1,0 1,1-1,-1 0,0 1,0-1,0 1,1-1,-1 0,0 1,0-1,0 0,0 1,0-1,0 0,0 1,0-1,0 0,-1 1,1-1,0 0,0 1,-1-1,1 1,0-1,0 0,-1 1,1-1,-1 1,0-1,-5-5,0 0,-1 1,0-1,0 1,-1 1,-15-8,-20-6,0 1,-1 2,-1 2,-1 2,-74-8,-238-4,315 22,-531-31,-302-2,991 32,139-7,742-87,-725 74,285 15,-517 7,-1111-1,516 2,-415-1,918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D064D217-6A0D-42DF-94B0-A3B376C4687D}"/>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a:extLst>
              <a:ext uri="{FF2B5EF4-FFF2-40B4-BE49-F238E27FC236}">
                <a16:creationId xmlns:a16="http://schemas.microsoft.com/office/drawing/2014/main" id="{F8D0DCD7-3052-47F8-9E13-06BEE2488F4E}"/>
              </a:ext>
            </a:extLst>
          </p:cNvPr>
          <p:cNvSpPr>
            <a:spLocks noGrp="1"/>
          </p:cNvSpPr>
          <p:nvPr>
            <p:ph type="body" sz="quarter" idx="1"/>
          </p:nvPr>
        </p:nvSpPr>
        <p:spPr bwMode="auto">
          <a:xfrm>
            <a:off x="404664" y="4343400"/>
            <a:ext cx="6048672" cy="433305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dirty="0">
                <a:sym typeface="Helvetica Neue" charset="0"/>
              </a:rPr>
              <a:t>Click to edit Template text styles</a:t>
            </a:r>
          </a:p>
          <a:p>
            <a:pPr lvl="1"/>
            <a:r>
              <a:rPr lang="en-US" altLang="en-US" noProof="0" dirty="0">
                <a:sym typeface="Helvetica Neue" charset="0"/>
              </a:rPr>
              <a:t>Second level</a:t>
            </a:r>
          </a:p>
          <a:p>
            <a:pPr lvl="2"/>
            <a:r>
              <a:rPr lang="en-US" altLang="en-US" noProof="0" dirty="0">
                <a:sym typeface="Helvetica Neue" charset="0"/>
              </a:rPr>
              <a:t>Third level</a:t>
            </a:r>
          </a:p>
          <a:p>
            <a:pPr lvl="3"/>
            <a:r>
              <a:rPr lang="en-US" altLang="en-US" noProof="0" dirty="0">
                <a:sym typeface="Helvetica Neue" charset="0"/>
              </a:rPr>
              <a:t>Fourth level</a:t>
            </a:r>
          </a:p>
          <a:p>
            <a:pPr lvl="4"/>
            <a:r>
              <a:rPr lang="en-US" altLang="en-US" noProof="0" dirty="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FA741D95-77EF-4478-960E-70DD3DA4CC2E}"/>
              </a:ext>
            </a:extLst>
          </p:cNvPr>
          <p:cNvSpPr>
            <a:spLocks noGrp="1" noRot="1" noChangeAspect="1" noTextEdit="1"/>
          </p:cNvSpPr>
          <p:nvPr>
            <p:ph type="sldImg"/>
          </p:nvPr>
        </p:nvSpPr>
        <p:spPr>
          <a:xfrm>
            <a:off x="381000" y="685800"/>
            <a:ext cx="6096000" cy="3429000"/>
          </a:xfrm>
        </p:spPr>
      </p:sp>
      <p:sp>
        <p:nvSpPr>
          <p:cNvPr id="4099" name="Notes Placeholder 2">
            <a:extLst>
              <a:ext uri="{FF2B5EF4-FFF2-40B4-BE49-F238E27FC236}">
                <a16:creationId xmlns:a16="http://schemas.microsoft.com/office/drawing/2014/main" id="{C4B3AE68-462E-4298-8970-BE750DF9E5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6EDD83ED-4CAE-4C2E-8F40-FEE4497BCDE6}"/>
              </a:ext>
            </a:extLst>
          </p:cNvPr>
          <p:cNvSpPr>
            <a:spLocks noGrp="1" noRot="1" noChangeAspect="1" noTextEdit="1"/>
          </p:cNvSpPr>
          <p:nvPr>
            <p:ph type="sldImg"/>
          </p:nvPr>
        </p:nvSpPr>
        <p:spPr>
          <a:xfrm>
            <a:off x="381000" y="685800"/>
            <a:ext cx="6096000" cy="3429000"/>
          </a:xfrm>
        </p:spPr>
      </p:sp>
      <p:sp>
        <p:nvSpPr>
          <p:cNvPr id="22531" name="Notes Placeholder 2">
            <a:extLst>
              <a:ext uri="{FF2B5EF4-FFF2-40B4-BE49-F238E27FC236}">
                <a16:creationId xmlns:a16="http://schemas.microsoft.com/office/drawing/2014/main" id="{F4FD513B-8D54-4B2D-B84A-AACA7FF751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dirty="0"/>
              <a:t>But maybe you’re working on a very small screen, or dealing with touch, so you don’t know where the cursor is? Well maybe you just accept that you will have higher error rates, but aim to minimise how frustrating those errors are: you make sure that the cost of error is low: maybe you make it easy to undo, or you put only one option in each direction, so that overshoots and undershoots result in no action rather than a wrong action which is frustrating and costly to undo.</a:t>
            </a:r>
          </a:p>
          <a:p>
            <a:pPr eaLnBrk="1"/>
            <a:endParaRPr lang="en-GB" altLang="en-US" dirty="0"/>
          </a:p>
          <a:p>
            <a:pPr eaLnBrk="1"/>
            <a:r>
              <a:rPr lang="en-GB" altLang="en-US" dirty="0"/>
              <a:t>Also there are some special areas on the screen: the edges and corners are like walls to movement: the user gets caught there and you can use that to create an effectively infinite width target: the user can get to the target as fast as they can move their hands, with little worry about error. This explains why a lot of modern web pages have a lot of interaction areas either close to the centre, or off to the edges, with not a lot in between. [GOOGLE EXAMPLE]</a:t>
            </a:r>
          </a:p>
          <a:p>
            <a:pPr eaLnBrk="1"/>
            <a:endParaRPr lang="en-GB" altLang="en-US" dirty="0"/>
          </a:p>
          <a:p>
            <a:pPr eaLnBrk="1"/>
            <a:r>
              <a:rPr lang="en-GB" altLang="en-US" dirty="0"/>
              <a:t>So </a:t>
            </a:r>
            <a:r>
              <a:rPr lang="en-GB" altLang="en-US" dirty="0" err="1"/>
              <a:t>Fitts’</a:t>
            </a:r>
            <a:r>
              <a:rPr lang="en-GB" altLang="en-US" dirty="0"/>
              <a:t> law gives us a quantitative model, but even before we engage with the maths very deeply, we can read off a lot of broad qualitative rules and inspirations.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416B49E3-8F5E-4802-B354-5E007732EFAB}"/>
              </a:ext>
            </a:extLst>
          </p:cNvPr>
          <p:cNvSpPr>
            <a:spLocks noGrp="1" noRot="1" noChangeAspect="1" noTextEdit="1"/>
          </p:cNvSpPr>
          <p:nvPr>
            <p:ph type="sldImg"/>
          </p:nvPr>
        </p:nvSpPr>
        <p:spPr>
          <a:xfrm>
            <a:off x="381000" y="685800"/>
            <a:ext cx="6096000" cy="3429000"/>
          </a:xfrm>
        </p:spPr>
      </p:sp>
      <p:sp>
        <p:nvSpPr>
          <p:cNvPr id="24579" name="Notes Placeholder 2">
            <a:extLst>
              <a:ext uri="{FF2B5EF4-FFF2-40B4-BE49-F238E27FC236}">
                <a16:creationId xmlns:a16="http://schemas.microsoft.com/office/drawing/2014/main" id="{8B36F100-8945-482A-90C1-46235B8E3E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dirty="0"/>
              <a:t>But obviously, if you have a quantitative model, you can also engage with the numbers.  This is the second way of engaging with </a:t>
            </a:r>
            <a:r>
              <a:rPr lang="en-GB" altLang="en-US" dirty="0" err="1"/>
              <a:t>Fitts’</a:t>
            </a:r>
            <a:r>
              <a:rPr lang="en-GB" altLang="en-US" dirty="0"/>
              <a:t> Law, and it really just refines and extends the first.</a:t>
            </a:r>
          </a:p>
          <a:p>
            <a:pPr eaLnBrk="1"/>
            <a:endParaRPr lang="en-GB" altLang="en-US" dirty="0"/>
          </a:p>
          <a:p>
            <a:pPr eaLnBrk="1"/>
            <a:r>
              <a:rPr lang="en-GB" altLang="en-US" dirty="0"/>
              <a:t>For example, you can build tools that analyse various scenarios of interface use, to pick out potential problems. And maybe you can build a tool that helps designers lay out a screen given a particular set of buttons, space and time-constraints and acceptable error rates.</a:t>
            </a:r>
          </a:p>
          <a:p>
            <a:pPr eaLnBrk="1"/>
            <a:endParaRPr lang="en-GB" altLang="en-US" dirty="0"/>
          </a:p>
          <a:p>
            <a:pPr eaLnBrk="1"/>
            <a:r>
              <a:rPr lang="en-GB" altLang="en-US" dirty="0"/>
              <a:t>And you can analyse times for various routes through a web-page.</a:t>
            </a:r>
          </a:p>
          <a:p>
            <a:pPr eaLnBrk="1"/>
            <a:endParaRPr lang="en-GB" altLang="en-US" dirty="0"/>
          </a:p>
          <a:p>
            <a:pPr eaLnBrk="1"/>
            <a:r>
              <a:rPr lang="en-GB" altLang="en-US" dirty="0"/>
              <a:t>Maybe you could design interfaces that adapt a site design on the basis of data you have gathered about users’ routes through the site, using the law as part of an optimisation algorithm.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CEC57FAD-E6C8-4D64-896A-ABCBFF59DAA5}"/>
              </a:ext>
            </a:extLst>
          </p:cNvPr>
          <p:cNvSpPr>
            <a:spLocks noGrp="1" noRot="1" noChangeAspect="1" noTextEdit="1"/>
          </p:cNvSpPr>
          <p:nvPr>
            <p:ph type="sldImg"/>
          </p:nvPr>
        </p:nvSpPr>
        <p:spPr>
          <a:xfrm>
            <a:off x="381000" y="685800"/>
            <a:ext cx="6096000" cy="3429000"/>
          </a:xfrm>
        </p:spPr>
      </p:sp>
      <p:sp>
        <p:nvSpPr>
          <p:cNvPr id="26627" name="Notes Placeholder 2">
            <a:extLst>
              <a:ext uri="{FF2B5EF4-FFF2-40B4-BE49-F238E27FC236}">
                <a16:creationId xmlns:a16="http://schemas.microsoft.com/office/drawing/2014/main" id="{2A3FDACE-41E4-4E05-8A28-A6AB276329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a:t>And then finally we come to the third approach: again this just builds on the first two approaches, and refines them. </a:t>
            </a:r>
          </a:p>
          <a:p>
            <a:pPr eaLnBrk="1"/>
            <a:endParaRPr lang="en-GB" altLang="en-US"/>
          </a:p>
          <a:p>
            <a:pPr eaLnBrk="1"/>
            <a:r>
              <a:rPr lang="en-GB" altLang="en-US"/>
              <a:t>Fitts law has been highly productive for the development of new theories</a:t>
            </a:r>
          </a:p>
          <a:p>
            <a:pPr eaLnBrk="1"/>
            <a:endParaRPr lang="en-GB" altLang="en-US"/>
          </a:p>
          <a:p>
            <a:pPr eaLnBrk="1"/>
            <a:r>
              <a:rPr lang="en-GB" altLang="en-US"/>
              <a:t>It suggests a lot of other ideas that might not be immediately obvious, or might not be strictly implied by the theory alone, but that stand out when you think of other psychological findings. </a:t>
            </a:r>
          </a:p>
          <a:p>
            <a:pPr eaLnBrk="1"/>
            <a:endParaRPr lang="en-GB" altLang="en-US"/>
          </a:p>
          <a:p>
            <a:pPr eaLnBrk="1"/>
            <a:r>
              <a:rPr lang="en-GB" altLang="en-US"/>
              <a:t>Well research in psychology indicates that our behaviour can be influenced by very small changes in perceived efficiency and effort. </a:t>
            </a:r>
          </a:p>
          <a:p>
            <a:pPr eaLnBrk="1"/>
            <a:r>
              <a:rPr lang="en-GB" altLang="en-US"/>
              <a:t>Fitts Law tells us about effort and efficiency of interface interactions. Given two layouts, it is more efficient for the user to select one particular option than another, based on a given starting point for the cursor starts. Does that mean the user is more likely to select that more efficient option? </a:t>
            </a:r>
          </a:p>
          <a:p>
            <a:pPr eaLnBrk="1"/>
            <a:endParaRPr lang="en-GB" altLang="en-US"/>
          </a:p>
          <a:p>
            <a:pPr eaLnBrk="1"/>
            <a:r>
              <a:rPr lang="en-GB" altLang="en-US"/>
              <a:t>Well as much as we would like to think we are better than this, it seems that we may just be this lazy. It has been shown that if you move the “add to cart” button closer to the mouse position most users begin at when reviewing a product, you can get a big increase in sales: it seems that less friction, in the form of effort and possibility of error, standing in the way of the purchase, increases likelihood of purchasing. And it was a big effect: 34%. [CHOPRA 2010]</a:t>
            </a:r>
          </a:p>
          <a:p>
            <a:pPr eaLnBrk="1"/>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573A268-54BE-4970-AD9E-ADB520DC4B14}"/>
              </a:ext>
            </a:extLst>
          </p:cNvPr>
          <p:cNvSpPr>
            <a:spLocks noGrp="1" noRot="1" noChangeAspect="1" noTextEdit="1"/>
          </p:cNvSpPr>
          <p:nvPr>
            <p:ph type="sldImg"/>
          </p:nvPr>
        </p:nvSpPr>
        <p:spPr>
          <a:xfrm>
            <a:off x="381000" y="685800"/>
            <a:ext cx="6096000" cy="3429000"/>
          </a:xfrm>
        </p:spPr>
      </p:sp>
      <p:sp>
        <p:nvSpPr>
          <p:cNvPr id="28675" name="Notes Placeholder 2">
            <a:extLst>
              <a:ext uri="{FF2B5EF4-FFF2-40B4-BE49-F238E27FC236}">
                <a16:creationId xmlns:a16="http://schemas.microsoft.com/office/drawing/2014/main" id="{3898E8E5-F4AC-4CCE-B219-EE08E5D2AE3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endParaRPr lang="en-GB" altLang="en-US"/>
          </a:p>
          <a:p>
            <a:pPr eaLnBrk="1"/>
            <a:endParaRPr lang="en-GB" altLang="en-US"/>
          </a:p>
          <a:p>
            <a:pPr eaLnBrk="1"/>
            <a:r>
              <a:rPr lang="en-GB" altLang="en-US"/>
              <a:t>Also moving away from making things easier for the user, how about making something harder? Does this discourage use? It seems like a good hypothesis, and it seems pretty easy to test.</a:t>
            </a:r>
          </a:p>
          <a:p>
            <a:pPr eaLnBrk="1"/>
            <a:endParaRPr lang="en-GB" altLang="en-US"/>
          </a:p>
          <a:p>
            <a:pPr eaLnBrk="1"/>
            <a:r>
              <a:rPr lang="en-GB" altLang="en-US"/>
              <a:t>Some of you may have heard of this book “Thinking Fast and Slow”. It is a popular psychology book which describes the psychological theory that we have two broad modes of cognition: one instinctive and fast, the other reflective and slow. There is evidence that this second, reflective, mode of cognition is encouraged by adding just a little bit of difficulty to a task. </a:t>
            </a:r>
            <a:br>
              <a:rPr lang="en-GB" altLang="en-US"/>
            </a:br>
            <a:r>
              <a:rPr lang="en-GB" altLang="en-US"/>
              <a:t>So, given that we have said that Fitts’ law describes efficiency and difficulty, can we use Fitts’ law to make users think more carefully? If we ask users to make a decision using a precise movement over a longer distance, perhaps that will make them think twice before rushing into that decision: so perhaps we’ll design interfaces like this for important decisions?  Again, it’s a nice hypothesis and easy to test. I don’t know of any research that has yet tested it.</a:t>
            </a:r>
          </a:p>
          <a:p>
            <a:pPr eaLnBrk="1"/>
            <a:endParaRPr lang="en-GB" altLang="en-US"/>
          </a:p>
          <a:p>
            <a:pPr eaLnBrk="1"/>
            <a:r>
              <a:rPr lang="en-GB" altLang="en-US"/>
              <a:t>Finally, can we extend Fitts’ law itse.f? The law assumes movement is on a flat plane. What about other scenarios? How does movement in a 3d space work - e.g. in VR? </a:t>
            </a:r>
          </a:p>
          <a:p>
            <a:pPr eaLnBrk="1"/>
            <a:r>
              <a:rPr lang="en-GB" altLang="en-US"/>
              <a:t>Some people have done work in these areas, and there’s a lot of space left to explore.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4671C86-3738-4B1A-926F-83EE82EDF88F}"/>
              </a:ext>
            </a:extLst>
          </p:cNvPr>
          <p:cNvSpPr>
            <a:spLocks noGrp="1" noRot="1" noChangeAspect="1" noTextEdit="1"/>
          </p:cNvSpPr>
          <p:nvPr>
            <p:ph type="sldImg"/>
          </p:nvPr>
        </p:nvSpPr>
        <p:spPr>
          <a:xfrm>
            <a:off x="381000" y="685800"/>
            <a:ext cx="6096000" cy="3429000"/>
          </a:xfrm>
        </p:spPr>
      </p:sp>
      <p:sp>
        <p:nvSpPr>
          <p:cNvPr id="30723" name="Notes Placeholder 2">
            <a:extLst>
              <a:ext uri="{FF2B5EF4-FFF2-40B4-BE49-F238E27FC236}">
                <a16:creationId xmlns:a16="http://schemas.microsoft.com/office/drawing/2014/main" id="{BEC246CF-99BD-4B2A-B926-144D7D4E5D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dirty="0"/>
              <a:t>OK, so that was </a:t>
            </a:r>
            <a:r>
              <a:rPr lang="en-GB" altLang="en-US" dirty="0" err="1"/>
              <a:t>Fitts’</a:t>
            </a:r>
            <a:r>
              <a:rPr lang="en-GB" altLang="en-US" dirty="0"/>
              <a:t> law.  I said you had three options for reading this week. </a:t>
            </a:r>
          </a:p>
          <a:p>
            <a:pPr eaLnBrk="1"/>
            <a:r>
              <a:rPr lang="en-GB" altLang="en-US" dirty="0"/>
              <a:t>So here’s your first option – if you think Fitts law seems interesting, try this website, which gives a more in depth look at the theory, with a great interactive presentation</a:t>
            </a:r>
          </a:p>
          <a:p>
            <a:pPr eaLnBrk="1"/>
            <a:endParaRPr lang="en-GB" altLang="en-US" dirty="0"/>
          </a:p>
          <a:p>
            <a:pPr eaLnBrk="1"/>
            <a:r>
              <a:rPr lang="en-GB" altLang="en-US" dirty="0"/>
              <a:t>We’ll finish this video with a shorter segment on another approach to cognitive modelling in HCI - GOMS.  </a:t>
            </a:r>
          </a:p>
          <a:p>
            <a:pPr eaLnBrk="1"/>
            <a:r>
              <a:rPr lang="en-GB" altLang="en-US" dirty="0"/>
              <a:t>You’ll be playing with GOMS in this week’s seminar.</a:t>
            </a:r>
          </a:p>
          <a:p>
            <a:pPr eaLnBrk="1"/>
            <a:endParaRPr lang="en-GB" altLang="en-US" dirty="0"/>
          </a:p>
          <a:p>
            <a:pPr eaLnBrk="1"/>
            <a:endParaRPr lang="en-GB"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F6BC9DD-FD57-456D-81BE-B1304BF43172}"/>
              </a:ext>
            </a:extLst>
          </p:cNvPr>
          <p:cNvSpPr>
            <a:spLocks noGrp="1" noRot="1" noChangeAspect="1" noTextEdit="1"/>
          </p:cNvSpPr>
          <p:nvPr>
            <p:ph type="sldImg"/>
          </p:nvPr>
        </p:nvSpPr>
        <p:spPr>
          <a:xfrm>
            <a:off x="381000" y="685800"/>
            <a:ext cx="6096000" cy="3429000"/>
          </a:xfrm>
        </p:spPr>
      </p:sp>
      <p:sp>
        <p:nvSpPr>
          <p:cNvPr id="32771" name="Notes Placeholder 2">
            <a:extLst>
              <a:ext uri="{FF2B5EF4-FFF2-40B4-BE49-F238E27FC236}">
                <a16:creationId xmlns:a16="http://schemas.microsoft.com/office/drawing/2014/main" id="{3DF1F3B5-9F22-4FF5-AB6B-3573EFFE6D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dirty="0"/>
              <a:t>This is a family of predictive models of human performance on more general input tasks.</a:t>
            </a:r>
          </a:p>
          <a:p>
            <a:pPr eaLnBrk="1"/>
            <a:r>
              <a:rPr lang="en-GB" altLang="en-US" dirty="0"/>
              <a:t>It can handle a wider range of input behaviours than </a:t>
            </a:r>
            <a:r>
              <a:rPr lang="en-GB" altLang="en-US" dirty="0" err="1"/>
              <a:t>Fitts’</a:t>
            </a:r>
            <a:r>
              <a:rPr lang="en-GB" altLang="en-US" dirty="0"/>
              <a:t> law - keystrokes, button pushes, clicks, pointer movement. </a:t>
            </a:r>
            <a:br>
              <a:rPr lang="en-GB" altLang="en-US" dirty="0"/>
            </a:br>
            <a:r>
              <a:rPr lang="en-GB" altLang="en-US" dirty="0"/>
              <a:t>It aims to provide an *engineering model* of human performance, to produce quantitative predictions of performance during development and design, before we do any user testing. </a:t>
            </a:r>
          </a:p>
          <a:p>
            <a:pPr eaLnBrk="1"/>
            <a:endParaRPr lang="en-GB" altLang="en-US" dirty="0"/>
          </a:p>
          <a:p>
            <a:pPr eaLnBrk="1"/>
            <a:r>
              <a:rPr lang="en-GB" altLang="en-US" dirty="0"/>
              <a:t>To meet this goal we need a model which is reliable across a reasonably wide range of tasks, without being too sensitive to particular conditions - so we’re going to see some simplifications and abstractions of behaviour to get us a working model. One simplification here, for example, is that we assume the user is already skilled in the task. This deliberately approximate approach is intentional: we want to find the level of detail necessary to help design, without making the model intractable, or making it easy to over-fit it to very specific circumstances of use.</a:t>
            </a:r>
          </a:p>
          <a:p>
            <a:pPr eaLnBrk="1"/>
            <a:endParaRPr lang="en-GB" altLang="en-US" dirty="0"/>
          </a:p>
          <a:p>
            <a:pPr eaLnBrk="1"/>
            <a:r>
              <a:rPr lang="en-GB" altLang="en-US" dirty="0"/>
              <a:t>Like </a:t>
            </a:r>
            <a:r>
              <a:rPr lang="en-GB" altLang="en-US" dirty="0" err="1"/>
              <a:t>Fitts’</a:t>
            </a:r>
            <a:r>
              <a:rPr lang="en-GB" altLang="en-US" dirty="0"/>
              <a:t> Law, GOMS is built on psychological theory, and many researchers have been able to engage with it at this level, testing and extending the model. </a:t>
            </a:r>
          </a:p>
          <a:p>
            <a:pPr eaLnBrk="1"/>
            <a:r>
              <a:rPr lang="en-GB" altLang="en-US" dirty="0"/>
              <a:t>At the same time, it aims to package up this knowledge into a system which can be used readily by designers and system builders.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80A4CCBB-6627-4B26-A292-B1310E15663E}"/>
              </a:ext>
            </a:extLst>
          </p:cNvPr>
          <p:cNvSpPr>
            <a:spLocks noGrp="1" noRot="1" noChangeAspect="1" noTextEdit="1"/>
          </p:cNvSpPr>
          <p:nvPr>
            <p:ph type="sldImg"/>
          </p:nvPr>
        </p:nvSpPr>
        <p:spPr>
          <a:xfrm>
            <a:off x="381000" y="685800"/>
            <a:ext cx="6096000" cy="3429000"/>
          </a:xfrm>
        </p:spPr>
      </p:sp>
      <p:sp>
        <p:nvSpPr>
          <p:cNvPr id="34819" name="Notes Placeholder 2">
            <a:extLst>
              <a:ext uri="{FF2B5EF4-FFF2-40B4-BE49-F238E27FC236}">
                <a16:creationId xmlns:a16="http://schemas.microsoft.com/office/drawing/2014/main" id="{AA53432D-E17B-4109-84FF-EC89C46249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dirty="0"/>
              <a:t> GOMS offers a model comprised of various modules, which allows to us model tasks. </a:t>
            </a:r>
          </a:p>
          <a:p>
            <a:pPr eaLnBrk="1"/>
            <a:endParaRPr lang="en-GB" altLang="en-US" dirty="0"/>
          </a:p>
          <a:p>
            <a:pPr eaLnBrk="1"/>
            <a:r>
              <a:rPr lang="en-GB" altLang="en-US" dirty="0"/>
              <a:t>Specifically it allows us to break down, or “decompose” tasks on a standard desktop or laptop computer into a series of smaller atomic operations</a:t>
            </a:r>
          </a:p>
          <a:p>
            <a:pPr eaLnBrk="1"/>
            <a:r>
              <a:rPr lang="en-GB" altLang="en-US" dirty="0"/>
              <a:t>These are the operators of the title </a:t>
            </a:r>
          </a:p>
          <a:p>
            <a:pPr eaLnBrk="1"/>
            <a:r>
              <a:rPr lang="en-GB" altLang="en-US" dirty="0"/>
              <a:t>And having done this, it helps us find the times for these various atomic operations, and estimate the time for the task.</a:t>
            </a:r>
          </a:p>
          <a:p>
            <a:pPr eaLnBrk="1"/>
            <a:endParaRPr lang="en-GB" altLang="en-US" dirty="0"/>
          </a:p>
          <a:p>
            <a:pPr eaLnBrk="1"/>
            <a:r>
              <a:rPr lang="en-GB" altLang="en-US" dirty="0"/>
              <a:t>So it can deal with things like the effects of layout on key-strokes, and mouse movement, and responding to displayed information.  The advantage of this over something like </a:t>
            </a:r>
            <a:r>
              <a:rPr lang="en-GB" altLang="en-US" dirty="0" err="1"/>
              <a:t>Fitts’</a:t>
            </a:r>
            <a:r>
              <a:rPr lang="en-GB" altLang="en-US" dirty="0"/>
              <a:t> Law is that it allows more aspects of the interface to be captured and optimised together. With </a:t>
            </a:r>
            <a:r>
              <a:rPr lang="en-GB" altLang="en-US" dirty="0" err="1"/>
              <a:t>Fitts’</a:t>
            </a:r>
            <a:r>
              <a:rPr lang="en-GB" altLang="en-US" dirty="0"/>
              <a:t> Law we noted that in each case, other factors had to be taken into account separately. GOMS aims to eliminate some of this messiness.  There are various GOMS models, from the very approximate and easy to use **Keystroke Level GOMS (KLM-GOMS)**, which ignores things like task-switching, and application of knowledge, to complex models like **CPM-GOMS** which allows for the modelling of multiple tasks being carried out in parallel.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15CF191-DA89-4FBF-BC59-224AECE24FA7}"/>
              </a:ext>
            </a:extLst>
          </p:cNvPr>
          <p:cNvSpPr>
            <a:spLocks noGrp="1" noRot="1" noChangeAspect="1" noTextEdi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4D604E6-34BE-4285-84A1-602AEC561966}"/>
              </a:ext>
            </a:extLst>
          </p:cNvPr>
          <p:cNvSpPr>
            <a:spLocks noGrp="1"/>
          </p:cNvSpPr>
          <p:nvPr>
            <p:ph type="body" idx="1"/>
          </p:nvPr>
        </p:nvSpPr>
        <p:spPr/>
        <p:txBody>
          <a:bodyPr/>
          <a:lstStyle/>
          <a:p>
            <a:pPr eaLnBrk="1"/>
            <a:r>
              <a:rPr lang="en-GB" altLang="en-US" dirty="0"/>
              <a:t>GOMS modelling relies on these four components: Goals, Operators, Models and Selection Rules</a:t>
            </a:r>
          </a:p>
          <a:p>
            <a:pPr eaLnBrk="1"/>
            <a:endParaRPr lang="en-GB" altLang="en-US" dirty="0"/>
          </a:p>
          <a:p>
            <a:pPr eaLnBrk="1">
              <a:buFontTx/>
              <a:buChar char="-"/>
            </a:pPr>
            <a:r>
              <a:rPr lang="en-GB" altLang="en-US" dirty="0"/>
              <a:t>**Goals** - simply the user’s goals - what they want to achieve with the software over a given period (seconds, minutes, hours). These can be broken into sub-goals. Say I want to write a </a:t>
            </a:r>
            <a:r>
              <a:rPr lang="en-GB" altLang="en-US" dirty="0" err="1"/>
              <a:t>tetris</a:t>
            </a:r>
            <a:r>
              <a:rPr lang="en-GB" altLang="en-US" dirty="0"/>
              <a:t> imitation - I can break that task into several sub-goals all of which can be done with a computer: I need to find out the rules of </a:t>
            </a:r>
            <a:r>
              <a:rPr lang="en-GB" altLang="en-US" dirty="0" err="1"/>
              <a:t>tetris</a:t>
            </a:r>
            <a:r>
              <a:rPr lang="en-GB" altLang="en-US" dirty="0"/>
              <a:t>, download libraries, implement the code, make the art work, test the game</a:t>
            </a:r>
          </a:p>
          <a:p>
            <a:pPr eaLnBrk="1">
              <a:buFontTx/>
              <a:buChar char="-"/>
            </a:pPr>
            <a:endParaRPr lang="en-GB" altLang="en-US" dirty="0"/>
          </a:p>
          <a:p>
            <a:pPr eaLnBrk="1">
              <a:buFontTx/>
              <a:buChar char="-"/>
            </a:pPr>
            <a:r>
              <a:rPr lang="en-GB" altLang="en-US" dirty="0"/>
              <a:t>**Operators** are actions which can be performed on the computer, and are allowed by the software and hardware. At the time of GOMS most systems used command line interfaces, so this could all be described in terms of keypresses. Now we have GUIS, so operators might also include button pushes, mouse clicks, drags, and various other GUI actions. In principle, any meaningful behaviour could be defined and given some time estimate or heuristic for estimating time: eye movements on screen, for example.</a:t>
            </a:r>
          </a:p>
          <a:p>
            <a:pPr eaLnBrk="1">
              <a:buFontTx/>
              <a:buChar char="-"/>
            </a:pPr>
            <a:endParaRPr lang="en-GB" altLang="en-US" dirty="0"/>
          </a:p>
          <a:p>
            <a:pPr eaLnBrk="1">
              <a:buFontTx/>
              <a:buChar char="-"/>
            </a:pPr>
            <a:r>
              <a:rPr lang="en-GB" altLang="en-US" dirty="0"/>
              <a:t>**Methods** concern “how to achieve the goal”. They are collections of sub-goals and operators, learned by the user, which are combined together to accomplish the overall goal. It’s easy to see that there might be more than one method to accomplish the goal in a particular system.</a:t>
            </a:r>
          </a:p>
          <a:p>
            <a:pPr eaLnBrk="1">
              <a:buFontTx/>
              <a:buChar char="-"/>
            </a:pPr>
            <a:endParaRPr lang="en-GB" altLang="en-US" dirty="0"/>
          </a:p>
          <a:p>
            <a:pPr eaLnBrk="1"/>
            <a:r>
              <a:rPr lang="en-GB" altLang="en-US" dirty="0"/>
              <a:t>- **Selection Rules** are the rules the user follows when deciding which method to use to achieve the goal, given the particular circumstances they are in.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C45BDAD4-2BEB-41D1-BE0F-179497EDDF0F}"/>
              </a:ext>
            </a:extLst>
          </p:cNvPr>
          <p:cNvSpPr>
            <a:spLocks noGrp="1" noRot="1" noChangeAspect="1" noTextEdit="1"/>
          </p:cNvSpPr>
          <p:nvPr>
            <p:ph type="sldImg"/>
          </p:nvPr>
        </p:nvSpPr>
        <p:spPr>
          <a:xfrm>
            <a:off x="381000" y="685800"/>
            <a:ext cx="6096000" cy="3429000"/>
          </a:xfrm>
        </p:spPr>
      </p:sp>
      <p:sp>
        <p:nvSpPr>
          <p:cNvPr id="38915" name="Notes Placeholder 2">
            <a:extLst>
              <a:ext uri="{FF2B5EF4-FFF2-40B4-BE49-F238E27FC236}">
                <a16:creationId xmlns:a16="http://schemas.microsoft.com/office/drawing/2014/main" id="{B8530FE6-8229-4985-B082-6388CDEFE4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a:buFontTx/>
              <a:buChar char="-"/>
            </a:pPr>
            <a:r>
              <a:rPr lang="en-GB" altLang="en-US" dirty="0"/>
              <a:t>#### How can we apply GOMS?</a:t>
            </a:r>
          </a:p>
          <a:p>
            <a:pPr marL="342900" indent="-342900" eaLnBrk="1">
              <a:buFontTx/>
              <a:buChar char="-"/>
            </a:pPr>
            <a:endParaRPr lang="en-GB" altLang="en-US" dirty="0"/>
          </a:p>
          <a:p>
            <a:pPr marL="342900" indent="-342900" eaLnBrk="1">
              <a:buFontTx/>
              <a:buChar char="-"/>
            </a:pPr>
            <a:r>
              <a:rPr lang="en-GB" altLang="en-US" dirty="0"/>
              <a:t>As I said, there are various versions of GOMS, we’ll focus on one of the simplest of the GOMS models **KLM-GOMS**, or **Keystroke Level GOMS**. </a:t>
            </a:r>
          </a:p>
          <a:p>
            <a:pPr marL="342900" indent="-342900" eaLnBrk="1">
              <a:buFontTx/>
              <a:buChar char="-"/>
            </a:pPr>
            <a:endParaRPr lang="en-GB" altLang="en-US" dirty="0"/>
          </a:p>
          <a:p>
            <a:pPr marL="342900" indent="-342900" eaLnBrk="1">
              <a:buFontTx/>
              <a:buChar char="-"/>
            </a:pPr>
            <a:r>
              <a:rPr lang="en-GB" altLang="en-US" dirty="0"/>
              <a:t>KLM-GOMS in its original form had just 6 operator classes. We break a task into combinations of these tasks, work out the times for these tasks using rules and tables of empirical results, and then add up the times. </a:t>
            </a:r>
          </a:p>
          <a:p>
            <a:pPr marL="342900" indent="-342900" eaLnBrk="1">
              <a:buFontTx/>
              <a:buChar char="-"/>
            </a:pPr>
            <a:endParaRPr lang="en-GB" altLang="en-US" dirty="0"/>
          </a:p>
          <a:p>
            <a:pPr marL="342900" indent="-342900" eaLnBrk="1">
              <a:buFontTx/>
              <a:buChar char="-"/>
            </a:pPr>
            <a:r>
              <a:rPr lang="en-GB" altLang="en-US" dirty="0"/>
              <a:t>- K - press a key</a:t>
            </a:r>
          </a:p>
          <a:p>
            <a:pPr marL="342900" indent="-342900" eaLnBrk="1">
              <a:buFontTx/>
              <a:buChar char="-"/>
            </a:pPr>
            <a:r>
              <a:rPr lang="en-GB" altLang="en-US" dirty="0"/>
              <a:t>- P - point to location on screen with mouse</a:t>
            </a:r>
          </a:p>
          <a:p>
            <a:pPr marL="342900" indent="-342900" eaLnBrk="1">
              <a:buFontTx/>
              <a:buChar char="-"/>
            </a:pPr>
            <a:r>
              <a:rPr lang="en-GB" altLang="en-US" dirty="0"/>
              <a:t>- H - move hands to home position on the keyboard</a:t>
            </a:r>
          </a:p>
          <a:p>
            <a:pPr marL="342900" indent="-342900" eaLnBrk="1">
              <a:buFontTx/>
              <a:buChar char="-"/>
            </a:pPr>
            <a:r>
              <a:rPr lang="en-GB" altLang="en-US" dirty="0"/>
              <a:t>- M - mentally preparing to perform an action</a:t>
            </a:r>
          </a:p>
          <a:p>
            <a:pPr marL="342900" indent="-342900" eaLnBrk="1">
              <a:buFontTx/>
              <a:buChar char="-"/>
            </a:pPr>
            <a:r>
              <a:rPr lang="en-GB" altLang="en-US" dirty="0"/>
              <a:t>- R - system response while the user waits for the system.</a:t>
            </a:r>
          </a:p>
          <a:p>
            <a:pPr marL="342900" indent="-342900" eaLnBrk="1">
              <a:buFontTx/>
              <a:buChar char="-"/>
            </a:pPr>
            <a:endParaRPr lang="en-GB" altLang="en-US" dirty="0"/>
          </a:p>
          <a:p>
            <a:pPr marL="342900" indent="-342900" eaLnBrk="1">
              <a:buFontTx/>
              <a:buChar char="-"/>
            </a:pPr>
            <a:r>
              <a:rPr lang="en-GB" altLang="en-US" dirty="0"/>
              <a:t>For each of these operators researchers estimated execution times based on empirical research, and for some of these special heuristics for adjusting timings are provided. </a:t>
            </a:r>
            <a:br>
              <a:rPr lang="en-GB" altLang="en-US" dirty="0"/>
            </a:br>
            <a:r>
              <a:rPr lang="en-GB" altLang="en-US" dirty="0"/>
              <a:t>You’ll be going through an example of this in this week’s seminar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01922DE2-4687-4BD4-9851-FB0F7F104D36}"/>
              </a:ext>
            </a:extLst>
          </p:cNvPr>
          <p:cNvSpPr>
            <a:spLocks noGrp="1" noRot="1" noChangeAspect="1" noTextEdit="1"/>
          </p:cNvSpPr>
          <p:nvPr>
            <p:ph type="sldImg"/>
          </p:nvPr>
        </p:nvSpPr>
        <p:spPr>
          <a:xfrm>
            <a:off x="381000" y="685800"/>
            <a:ext cx="6096000" cy="3429000"/>
          </a:xfrm>
        </p:spPr>
      </p:sp>
      <p:sp>
        <p:nvSpPr>
          <p:cNvPr id="40963" name="Notes Placeholder 2">
            <a:extLst>
              <a:ext uri="{FF2B5EF4-FFF2-40B4-BE49-F238E27FC236}">
                <a16:creationId xmlns:a16="http://schemas.microsoft.com/office/drawing/2014/main" id="{9FEF6D92-EC95-4E3F-9E82-7A7631CA9E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a:buFontTx/>
              <a:buChar char="-"/>
            </a:pPr>
            <a:r>
              <a:rPr lang="en-GB" altLang="en-US" dirty="0"/>
              <a:t>#### imitations</a:t>
            </a:r>
          </a:p>
          <a:p>
            <a:pPr marL="342900" indent="-342900" eaLnBrk="1">
              <a:buFontTx/>
              <a:buChar char="-"/>
            </a:pPr>
            <a:endParaRPr lang="en-GB" altLang="en-US" dirty="0"/>
          </a:p>
          <a:p>
            <a:pPr marL="342900" indent="-342900" eaLnBrk="1">
              <a:buFontTx/>
              <a:buChar char="-"/>
            </a:pPr>
            <a:r>
              <a:rPr lang="en-GB" altLang="en-US" dirty="0"/>
              <a:t>GOMS does not deal with a range of other factors, which might affect use - like fatigue, creativity, engagement with colleagues. It does not handle errors, and assumes an expert user. It doesn’t handle learning. It also assumes all tasks are goal directed, and that the goal is well defined at the start of the activity, and sub-activity - as such it neglects problem solving. Also as in Fitts, it only tells us about speed: this is only a very narrow dimension of system use. It doesn’t tell us about how enjoyable or pleasant a system is to use. Aside from the fact that we want systems to be enjoyable for its own sake, this may affect accuracy of the model in real world cases: we may find that if a system is too boring, performance may drop off over time.</a:t>
            </a:r>
          </a:p>
          <a:p>
            <a:pPr marL="342900" indent="-342900" eaLnBrk="1">
              <a:buFontTx/>
              <a:buChar char="-"/>
            </a:pPr>
            <a:endParaRPr lang="en-GB" altLang="en-US" dirty="0"/>
          </a:p>
          <a:p>
            <a:pPr marL="342900" indent="-342900" eaLnBrk="1">
              <a:buFontTx/>
              <a:buChar char="-"/>
            </a:pPr>
            <a:endParaRPr lang="en-GB" altLang="en-US" dirty="0"/>
          </a:p>
          <a:p>
            <a:pPr marL="342900" indent="-342900" eaLnBrk="1">
              <a:buFontTx/>
              <a:buChar char="-"/>
            </a:pPr>
            <a:endParaRPr lang="en-GB" altLang="en-US" dirty="0"/>
          </a:p>
          <a:p>
            <a:pPr marL="342900" indent="-342900" eaLnBrk="1">
              <a:buFontTx/>
              <a:buChar char="-"/>
            </a:pPr>
            <a:r>
              <a:rPr lang="en-GB" altLang="en-US" dirty="0"/>
              <a:t>Returning to GOMS - there is evidence that GOMS does a good job of capturing complexity and efficiency of actions at the interface in at least a good number of cases. There are at least sufficient spans of time during interaction that the user is engaging in tasks which GOMS can model to make it useful.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C5B5FFEC-BE4A-4BFC-99F5-3E0D1D9844D1}"/>
              </a:ext>
            </a:extLst>
          </p:cNvPr>
          <p:cNvSpPr>
            <a:spLocks noGrp="1" noRot="1" noChangeAspect="1" noTextEdit="1"/>
          </p:cNvSpPr>
          <p:nvPr>
            <p:ph type="sldImg"/>
          </p:nvPr>
        </p:nvSpPr>
        <p:spPr>
          <a:xfrm>
            <a:off x="381000" y="685800"/>
            <a:ext cx="6096000" cy="3429000"/>
          </a:xfrm>
        </p:spPr>
      </p:sp>
      <p:sp>
        <p:nvSpPr>
          <p:cNvPr id="6147" name="Notes Placeholder 2">
            <a:extLst>
              <a:ext uri="{FF2B5EF4-FFF2-40B4-BE49-F238E27FC236}">
                <a16:creationId xmlns:a16="http://schemas.microsoft.com/office/drawing/2014/main" id="{92C76DA5-EFDB-49D0-9DE5-DC06F370FCA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dirty="0"/>
              <a:t>Last lecture we introduced the first wave of HCI and discussed 3 broad approaches to theory in HCI that will be relevant throughout the course. In this lecture we’re going to look in detail at two mathematical models of user cognition from the first wave of HCI. GOMS and </a:t>
            </a:r>
            <a:r>
              <a:rPr lang="en-GB" altLang="en-US" dirty="0" err="1"/>
              <a:t>Fitts’</a:t>
            </a:r>
            <a:r>
              <a:rPr lang="en-GB" altLang="en-US" dirty="0"/>
              <a:t> law. These have both been hugely influential and are still under active research.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49F986F1-54CD-49F8-A0C3-C71CC1D9A3B1}"/>
              </a:ext>
            </a:extLst>
          </p:cNvPr>
          <p:cNvSpPr>
            <a:spLocks noGrp="1" noRot="1" noChangeAspect="1" noTextEdit="1"/>
          </p:cNvSpPr>
          <p:nvPr>
            <p:ph type="sldImg"/>
          </p:nvPr>
        </p:nvSpPr>
        <p:spPr>
          <a:xfrm>
            <a:off x="381000" y="685800"/>
            <a:ext cx="6096000" cy="3429000"/>
          </a:xfrm>
        </p:spPr>
      </p:sp>
      <p:sp>
        <p:nvSpPr>
          <p:cNvPr id="8195" name="Notes Placeholder 2">
            <a:extLst>
              <a:ext uri="{FF2B5EF4-FFF2-40B4-BE49-F238E27FC236}">
                <a16:creationId xmlns:a16="http://schemas.microsoft.com/office/drawing/2014/main" id="{BE286892-B4BC-402E-80CF-A791DEF167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dirty="0"/>
              <a:t>**</a:t>
            </a:r>
            <a:r>
              <a:rPr lang="en-GB" altLang="en-US" dirty="0" err="1"/>
              <a:t>Fitts’</a:t>
            </a:r>
            <a:r>
              <a:rPr lang="en-GB" altLang="en-US" dirty="0"/>
              <a:t> Law** predicts performance on mouse tasks, and </a:t>
            </a:r>
          </a:p>
          <a:p>
            <a:pPr eaLnBrk="1"/>
            <a:r>
              <a:rPr lang="en-GB" altLang="en-US" dirty="0"/>
              <a:t>**GOMS** is a set of models for understanding human performance on user input tasks. GOMS stands for Goals, Operators, Methods and Selection rules. </a:t>
            </a:r>
          </a:p>
          <a:p>
            <a:pPr eaLnBrk="1"/>
            <a:endParaRPr lang="en-GB" altLang="en-US" dirty="0"/>
          </a:p>
          <a:p>
            <a:pPr eaLnBrk="1"/>
            <a:r>
              <a:rPr lang="en-GB" altLang="en-US" dirty="0"/>
              <a:t>Both of these approaches were based on ideas and methodologies from cognitive psychology, but developed and expanded in HCI. Both offer very precise ways of understanding particular phenomena, and both have continued to be updated and expanded over the years. Compared to some of the theories we will see later in the course, both are very narrow and precise in dealing with very particular phenomena, but have little to say beyond that.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9D4F62A0-6F19-496C-84C3-C45348786656}"/>
              </a:ext>
            </a:extLst>
          </p:cNvPr>
          <p:cNvSpPr>
            <a:spLocks noGrp="1" noRot="1" noChangeAspect="1" noTextEdit="1"/>
          </p:cNvSpPr>
          <p:nvPr>
            <p:ph type="sldImg"/>
          </p:nvPr>
        </p:nvSpPr>
        <p:spPr>
          <a:xfrm>
            <a:off x="381000" y="685800"/>
            <a:ext cx="6096000" cy="3429000"/>
          </a:xfrm>
        </p:spPr>
      </p:sp>
      <p:sp>
        <p:nvSpPr>
          <p:cNvPr id="10243" name="Notes Placeholder 2">
            <a:extLst>
              <a:ext uri="{FF2B5EF4-FFF2-40B4-BE49-F238E27FC236}">
                <a16:creationId xmlns:a16="http://schemas.microsoft.com/office/drawing/2014/main" id="{652767D5-5AC9-4D52-AF4F-773DC09BF2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a:t>Fitts’ law is one of the most enduring, and precise theories in Human Computer Interaction.</a:t>
            </a:r>
          </a:p>
          <a:p>
            <a:pPr eaLnBrk="1"/>
            <a:endParaRPr lang="en-GB" altLang="en-US"/>
          </a:p>
          <a:p>
            <a:pPr eaLnBrk="1"/>
            <a:r>
              <a:rPr lang="en-GB" altLang="en-US"/>
              <a:t>In the next two slides I’ll introduce the theory and then I’ll move on to talk about how it’s used in design.</a:t>
            </a:r>
          </a:p>
          <a:p>
            <a:pPr eaLnBrk="1"/>
            <a:r>
              <a:rPr lang="en-GB" altLang="en-US"/>
              <a:t>It gives a simple equation describing pointing behaviour. HCI researchers use this to predict how much time it will take for a person to move a mouse cursor or finger from one point on the screen to land inside a target, somewhere else on the screen. </a:t>
            </a:r>
          </a:p>
          <a:p>
            <a:pPr eaLnBrk="1"/>
            <a:endParaRPr lang="en-GB" altLang="en-US"/>
          </a:p>
          <a:p>
            <a:pPr eaLnBrk="1"/>
            <a:r>
              <a:rPr lang="en-GB" altLang="en-US"/>
              <a:t>The original version of Fitts’ Law was developed by psychologist Paul Fitts, in 1954, to describe pointing and touching targets with a finger. It has subsequently been adopted and developed in HCI, so that there are  now many variations on Fitts’ law. All share one basic idea: that there is a determinate, quantifiable, speed-accuracy trade-off in movement towards a target. The law predicts that users will make more errors, the faster they move to a target, and the smaller the target, and it says that we can capture this effect numerically, to a reasonable degree of precision.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D860CD17-8844-4CD4-82CE-608F39B0D063}"/>
              </a:ext>
            </a:extLst>
          </p:cNvPr>
          <p:cNvSpPr>
            <a:spLocks noGrp="1" noRot="1" noChangeAspect="1" noTextEdit="1"/>
          </p:cNvSpPr>
          <p:nvPr>
            <p:ph type="sldImg"/>
          </p:nvPr>
        </p:nvSpPr>
        <p:spPr>
          <a:xfrm>
            <a:off x="381000" y="685800"/>
            <a:ext cx="6096000" cy="3429000"/>
          </a:xfrm>
        </p:spPr>
      </p:sp>
      <p:sp>
        <p:nvSpPr>
          <p:cNvPr id="12291" name="Notes Placeholder 2">
            <a:extLst>
              <a:ext uri="{FF2B5EF4-FFF2-40B4-BE49-F238E27FC236}">
                <a16:creationId xmlns:a16="http://schemas.microsoft.com/office/drawing/2014/main" id="{5A5565B2-DEEC-4D58-AE20-762CE7D23E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a:t>T is time, given an acceptable error rate. D is distance, and W is the width of the target along the axis of movement. a and b are constants which need to be found empirically from the data. We can do this using linear regression</a:t>
            </a:r>
          </a:p>
          <a:p>
            <a:pPr eaLnBrk="1"/>
            <a:endParaRPr lang="en-GB" altLang="en-US"/>
          </a:p>
          <a:p>
            <a:pPr eaLnBrk="1"/>
            <a:r>
              <a:rPr lang="en-GB" altLang="en-US"/>
              <a:t>Many of you will be sitting there thinking this is not such a revolutionary idea, it seems pretty obvious. But I think we can show that it’s more useful than you might expect.</a:t>
            </a:r>
          </a:p>
          <a:p>
            <a:pPr eaLnBrk="1"/>
            <a:r>
              <a:rPr lang="en-GB" altLang="en-US"/>
              <a:t>As I explain this, I’m going to use Fitts’ law as an example to talk more generally about what good theory use can look like.</a:t>
            </a:r>
          </a:p>
          <a:p>
            <a:pPr eaLnBrk="1"/>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AA2BFE64-D6DC-4499-AD86-0696942E8A09}"/>
              </a:ext>
            </a:extLst>
          </p:cNvPr>
          <p:cNvSpPr>
            <a:spLocks noGrp="1" noRot="1" noChangeAspect="1" noTextEdit="1"/>
          </p:cNvSpPr>
          <p:nvPr>
            <p:ph type="sldImg"/>
          </p:nvPr>
        </p:nvSpPr>
        <p:spPr>
          <a:xfrm>
            <a:off x="381000" y="685800"/>
            <a:ext cx="6096000" cy="3429000"/>
          </a:xfrm>
        </p:spPr>
      </p:sp>
      <p:sp>
        <p:nvSpPr>
          <p:cNvPr id="14339" name="Notes Placeholder 2">
            <a:extLst>
              <a:ext uri="{FF2B5EF4-FFF2-40B4-BE49-F238E27FC236}">
                <a16:creationId xmlns:a16="http://schemas.microsoft.com/office/drawing/2014/main" id="{A965BCA4-3C17-43F4-AA33-7C89E1FE3C3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dirty="0"/>
              <a:t>We’re going to talk about three ways you can use </a:t>
            </a:r>
            <a:r>
              <a:rPr lang="en-GB" altLang="en-US" dirty="0" err="1"/>
              <a:t>Fitts’</a:t>
            </a:r>
            <a:r>
              <a:rPr lang="en-GB" altLang="en-US" dirty="0"/>
              <a:t> law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C67538D-1882-4168-9A1F-2331249260B3}"/>
              </a:ext>
            </a:extLst>
          </p:cNvPr>
          <p:cNvSpPr>
            <a:spLocks noGrp="1" noRot="1" noChangeAspect="1" noTextEdit="1"/>
          </p:cNvSpPr>
          <p:nvPr>
            <p:ph type="sldImg"/>
          </p:nvPr>
        </p:nvSpPr>
        <p:spPr>
          <a:xfrm>
            <a:off x="381000" y="685800"/>
            <a:ext cx="6096000" cy="3429000"/>
          </a:xfrm>
        </p:spPr>
      </p:sp>
      <p:sp>
        <p:nvSpPr>
          <p:cNvPr id="16387" name="Notes Placeholder 2">
            <a:extLst>
              <a:ext uri="{FF2B5EF4-FFF2-40B4-BE49-F238E27FC236}">
                <a16:creationId xmlns:a16="http://schemas.microsoft.com/office/drawing/2014/main" id="{3134E6CC-75D0-494E-86DC-27EEAAB3757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a:t>First you can treat it as what Alan Dix calls a “qualitative-quantitative” theory, or what we might call a good, hand-wavy quantitative heuristic to guide design. This is to say, you treat it as something you can pick up, think about and use without any specialised knowledge or research skills in psychology. </a:t>
            </a:r>
          </a:p>
          <a:p>
            <a:pPr eaLnBrk="1"/>
            <a:endParaRPr lang="en-GB" altLang="en-US"/>
          </a:p>
          <a:p>
            <a:pPr eaLnBrk="1"/>
            <a:r>
              <a:rPr lang="en-GB" altLang="en-US"/>
              <a:t>We just look at the parameters we can change and how they will affect the outcome. With a little thought, this can sensitise us to some issues that can shape good design. </a:t>
            </a:r>
          </a:p>
          <a:p>
            <a:pPr eaLnBrk="1"/>
            <a:endParaRPr lang="en-GB" altLang="en-US"/>
          </a:p>
          <a:p>
            <a:pPr eaLnBrk="1"/>
            <a:r>
              <a:rPr lang="en-GB" altLang="en-US"/>
              <a:t>First of all the theory tells us that the further something is away, the longer the time to move, without making too many errors. This draws our attention to the fact that we want to minimise lengths of mouse moves. </a:t>
            </a:r>
          </a:p>
          <a:p>
            <a:pPr eaLnBrk="1"/>
            <a:endParaRPr lang="en-GB" altLang="en-US"/>
          </a:p>
          <a:p>
            <a:pPr eaLnBrk="1"/>
            <a:r>
              <a:rPr lang="en-GB" altLang="en-US"/>
              <a:t>If we want to work with this, we will want to control start and endpoints. It’s easy to control endpoints - we put our buttons there, but how do we control startpoints </a:t>
            </a:r>
          </a:p>
          <a:p>
            <a:pPr eaLnBrk="1"/>
            <a:r>
              <a:rPr lang="en-GB" altLang="en-US"/>
              <a:t>On a website, you can’t predict where the user will be when they enter the site for example, but you can design in such a way to make this more predictable: clustering options towards the centre means that on subsequent screens, you know roughly where the user starts, and you’re going to get rid of the worst case scenarios where the user moves from one corner to another. Google’s search box is at the centre of the screen probably for this reason. And maybe the corners of the screen are not much use in most cases? They’re as far away as you can get in that direction from any starting point? We’ll come to that in a moment.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9BD74407-E2DB-4D18-AB54-941B7BDF5188}"/>
              </a:ext>
            </a:extLst>
          </p:cNvPr>
          <p:cNvSpPr>
            <a:spLocks noGrp="1" noRot="1" noChangeAspect="1" noTextEdit="1"/>
          </p:cNvSpPr>
          <p:nvPr>
            <p:ph type="sldImg"/>
          </p:nvPr>
        </p:nvSpPr>
        <p:spPr>
          <a:xfrm>
            <a:off x="381000" y="685800"/>
            <a:ext cx="6096000" cy="3429000"/>
          </a:xfrm>
        </p:spPr>
      </p:sp>
      <p:sp>
        <p:nvSpPr>
          <p:cNvPr id="18435" name="Notes Placeholder 2">
            <a:extLst>
              <a:ext uri="{FF2B5EF4-FFF2-40B4-BE49-F238E27FC236}">
                <a16:creationId xmlns:a16="http://schemas.microsoft.com/office/drawing/2014/main" id="{3829D0B8-9D2C-4D70-A197-9FEE967019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a:t>The other thing we can do is make the endpoint relative to the user - spawn a menu right next to the cursor. This is the reason why it is now very common to use menus that spawn on right click or hotkey. And maybe we can make these menus radial: all other things being equal, that should minimise distance to a set of options.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B0C80210-C655-44FF-9AF4-CDCA1C2F9A78}"/>
              </a:ext>
            </a:extLst>
          </p:cNvPr>
          <p:cNvSpPr>
            <a:spLocks noGrp="1" noRot="1" noChangeAspect="1" noTextEdit="1"/>
          </p:cNvSpPr>
          <p:nvPr>
            <p:ph type="sldImg"/>
          </p:nvPr>
        </p:nvSpPr>
        <p:spPr>
          <a:xfrm>
            <a:off x="381000" y="685800"/>
            <a:ext cx="6096000" cy="3429000"/>
          </a:xfrm>
        </p:spPr>
      </p:sp>
      <p:sp>
        <p:nvSpPr>
          <p:cNvPr id="20483" name="Notes Placeholder 2">
            <a:extLst>
              <a:ext uri="{FF2B5EF4-FFF2-40B4-BE49-F238E27FC236}">
                <a16:creationId xmlns:a16="http://schemas.microsoft.com/office/drawing/2014/main" id="{8C112E5C-8F0C-472E-86B0-E3552BE047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a:t>But say you’re stuck with high time-pressure and a small target, and for whatever reason, you can’t spawn a menu right by the mouse. Well, the equation says that wider target, in the direction of movement, will be easier. So you can use bigger targets.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5"/>
            <a:ext cx="18288000" cy="47752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Rectangle 3">
            <a:extLst>
              <a:ext uri="{FF2B5EF4-FFF2-40B4-BE49-F238E27FC236}">
                <a16:creationId xmlns:a16="http://schemas.microsoft.com/office/drawing/2014/main" id="{91FCCF44-FC2E-4AF4-9D65-906A5B239511}"/>
              </a:ext>
            </a:extLst>
          </p:cNvPr>
          <p:cNvSpPr>
            <a:spLocks noGrp="1"/>
          </p:cNvSpPr>
          <p:nvPr>
            <p:ph type="sldNum" sz="quarter" idx="10"/>
          </p:nvPr>
        </p:nvSpPr>
        <p:spPr>
          <a:ln/>
        </p:spPr>
        <p:txBody>
          <a:bodyPr/>
          <a:lstStyle>
            <a:lvl1pPr>
              <a:defRPr/>
            </a:lvl1pPr>
          </a:lstStyle>
          <a:p>
            <a:fld id="{95F14E01-EB13-48B0-823B-33B582163402}" type="slidenum">
              <a:rPr lang="en-US" altLang="en-US"/>
              <a:pPr/>
              <a:t>‹#›</a:t>
            </a:fld>
            <a:endParaRPr lang="en-US" altLang="en-US"/>
          </a:p>
        </p:txBody>
      </p:sp>
    </p:spTree>
    <p:extLst>
      <p:ext uri="{BB962C8B-B14F-4D97-AF65-F5344CB8AC3E}">
        <p14:creationId xmlns:p14="http://schemas.microsoft.com/office/powerpoint/2010/main" val="54973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a:extLst>
              <a:ext uri="{FF2B5EF4-FFF2-40B4-BE49-F238E27FC236}">
                <a16:creationId xmlns:a16="http://schemas.microsoft.com/office/drawing/2014/main" id="{E6B7A22A-2EF1-473C-934D-1E0D3C7873F7}"/>
              </a:ext>
            </a:extLst>
          </p:cNvPr>
          <p:cNvSpPr>
            <a:spLocks noGrp="1"/>
          </p:cNvSpPr>
          <p:nvPr>
            <p:ph type="sldNum" sz="quarter" idx="10"/>
          </p:nvPr>
        </p:nvSpPr>
        <p:spPr>
          <a:ln/>
        </p:spPr>
        <p:txBody>
          <a:bodyPr/>
          <a:lstStyle>
            <a:lvl1pPr>
              <a:defRPr/>
            </a:lvl1pPr>
          </a:lstStyle>
          <a:p>
            <a:fld id="{41C3D9DE-7478-40D4-B81D-25AB0B34BD88}" type="slidenum">
              <a:rPr lang="en-US" altLang="en-US"/>
              <a:pPr/>
              <a:t>‹#›</a:t>
            </a:fld>
            <a:endParaRPr lang="en-US" altLang="en-US"/>
          </a:p>
        </p:txBody>
      </p:sp>
    </p:spTree>
    <p:extLst>
      <p:ext uri="{BB962C8B-B14F-4D97-AF65-F5344CB8AC3E}">
        <p14:creationId xmlns:p14="http://schemas.microsoft.com/office/powerpoint/2010/main" val="213963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84750" y="1079500"/>
            <a:ext cx="5492750" cy="114236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206500" y="1079500"/>
            <a:ext cx="16325850" cy="11423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a:extLst>
              <a:ext uri="{FF2B5EF4-FFF2-40B4-BE49-F238E27FC236}">
                <a16:creationId xmlns:a16="http://schemas.microsoft.com/office/drawing/2014/main" id="{4D33A448-870E-4B0F-B7BF-43C7D2346B0A}"/>
              </a:ext>
            </a:extLst>
          </p:cNvPr>
          <p:cNvSpPr>
            <a:spLocks noGrp="1"/>
          </p:cNvSpPr>
          <p:nvPr>
            <p:ph type="sldNum" sz="quarter" idx="10"/>
          </p:nvPr>
        </p:nvSpPr>
        <p:spPr>
          <a:ln/>
        </p:spPr>
        <p:txBody>
          <a:bodyPr/>
          <a:lstStyle>
            <a:lvl1pPr>
              <a:defRPr/>
            </a:lvl1pPr>
          </a:lstStyle>
          <a:p>
            <a:fld id="{14EBA294-6F45-4642-9CFF-890CA75B70D2}" type="slidenum">
              <a:rPr lang="en-US" altLang="en-US"/>
              <a:pPr/>
              <a:t>‹#›</a:t>
            </a:fld>
            <a:endParaRPr lang="en-US" altLang="en-US"/>
          </a:p>
        </p:txBody>
      </p:sp>
    </p:spTree>
    <p:extLst>
      <p:ext uri="{BB962C8B-B14F-4D97-AF65-F5344CB8AC3E}">
        <p14:creationId xmlns:p14="http://schemas.microsoft.com/office/powerpoint/2010/main" val="239231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a:extLst>
              <a:ext uri="{FF2B5EF4-FFF2-40B4-BE49-F238E27FC236}">
                <a16:creationId xmlns:a16="http://schemas.microsoft.com/office/drawing/2014/main" id="{45F9A15E-AE85-4978-A59B-AC1AB85578E0}"/>
              </a:ext>
            </a:extLst>
          </p:cNvPr>
          <p:cNvSpPr>
            <a:spLocks noGrp="1"/>
          </p:cNvSpPr>
          <p:nvPr>
            <p:ph type="sldNum" sz="quarter" idx="10"/>
          </p:nvPr>
        </p:nvSpPr>
        <p:spPr>
          <a:ln/>
        </p:spPr>
        <p:txBody>
          <a:bodyPr/>
          <a:lstStyle>
            <a:lvl1pPr>
              <a:defRPr/>
            </a:lvl1pPr>
          </a:lstStyle>
          <a:p>
            <a:fld id="{AA46DBA0-6B90-45D5-809F-45CA3427B444}" type="slidenum">
              <a:rPr lang="en-US" altLang="en-US"/>
              <a:pPr/>
              <a:t>‹#›</a:t>
            </a:fld>
            <a:endParaRPr lang="en-US" altLang="en-US"/>
          </a:p>
        </p:txBody>
      </p:sp>
    </p:spTree>
    <p:extLst>
      <p:ext uri="{BB962C8B-B14F-4D97-AF65-F5344CB8AC3E}">
        <p14:creationId xmlns:p14="http://schemas.microsoft.com/office/powerpoint/2010/main" val="12600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5"/>
            <a:ext cx="21031200" cy="5705475"/>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E6CBE97C-56D6-41E5-BD1D-352E90FB3E89}"/>
              </a:ext>
            </a:extLst>
          </p:cNvPr>
          <p:cNvSpPr>
            <a:spLocks noGrp="1"/>
          </p:cNvSpPr>
          <p:nvPr>
            <p:ph type="sldNum" sz="quarter" idx="10"/>
          </p:nvPr>
        </p:nvSpPr>
        <p:spPr>
          <a:ln/>
        </p:spPr>
        <p:txBody>
          <a:bodyPr/>
          <a:lstStyle>
            <a:lvl1pPr>
              <a:defRPr/>
            </a:lvl1pPr>
          </a:lstStyle>
          <a:p>
            <a:fld id="{480B1EE5-8ED9-44C8-BFA1-9D9E75A4A023}" type="slidenum">
              <a:rPr lang="en-US" altLang="en-US"/>
              <a:pPr/>
              <a:t>‹#›</a:t>
            </a:fld>
            <a:endParaRPr lang="en-US" altLang="en-US"/>
          </a:p>
        </p:txBody>
      </p:sp>
    </p:spTree>
    <p:extLst>
      <p:ext uri="{BB962C8B-B14F-4D97-AF65-F5344CB8AC3E}">
        <p14:creationId xmlns:p14="http://schemas.microsoft.com/office/powerpoint/2010/main" val="26677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206500" y="4248150"/>
            <a:ext cx="10909300" cy="825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2268200" y="4248150"/>
            <a:ext cx="10909300" cy="825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a:extLst>
              <a:ext uri="{FF2B5EF4-FFF2-40B4-BE49-F238E27FC236}">
                <a16:creationId xmlns:a16="http://schemas.microsoft.com/office/drawing/2014/main" id="{48295B7D-2E96-4593-9917-396330564AAE}"/>
              </a:ext>
            </a:extLst>
          </p:cNvPr>
          <p:cNvSpPr>
            <a:spLocks noGrp="1"/>
          </p:cNvSpPr>
          <p:nvPr>
            <p:ph type="sldNum" sz="quarter" idx="10"/>
          </p:nvPr>
        </p:nvSpPr>
        <p:spPr>
          <a:ln/>
        </p:spPr>
        <p:txBody>
          <a:bodyPr/>
          <a:lstStyle>
            <a:lvl1pPr>
              <a:defRPr/>
            </a:lvl1pPr>
          </a:lstStyle>
          <a:p>
            <a:fld id="{209F9EE6-8340-4F57-8F56-17D0B30F2754}" type="slidenum">
              <a:rPr lang="en-US" altLang="en-US"/>
              <a:pPr/>
              <a:t>‹#›</a:t>
            </a:fld>
            <a:endParaRPr lang="en-US" altLang="en-US"/>
          </a:p>
        </p:txBody>
      </p:sp>
    </p:spTree>
    <p:extLst>
      <p:ext uri="{BB962C8B-B14F-4D97-AF65-F5344CB8AC3E}">
        <p14:creationId xmlns:p14="http://schemas.microsoft.com/office/powerpoint/2010/main" val="347592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5" y="730250"/>
            <a:ext cx="21031200" cy="2651125"/>
          </a:xfrm>
        </p:spPr>
        <p:txBody>
          <a:bodyPr/>
          <a:lstStyle/>
          <a:p>
            <a:r>
              <a:rPr lang="en-US"/>
              <a:t>Click to edit Master title style</a:t>
            </a:r>
            <a:endParaRPr lang="en-GB"/>
          </a:p>
        </p:txBody>
      </p:sp>
      <p:sp>
        <p:nvSpPr>
          <p:cNvPr id="3" name="Text Placeholder 2"/>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79575" y="5010150"/>
            <a:ext cx="103155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344400" y="5010150"/>
            <a:ext cx="103663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a:extLst>
              <a:ext uri="{FF2B5EF4-FFF2-40B4-BE49-F238E27FC236}">
                <a16:creationId xmlns:a16="http://schemas.microsoft.com/office/drawing/2014/main" id="{C80176CC-D81E-4FEE-B0C8-0D47A8EC2E5C}"/>
              </a:ext>
            </a:extLst>
          </p:cNvPr>
          <p:cNvSpPr>
            <a:spLocks noGrp="1"/>
          </p:cNvSpPr>
          <p:nvPr>
            <p:ph type="sldNum" sz="quarter" idx="10"/>
          </p:nvPr>
        </p:nvSpPr>
        <p:spPr>
          <a:ln/>
        </p:spPr>
        <p:txBody>
          <a:bodyPr/>
          <a:lstStyle>
            <a:lvl1pPr>
              <a:defRPr/>
            </a:lvl1pPr>
          </a:lstStyle>
          <a:p>
            <a:fld id="{355630C2-7BAE-4FB1-BC96-F10CDF292315}" type="slidenum">
              <a:rPr lang="en-US" altLang="en-US"/>
              <a:pPr/>
              <a:t>‹#›</a:t>
            </a:fld>
            <a:endParaRPr lang="en-US" altLang="en-US"/>
          </a:p>
        </p:txBody>
      </p:sp>
    </p:spTree>
    <p:extLst>
      <p:ext uri="{BB962C8B-B14F-4D97-AF65-F5344CB8AC3E}">
        <p14:creationId xmlns:p14="http://schemas.microsoft.com/office/powerpoint/2010/main" val="278615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a:extLst>
              <a:ext uri="{FF2B5EF4-FFF2-40B4-BE49-F238E27FC236}">
                <a16:creationId xmlns:a16="http://schemas.microsoft.com/office/drawing/2014/main" id="{547A3A00-DA3A-49CD-97EA-B851B0F9CE8E}"/>
              </a:ext>
            </a:extLst>
          </p:cNvPr>
          <p:cNvSpPr>
            <a:spLocks noGrp="1"/>
          </p:cNvSpPr>
          <p:nvPr>
            <p:ph type="sldNum" sz="quarter" idx="10"/>
          </p:nvPr>
        </p:nvSpPr>
        <p:spPr>
          <a:ln/>
        </p:spPr>
        <p:txBody>
          <a:bodyPr/>
          <a:lstStyle>
            <a:lvl1pPr>
              <a:defRPr/>
            </a:lvl1pPr>
          </a:lstStyle>
          <a:p>
            <a:fld id="{B63D71CE-923A-418D-BC9A-96FD1E79CD77}" type="slidenum">
              <a:rPr lang="en-US" altLang="en-US"/>
              <a:pPr/>
              <a:t>‹#›</a:t>
            </a:fld>
            <a:endParaRPr lang="en-US" altLang="en-US"/>
          </a:p>
        </p:txBody>
      </p:sp>
    </p:spTree>
    <p:extLst>
      <p:ext uri="{BB962C8B-B14F-4D97-AF65-F5344CB8AC3E}">
        <p14:creationId xmlns:p14="http://schemas.microsoft.com/office/powerpoint/2010/main" val="33254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3856B7D-F360-4857-B487-7264B5DA0CBE}"/>
              </a:ext>
            </a:extLst>
          </p:cNvPr>
          <p:cNvSpPr>
            <a:spLocks noGrp="1"/>
          </p:cNvSpPr>
          <p:nvPr>
            <p:ph type="sldNum" sz="quarter" idx="10"/>
          </p:nvPr>
        </p:nvSpPr>
        <p:spPr>
          <a:ln/>
        </p:spPr>
        <p:txBody>
          <a:bodyPr/>
          <a:lstStyle>
            <a:lvl1pPr>
              <a:defRPr/>
            </a:lvl1pPr>
          </a:lstStyle>
          <a:p>
            <a:fld id="{C8B5289E-F90C-45CF-B5E2-EFBA67C65BB0}" type="slidenum">
              <a:rPr lang="en-US" altLang="en-US"/>
              <a:pPr/>
              <a:t>‹#›</a:t>
            </a:fld>
            <a:endParaRPr lang="en-US" altLang="en-US"/>
          </a:p>
        </p:txBody>
      </p:sp>
    </p:spTree>
    <p:extLst>
      <p:ext uri="{BB962C8B-B14F-4D97-AF65-F5344CB8AC3E}">
        <p14:creationId xmlns:p14="http://schemas.microsoft.com/office/powerpoint/2010/main" val="98002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5" y="914400"/>
            <a:ext cx="7864475" cy="32004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53B34117-46E6-426C-B5DE-A66235D1BB91}"/>
              </a:ext>
            </a:extLst>
          </p:cNvPr>
          <p:cNvSpPr>
            <a:spLocks noGrp="1"/>
          </p:cNvSpPr>
          <p:nvPr>
            <p:ph type="sldNum" sz="quarter" idx="10"/>
          </p:nvPr>
        </p:nvSpPr>
        <p:spPr>
          <a:ln/>
        </p:spPr>
        <p:txBody>
          <a:bodyPr/>
          <a:lstStyle>
            <a:lvl1pPr>
              <a:defRPr/>
            </a:lvl1pPr>
          </a:lstStyle>
          <a:p>
            <a:fld id="{0B881378-50A1-4EDB-B831-3F4871261C31}" type="slidenum">
              <a:rPr lang="en-US" altLang="en-US"/>
              <a:pPr/>
              <a:t>‹#›</a:t>
            </a:fld>
            <a:endParaRPr lang="en-US" altLang="en-US"/>
          </a:p>
        </p:txBody>
      </p:sp>
    </p:spTree>
    <p:extLst>
      <p:ext uri="{BB962C8B-B14F-4D97-AF65-F5344CB8AC3E}">
        <p14:creationId xmlns:p14="http://schemas.microsoft.com/office/powerpoint/2010/main" val="193249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5" y="914400"/>
            <a:ext cx="7864475" cy="32004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Helvetica Neue" charset="0"/>
            </a:endParaRPr>
          </a:p>
        </p:txBody>
      </p:sp>
      <p:sp>
        <p:nvSpPr>
          <p:cNvPr id="4" name="Text Placeholder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F31BA331-9F96-494E-BCD4-94811E7CB81D}"/>
              </a:ext>
            </a:extLst>
          </p:cNvPr>
          <p:cNvSpPr>
            <a:spLocks noGrp="1"/>
          </p:cNvSpPr>
          <p:nvPr>
            <p:ph type="sldNum" sz="quarter" idx="10"/>
          </p:nvPr>
        </p:nvSpPr>
        <p:spPr>
          <a:ln/>
        </p:spPr>
        <p:txBody>
          <a:bodyPr/>
          <a:lstStyle>
            <a:lvl1pPr>
              <a:defRPr/>
            </a:lvl1pPr>
          </a:lstStyle>
          <a:p>
            <a:fld id="{E27F57EF-1F2D-4E00-9F77-1AE31D6B7476}" type="slidenum">
              <a:rPr lang="en-US" altLang="en-US"/>
              <a:pPr/>
              <a:t>‹#›</a:t>
            </a:fld>
            <a:endParaRPr lang="en-US" altLang="en-US"/>
          </a:p>
        </p:txBody>
      </p:sp>
    </p:spTree>
    <p:extLst>
      <p:ext uri="{BB962C8B-B14F-4D97-AF65-F5344CB8AC3E}">
        <p14:creationId xmlns:p14="http://schemas.microsoft.com/office/powerpoint/2010/main" val="166699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FB09D71-6AB0-495B-997B-85ECDDEBE020}"/>
              </a:ext>
            </a:extLst>
          </p:cNvPr>
          <p:cNvSpPr>
            <a:spLocks noGrp="1"/>
          </p:cNvSpPr>
          <p:nvPr>
            <p:ph type="title"/>
          </p:nvPr>
        </p:nvSpPr>
        <p:spPr bwMode="auto">
          <a:xfrm>
            <a:off x="1206500" y="1079500"/>
            <a:ext cx="219710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Template title style</a:t>
            </a:r>
          </a:p>
        </p:txBody>
      </p:sp>
      <p:sp>
        <p:nvSpPr>
          <p:cNvPr id="1027" name="Rectangle 2">
            <a:extLst>
              <a:ext uri="{FF2B5EF4-FFF2-40B4-BE49-F238E27FC236}">
                <a16:creationId xmlns:a16="http://schemas.microsoft.com/office/drawing/2014/main" id="{4A63EE57-0E36-4297-BEEA-7102D4DD4D3A}"/>
              </a:ext>
            </a:extLst>
          </p:cNvPr>
          <p:cNvSpPr>
            <a:spLocks noGrp="1"/>
          </p:cNvSpPr>
          <p:nvPr>
            <p:ph type="body" idx="1"/>
          </p:nvPr>
        </p:nvSpPr>
        <p:spPr bwMode="auto">
          <a:xfrm>
            <a:off x="1206500" y="4248150"/>
            <a:ext cx="21971000" cy="825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Template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
        <p:nvSpPr>
          <p:cNvPr id="2" name="Rectangle 3">
            <a:extLst>
              <a:ext uri="{FF2B5EF4-FFF2-40B4-BE49-F238E27FC236}">
                <a16:creationId xmlns:a16="http://schemas.microsoft.com/office/drawing/2014/main" id="{A80B3DCF-0106-4B8B-BE42-47E52A9F2C75}"/>
              </a:ext>
            </a:extLst>
          </p:cNvPr>
          <p:cNvSpPr>
            <a:spLocks noGrp="1"/>
          </p:cNvSpPr>
          <p:nvPr>
            <p:ph type="sldNum" sz="quarter" idx="2"/>
          </p:nvPr>
        </p:nvSpPr>
        <p:spPr bwMode="auto">
          <a:xfrm>
            <a:off x="11999913" y="13079413"/>
            <a:ext cx="369887" cy="374650"/>
          </a:xfrm>
          <a:prstGeom prst="rect">
            <a:avLst/>
          </a:prstGeom>
          <a:noFill/>
          <a:ln>
            <a:noFill/>
          </a:ln>
          <a:effectLst/>
        </p:spPr>
        <p:txBody>
          <a:bodyPr vert="horz" wrap="none" lIns="50800" tIns="50800" rIns="50800" bIns="50800" numCol="1" anchor="b" anchorCtr="0" compatLnSpc="1">
            <a:prstTxWarp prst="textNoShape">
              <a:avLst/>
            </a:prstTxWarp>
          </a:bodyPr>
          <a:lstStyle>
            <a:lvl1pPr algn="ctr" defTabSz="584200" eaLnBrk="1">
              <a:defRPr sz="1800">
                <a:solidFill>
                  <a:srgbClr val="000000"/>
                </a:solidFill>
              </a:defRPr>
            </a:lvl1pPr>
          </a:lstStyle>
          <a:p>
            <a:fld id="{1A12D020-73BB-44D2-8F9E-8821F953C09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36813" rtl="0" eaLnBrk="0" fontAlgn="base" hangingPunct="0">
        <a:lnSpc>
          <a:spcPct val="80000"/>
        </a:lnSpc>
        <a:spcBef>
          <a:spcPct val="0"/>
        </a:spcBef>
        <a:spcAft>
          <a:spcPct val="0"/>
        </a:spcAft>
        <a:defRPr sz="8500" b="1" kern="1200">
          <a:solidFill>
            <a:srgbClr val="000000"/>
          </a:solidFill>
          <a:latin typeface="+mj-lt"/>
          <a:ea typeface="+mj-ea"/>
          <a:cs typeface="+mj-cs"/>
          <a:sym typeface="Helvetica Neue" charset="0"/>
        </a:defRPr>
      </a:lvl1pPr>
      <a:lvl2pPr algn="l" defTabSz="2436813" rtl="0" eaLnBrk="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2pPr>
      <a:lvl3pPr algn="l" defTabSz="2436813" rtl="0" eaLnBrk="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3pPr>
      <a:lvl4pPr algn="l" defTabSz="2436813" rtl="0" eaLnBrk="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4pPr>
      <a:lvl5pPr algn="l" defTabSz="2436813" rtl="0" eaLnBrk="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5pPr>
      <a:lvl6pPr marL="4572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6pPr>
      <a:lvl7pPr marL="9144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7pPr>
      <a:lvl8pPr marL="13716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8pPr>
      <a:lvl9pPr marL="18288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9pPr>
    </p:titleStyle>
    <p:bodyStyle>
      <a:lvl1pPr marL="6096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1pPr>
      <a:lvl2pPr marL="12192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2pPr>
      <a:lvl3pPr marL="18288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3pPr>
      <a:lvl4pPr marL="24384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4pPr>
      <a:lvl5pPr marL="30480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customXml" Target="../ink/ink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1E78FFF8-1AD0-48C9-9E9E-8E1EF3FD649F}"/>
              </a:ext>
            </a:extLst>
          </p:cNvPr>
          <p:cNvSpPr txBox="1">
            <a:spLocks/>
          </p:cNvSpPr>
          <p:nvPr/>
        </p:nvSpPr>
        <p:spPr bwMode="auto">
          <a:xfrm>
            <a:off x="1204913" y="9769475"/>
            <a:ext cx="2197258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3600">
                <a:solidFill>
                  <a:srgbClr val="000000"/>
                </a:solidFill>
              </a:rPr>
              <a:t>Oussama Metatla and Dan Bennett</a:t>
            </a:r>
          </a:p>
        </p:txBody>
      </p:sp>
      <p:sp>
        <p:nvSpPr>
          <p:cNvPr id="3075" name="Rectangle 2">
            <a:extLst>
              <a:ext uri="{FF2B5EF4-FFF2-40B4-BE49-F238E27FC236}">
                <a16:creationId xmlns:a16="http://schemas.microsoft.com/office/drawing/2014/main" id="{1E22C17C-8524-4B78-A118-CDC45731A673}"/>
              </a:ext>
            </a:extLst>
          </p:cNvPr>
          <p:cNvSpPr>
            <a:spLocks noGrp="1"/>
          </p:cNvSpPr>
          <p:nvPr>
            <p:ph type="ctrTitle"/>
          </p:nvPr>
        </p:nvSpPr>
        <p:spPr>
          <a:xfrm>
            <a:off x="1204913" y="2574925"/>
            <a:ext cx="21972587" cy="4648200"/>
          </a:xfrm>
        </p:spPr>
        <p:txBody>
          <a:bodyPr/>
          <a:lstStyle/>
          <a:p>
            <a:pPr algn="l" eaLnBrk="1"/>
            <a:r>
              <a:rPr lang="en-US" altLang="en-US" sz="11600"/>
              <a:t>Human-Computer Interaction</a:t>
            </a:r>
          </a:p>
        </p:txBody>
      </p:sp>
      <p:sp>
        <p:nvSpPr>
          <p:cNvPr id="3076" name="Rectangle 3">
            <a:extLst>
              <a:ext uri="{FF2B5EF4-FFF2-40B4-BE49-F238E27FC236}">
                <a16:creationId xmlns:a16="http://schemas.microsoft.com/office/drawing/2014/main" id="{3B4D751E-5B29-4975-8A11-72E3CF47FA6C}"/>
              </a:ext>
            </a:extLst>
          </p:cNvPr>
          <p:cNvSpPr>
            <a:spLocks noGrp="1"/>
          </p:cNvSpPr>
          <p:nvPr>
            <p:ph type="subTitle" sz="quarter" idx="1"/>
          </p:nvPr>
        </p:nvSpPr>
        <p:spPr>
          <a:xfrm>
            <a:off x="1206500" y="7618413"/>
            <a:ext cx="21971000" cy="1060450"/>
          </a:xfrm>
        </p:spPr>
        <p:txBody>
          <a:bodyPr/>
          <a:lstStyle/>
          <a:p>
            <a:pPr algn="l" defTabSz="825500" eaLnBrk="1">
              <a:lnSpc>
                <a:spcPct val="100000"/>
              </a:lnSpc>
              <a:spcBef>
                <a:spcPct val="0"/>
              </a:spcBef>
              <a:buSzTx/>
            </a:pPr>
            <a:r>
              <a:rPr lang="en-US" altLang="en-US" sz="5500" b="1"/>
              <a:t>COMS30029</a:t>
            </a:r>
          </a:p>
        </p:txBody>
      </p:sp>
      <p:sp>
        <p:nvSpPr>
          <p:cNvPr id="3077" name="Text Box 4">
            <a:extLst>
              <a:ext uri="{FF2B5EF4-FFF2-40B4-BE49-F238E27FC236}">
                <a16:creationId xmlns:a16="http://schemas.microsoft.com/office/drawing/2014/main" id="{B9012BE8-556E-41D6-AB0C-2AC865205383}"/>
              </a:ext>
            </a:extLst>
          </p:cNvPr>
          <p:cNvSpPr txBox="1">
            <a:spLocks/>
          </p:cNvSpPr>
          <p:nvPr/>
        </p:nvSpPr>
        <p:spPr bwMode="auto">
          <a:xfrm>
            <a:off x="1206500" y="8521700"/>
            <a:ext cx="21971000"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5500">
                <a:solidFill>
                  <a:srgbClr val="000000"/>
                </a:solidFill>
              </a:rPr>
              <a:t>aka</a:t>
            </a:r>
            <a:r>
              <a:rPr lang="en-US" altLang="en-US" sz="5500" b="1">
                <a:solidFill>
                  <a:srgbClr val="FEAE00"/>
                </a:solidFill>
              </a:rPr>
              <a:t> #HCI_Theory</a:t>
            </a:r>
          </a:p>
        </p:txBody>
      </p:sp>
      <p:sp>
        <p:nvSpPr>
          <p:cNvPr id="3078" name="Text Box 5">
            <a:extLst>
              <a:ext uri="{FF2B5EF4-FFF2-40B4-BE49-F238E27FC236}">
                <a16:creationId xmlns:a16="http://schemas.microsoft.com/office/drawing/2014/main" id="{CDF90B06-A296-4135-9279-A4447A6F315D}"/>
              </a:ext>
            </a:extLst>
          </p:cNvPr>
          <p:cNvSpPr txBox="1">
            <a:spLocks/>
          </p:cNvSpPr>
          <p:nvPr/>
        </p:nvSpPr>
        <p:spPr bwMode="auto">
          <a:xfrm>
            <a:off x="13631863" y="9450388"/>
            <a:ext cx="9974262" cy="141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8500" b="1">
                <a:solidFill>
                  <a:srgbClr val="FEAE00"/>
                </a:solidFill>
              </a:rPr>
              <a:t>Week 2: First Wave</a:t>
            </a:r>
          </a:p>
        </p:txBody>
      </p:sp>
      <p:sp>
        <p:nvSpPr>
          <p:cNvPr id="3079" name="Text Box 6">
            <a:extLst>
              <a:ext uri="{FF2B5EF4-FFF2-40B4-BE49-F238E27FC236}">
                <a16:creationId xmlns:a16="http://schemas.microsoft.com/office/drawing/2014/main" id="{4366920E-BDF2-4668-AAA2-03019567718C}"/>
              </a:ext>
            </a:extLst>
          </p:cNvPr>
          <p:cNvSpPr txBox="1">
            <a:spLocks/>
          </p:cNvSpPr>
          <p:nvPr/>
        </p:nvSpPr>
        <p:spPr bwMode="auto">
          <a:xfrm>
            <a:off x="15360650" y="10890250"/>
            <a:ext cx="8091488" cy="1025525"/>
          </a:xfrm>
          <a:prstGeom prst="rect">
            <a:avLst/>
          </a:prstGeom>
          <a:solidFill>
            <a:srgbClr val="FEAE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000" b="1">
                <a:solidFill>
                  <a:srgbClr val="FFFFFF"/>
                </a:solidFill>
              </a:rPr>
              <a:t>Chunk 1: Introduction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01CF781C-18A4-414C-8050-406AD3760CA9}"/>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21507" name="Picture 5" descr="Shape&#10;&#10;Description automatically generated">
            <a:extLst>
              <a:ext uri="{FF2B5EF4-FFF2-40B4-BE49-F238E27FC236}">
                <a16:creationId xmlns:a16="http://schemas.microsoft.com/office/drawing/2014/main" id="{C8D1F56A-7F62-4D7E-A041-5FBD02DE2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7362825"/>
            <a:ext cx="43846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8" name="Group 1">
            <a:extLst>
              <a:ext uri="{FF2B5EF4-FFF2-40B4-BE49-F238E27FC236}">
                <a16:creationId xmlns:a16="http://schemas.microsoft.com/office/drawing/2014/main" id="{940BD3C1-34CD-4747-95DA-6FDF7652471C}"/>
              </a:ext>
            </a:extLst>
          </p:cNvPr>
          <p:cNvGrpSpPr>
            <a:grpSpLocks/>
          </p:cNvGrpSpPr>
          <p:nvPr/>
        </p:nvGrpSpPr>
        <p:grpSpPr bwMode="auto">
          <a:xfrm>
            <a:off x="382588" y="11206163"/>
            <a:ext cx="5283200" cy="1697037"/>
            <a:chOff x="12552040" y="4193704"/>
            <a:chExt cx="11521280" cy="2805293"/>
          </a:xfrm>
        </p:grpSpPr>
        <p:sp>
          <p:nvSpPr>
            <p:cNvPr id="8" name="TextBox 7">
              <a:extLst>
                <a:ext uri="{FF2B5EF4-FFF2-40B4-BE49-F238E27FC236}">
                  <a16:creationId xmlns:a16="http://schemas.microsoft.com/office/drawing/2014/main" id="{6C348BFF-144D-419B-987F-3CFA041233F2}"/>
                </a:ext>
              </a:extLst>
            </p:cNvPr>
            <p:cNvSpPr txBox="1"/>
            <p:nvPr/>
          </p:nvSpPr>
          <p:spPr>
            <a:xfrm>
              <a:off x="13057481" y="5130551"/>
              <a:ext cx="9648379" cy="813509"/>
            </a:xfrm>
            <a:prstGeom prst="rect">
              <a:avLst/>
            </a:prstGeom>
            <a:noFill/>
          </p:spPr>
          <p:txBody>
            <a:bodyPr>
              <a:spAutoFit/>
            </a:bodyPr>
            <a:lstStyle/>
            <a:p>
              <a:pPr algn="ctr" eaLnBrk="1">
                <a:defRPr/>
              </a:pPr>
              <a:r>
                <a:rPr lang="en-GB" sz="3200" b="1" dirty="0"/>
                <a:t>T = </a:t>
              </a:r>
              <a:r>
                <a:rPr lang="en-GB" sz="3200" b="1" dirty="0">
                  <a:solidFill>
                    <a:srgbClr val="FF0000"/>
                  </a:solidFill>
                </a:rPr>
                <a:t>a</a:t>
              </a:r>
              <a:r>
                <a:rPr lang="en-GB" sz="3200" b="1" dirty="0"/>
                <a:t> + </a:t>
              </a:r>
              <a:r>
                <a:rPr lang="en-GB" sz="3200" b="1" dirty="0">
                  <a:solidFill>
                    <a:schemeClr val="accent1">
                      <a:lumMod val="75000"/>
                    </a:schemeClr>
                  </a:solidFill>
                </a:rPr>
                <a:t>b</a:t>
              </a:r>
              <a:r>
                <a:rPr lang="en-GB" sz="3200" b="1" dirty="0"/>
                <a:t> </a:t>
              </a:r>
              <a:r>
                <a:rPr lang="en-GB" sz="3200" b="1" dirty="0">
                  <a:solidFill>
                    <a:srgbClr val="FEAE00"/>
                  </a:solidFill>
                </a:rPr>
                <a:t>log</a:t>
              </a:r>
              <a:r>
                <a:rPr lang="en-GB" sz="2000" b="1" dirty="0">
                  <a:solidFill>
                    <a:srgbClr val="FEAE00"/>
                  </a:solidFill>
                </a:rPr>
                <a:t>2</a:t>
              </a:r>
              <a:r>
                <a:rPr lang="en-GB" sz="3200" b="1" dirty="0">
                  <a:solidFill>
                    <a:srgbClr val="FEAE00"/>
                  </a:solidFill>
                </a:rPr>
                <a:t>(2D / W)</a:t>
              </a:r>
            </a:p>
          </p:txBody>
        </p:sp>
        <p:sp>
          <p:nvSpPr>
            <p:cNvPr id="21517" name="TextBox 8">
              <a:extLst>
                <a:ext uri="{FF2B5EF4-FFF2-40B4-BE49-F238E27FC236}">
                  <a16:creationId xmlns:a16="http://schemas.microsoft.com/office/drawing/2014/main" id="{24D2F5F6-BF8F-40C8-AC24-0A482850E1C6}"/>
                </a:ext>
              </a:extLst>
            </p:cNvPr>
            <p:cNvSpPr txBox="1">
              <a:spLocks noChangeArrowheads="1"/>
            </p:cNvSpPr>
            <p:nvPr/>
          </p:nvSpPr>
          <p:spPr bwMode="auto">
            <a:xfrm>
              <a:off x="17448583" y="4193704"/>
              <a:ext cx="6624737"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rgbClr val="FEAE00"/>
                  </a:solidFill>
                </a:rPr>
                <a:t>Index of difficulty</a:t>
              </a:r>
            </a:p>
          </p:txBody>
        </p:sp>
        <p:sp>
          <p:nvSpPr>
            <p:cNvPr id="21518" name="TextBox 9">
              <a:extLst>
                <a:ext uri="{FF2B5EF4-FFF2-40B4-BE49-F238E27FC236}">
                  <a16:creationId xmlns:a16="http://schemas.microsoft.com/office/drawing/2014/main" id="{136F815B-3AED-409B-B144-4D12D347A98F}"/>
                </a:ext>
              </a:extLst>
            </p:cNvPr>
            <p:cNvSpPr txBox="1">
              <a:spLocks noChangeArrowheads="1"/>
            </p:cNvSpPr>
            <p:nvPr/>
          </p:nvSpPr>
          <p:spPr bwMode="auto">
            <a:xfrm>
              <a:off x="12552040" y="4193704"/>
              <a:ext cx="2088231"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chemeClr val="tx1"/>
                  </a:solidFill>
                </a:rPr>
                <a:t>time</a:t>
              </a:r>
            </a:p>
          </p:txBody>
        </p:sp>
        <p:sp>
          <p:nvSpPr>
            <p:cNvPr id="21519" name="TextBox 10">
              <a:extLst>
                <a:ext uri="{FF2B5EF4-FFF2-40B4-BE49-F238E27FC236}">
                  <a16:creationId xmlns:a16="http://schemas.microsoft.com/office/drawing/2014/main" id="{8A98B009-7A9C-435E-AD24-6CAE0B32F509}"/>
                </a:ext>
              </a:extLst>
            </p:cNvPr>
            <p:cNvSpPr txBox="1">
              <a:spLocks noChangeArrowheads="1"/>
            </p:cNvSpPr>
            <p:nvPr/>
          </p:nvSpPr>
          <p:spPr bwMode="auto">
            <a:xfrm>
              <a:off x="13704168" y="6569966"/>
              <a:ext cx="2088231"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FF0000"/>
                  </a:solidFill>
                </a:rPr>
                <a:t>“delay”</a:t>
              </a:r>
            </a:p>
          </p:txBody>
        </p:sp>
        <p:sp>
          <p:nvSpPr>
            <p:cNvPr id="21520" name="TextBox 12">
              <a:extLst>
                <a:ext uri="{FF2B5EF4-FFF2-40B4-BE49-F238E27FC236}">
                  <a16:creationId xmlns:a16="http://schemas.microsoft.com/office/drawing/2014/main" id="{780D5BD3-3AB9-4B47-AC9F-F13C6D4978DD}"/>
                </a:ext>
              </a:extLst>
            </p:cNvPr>
            <p:cNvSpPr txBox="1">
              <a:spLocks noChangeArrowheads="1"/>
            </p:cNvSpPr>
            <p:nvPr/>
          </p:nvSpPr>
          <p:spPr bwMode="auto">
            <a:xfrm>
              <a:off x="16224449" y="6569969"/>
              <a:ext cx="3312369"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007ABF"/>
                  </a:solidFill>
                </a:rPr>
                <a:t>“acceleration”</a:t>
              </a:r>
            </a:p>
          </p:txBody>
        </p:sp>
      </p:grpSp>
      <p:sp>
        <p:nvSpPr>
          <p:cNvPr id="21509" name="TextBox 2">
            <a:extLst>
              <a:ext uri="{FF2B5EF4-FFF2-40B4-BE49-F238E27FC236}">
                <a16:creationId xmlns:a16="http://schemas.microsoft.com/office/drawing/2014/main" id="{DBF4C89E-E423-4686-9E01-AAFDDE221519}"/>
              </a:ext>
            </a:extLst>
          </p:cNvPr>
          <p:cNvSpPr txBox="1">
            <a:spLocks noChangeArrowheads="1"/>
          </p:cNvSpPr>
          <p:nvPr/>
        </p:nvSpPr>
        <p:spPr bwMode="auto">
          <a:xfrm>
            <a:off x="887413" y="2249488"/>
            <a:ext cx="180244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a:t>1. High Level </a:t>
            </a:r>
            <a:r>
              <a:rPr lang="en-GB" altLang="en-US" sz="6000" b="1">
                <a:solidFill>
                  <a:srgbClr val="FEAE00"/>
                </a:solidFill>
              </a:rPr>
              <a:t>qualitative-quantitative </a:t>
            </a:r>
            <a:r>
              <a:rPr lang="en-GB" altLang="en-US" sz="6000"/>
              <a:t>engagement</a:t>
            </a:r>
          </a:p>
          <a:p>
            <a:pPr eaLnBrk="1"/>
            <a:endParaRPr lang="en-GB" altLang="en-US" sz="6000"/>
          </a:p>
        </p:txBody>
      </p:sp>
      <p:sp>
        <p:nvSpPr>
          <p:cNvPr id="21510" name="TextBox 11">
            <a:extLst>
              <a:ext uri="{FF2B5EF4-FFF2-40B4-BE49-F238E27FC236}">
                <a16:creationId xmlns:a16="http://schemas.microsoft.com/office/drawing/2014/main" id="{970B6803-CB1C-49A8-99B1-8A28144F4BF3}"/>
              </a:ext>
            </a:extLst>
          </p:cNvPr>
          <p:cNvSpPr txBox="1">
            <a:spLocks noChangeArrowheads="1"/>
          </p:cNvSpPr>
          <p:nvPr/>
        </p:nvSpPr>
        <p:spPr bwMode="auto">
          <a:xfrm>
            <a:off x="5567363" y="3473450"/>
            <a:ext cx="154813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5400" b="1">
                <a:solidFill>
                  <a:srgbClr val="FEAE00"/>
                </a:solidFill>
              </a:rPr>
              <a:t>Alerting the designer to high error rates</a:t>
            </a:r>
            <a:endParaRPr lang="en-GB" altLang="en-US" sz="4800"/>
          </a:p>
          <a:p>
            <a:pPr eaLnBrk="1">
              <a:buFont typeface="Arial" panose="020B0604020202020204" pitchFamily="34" charset="0"/>
              <a:buChar char="•"/>
            </a:pPr>
            <a:r>
              <a:rPr lang="en-GB" altLang="en-US" sz="4800"/>
              <a:t>Minimise cost of error</a:t>
            </a:r>
          </a:p>
          <a:p>
            <a:pPr eaLnBrk="1">
              <a:buFont typeface="Arial" panose="020B0604020202020204" pitchFamily="34" charset="0"/>
              <a:buChar char="•"/>
            </a:pPr>
            <a:endParaRPr lang="en-GB" altLang="en-US" sz="4800"/>
          </a:p>
          <a:p>
            <a:pPr eaLnBrk="1"/>
            <a:r>
              <a:rPr lang="en-GB" altLang="en-US" sz="4800" b="1">
                <a:solidFill>
                  <a:srgbClr val="FEAE00"/>
                </a:solidFill>
              </a:rPr>
              <a:t>Edges and Corners Are Special: infinite width</a:t>
            </a:r>
          </a:p>
          <a:p>
            <a:pPr eaLnBrk="1"/>
            <a:endParaRPr lang="en-GB" altLang="en-US" sz="4800">
              <a:solidFill>
                <a:srgbClr val="FEAE00"/>
              </a:solidFill>
            </a:endParaRPr>
          </a:p>
        </p:txBody>
      </p:sp>
      <p:pic>
        <p:nvPicPr>
          <p:cNvPr id="14" name="Picture 13">
            <a:extLst>
              <a:ext uri="{FF2B5EF4-FFF2-40B4-BE49-F238E27FC236}">
                <a16:creationId xmlns:a16="http://schemas.microsoft.com/office/drawing/2014/main" id="{FA7ECFCC-14FF-4128-8514-ECA887A6541B}"/>
              </a:ext>
            </a:extLst>
          </p:cNvPr>
          <p:cNvPicPr>
            <a:picLocks noChangeAspect="1"/>
          </p:cNvPicPr>
          <p:nvPr/>
        </p:nvPicPr>
        <p:blipFill>
          <a:blip r:embed="rId4"/>
          <a:stretch>
            <a:fillRect/>
          </a:stretch>
        </p:blipFill>
        <p:spPr>
          <a:xfrm>
            <a:off x="8951913" y="7578725"/>
            <a:ext cx="8391525" cy="5343525"/>
          </a:xfrm>
          <a:prstGeom prst="rect">
            <a:avLst/>
          </a:prstGeom>
          <a:ln w="28575">
            <a:solidFill>
              <a:schemeClr val="tx2">
                <a:lumMod val="50000"/>
              </a:schemeClr>
            </a:solidFill>
          </a:ln>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B1579EF-21A3-44B8-884A-2E84F870968E}"/>
                  </a:ext>
                </a:extLst>
              </p14:cNvPr>
              <p14:cNvContentPartPr/>
              <p14:nvPr/>
            </p14:nvContentPartPr>
            <p14:xfrm>
              <a:off x="13542246" y="9662332"/>
              <a:ext cx="360" cy="360"/>
            </p14:xfrm>
          </p:contentPart>
        </mc:Choice>
        <mc:Fallback xmlns="">
          <p:pic>
            <p:nvPicPr>
              <p:cNvPr id="4" name="Ink 3">
                <a:extLst>
                  <a:ext uri="{FF2B5EF4-FFF2-40B4-BE49-F238E27FC236}">
                    <a16:creationId xmlns:a16="http://schemas.microsoft.com/office/drawing/2014/main" id="{8B1579EF-21A3-44B8-884A-2E84F870968E}"/>
                  </a:ext>
                </a:extLst>
              </p:cNvPr>
              <p:cNvPicPr/>
              <p:nvPr/>
            </p:nvPicPr>
            <p:blipFill>
              <a:blip r:embed="rId6"/>
              <a:stretch>
                <a:fillRect/>
              </a:stretch>
            </p:blipFill>
            <p:spPr>
              <a:xfrm>
                <a:off x="13488246" y="95543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A3A6C9-2E48-4759-B604-1DA830983037}"/>
                  </a:ext>
                </a:extLst>
              </p14:cNvPr>
              <p14:cNvContentPartPr/>
              <p14:nvPr/>
            </p14:nvContentPartPr>
            <p14:xfrm>
              <a:off x="11670246" y="8762332"/>
              <a:ext cx="3170520" cy="2886840"/>
            </p14:xfrm>
          </p:contentPart>
        </mc:Choice>
        <mc:Fallback xmlns="">
          <p:pic>
            <p:nvPicPr>
              <p:cNvPr id="7" name="Ink 6">
                <a:extLst>
                  <a:ext uri="{FF2B5EF4-FFF2-40B4-BE49-F238E27FC236}">
                    <a16:creationId xmlns:a16="http://schemas.microsoft.com/office/drawing/2014/main" id="{99A3A6C9-2E48-4759-B604-1DA830983037}"/>
                  </a:ext>
                </a:extLst>
              </p:cNvPr>
              <p:cNvPicPr/>
              <p:nvPr/>
            </p:nvPicPr>
            <p:blipFill>
              <a:blip r:embed="rId8"/>
              <a:stretch>
                <a:fillRect/>
              </a:stretch>
            </p:blipFill>
            <p:spPr>
              <a:xfrm>
                <a:off x="11616246" y="8654332"/>
                <a:ext cx="3278160" cy="310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A4D9485D-2466-4382-BC8F-69EA29E74FAA}"/>
                  </a:ext>
                </a:extLst>
              </p14:cNvPr>
              <p14:cNvContentPartPr/>
              <p14:nvPr/>
            </p14:nvContentPartPr>
            <p14:xfrm>
              <a:off x="16231086" y="7632292"/>
              <a:ext cx="1128240" cy="576000"/>
            </p14:xfrm>
          </p:contentPart>
        </mc:Choice>
        <mc:Fallback xmlns="">
          <p:pic>
            <p:nvPicPr>
              <p:cNvPr id="15" name="Ink 14">
                <a:extLst>
                  <a:ext uri="{FF2B5EF4-FFF2-40B4-BE49-F238E27FC236}">
                    <a16:creationId xmlns:a16="http://schemas.microsoft.com/office/drawing/2014/main" id="{A4D9485D-2466-4382-BC8F-69EA29E74FAA}"/>
                  </a:ext>
                </a:extLst>
              </p:cNvPr>
              <p:cNvPicPr/>
              <p:nvPr/>
            </p:nvPicPr>
            <p:blipFill>
              <a:blip r:embed="rId10"/>
              <a:stretch>
                <a:fillRect/>
              </a:stretch>
            </p:blipFill>
            <p:spPr>
              <a:xfrm>
                <a:off x="16177086" y="7524292"/>
                <a:ext cx="1235880" cy="791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6BF72072-AC09-4EA5-A5A4-CD27B17BD14D}"/>
                  </a:ext>
                </a:extLst>
              </p14:cNvPr>
              <p14:cNvContentPartPr/>
              <p14:nvPr/>
            </p14:nvContentPartPr>
            <p14:xfrm>
              <a:off x="14778126" y="7709692"/>
              <a:ext cx="1454400" cy="300240"/>
            </p14:xfrm>
          </p:contentPart>
        </mc:Choice>
        <mc:Fallback xmlns="">
          <p:pic>
            <p:nvPicPr>
              <p:cNvPr id="16" name="Ink 15">
                <a:extLst>
                  <a:ext uri="{FF2B5EF4-FFF2-40B4-BE49-F238E27FC236}">
                    <a16:creationId xmlns:a16="http://schemas.microsoft.com/office/drawing/2014/main" id="{6BF72072-AC09-4EA5-A5A4-CD27B17BD14D}"/>
                  </a:ext>
                </a:extLst>
              </p:cNvPr>
              <p:cNvPicPr/>
              <p:nvPr/>
            </p:nvPicPr>
            <p:blipFill>
              <a:blip r:embed="rId12"/>
              <a:stretch>
                <a:fillRect/>
              </a:stretch>
            </p:blipFill>
            <p:spPr>
              <a:xfrm>
                <a:off x="14724126" y="7601692"/>
                <a:ext cx="1562040" cy="515880"/>
              </a:xfrm>
              <a:prstGeom prst="rect">
                <a:avLst/>
              </a:prstGeom>
            </p:spPr>
          </p:pic>
        </mc:Fallback>
      </mc:AlternateContent>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F152C62F-1D35-4C0E-A0FF-CEB69F72CD06}"/>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23555" name="Picture 5" descr="Shape&#10;&#10;Description automatically generated">
            <a:extLst>
              <a:ext uri="{FF2B5EF4-FFF2-40B4-BE49-F238E27FC236}">
                <a16:creationId xmlns:a16="http://schemas.microsoft.com/office/drawing/2014/main" id="{0E831D7F-88C5-4BEA-8392-7941B35D3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7362825"/>
            <a:ext cx="43846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1">
            <a:extLst>
              <a:ext uri="{FF2B5EF4-FFF2-40B4-BE49-F238E27FC236}">
                <a16:creationId xmlns:a16="http://schemas.microsoft.com/office/drawing/2014/main" id="{3739B372-0212-4EA5-BF32-6C7639A6CD04}"/>
              </a:ext>
            </a:extLst>
          </p:cNvPr>
          <p:cNvGrpSpPr>
            <a:grpSpLocks/>
          </p:cNvGrpSpPr>
          <p:nvPr/>
        </p:nvGrpSpPr>
        <p:grpSpPr bwMode="auto">
          <a:xfrm>
            <a:off x="382588" y="11206163"/>
            <a:ext cx="5283200" cy="1697037"/>
            <a:chOff x="12552040" y="4193704"/>
            <a:chExt cx="11521280" cy="2805293"/>
          </a:xfrm>
        </p:grpSpPr>
        <p:sp>
          <p:nvSpPr>
            <p:cNvPr id="8" name="TextBox 7">
              <a:extLst>
                <a:ext uri="{FF2B5EF4-FFF2-40B4-BE49-F238E27FC236}">
                  <a16:creationId xmlns:a16="http://schemas.microsoft.com/office/drawing/2014/main" id="{724679AE-FCCB-4F9A-BEB2-CE3A8F9180FA}"/>
                </a:ext>
              </a:extLst>
            </p:cNvPr>
            <p:cNvSpPr txBox="1"/>
            <p:nvPr/>
          </p:nvSpPr>
          <p:spPr>
            <a:xfrm>
              <a:off x="13057481" y="5130551"/>
              <a:ext cx="9648379" cy="813509"/>
            </a:xfrm>
            <a:prstGeom prst="rect">
              <a:avLst/>
            </a:prstGeom>
            <a:noFill/>
          </p:spPr>
          <p:txBody>
            <a:bodyPr>
              <a:spAutoFit/>
            </a:bodyPr>
            <a:lstStyle/>
            <a:p>
              <a:pPr algn="ctr" eaLnBrk="1">
                <a:defRPr/>
              </a:pPr>
              <a:r>
                <a:rPr lang="en-GB" sz="3200" b="1" dirty="0"/>
                <a:t>T = </a:t>
              </a:r>
              <a:r>
                <a:rPr lang="en-GB" sz="3200" b="1" dirty="0">
                  <a:solidFill>
                    <a:srgbClr val="FF0000"/>
                  </a:solidFill>
                </a:rPr>
                <a:t>a</a:t>
              </a:r>
              <a:r>
                <a:rPr lang="en-GB" sz="3200" b="1" dirty="0"/>
                <a:t> + </a:t>
              </a:r>
              <a:r>
                <a:rPr lang="en-GB" sz="3200" b="1" dirty="0">
                  <a:solidFill>
                    <a:schemeClr val="accent1">
                      <a:lumMod val="75000"/>
                    </a:schemeClr>
                  </a:solidFill>
                </a:rPr>
                <a:t>b</a:t>
              </a:r>
              <a:r>
                <a:rPr lang="en-GB" sz="3200" b="1" dirty="0"/>
                <a:t> </a:t>
              </a:r>
              <a:r>
                <a:rPr lang="en-GB" sz="3200" b="1" dirty="0">
                  <a:solidFill>
                    <a:srgbClr val="FEAE00"/>
                  </a:solidFill>
                </a:rPr>
                <a:t>log</a:t>
              </a:r>
              <a:r>
                <a:rPr lang="en-GB" sz="2000" b="1" dirty="0">
                  <a:solidFill>
                    <a:srgbClr val="FEAE00"/>
                  </a:solidFill>
                </a:rPr>
                <a:t>2</a:t>
              </a:r>
              <a:r>
                <a:rPr lang="en-GB" sz="3200" b="1" dirty="0">
                  <a:solidFill>
                    <a:srgbClr val="FEAE00"/>
                  </a:solidFill>
                </a:rPr>
                <a:t>(2D / W)</a:t>
              </a:r>
            </a:p>
          </p:txBody>
        </p:sp>
        <p:sp>
          <p:nvSpPr>
            <p:cNvPr id="23560" name="TextBox 8">
              <a:extLst>
                <a:ext uri="{FF2B5EF4-FFF2-40B4-BE49-F238E27FC236}">
                  <a16:creationId xmlns:a16="http://schemas.microsoft.com/office/drawing/2014/main" id="{6E3FC404-0523-4E88-B121-E7924E95F53F}"/>
                </a:ext>
              </a:extLst>
            </p:cNvPr>
            <p:cNvSpPr txBox="1">
              <a:spLocks noChangeArrowheads="1"/>
            </p:cNvSpPr>
            <p:nvPr/>
          </p:nvSpPr>
          <p:spPr bwMode="auto">
            <a:xfrm>
              <a:off x="17448583" y="4193704"/>
              <a:ext cx="6624737"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rgbClr val="FEAE00"/>
                  </a:solidFill>
                </a:rPr>
                <a:t>Index of difficulty</a:t>
              </a:r>
            </a:p>
          </p:txBody>
        </p:sp>
        <p:sp>
          <p:nvSpPr>
            <p:cNvPr id="23561" name="TextBox 9">
              <a:extLst>
                <a:ext uri="{FF2B5EF4-FFF2-40B4-BE49-F238E27FC236}">
                  <a16:creationId xmlns:a16="http://schemas.microsoft.com/office/drawing/2014/main" id="{E3285C30-0280-49BD-AAB5-EE05C1BB0852}"/>
                </a:ext>
              </a:extLst>
            </p:cNvPr>
            <p:cNvSpPr txBox="1">
              <a:spLocks noChangeArrowheads="1"/>
            </p:cNvSpPr>
            <p:nvPr/>
          </p:nvSpPr>
          <p:spPr bwMode="auto">
            <a:xfrm>
              <a:off x="12552040" y="4193704"/>
              <a:ext cx="2088231"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chemeClr val="tx1"/>
                  </a:solidFill>
                </a:rPr>
                <a:t>time</a:t>
              </a:r>
            </a:p>
          </p:txBody>
        </p:sp>
        <p:sp>
          <p:nvSpPr>
            <p:cNvPr id="23562" name="TextBox 10">
              <a:extLst>
                <a:ext uri="{FF2B5EF4-FFF2-40B4-BE49-F238E27FC236}">
                  <a16:creationId xmlns:a16="http://schemas.microsoft.com/office/drawing/2014/main" id="{80F68D05-FACA-4073-B319-556F1E1867AC}"/>
                </a:ext>
              </a:extLst>
            </p:cNvPr>
            <p:cNvSpPr txBox="1">
              <a:spLocks noChangeArrowheads="1"/>
            </p:cNvSpPr>
            <p:nvPr/>
          </p:nvSpPr>
          <p:spPr bwMode="auto">
            <a:xfrm>
              <a:off x="13704168" y="6569966"/>
              <a:ext cx="2088231"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FF0000"/>
                  </a:solidFill>
                </a:rPr>
                <a:t>“delay”</a:t>
              </a:r>
            </a:p>
          </p:txBody>
        </p:sp>
        <p:sp>
          <p:nvSpPr>
            <p:cNvPr id="23563" name="TextBox 12">
              <a:extLst>
                <a:ext uri="{FF2B5EF4-FFF2-40B4-BE49-F238E27FC236}">
                  <a16:creationId xmlns:a16="http://schemas.microsoft.com/office/drawing/2014/main" id="{DFF7A704-33D3-49E9-8C4D-66B20E6F84E6}"/>
                </a:ext>
              </a:extLst>
            </p:cNvPr>
            <p:cNvSpPr txBox="1">
              <a:spLocks noChangeArrowheads="1"/>
            </p:cNvSpPr>
            <p:nvPr/>
          </p:nvSpPr>
          <p:spPr bwMode="auto">
            <a:xfrm>
              <a:off x="16224449" y="6569969"/>
              <a:ext cx="3312369"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007ABF"/>
                  </a:solidFill>
                </a:rPr>
                <a:t>“acceleration”</a:t>
              </a:r>
            </a:p>
          </p:txBody>
        </p:sp>
      </p:grpSp>
      <p:sp>
        <p:nvSpPr>
          <p:cNvPr id="23557" name="TextBox 2">
            <a:extLst>
              <a:ext uri="{FF2B5EF4-FFF2-40B4-BE49-F238E27FC236}">
                <a16:creationId xmlns:a16="http://schemas.microsoft.com/office/drawing/2014/main" id="{B518896B-9B25-4EA8-B3F6-4648B1ED7F2A}"/>
              </a:ext>
            </a:extLst>
          </p:cNvPr>
          <p:cNvSpPr txBox="1">
            <a:spLocks noChangeArrowheads="1"/>
          </p:cNvSpPr>
          <p:nvPr/>
        </p:nvSpPr>
        <p:spPr bwMode="auto">
          <a:xfrm>
            <a:off x="1390650" y="1889125"/>
            <a:ext cx="18024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a:t>2. </a:t>
            </a:r>
            <a:r>
              <a:rPr lang="en-GB" altLang="en-US" sz="6000" b="1">
                <a:solidFill>
                  <a:srgbClr val="FEAE00"/>
                </a:solidFill>
              </a:rPr>
              <a:t>Mathematical Engagement</a:t>
            </a:r>
          </a:p>
        </p:txBody>
      </p:sp>
      <p:sp>
        <p:nvSpPr>
          <p:cNvPr id="23558" name="TextBox 16">
            <a:extLst>
              <a:ext uri="{FF2B5EF4-FFF2-40B4-BE49-F238E27FC236}">
                <a16:creationId xmlns:a16="http://schemas.microsoft.com/office/drawing/2014/main" id="{1B09F335-0C85-4593-AFB8-6B522D7812C9}"/>
              </a:ext>
            </a:extLst>
          </p:cNvPr>
          <p:cNvSpPr txBox="1">
            <a:spLocks noChangeArrowheads="1"/>
          </p:cNvSpPr>
          <p:nvPr/>
        </p:nvSpPr>
        <p:spPr bwMode="auto">
          <a:xfrm>
            <a:off x="6430963" y="4194175"/>
            <a:ext cx="17065625" cy="738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6000">
                <a:solidFill>
                  <a:srgbClr val="2F2F2F"/>
                </a:solidFill>
              </a:rPr>
              <a:t>Build tools to analyse layouts and guide design</a:t>
            </a:r>
          </a:p>
          <a:p>
            <a:pPr eaLnBrk="1">
              <a:buFont typeface="Arial" panose="020B0604020202020204" pitchFamily="34" charset="0"/>
              <a:buChar char="•"/>
            </a:pPr>
            <a:endParaRPr lang="en-GB" altLang="en-US" sz="6000">
              <a:solidFill>
                <a:srgbClr val="2F2F2F"/>
              </a:solidFill>
            </a:endParaRPr>
          </a:p>
          <a:p>
            <a:pPr eaLnBrk="1">
              <a:buFont typeface="Arial" panose="020B0604020202020204" pitchFamily="34" charset="0"/>
              <a:buChar char="•"/>
            </a:pPr>
            <a:r>
              <a:rPr lang="en-GB" altLang="en-US" sz="6000">
                <a:solidFill>
                  <a:srgbClr val="2F2F2F"/>
                </a:solidFill>
              </a:rPr>
              <a:t>Analyse use of nested vs flat menus</a:t>
            </a:r>
          </a:p>
          <a:p>
            <a:pPr eaLnBrk="1">
              <a:buFont typeface="Arial" panose="020B0604020202020204" pitchFamily="34" charset="0"/>
              <a:buChar char="•"/>
            </a:pPr>
            <a:endParaRPr lang="en-GB" altLang="en-US" sz="6000">
              <a:solidFill>
                <a:srgbClr val="2F2F2F"/>
              </a:solidFill>
            </a:endParaRPr>
          </a:p>
          <a:p>
            <a:pPr eaLnBrk="1">
              <a:buFont typeface="Arial" panose="020B0604020202020204" pitchFamily="34" charset="0"/>
              <a:buChar char="•"/>
            </a:pPr>
            <a:r>
              <a:rPr lang="en-GB" altLang="en-US" sz="6000">
                <a:solidFill>
                  <a:srgbClr val="2F2F2F"/>
                </a:solidFill>
              </a:rPr>
              <a:t>Calculate times for paths through website</a:t>
            </a:r>
          </a:p>
          <a:p>
            <a:pPr eaLnBrk="1">
              <a:buFont typeface="Arial" panose="020B0604020202020204" pitchFamily="34" charset="0"/>
              <a:buChar char="•"/>
            </a:pPr>
            <a:endParaRPr lang="en-GB" altLang="en-US" sz="6000">
              <a:solidFill>
                <a:srgbClr val="2F2F2F"/>
              </a:solidFill>
            </a:endParaRPr>
          </a:p>
          <a:p>
            <a:pPr eaLnBrk="1">
              <a:buFont typeface="Arial" panose="020B0604020202020204" pitchFamily="34" charset="0"/>
              <a:buChar char="•"/>
            </a:pPr>
            <a:r>
              <a:rPr lang="en-GB" altLang="en-US" sz="6000">
                <a:solidFill>
                  <a:srgbClr val="2F2F2F"/>
                </a:solidFill>
              </a:rPr>
              <a:t>Create adaptive interfaces?</a:t>
            </a:r>
          </a:p>
          <a:p>
            <a:pPr eaLnBrk="1">
              <a:buFont typeface="Arial" panose="020B0604020202020204" pitchFamily="34" charset="0"/>
              <a:buChar char="•"/>
            </a:pPr>
            <a:endParaRPr lang="en-GB" altLang="en-US" sz="5400">
              <a:solidFill>
                <a:srgbClr val="2F2F2F"/>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935E8009-44A9-4C69-96EA-05042439F0C4}"/>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25603" name="Picture 5" descr="Shape&#10;&#10;Description automatically generated">
            <a:extLst>
              <a:ext uri="{FF2B5EF4-FFF2-40B4-BE49-F238E27FC236}">
                <a16:creationId xmlns:a16="http://schemas.microsoft.com/office/drawing/2014/main" id="{1EFA6036-95FB-44E9-94AB-3EE401A1A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7362825"/>
            <a:ext cx="43846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4" name="Group 1">
            <a:extLst>
              <a:ext uri="{FF2B5EF4-FFF2-40B4-BE49-F238E27FC236}">
                <a16:creationId xmlns:a16="http://schemas.microsoft.com/office/drawing/2014/main" id="{165407D7-22CC-40FA-B3E9-B7424B105B88}"/>
              </a:ext>
            </a:extLst>
          </p:cNvPr>
          <p:cNvGrpSpPr>
            <a:grpSpLocks/>
          </p:cNvGrpSpPr>
          <p:nvPr/>
        </p:nvGrpSpPr>
        <p:grpSpPr bwMode="auto">
          <a:xfrm>
            <a:off x="382588" y="11206163"/>
            <a:ext cx="5283200" cy="1697037"/>
            <a:chOff x="12552040" y="4193704"/>
            <a:chExt cx="11521280" cy="2805293"/>
          </a:xfrm>
        </p:grpSpPr>
        <p:sp>
          <p:nvSpPr>
            <p:cNvPr id="8" name="TextBox 7">
              <a:extLst>
                <a:ext uri="{FF2B5EF4-FFF2-40B4-BE49-F238E27FC236}">
                  <a16:creationId xmlns:a16="http://schemas.microsoft.com/office/drawing/2014/main" id="{5C41C8E5-3962-4AB1-8153-99DCECA7431D}"/>
                </a:ext>
              </a:extLst>
            </p:cNvPr>
            <p:cNvSpPr txBox="1"/>
            <p:nvPr/>
          </p:nvSpPr>
          <p:spPr>
            <a:xfrm>
              <a:off x="13057481" y="5130551"/>
              <a:ext cx="9648379" cy="813509"/>
            </a:xfrm>
            <a:prstGeom prst="rect">
              <a:avLst/>
            </a:prstGeom>
            <a:noFill/>
          </p:spPr>
          <p:txBody>
            <a:bodyPr>
              <a:spAutoFit/>
            </a:bodyPr>
            <a:lstStyle/>
            <a:p>
              <a:pPr algn="ctr" eaLnBrk="1">
                <a:defRPr/>
              </a:pPr>
              <a:r>
                <a:rPr lang="en-GB" sz="3200" b="1" dirty="0"/>
                <a:t>T = </a:t>
              </a:r>
              <a:r>
                <a:rPr lang="en-GB" sz="3200" b="1" dirty="0">
                  <a:solidFill>
                    <a:srgbClr val="FF0000"/>
                  </a:solidFill>
                </a:rPr>
                <a:t>a</a:t>
              </a:r>
              <a:r>
                <a:rPr lang="en-GB" sz="3200" b="1" dirty="0"/>
                <a:t> + </a:t>
              </a:r>
              <a:r>
                <a:rPr lang="en-GB" sz="3200" b="1" dirty="0">
                  <a:solidFill>
                    <a:schemeClr val="accent1">
                      <a:lumMod val="75000"/>
                    </a:schemeClr>
                  </a:solidFill>
                </a:rPr>
                <a:t>b</a:t>
              </a:r>
              <a:r>
                <a:rPr lang="en-GB" sz="3200" b="1" dirty="0"/>
                <a:t> </a:t>
              </a:r>
              <a:r>
                <a:rPr lang="en-GB" sz="3200" b="1" dirty="0">
                  <a:solidFill>
                    <a:srgbClr val="FEAE00"/>
                  </a:solidFill>
                </a:rPr>
                <a:t>log</a:t>
              </a:r>
              <a:r>
                <a:rPr lang="en-GB" sz="2000" b="1" dirty="0">
                  <a:solidFill>
                    <a:srgbClr val="FEAE00"/>
                  </a:solidFill>
                </a:rPr>
                <a:t>2</a:t>
              </a:r>
              <a:r>
                <a:rPr lang="en-GB" sz="3200" b="1" dirty="0">
                  <a:solidFill>
                    <a:srgbClr val="FEAE00"/>
                  </a:solidFill>
                </a:rPr>
                <a:t>(2D / W)</a:t>
              </a:r>
            </a:p>
          </p:txBody>
        </p:sp>
        <p:sp>
          <p:nvSpPr>
            <p:cNvPr id="25617" name="TextBox 8">
              <a:extLst>
                <a:ext uri="{FF2B5EF4-FFF2-40B4-BE49-F238E27FC236}">
                  <a16:creationId xmlns:a16="http://schemas.microsoft.com/office/drawing/2014/main" id="{F69F4663-7782-4889-8B55-081EAB5EEB9E}"/>
                </a:ext>
              </a:extLst>
            </p:cNvPr>
            <p:cNvSpPr txBox="1">
              <a:spLocks noChangeArrowheads="1"/>
            </p:cNvSpPr>
            <p:nvPr/>
          </p:nvSpPr>
          <p:spPr bwMode="auto">
            <a:xfrm>
              <a:off x="17448583" y="4193704"/>
              <a:ext cx="6624737"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rgbClr val="FEAE00"/>
                  </a:solidFill>
                </a:rPr>
                <a:t>Index of difficulty</a:t>
              </a:r>
            </a:p>
          </p:txBody>
        </p:sp>
        <p:sp>
          <p:nvSpPr>
            <p:cNvPr id="25618" name="TextBox 9">
              <a:extLst>
                <a:ext uri="{FF2B5EF4-FFF2-40B4-BE49-F238E27FC236}">
                  <a16:creationId xmlns:a16="http://schemas.microsoft.com/office/drawing/2014/main" id="{F30AC0FD-71D4-462E-9B65-768332D913AA}"/>
                </a:ext>
              </a:extLst>
            </p:cNvPr>
            <p:cNvSpPr txBox="1">
              <a:spLocks noChangeArrowheads="1"/>
            </p:cNvSpPr>
            <p:nvPr/>
          </p:nvSpPr>
          <p:spPr bwMode="auto">
            <a:xfrm>
              <a:off x="12552040" y="4193704"/>
              <a:ext cx="2088231"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chemeClr val="tx1"/>
                  </a:solidFill>
                </a:rPr>
                <a:t>time</a:t>
              </a:r>
            </a:p>
          </p:txBody>
        </p:sp>
        <p:sp>
          <p:nvSpPr>
            <p:cNvPr id="25619" name="TextBox 10">
              <a:extLst>
                <a:ext uri="{FF2B5EF4-FFF2-40B4-BE49-F238E27FC236}">
                  <a16:creationId xmlns:a16="http://schemas.microsoft.com/office/drawing/2014/main" id="{F2742A8D-AAE7-438D-AA94-C90E76601A0B}"/>
                </a:ext>
              </a:extLst>
            </p:cNvPr>
            <p:cNvSpPr txBox="1">
              <a:spLocks noChangeArrowheads="1"/>
            </p:cNvSpPr>
            <p:nvPr/>
          </p:nvSpPr>
          <p:spPr bwMode="auto">
            <a:xfrm>
              <a:off x="13704168" y="6569966"/>
              <a:ext cx="2088231"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FF0000"/>
                  </a:solidFill>
                </a:rPr>
                <a:t>“delay”</a:t>
              </a:r>
            </a:p>
          </p:txBody>
        </p:sp>
        <p:sp>
          <p:nvSpPr>
            <p:cNvPr id="25620" name="TextBox 12">
              <a:extLst>
                <a:ext uri="{FF2B5EF4-FFF2-40B4-BE49-F238E27FC236}">
                  <a16:creationId xmlns:a16="http://schemas.microsoft.com/office/drawing/2014/main" id="{42CB01F2-6D6A-492B-A396-7382F2948BF2}"/>
                </a:ext>
              </a:extLst>
            </p:cNvPr>
            <p:cNvSpPr txBox="1">
              <a:spLocks noChangeArrowheads="1"/>
            </p:cNvSpPr>
            <p:nvPr/>
          </p:nvSpPr>
          <p:spPr bwMode="auto">
            <a:xfrm>
              <a:off x="16224449" y="6569969"/>
              <a:ext cx="3312369"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007ABF"/>
                  </a:solidFill>
                </a:rPr>
                <a:t>“acceleration”</a:t>
              </a:r>
            </a:p>
          </p:txBody>
        </p:sp>
      </p:grpSp>
      <p:sp>
        <p:nvSpPr>
          <p:cNvPr id="25605" name="TextBox 2">
            <a:extLst>
              <a:ext uri="{FF2B5EF4-FFF2-40B4-BE49-F238E27FC236}">
                <a16:creationId xmlns:a16="http://schemas.microsoft.com/office/drawing/2014/main" id="{E04C5A43-409E-4D8E-B597-9AB5896F4463}"/>
              </a:ext>
            </a:extLst>
          </p:cNvPr>
          <p:cNvSpPr txBox="1">
            <a:spLocks noChangeArrowheads="1"/>
          </p:cNvSpPr>
          <p:nvPr/>
        </p:nvSpPr>
        <p:spPr bwMode="auto">
          <a:xfrm>
            <a:off x="1390650" y="1889125"/>
            <a:ext cx="18024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a:t>3. </a:t>
            </a:r>
            <a:r>
              <a:rPr lang="en-GB" altLang="en-US" sz="6000" b="1">
                <a:solidFill>
                  <a:srgbClr val="FEAE00"/>
                </a:solidFill>
              </a:rPr>
              <a:t>Further Theory Building</a:t>
            </a:r>
          </a:p>
        </p:txBody>
      </p:sp>
      <p:sp>
        <p:nvSpPr>
          <p:cNvPr id="17" name="TextBox 16">
            <a:extLst>
              <a:ext uri="{FF2B5EF4-FFF2-40B4-BE49-F238E27FC236}">
                <a16:creationId xmlns:a16="http://schemas.microsoft.com/office/drawing/2014/main" id="{7764D109-E62C-4382-AABD-95E3116365E2}"/>
              </a:ext>
            </a:extLst>
          </p:cNvPr>
          <p:cNvSpPr txBox="1"/>
          <p:nvPr/>
        </p:nvSpPr>
        <p:spPr>
          <a:xfrm>
            <a:off x="6359525" y="3257550"/>
            <a:ext cx="17065625" cy="1016000"/>
          </a:xfrm>
          <a:prstGeom prst="rect">
            <a:avLst/>
          </a:prstGeom>
          <a:noFill/>
        </p:spPr>
        <p:txBody>
          <a:bodyPr>
            <a:spAutoFit/>
          </a:bodyPr>
          <a:lstStyle/>
          <a:p>
            <a:pPr marL="685800" lvl="1" indent="-685800" eaLnBrk="1">
              <a:buFont typeface="Arial" panose="020B0604020202020204" pitchFamily="34" charset="0"/>
              <a:buChar char="•"/>
              <a:defRPr/>
            </a:pPr>
            <a:r>
              <a:rPr lang="en-GB" sz="6000" dirty="0">
                <a:solidFill>
                  <a:schemeClr val="tx1">
                    <a:lumMod val="50000"/>
                  </a:schemeClr>
                </a:solidFill>
              </a:rPr>
              <a:t>Does mouse-path efficiency nudge behaviour?</a:t>
            </a:r>
          </a:p>
        </p:txBody>
      </p:sp>
      <p:sp>
        <p:nvSpPr>
          <p:cNvPr id="25607" name="TextBox 11">
            <a:extLst>
              <a:ext uri="{FF2B5EF4-FFF2-40B4-BE49-F238E27FC236}">
                <a16:creationId xmlns:a16="http://schemas.microsoft.com/office/drawing/2014/main" id="{53C76871-EDD9-489D-B3C6-9DC3F3E3BF9E}"/>
              </a:ext>
            </a:extLst>
          </p:cNvPr>
          <p:cNvSpPr txBox="1">
            <a:spLocks noChangeArrowheads="1"/>
          </p:cNvSpPr>
          <p:nvPr/>
        </p:nvSpPr>
        <p:spPr bwMode="auto">
          <a:xfrm>
            <a:off x="7943850" y="4481513"/>
            <a:ext cx="17065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5400">
                <a:solidFill>
                  <a:srgbClr val="FEAE00"/>
                </a:solidFill>
              </a:rPr>
              <a:t>Easier: </a:t>
            </a:r>
            <a:r>
              <a:rPr lang="en-GB" altLang="en-US" sz="5400">
                <a:solidFill>
                  <a:srgbClr val="2F2F2F"/>
                </a:solidFill>
              </a:rPr>
              <a:t>encourage purchases?</a:t>
            </a:r>
          </a:p>
        </p:txBody>
      </p:sp>
      <p:pic>
        <p:nvPicPr>
          <p:cNvPr id="25608" name="Picture 17" descr="Buy Button Icon Vector Design. Ui Material of Buy Button Design Stock  Vector - Illustration of business, element: 156214615">
            <a:extLst>
              <a:ext uri="{FF2B5EF4-FFF2-40B4-BE49-F238E27FC236}">
                <a16:creationId xmlns:a16="http://schemas.microsoft.com/office/drawing/2014/main" id="{E095C6CB-C0E6-447E-81EC-BF743BE18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991" t="37543" r="17223" b="37444"/>
          <a:stretch>
            <a:fillRect/>
          </a:stretch>
        </p:blipFill>
        <p:spPr bwMode="auto">
          <a:xfrm>
            <a:off x="21480463" y="6137275"/>
            <a:ext cx="2387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TextBox 17">
            <a:extLst>
              <a:ext uri="{FF2B5EF4-FFF2-40B4-BE49-F238E27FC236}">
                <a16:creationId xmlns:a16="http://schemas.microsoft.com/office/drawing/2014/main" id="{85C4C8FB-BC8C-4AFF-9005-B4EE7D907465}"/>
              </a:ext>
            </a:extLst>
          </p:cNvPr>
          <p:cNvSpPr txBox="1">
            <a:spLocks noChangeArrowheads="1"/>
          </p:cNvSpPr>
          <p:nvPr/>
        </p:nvSpPr>
        <p:spPr bwMode="auto">
          <a:xfrm>
            <a:off x="10463213" y="6210300"/>
            <a:ext cx="8569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3200">
                <a:solidFill>
                  <a:srgbClr val="2F2F2F"/>
                </a:solidFill>
              </a:rPr>
              <a:t>A GREAT PRODUCT</a:t>
            </a:r>
          </a:p>
        </p:txBody>
      </p:sp>
      <p:pic>
        <p:nvPicPr>
          <p:cNvPr id="25610" name="Picture 19" descr="The Amazing World of Cinco Products">
            <a:extLst>
              <a:ext uri="{FF2B5EF4-FFF2-40B4-BE49-F238E27FC236}">
                <a16:creationId xmlns:a16="http://schemas.microsoft.com/office/drawing/2014/main" id="{67A1FCDD-1F34-47D4-A788-55A7CE906C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2763" y="6281738"/>
            <a:ext cx="345757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20F5E77F-999B-4547-9369-36020E18C975}"/>
              </a:ext>
            </a:extLst>
          </p:cNvPr>
          <p:cNvSpPr/>
          <p:nvPr/>
        </p:nvSpPr>
        <p:spPr bwMode="auto">
          <a:xfrm>
            <a:off x="6575425" y="6065838"/>
            <a:ext cx="17281525" cy="29527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50800" tIns="50800" rIns="50800" bIns="50800" anchor="ct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endParaRPr lang="en-GB" altLang="en-US"/>
          </a:p>
        </p:txBody>
      </p:sp>
      <p:pic>
        <p:nvPicPr>
          <p:cNvPr id="25612" name="Picture 17" descr="Buy Button Icon Vector Design. Ui Material of Buy Button Design Stock  Vector - Illustration of business, element: 156214615">
            <a:extLst>
              <a:ext uri="{FF2B5EF4-FFF2-40B4-BE49-F238E27FC236}">
                <a16:creationId xmlns:a16="http://schemas.microsoft.com/office/drawing/2014/main" id="{72F76527-18B4-41FA-AC4A-81521C4A0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991" t="37543" r="17223" b="37444"/>
          <a:stretch>
            <a:fillRect/>
          </a:stretch>
        </p:blipFill>
        <p:spPr bwMode="auto">
          <a:xfrm>
            <a:off x="10463213" y="10602913"/>
            <a:ext cx="532606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TextBox 28">
            <a:extLst>
              <a:ext uri="{FF2B5EF4-FFF2-40B4-BE49-F238E27FC236}">
                <a16:creationId xmlns:a16="http://schemas.microsoft.com/office/drawing/2014/main" id="{3A62C0E2-8AF2-48CD-8BBE-D80461B1BDBD}"/>
              </a:ext>
            </a:extLst>
          </p:cNvPr>
          <p:cNvSpPr txBox="1">
            <a:spLocks noChangeArrowheads="1"/>
          </p:cNvSpPr>
          <p:nvPr/>
        </p:nvSpPr>
        <p:spPr bwMode="auto">
          <a:xfrm>
            <a:off x="10488613" y="9810750"/>
            <a:ext cx="8569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3200">
                <a:solidFill>
                  <a:srgbClr val="2F2F2F"/>
                </a:solidFill>
              </a:rPr>
              <a:t>A GREAT PRODUCT</a:t>
            </a:r>
          </a:p>
        </p:txBody>
      </p:sp>
      <p:pic>
        <p:nvPicPr>
          <p:cNvPr id="25614" name="Picture 19" descr="The Amazing World of Cinco Products">
            <a:extLst>
              <a:ext uri="{FF2B5EF4-FFF2-40B4-BE49-F238E27FC236}">
                <a16:creationId xmlns:a16="http://schemas.microsoft.com/office/drawing/2014/main" id="{F9A950F7-AEA4-4442-8854-22B985FA23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163" y="9882188"/>
            <a:ext cx="345598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a:extLst>
              <a:ext uri="{FF2B5EF4-FFF2-40B4-BE49-F238E27FC236}">
                <a16:creationId xmlns:a16="http://schemas.microsoft.com/office/drawing/2014/main" id="{8C129500-8A2C-49DA-9843-D1EB5A846E6F}"/>
              </a:ext>
            </a:extLst>
          </p:cNvPr>
          <p:cNvSpPr/>
          <p:nvPr/>
        </p:nvSpPr>
        <p:spPr bwMode="auto">
          <a:xfrm>
            <a:off x="6600825" y="9666288"/>
            <a:ext cx="17184688" cy="29527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50800" tIns="50800" rIns="50800" bIns="50800" anchor="ct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endParaRPr lang="en-GB"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EFA8BE06-9645-4FDA-AC17-31BD5EC1CB61}"/>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27651" name="Picture 5" descr="Shape&#10;&#10;Description automatically generated">
            <a:extLst>
              <a:ext uri="{FF2B5EF4-FFF2-40B4-BE49-F238E27FC236}">
                <a16:creationId xmlns:a16="http://schemas.microsoft.com/office/drawing/2014/main" id="{212B5F38-1550-403C-879C-73854C96A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7362825"/>
            <a:ext cx="43846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2" name="Group 1">
            <a:extLst>
              <a:ext uri="{FF2B5EF4-FFF2-40B4-BE49-F238E27FC236}">
                <a16:creationId xmlns:a16="http://schemas.microsoft.com/office/drawing/2014/main" id="{FF7997E7-3422-4B41-A913-0F9161B229E8}"/>
              </a:ext>
            </a:extLst>
          </p:cNvPr>
          <p:cNvGrpSpPr>
            <a:grpSpLocks/>
          </p:cNvGrpSpPr>
          <p:nvPr/>
        </p:nvGrpSpPr>
        <p:grpSpPr bwMode="auto">
          <a:xfrm>
            <a:off x="382588" y="11206163"/>
            <a:ext cx="5283200" cy="1697037"/>
            <a:chOff x="12552040" y="4193704"/>
            <a:chExt cx="11521280" cy="2805293"/>
          </a:xfrm>
        </p:grpSpPr>
        <p:sp>
          <p:nvSpPr>
            <p:cNvPr id="8" name="TextBox 7">
              <a:extLst>
                <a:ext uri="{FF2B5EF4-FFF2-40B4-BE49-F238E27FC236}">
                  <a16:creationId xmlns:a16="http://schemas.microsoft.com/office/drawing/2014/main" id="{00741C41-C409-4798-AD82-9B30DF579D18}"/>
                </a:ext>
              </a:extLst>
            </p:cNvPr>
            <p:cNvSpPr txBox="1"/>
            <p:nvPr/>
          </p:nvSpPr>
          <p:spPr>
            <a:xfrm>
              <a:off x="13057481" y="5130551"/>
              <a:ext cx="9648379" cy="813509"/>
            </a:xfrm>
            <a:prstGeom prst="rect">
              <a:avLst/>
            </a:prstGeom>
            <a:noFill/>
          </p:spPr>
          <p:txBody>
            <a:bodyPr>
              <a:spAutoFit/>
            </a:bodyPr>
            <a:lstStyle/>
            <a:p>
              <a:pPr algn="ctr" eaLnBrk="1">
                <a:defRPr/>
              </a:pPr>
              <a:r>
                <a:rPr lang="en-GB" sz="3200" b="1" dirty="0"/>
                <a:t>T = </a:t>
              </a:r>
              <a:r>
                <a:rPr lang="en-GB" sz="3200" b="1" dirty="0">
                  <a:solidFill>
                    <a:srgbClr val="FF0000"/>
                  </a:solidFill>
                </a:rPr>
                <a:t>a</a:t>
              </a:r>
              <a:r>
                <a:rPr lang="en-GB" sz="3200" b="1" dirty="0"/>
                <a:t> + </a:t>
              </a:r>
              <a:r>
                <a:rPr lang="en-GB" sz="3200" b="1" dirty="0">
                  <a:solidFill>
                    <a:schemeClr val="accent1">
                      <a:lumMod val="75000"/>
                    </a:schemeClr>
                  </a:solidFill>
                </a:rPr>
                <a:t>b</a:t>
              </a:r>
              <a:r>
                <a:rPr lang="en-GB" sz="3200" b="1" dirty="0"/>
                <a:t> </a:t>
              </a:r>
              <a:r>
                <a:rPr lang="en-GB" sz="3200" b="1" dirty="0">
                  <a:solidFill>
                    <a:srgbClr val="FEAE00"/>
                  </a:solidFill>
                </a:rPr>
                <a:t>log</a:t>
              </a:r>
              <a:r>
                <a:rPr lang="en-GB" sz="2000" b="1" dirty="0">
                  <a:solidFill>
                    <a:srgbClr val="FEAE00"/>
                  </a:solidFill>
                </a:rPr>
                <a:t>2</a:t>
              </a:r>
              <a:r>
                <a:rPr lang="en-GB" sz="3200" b="1" dirty="0">
                  <a:solidFill>
                    <a:srgbClr val="FEAE00"/>
                  </a:solidFill>
                </a:rPr>
                <a:t>(2D / W)</a:t>
              </a:r>
            </a:p>
          </p:txBody>
        </p:sp>
        <p:sp>
          <p:nvSpPr>
            <p:cNvPr id="27660" name="TextBox 8">
              <a:extLst>
                <a:ext uri="{FF2B5EF4-FFF2-40B4-BE49-F238E27FC236}">
                  <a16:creationId xmlns:a16="http://schemas.microsoft.com/office/drawing/2014/main" id="{600616CE-9708-44B1-85CC-4EE43AB0493D}"/>
                </a:ext>
              </a:extLst>
            </p:cNvPr>
            <p:cNvSpPr txBox="1">
              <a:spLocks noChangeArrowheads="1"/>
            </p:cNvSpPr>
            <p:nvPr/>
          </p:nvSpPr>
          <p:spPr bwMode="auto">
            <a:xfrm>
              <a:off x="17448583" y="4193704"/>
              <a:ext cx="6624737"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rgbClr val="FEAE00"/>
                  </a:solidFill>
                </a:rPr>
                <a:t>Index of difficulty</a:t>
              </a:r>
            </a:p>
          </p:txBody>
        </p:sp>
        <p:sp>
          <p:nvSpPr>
            <p:cNvPr id="27661" name="TextBox 9">
              <a:extLst>
                <a:ext uri="{FF2B5EF4-FFF2-40B4-BE49-F238E27FC236}">
                  <a16:creationId xmlns:a16="http://schemas.microsoft.com/office/drawing/2014/main" id="{ABF7260A-EDDB-4E13-9CDF-9456610E5B50}"/>
                </a:ext>
              </a:extLst>
            </p:cNvPr>
            <p:cNvSpPr txBox="1">
              <a:spLocks noChangeArrowheads="1"/>
            </p:cNvSpPr>
            <p:nvPr/>
          </p:nvSpPr>
          <p:spPr bwMode="auto">
            <a:xfrm>
              <a:off x="12552040" y="4193704"/>
              <a:ext cx="2088231"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chemeClr val="tx1"/>
                  </a:solidFill>
                </a:rPr>
                <a:t>time</a:t>
              </a:r>
            </a:p>
          </p:txBody>
        </p:sp>
        <p:sp>
          <p:nvSpPr>
            <p:cNvPr id="27662" name="TextBox 10">
              <a:extLst>
                <a:ext uri="{FF2B5EF4-FFF2-40B4-BE49-F238E27FC236}">
                  <a16:creationId xmlns:a16="http://schemas.microsoft.com/office/drawing/2014/main" id="{A437B53B-25D2-498F-B170-95CCFE24F413}"/>
                </a:ext>
              </a:extLst>
            </p:cNvPr>
            <p:cNvSpPr txBox="1">
              <a:spLocks noChangeArrowheads="1"/>
            </p:cNvSpPr>
            <p:nvPr/>
          </p:nvSpPr>
          <p:spPr bwMode="auto">
            <a:xfrm>
              <a:off x="13704168" y="6569966"/>
              <a:ext cx="2088231"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FF0000"/>
                  </a:solidFill>
                </a:rPr>
                <a:t>“delay”</a:t>
              </a:r>
            </a:p>
          </p:txBody>
        </p:sp>
        <p:sp>
          <p:nvSpPr>
            <p:cNvPr id="27663" name="TextBox 12">
              <a:extLst>
                <a:ext uri="{FF2B5EF4-FFF2-40B4-BE49-F238E27FC236}">
                  <a16:creationId xmlns:a16="http://schemas.microsoft.com/office/drawing/2014/main" id="{510EC6E0-EB38-4DFA-916F-ADB0A3FAD973}"/>
                </a:ext>
              </a:extLst>
            </p:cNvPr>
            <p:cNvSpPr txBox="1">
              <a:spLocks noChangeArrowheads="1"/>
            </p:cNvSpPr>
            <p:nvPr/>
          </p:nvSpPr>
          <p:spPr bwMode="auto">
            <a:xfrm>
              <a:off x="16224449" y="6569969"/>
              <a:ext cx="3312369"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007ABF"/>
                  </a:solidFill>
                </a:rPr>
                <a:t>“acceleration”</a:t>
              </a:r>
            </a:p>
          </p:txBody>
        </p:sp>
      </p:grpSp>
      <p:sp>
        <p:nvSpPr>
          <p:cNvPr id="27653" name="TextBox 2">
            <a:extLst>
              <a:ext uri="{FF2B5EF4-FFF2-40B4-BE49-F238E27FC236}">
                <a16:creationId xmlns:a16="http://schemas.microsoft.com/office/drawing/2014/main" id="{93F1BE24-B7EC-43B7-9A89-1F4245212D96}"/>
              </a:ext>
            </a:extLst>
          </p:cNvPr>
          <p:cNvSpPr txBox="1">
            <a:spLocks noChangeArrowheads="1"/>
          </p:cNvSpPr>
          <p:nvPr/>
        </p:nvSpPr>
        <p:spPr bwMode="auto">
          <a:xfrm>
            <a:off x="1390650" y="1889125"/>
            <a:ext cx="18024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a:t>3. </a:t>
            </a:r>
            <a:r>
              <a:rPr lang="en-GB" altLang="en-US" sz="6000" b="1">
                <a:solidFill>
                  <a:srgbClr val="FEAE00"/>
                </a:solidFill>
              </a:rPr>
              <a:t>Further Theory Building</a:t>
            </a:r>
          </a:p>
        </p:txBody>
      </p:sp>
      <p:sp>
        <p:nvSpPr>
          <p:cNvPr id="17" name="TextBox 16">
            <a:extLst>
              <a:ext uri="{FF2B5EF4-FFF2-40B4-BE49-F238E27FC236}">
                <a16:creationId xmlns:a16="http://schemas.microsoft.com/office/drawing/2014/main" id="{540EE2F9-A01B-40FD-9DDB-9A5B541B034A}"/>
              </a:ext>
            </a:extLst>
          </p:cNvPr>
          <p:cNvSpPr txBox="1"/>
          <p:nvPr/>
        </p:nvSpPr>
        <p:spPr>
          <a:xfrm>
            <a:off x="6359525" y="3257550"/>
            <a:ext cx="17065625" cy="1016000"/>
          </a:xfrm>
          <a:prstGeom prst="rect">
            <a:avLst/>
          </a:prstGeom>
          <a:noFill/>
        </p:spPr>
        <p:txBody>
          <a:bodyPr>
            <a:spAutoFit/>
          </a:bodyPr>
          <a:lstStyle/>
          <a:p>
            <a:pPr marL="685800" lvl="1" indent="-685800" eaLnBrk="1">
              <a:buFont typeface="Arial" panose="020B0604020202020204" pitchFamily="34" charset="0"/>
              <a:buChar char="•"/>
              <a:defRPr/>
            </a:pPr>
            <a:r>
              <a:rPr lang="en-GB" sz="6000" dirty="0">
                <a:solidFill>
                  <a:schemeClr val="tx1">
                    <a:lumMod val="50000"/>
                  </a:schemeClr>
                </a:solidFill>
              </a:rPr>
              <a:t>Does mouse-path efficiency nudge behaviour?</a:t>
            </a:r>
          </a:p>
        </p:txBody>
      </p:sp>
      <p:sp>
        <p:nvSpPr>
          <p:cNvPr id="27655" name="TextBox 11">
            <a:extLst>
              <a:ext uri="{FF2B5EF4-FFF2-40B4-BE49-F238E27FC236}">
                <a16:creationId xmlns:a16="http://schemas.microsoft.com/office/drawing/2014/main" id="{3EF0EDA1-250C-4EAD-B0E8-21B737B929ED}"/>
              </a:ext>
            </a:extLst>
          </p:cNvPr>
          <p:cNvSpPr txBox="1">
            <a:spLocks noChangeArrowheads="1"/>
          </p:cNvSpPr>
          <p:nvPr/>
        </p:nvSpPr>
        <p:spPr bwMode="auto">
          <a:xfrm>
            <a:off x="7943850" y="4481513"/>
            <a:ext cx="170656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5400">
                <a:solidFill>
                  <a:srgbClr val="FEAE00"/>
                </a:solidFill>
              </a:rPr>
              <a:t>Easier: </a:t>
            </a:r>
            <a:r>
              <a:rPr lang="en-GB" altLang="en-US" sz="5400">
                <a:solidFill>
                  <a:srgbClr val="2F2F2F"/>
                </a:solidFill>
              </a:rPr>
              <a:t>encourage purchases?</a:t>
            </a:r>
          </a:p>
          <a:p>
            <a:pPr eaLnBrk="1">
              <a:buFont typeface="Arial" panose="020B0604020202020204" pitchFamily="34" charset="0"/>
              <a:buChar char="•"/>
            </a:pPr>
            <a:r>
              <a:rPr lang="en-GB" altLang="en-US" sz="5400">
                <a:solidFill>
                  <a:srgbClr val="FEAE00"/>
                </a:solidFill>
              </a:rPr>
              <a:t>Harder: </a:t>
            </a:r>
            <a:r>
              <a:rPr lang="en-GB" altLang="en-US" sz="5400">
                <a:solidFill>
                  <a:srgbClr val="2F2F2F"/>
                </a:solidFill>
              </a:rPr>
              <a:t>increase thoughtfulness?</a:t>
            </a:r>
            <a:endParaRPr lang="en-GB" altLang="en-US" sz="5400">
              <a:solidFill>
                <a:schemeClr val="bg1"/>
              </a:solidFill>
            </a:endParaRPr>
          </a:p>
        </p:txBody>
      </p:sp>
      <p:sp>
        <p:nvSpPr>
          <p:cNvPr id="14" name="TextBox 13">
            <a:extLst>
              <a:ext uri="{FF2B5EF4-FFF2-40B4-BE49-F238E27FC236}">
                <a16:creationId xmlns:a16="http://schemas.microsoft.com/office/drawing/2014/main" id="{B35C04E0-2DE9-4C9F-8FFF-3B6A8B5FD4EC}"/>
              </a:ext>
            </a:extLst>
          </p:cNvPr>
          <p:cNvSpPr txBox="1"/>
          <p:nvPr/>
        </p:nvSpPr>
        <p:spPr>
          <a:xfrm>
            <a:off x="6646863" y="10026650"/>
            <a:ext cx="17065625" cy="1016000"/>
          </a:xfrm>
          <a:prstGeom prst="rect">
            <a:avLst/>
          </a:prstGeom>
          <a:noFill/>
        </p:spPr>
        <p:txBody>
          <a:bodyPr>
            <a:spAutoFit/>
          </a:bodyPr>
          <a:lstStyle/>
          <a:p>
            <a:pPr marL="685800" indent="-685800" eaLnBrk="1">
              <a:buFont typeface="Arial" panose="020B0604020202020204" pitchFamily="34" charset="0"/>
              <a:buChar char="•"/>
              <a:defRPr/>
            </a:pPr>
            <a:r>
              <a:rPr lang="en-GB" sz="6000" dirty="0">
                <a:solidFill>
                  <a:schemeClr val="tx1">
                    <a:lumMod val="50000"/>
                  </a:schemeClr>
                </a:solidFill>
              </a:rPr>
              <a:t>Extensions: 3d pointing in VR?</a:t>
            </a:r>
          </a:p>
        </p:txBody>
      </p:sp>
      <p:pic>
        <p:nvPicPr>
          <p:cNvPr id="27657" name="Picture 2" descr="Fast And Slow Daniel Kahneman Thinking Quotes. QuotesGram">
            <a:extLst>
              <a:ext uri="{FF2B5EF4-FFF2-40B4-BE49-F238E27FC236}">
                <a16:creationId xmlns:a16="http://schemas.microsoft.com/office/drawing/2014/main" id="{EA616274-C42B-4D32-8CC5-F8A1373C8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4338" y="4265613"/>
            <a:ext cx="32559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4">
            <a:extLst>
              <a:ext uri="{FF2B5EF4-FFF2-40B4-BE49-F238E27FC236}">
                <a16:creationId xmlns:a16="http://schemas.microsoft.com/office/drawing/2014/main" id="{B46B8418-4270-446E-A675-6BB23E6069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375" y="6570663"/>
            <a:ext cx="601027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B78BEC0B-EF74-42F8-B1CC-B36786C9B487}"/>
              </a:ext>
            </a:extLst>
          </p:cNvPr>
          <p:cNvSpPr txBox="1">
            <a:spLocks/>
          </p:cNvSpPr>
          <p:nvPr/>
        </p:nvSpPr>
        <p:spPr bwMode="auto">
          <a:xfrm>
            <a:off x="2182813" y="9090025"/>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dirty="0">
                <a:solidFill>
                  <a:srgbClr val="FEAE00"/>
                </a:solidFill>
              </a:rPr>
              <a:t>GOMS:</a:t>
            </a:r>
            <a:r>
              <a:rPr lang="en-US" altLang="en-US" sz="7800" b="1" dirty="0">
                <a:solidFill>
                  <a:srgbClr val="000000"/>
                </a:solidFill>
              </a:rPr>
              <a:t> </a:t>
            </a:r>
            <a:r>
              <a:rPr lang="en-US" altLang="en-US" sz="6600" b="1" dirty="0">
                <a:solidFill>
                  <a:srgbClr val="FEAE00"/>
                </a:solidFill>
              </a:rPr>
              <a:t>G</a:t>
            </a:r>
            <a:r>
              <a:rPr lang="en-US" altLang="en-US" sz="6600" dirty="0">
                <a:solidFill>
                  <a:srgbClr val="000000"/>
                </a:solidFill>
              </a:rPr>
              <a:t>oals </a:t>
            </a:r>
            <a:r>
              <a:rPr lang="en-US" altLang="en-US" sz="6600" b="1" dirty="0">
                <a:solidFill>
                  <a:srgbClr val="FEAE00"/>
                </a:solidFill>
              </a:rPr>
              <a:t>O</a:t>
            </a:r>
            <a:r>
              <a:rPr lang="en-US" altLang="en-US" sz="6600" dirty="0">
                <a:solidFill>
                  <a:srgbClr val="000000"/>
                </a:solidFill>
              </a:rPr>
              <a:t>perators </a:t>
            </a:r>
            <a:r>
              <a:rPr lang="en-US" altLang="en-US" sz="6600" b="1" dirty="0">
                <a:solidFill>
                  <a:srgbClr val="FEAE00"/>
                </a:solidFill>
              </a:rPr>
              <a:t>M</a:t>
            </a:r>
            <a:r>
              <a:rPr lang="en-US" altLang="en-US" sz="6600" dirty="0">
                <a:solidFill>
                  <a:srgbClr val="000000"/>
                </a:solidFill>
              </a:rPr>
              <a:t>ethods and </a:t>
            </a:r>
            <a:r>
              <a:rPr lang="en-US" altLang="en-US" sz="6600" b="1" dirty="0">
                <a:solidFill>
                  <a:srgbClr val="FEAE00"/>
                </a:solidFill>
              </a:rPr>
              <a:t>S</a:t>
            </a:r>
            <a:r>
              <a:rPr lang="en-US" altLang="en-US" sz="6600" dirty="0">
                <a:solidFill>
                  <a:srgbClr val="000000"/>
                </a:solidFill>
              </a:rPr>
              <a:t>election rules</a:t>
            </a:r>
            <a:endParaRPr lang="en-US" altLang="en-US" sz="7800" dirty="0">
              <a:solidFill>
                <a:srgbClr val="000000"/>
              </a:solidFill>
            </a:endParaRPr>
          </a:p>
        </p:txBody>
      </p:sp>
      <p:sp>
        <p:nvSpPr>
          <p:cNvPr id="29699" name="Text Box 1">
            <a:extLst>
              <a:ext uri="{FF2B5EF4-FFF2-40B4-BE49-F238E27FC236}">
                <a16:creationId xmlns:a16="http://schemas.microsoft.com/office/drawing/2014/main" id="{A8861CB7-D4B4-4CA6-B57C-64B66E078F30}"/>
              </a:ext>
            </a:extLst>
          </p:cNvPr>
          <p:cNvSpPr txBox="1">
            <a:spLocks/>
          </p:cNvSpPr>
          <p:nvPr/>
        </p:nvSpPr>
        <p:spPr bwMode="auto">
          <a:xfrm>
            <a:off x="1030288" y="7866063"/>
            <a:ext cx="324008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NEXT:</a:t>
            </a:r>
            <a:endParaRPr lang="en-US" altLang="en-US" sz="7800">
              <a:solidFill>
                <a:srgbClr val="000000"/>
              </a:solidFill>
            </a:endParaRPr>
          </a:p>
        </p:txBody>
      </p:sp>
      <p:sp>
        <p:nvSpPr>
          <p:cNvPr id="29700" name="Text Box 1">
            <a:extLst>
              <a:ext uri="{FF2B5EF4-FFF2-40B4-BE49-F238E27FC236}">
                <a16:creationId xmlns:a16="http://schemas.microsoft.com/office/drawing/2014/main" id="{5F2B88D3-166C-4276-BE8F-70135D9C0B0E}"/>
              </a:ext>
            </a:extLst>
          </p:cNvPr>
          <p:cNvSpPr txBox="1">
            <a:spLocks/>
          </p:cNvSpPr>
          <p:nvPr/>
        </p:nvSpPr>
        <p:spPr bwMode="auto">
          <a:xfrm>
            <a:off x="814388" y="881063"/>
            <a:ext cx="53292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READING:</a:t>
            </a:r>
            <a:endParaRPr lang="en-US" altLang="en-US" sz="7800">
              <a:solidFill>
                <a:srgbClr val="000000"/>
              </a:solidFill>
            </a:endParaRPr>
          </a:p>
        </p:txBody>
      </p:sp>
      <p:sp>
        <p:nvSpPr>
          <p:cNvPr id="7" name="Text Box 1">
            <a:extLst>
              <a:ext uri="{FF2B5EF4-FFF2-40B4-BE49-F238E27FC236}">
                <a16:creationId xmlns:a16="http://schemas.microsoft.com/office/drawing/2014/main" id="{A0F634F9-4657-4F1C-9D4E-B18222818567}"/>
              </a:ext>
            </a:extLst>
          </p:cNvPr>
          <p:cNvSpPr txBox="1">
            <a:spLocks/>
          </p:cNvSpPr>
          <p:nvPr/>
        </p:nvSpPr>
        <p:spPr bwMode="auto">
          <a:xfrm>
            <a:off x="1966864" y="2177480"/>
            <a:ext cx="17857984" cy="1447800"/>
          </a:xfrm>
          <a:prstGeom prst="rect">
            <a:avLst/>
          </a:prstGeom>
          <a:noFill/>
          <a:ln>
            <a:noFill/>
          </a:ln>
          <a:effectLst/>
        </p:spPr>
        <p:txBody>
          <a:bodyPr lIns="45720" rIns="45720"/>
          <a:lstStyle>
            <a:lvl1pPr algn="ctr" defTabSz="825500">
              <a:defRPr sz="2400">
                <a:solidFill>
                  <a:srgbClr val="5E5E5E"/>
                </a:solidFill>
                <a:latin typeface="Helvetica Neue" charset="0"/>
                <a:ea typeface="Helvetica Neue" charset="0"/>
                <a:cs typeface="Helvetica Neue" charset="0"/>
                <a:sym typeface="Helvetica Neue" charset="0"/>
              </a:defRPr>
            </a:lvl1pPr>
            <a:lvl2pPr marL="742950" indent="-285750" algn="ctr" defTabSz="825500">
              <a:defRPr sz="2400">
                <a:solidFill>
                  <a:srgbClr val="5E5E5E"/>
                </a:solidFill>
                <a:latin typeface="Helvetica Neue" charset="0"/>
                <a:ea typeface="Helvetica Neue" charset="0"/>
                <a:cs typeface="Helvetica Neue" charset="0"/>
                <a:sym typeface="Helvetica Neue" charset="0"/>
              </a:defRPr>
            </a:lvl2pPr>
            <a:lvl3pPr marL="1143000" indent="-228600" algn="ctr" defTabSz="825500">
              <a:defRPr sz="2400">
                <a:solidFill>
                  <a:srgbClr val="5E5E5E"/>
                </a:solidFill>
                <a:latin typeface="Helvetica Neue" charset="0"/>
                <a:ea typeface="Helvetica Neue" charset="0"/>
                <a:cs typeface="Helvetica Neue" charset="0"/>
                <a:sym typeface="Helvetica Neue" charset="0"/>
              </a:defRPr>
            </a:lvl3pPr>
            <a:lvl4pPr marL="1600200" indent="-228600" algn="ctr" defTabSz="825500">
              <a:defRPr sz="2400">
                <a:solidFill>
                  <a:srgbClr val="5E5E5E"/>
                </a:solidFill>
                <a:latin typeface="Helvetica Neue" charset="0"/>
                <a:ea typeface="Helvetica Neue" charset="0"/>
                <a:cs typeface="Helvetica Neue" charset="0"/>
                <a:sym typeface="Helvetica Neue" charset="0"/>
              </a:defRPr>
            </a:lvl4pPr>
            <a:lvl5pPr marL="2057400" indent="-228600" algn="ctr" defTabSz="825500">
              <a:defRPr sz="2400">
                <a:solidFill>
                  <a:srgbClr val="5E5E5E"/>
                </a:solidFill>
                <a:latin typeface="Helvetica Neue" charset="0"/>
                <a:ea typeface="Helvetica Neue" charset="0"/>
                <a:cs typeface="Helvetica Neue" charset="0"/>
                <a:sym typeface="Helvetica Neue" charset="0"/>
              </a:defRPr>
            </a:lvl5pPr>
            <a:lvl6pPr marL="2514600" indent="-228600" algn="ctr"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algn="ctr"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algn="ctr"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algn="ctr"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eaLnBrk="1">
              <a:defRPr/>
            </a:pPr>
            <a:r>
              <a:rPr lang="en-US" altLang="en-US" sz="6000" b="1" dirty="0">
                <a:solidFill>
                  <a:schemeClr val="bg1">
                    <a:lumMod val="50000"/>
                  </a:schemeClr>
                </a:solidFill>
              </a:rPr>
              <a:t>READING OPTION 1:</a:t>
            </a:r>
            <a:br>
              <a:rPr lang="en-US" altLang="en-US" sz="6000" b="1" dirty="0">
                <a:solidFill>
                  <a:schemeClr val="bg1">
                    <a:lumMod val="50000"/>
                  </a:schemeClr>
                </a:solidFill>
              </a:rPr>
            </a:br>
            <a:r>
              <a:rPr lang="en-US" altLang="en-US" sz="6000" b="1" dirty="0">
                <a:solidFill>
                  <a:schemeClr val="bg1">
                    <a:lumMod val="50000"/>
                  </a:schemeClr>
                </a:solidFill>
              </a:rPr>
              <a:t>	A Deep Dive Into </a:t>
            </a:r>
            <a:r>
              <a:rPr lang="en-US" altLang="en-US" sz="6000" b="1" dirty="0" err="1">
                <a:solidFill>
                  <a:schemeClr val="bg1">
                    <a:lumMod val="50000"/>
                  </a:schemeClr>
                </a:solidFill>
              </a:rPr>
              <a:t>Fitts’</a:t>
            </a:r>
            <a:r>
              <a:rPr lang="en-US" altLang="en-US" sz="6000" b="1" dirty="0">
                <a:solidFill>
                  <a:schemeClr val="bg1">
                    <a:lumMod val="50000"/>
                  </a:schemeClr>
                </a:solidFill>
              </a:rPr>
              <a:t> Law</a:t>
            </a:r>
            <a:br>
              <a:rPr lang="en-US" altLang="en-US" sz="6000" b="1" dirty="0">
                <a:solidFill>
                  <a:schemeClr val="bg1">
                    <a:lumMod val="50000"/>
                  </a:schemeClr>
                </a:solidFill>
              </a:rPr>
            </a:br>
            <a:r>
              <a:rPr lang="en-US" altLang="en-US" sz="6000" b="1" dirty="0">
                <a:solidFill>
                  <a:schemeClr val="bg1">
                    <a:lumMod val="50000"/>
                  </a:schemeClr>
                </a:solidFill>
              </a:rPr>
              <a:t>		</a:t>
            </a:r>
            <a:r>
              <a:rPr lang="en-US" altLang="en-US" sz="6000" b="1" dirty="0">
                <a:solidFill>
                  <a:schemeClr val="bg1"/>
                </a:solidFill>
                <a:highlight>
                  <a:srgbClr val="FEAE00"/>
                </a:highlight>
              </a:rPr>
              <a:t>https://timmarco.com/fitts/</a:t>
            </a:r>
            <a:endParaRPr lang="en-US" altLang="en-US" sz="6000" dirty="0">
              <a:solidFill>
                <a:schemeClr val="bg1"/>
              </a:solidFill>
              <a:highlight>
                <a:srgbClr val="FEAE00"/>
              </a:highlight>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ED447A13-3BF0-4E35-B4EA-8CAB159C06FC}"/>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dirty="0">
                <a:solidFill>
                  <a:srgbClr val="FEAE00"/>
                </a:solidFill>
              </a:rPr>
              <a:t>GOMS:</a:t>
            </a:r>
            <a:r>
              <a:rPr lang="en-US" altLang="en-US" sz="7800" b="1" dirty="0">
                <a:solidFill>
                  <a:srgbClr val="000000"/>
                </a:solidFill>
              </a:rPr>
              <a:t> </a:t>
            </a:r>
            <a:r>
              <a:rPr lang="en-US" altLang="en-US" sz="6600" b="1" dirty="0">
                <a:solidFill>
                  <a:srgbClr val="FEAE00"/>
                </a:solidFill>
              </a:rPr>
              <a:t>G</a:t>
            </a:r>
            <a:r>
              <a:rPr lang="en-US" altLang="en-US" sz="6600" dirty="0">
                <a:solidFill>
                  <a:srgbClr val="000000"/>
                </a:solidFill>
              </a:rPr>
              <a:t>oals </a:t>
            </a:r>
            <a:r>
              <a:rPr lang="en-US" altLang="en-US" sz="6600" b="1" dirty="0">
                <a:solidFill>
                  <a:srgbClr val="FEAE00"/>
                </a:solidFill>
              </a:rPr>
              <a:t>O</a:t>
            </a:r>
            <a:r>
              <a:rPr lang="en-US" altLang="en-US" sz="6600" dirty="0">
                <a:solidFill>
                  <a:srgbClr val="000000"/>
                </a:solidFill>
              </a:rPr>
              <a:t>perators </a:t>
            </a:r>
            <a:r>
              <a:rPr lang="en-US" altLang="en-US" sz="6600" b="1" dirty="0">
                <a:solidFill>
                  <a:srgbClr val="FEAE00"/>
                </a:solidFill>
              </a:rPr>
              <a:t>M</a:t>
            </a:r>
            <a:r>
              <a:rPr lang="en-US" altLang="en-US" sz="6600" dirty="0">
                <a:solidFill>
                  <a:srgbClr val="000000"/>
                </a:solidFill>
              </a:rPr>
              <a:t>ethods and </a:t>
            </a:r>
            <a:r>
              <a:rPr lang="en-US" altLang="en-US" sz="6600" b="1" dirty="0">
                <a:solidFill>
                  <a:srgbClr val="FEAE00"/>
                </a:solidFill>
              </a:rPr>
              <a:t>S</a:t>
            </a:r>
            <a:r>
              <a:rPr lang="en-US" altLang="en-US" sz="6600" dirty="0">
                <a:solidFill>
                  <a:srgbClr val="000000"/>
                </a:solidFill>
              </a:rPr>
              <a:t>election rules</a:t>
            </a:r>
            <a:endParaRPr lang="en-US" altLang="en-US" sz="7800" dirty="0">
              <a:solidFill>
                <a:srgbClr val="000000"/>
              </a:solidFill>
            </a:endParaRPr>
          </a:p>
        </p:txBody>
      </p:sp>
      <p:pic>
        <p:nvPicPr>
          <p:cNvPr id="31747" name="Picture 4" descr="The Model Human Processor-memories and processors [Card, Moran, &amp;amp;... |  Download Scientific Diagram">
            <a:extLst>
              <a:ext uri="{FF2B5EF4-FFF2-40B4-BE49-F238E27FC236}">
                <a16:creationId xmlns:a16="http://schemas.microsoft.com/office/drawing/2014/main" id="{5566BA85-3486-49AD-961D-92A541A9E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3257550"/>
            <a:ext cx="8137525" cy="813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17">
            <a:extLst>
              <a:ext uri="{FF2B5EF4-FFF2-40B4-BE49-F238E27FC236}">
                <a16:creationId xmlns:a16="http://schemas.microsoft.com/office/drawing/2014/main" id="{337A4E20-6313-4358-9ADA-E870F3A84907}"/>
              </a:ext>
            </a:extLst>
          </p:cNvPr>
          <p:cNvSpPr txBox="1">
            <a:spLocks noChangeArrowheads="1"/>
          </p:cNvSpPr>
          <p:nvPr/>
        </p:nvSpPr>
        <p:spPr bwMode="auto">
          <a:xfrm>
            <a:off x="11687175" y="3186113"/>
            <a:ext cx="10874375"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4400" dirty="0">
                <a:solidFill>
                  <a:srgbClr val="2F2F2F"/>
                </a:solidFill>
              </a:rPr>
              <a:t>Analyse times for input tasks for a </a:t>
            </a:r>
            <a:r>
              <a:rPr lang="en-GB" altLang="en-US" sz="4400" b="1" dirty="0">
                <a:solidFill>
                  <a:srgbClr val="2F2F2F"/>
                </a:solidFill>
              </a:rPr>
              <a:t>skilled user</a:t>
            </a:r>
          </a:p>
          <a:p>
            <a:pPr eaLnBrk="1">
              <a:buFont typeface="Arial" panose="020B0604020202020204" pitchFamily="34" charset="0"/>
              <a:buChar char="•"/>
            </a:pPr>
            <a:endParaRPr lang="en-GB" altLang="en-US" sz="4400" b="1" dirty="0">
              <a:solidFill>
                <a:srgbClr val="2F2F2F"/>
              </a:solidFill>
            </a:endParaRPr>
          </a:p>
          <a:p>
            <a:pPr eaLnBrk="1">
              <a:buFont typeface="Arial" panose="020B0604020202020204" pitchFamily="34" charset="0"/>
              <a:buChar char="•"/>
            </a:pPr>
            <a:r>
              <a:rPr lang="en-GB" altLang="en-US" sz="4400" dirty="0">
                <a:solidFill>
                  <a:srgbClr val="2F2F2F"/>
                </a:solidFill>
              </a:rPr>
              <a:t>Again, grounded in information processing models from cognitive psychology</a:t>
            </a:r>
          </a:p>
          <a:p>
            <a:pPr eaLnBrk="1">
              <a:buFont typeface="Arial" panose="020B0604020202020204" pitchFamily="34" charset="0"/>
              <a:buChar char="•"/>
            </a:pPr>
            <a:endParaRPr lang="en-GB" altLang="en-US" sz="4400" dirty="0">
              <a:solidFill>
                <a:srgbClr val="2F2F2F"/>
              </a:solidFill>
            </a:endParaRPr>
          </a:p>
          <a:p>
            <a:pPr eaLnBrk="1">
              <a:buFont typeface="Arial" panose="020B0604020202020204" pitchFamily="34" charset="0"/>
              <a:buChar char="•"/>
            </a:pPr>
            <a:r>
              <a:rPr lang="en-GB" altLang="en-US" sz="4400" dirty="0">
                <a:solidFill>
                  <a:srgbClr val="2F2F2F"/>
                </a:solidFill>
              </a:rPr>
              <a:t>Aims to be easy for designers to apply</a:t>
            </a:r>
            <a:endParaRPr lang="en-GB" altLang="en-US" sz="4000" dirty="0">
              <a:solidFill>
                <a:srgbClr val="2F2F2F"/>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C83A70B9-E3D4-417A-84C1-B2C840AA506E}"/>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dirty="0">
                <a:solidFill>
                  <a:srgbClr val="FEAE00"/>
                </a:solidFill>
              </a:rPr>
              <a:t>GOMS:</a:t>
            </a:r>
            <a:r>
              <a:rPr lang="en-US" altLang="en-US" sz="7800" b="1" dirty="0">
                <a:solidFill>
                  <a:srgbClr val="000000"/>
                </a:solidFill>
              </a:rPr>
              <a:t> </a:t>
            </a:r>
            <a:r>
              <a:rPr lang="en-US" altLang="en-US" sz="6600" b="1" dirty="0">
                <a:solidFill>
                  <a:srgbClr val="FEAE00"/>
                </a:solidFill>
              </a:rPr>
              <a:t>G</a:t>
            </a:r>
            <a:r>
              <a:rPr lang="en-US" altLang="en-US" sz="6600" dirty="0">
                <a:solidFill>
                  <a:srgbClr val="000000"/>
                </a:solidFill>
              </a:rPr>
              <a:t>oals </a:t>
            </a:r>
            <a:r>
              <a:rPr lang="en-US" altLang="en-US" sz="6600" b="1" dirty="0">
                <a:solidFill>
                  <a:srgbClr val="FEAE00"/>
                </a:solidFill>
              </a:rPr>
              <a:t>O</a:t>
            </a:r>
            <a:r>
              <a:rPr lang="en-US" altLang="en-US" sz="6600" dirty="0">
                <a:solidFill>
                  <a:srgbClr val="000000"/>
                </a:solidFill>
              </a:rPr>
              <a:t>perators </a:t>
            </a:r>
            <a:r>
              <a:rPr lang="en-US" altLang="en-US" sz="6600" b="1" dirty="0">
                <a:solidFill>
                  <a:srgbClr val="FEAE00"/>
                </a:solidFill>
              </a:rPr>
              <a:t>M</a:t>
            </a:r>
            <a:r>
              <a:rPr lang="en-US" altLang="en-US" sz="6600" dirty="0">
                <a:solidFill>
                  <a:srgbClr val="000000"/>
                </a:solidFill>
              </a:rPr>
              <a:t>ethods and </a:t>
            </a:r>
            <a:r>
              <a:rPr lang="en-US" altLang="en-US" sz="6600" b="1" dirty="0">
                <a:solidFill>
                  <a:srgbClr val="FEAE00"/>
                </a:solidFill>
              </a:rPr>
              <a:t>S</a:t>
            </a:r>
            <a:r>
              <a:rPr lang="en-US" altLang="en-US" sz="6600" dirty="0">
                <a:solidFill>
                  <a:srgbClr val="000000"/>
                </a:solidFill>
              </a:rPr>
              <a:t>election rules</a:t>
            </a:r>
            <a:endParaRPr lang="en-US" altLang="en-US" sz="7800" dirty="0">
              <a:solidFill>
                <a:srgbClr val="000000"/>
              </a:solidFill>
            </a:endParaRPr>
          </a:p>
        </p:txBody>
      </p:sp>
      <p:pic>
        <p:nvPicPr>
          <p:cNvPr id="33795" name="Picture 4" descr="The Model Human Processor-memories and processors [Card, Moran, &amp;amp;... |  Download Scientific Diagram">
            <a:extLst>
              <a:ext uri="{FF2B5EF4-FFF2-40B4-BE49-F238E27FC236}">
                <a16:creationId xmlns:a16="http://schemas.microsoft.com/office/drawing/2014/main" id="{22AAA140-121F-4A31-9FE9-61DEE64AF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9090025"/>
            <a:ext cx="417671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4">
            <a:extLst>
              <a:ext uri="{FF2B5EF4-FFF2-40B4-BE49-F238E27FC236}">
                <a16:creationId xmlns:a16="http://schemas.microsoft.com/office/drawing/2014/main" id="{A6CED987-A36A-4D7E-BAF4-A7D71B46C92A}"/>
              </a:ext>
            </a:extLst>
          </p:cNvPr>
          <p:cNvSpPr txBox="1">
            <a:spLocks noChangeArrowheads="1"/>
          </p:cNvSpPr>
          <p:nvPr/>
        </p:nvSpPr>
        <p:spPr bwMode="auto">
          <a:xfrm>
            <a:off x="6503988" y="3905250"/>
            <a:ext cx="13033375"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5400">
                <a:solidFill>
                  <a:srgbClr val="2F2F2F"/>
                </a:solidFill>
              </a:rPr>
              <a:t>Decomposes tasks into on atomic actions (operators) and assigns times</a:t>
            </a:r>
          </a:p>
          <a:p>
            <a:pPr eaLnBrk="1">
              <a:buFont typeface="Arial" panose="020B0604020202020204" pitchFamily="34" charset="0"/>
              <a:buChar char="•"/>
            </a:pPr>
            <a:endParaRPr lang="en-GB" altLang="en-US" sz="5400">
              <a:solidFill>
                <a:srgbClr val="2F2F2F"/>
              </a:solidFill>
            </a:endParaRPr>
          </a:p>
          <a:p>
            <a:pPr eaLnBrk="1">
              <a:buFont typeface="Arial" panose="020B0604020202020204" pitchFamily="34" charset="0"/>
              <a:buChar char="•"/>
            </a:pPr>
            <a:r>
              <a:rPr lang="en-GB" altLang="en-US" sz="5400">
                <a:solidFill>
                  <a:srgbClr val="2F2F2F"/>
                </a:solidFill>
              </a:rPr>
              <a:t>Various versions of varying complexity</a:t>
            </a:r>
          </a:p>
          <a:p>
            <a:pPr eaLnBrk="1">
              <a:buFont typeface="Arial" panose="020B0604020202020204" pitchFamily="34" charset="0"/>
              <a:buChar char="•"/>
            </a:pPr>
            <a:r>
              <a:rPr lang="en-GB" altLang="en-US" sz="5400">
                <a:solidFill>
                  <a:srgbClr val="2F2F2F"/>
                </a:solidFill>
              </a:rPr>
              <a:t>Simple: KLM-GOMS</a:t>
            </a:r>
          </a:p>
          <a:p>
            <a:pPr eaLnBrk="1">
              <a:buFont typeface="Arial" panose="020B0604020202020204" pitchFamily="34" charset="0"/>
              <a:buChar char="•"/>
            </a:pPr>
            <a:r>
              <a:rPr lang="en-GB" altLang="en-US" sz="5400">
                <a:solidFill>
                  <a:srgbClr val="2F2F2F"/>
                </a:solidFill>
              </a:rPr>
              <a:t>Complex: CPM-GOMS</a:t>
            </a:r>
          </a:p>
          <a:p>
            <a:pPr eaLnBrk="1">
              <a:buFont typeface="Arial" panose="020B0604020202020204" pitchFamily="34" charset="0"/>
              <a:buChar char="•"/>
            </a:pPr>
            <a:endParaRPr lang="en-GB" altLang="en-US" sz="5400">
              <a:solidFill>
                <a:srgbClr val="2F2F2F"/>
              </a:solidFill>
            </a:endParaRPr>
          </a:p>
          <a:p>
            <a:pPr eaLnBrk="1">
              <a:buFont typeface="Arial" panose="020B0604020202020204" pitchFamily="34" charset="0"/>
              <a:buChar char="•"/>
            </a:pPr>
            <a:endParaRPr lang="en-GB" altLang="en-US" sz="4800">
              <a:solidFill>
                <a:srgbClr val="2F2F2F"/>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B8658E62-9C94-457C-AA30-5174CACDE535}"/>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dirty="0">
                <a:solidFill>
                  <a:srgbClr val="FEAE00"/>
                </a:solidFill>
              </a:rPr>
              <a:t>GOMS:</a:t>
            </a:r>
            <a:r>
              <a:rPr lang="en-US" altLang="en-US" sz="7800" b="1" dirty="0">
                <a:solidFill>
                  <a:srgbClr val="000000"/>
                </a:solidFill>
              </a:rPr>
              <a:t> </a:t>
            </a:r>
            <a:r>
              <a:rPr lang="en-US" altLang="en-US" sz="6600" b="1" dirty="0">
                <a:solidFill>
                  <a:srgbClr val="FEAE00"/>
                </a:solidFill>
              </a:rPr>
              <a:t>G</a:t>
            </a:r>
            <a:r>
              <a:rPr lang="en-US" altLang="en-US" sz="6600" dirty="0">
                <a:solidFill>
                  <a:srgbClr val="000000"/>
                </a:solidFill>
              </a:rPr>
              <a:t>oals </a:t>
            </a:r>
            <a:r>
              <a:rPr lang="en-US" altLang="en-US" sz="6600" b="1" dirty="0">
                <a:solidFill>
                  <a:srgbClr val="FEAE00"/>
                </a:solidFill>
              </a:rPr>
              <a:t>O</a:t>
            </a:r>
            <a:r>
              <a:rPr lang="en-US" altLang="en-US" sz="6600" dirty="0">
                <a:solidFill>
                  <a:srgbClr val="000000"/>
                </a:solidFill>
              </a:rPr>
              <a:t>perators </a:t>
            </a:r>
            <a:r>
              <a:rPr lang="en-US" altLang="en-US" sz="6600" b="1" dirty="0">
                <a:solidFill>
                  <a:srgbClr val="FEAE00"/>
                </a:solidFill>
              </a:rPr>
              <a:t>M</a:t>
            </a:r>
            <a:r>
              <a:rPr lang="en-US" altLang="en-US" sz="6600" dirty="0">
                <a:solidFill>
                  <a:srgbClr val="000000"/>
                </a:solidFill>
              </a:rPr>
              <a:t>ethods and </a:t>
            </a:r>
            <a:r>
              <a:rPr lang="en-US" altLang="en-US" sz="6600" b="1" dirty="0">
                <a:solidFill>
                  <a:srgbClr val="FEAE00"/>
                </a:solidFill>
              </a:rPr>
              <a:t>S</a:t>
            </a:r>
            <a:r>
              <a:rPr lang="en-US" altLang="en-US" sz="6600" dirty="0">
                <a:solidFill>
                  <a:srgbClr val="000000"/>
                </a:solidFill>
              </a:rPr>
              <a:t>election rules</a:t>
            </a:r>
            <a:endParaRPr lang="en-US" altLang="en-US" sz="7800" dirty="0">
              <a:solidFill>
                <a:srgbClr val="000000"/>
              </a:solidFill>
            </a:endParaRPr>
          </a:p>
        </p:txBody>
      </p:sp>
      <p:pic>
        <p:nvPicPr>
          <p:cNvPr id="35843" name="Picture 4" descr="The Model Human Processor-memories and processors [Card, Moran, &amp;amp;... |  Download Scientific Diagram">
            <a:extLst>
              <a:ext uri="{FF2B5EF4-FFF2-40B4-BE49-F238E27FC236}">
                <a16:creationId xmlns:a16="http://schemas.microsoft.com/office/drawing/2014/main" id="{C5DE87BC-EB44-4F38-9E49-A07FA236E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9090025"/>
            <a:ext cx="417671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Box 4">
            <a:extLst>
              <a:ext uri="{FF2B5EF4-FFF2-40B4-BE49-F238E27FC236}">
                <a16:creationId xmlns:a16="http://schemas.microsoft.com/office/drawing/2014/main" id="{3076CB7C-82E6-489D-AF96-1704687AE597}"/>
              </a:ext>
            </a:extLst>
          </p:cNvPr>
          <p:cNvSpPr txBox="1">
            <a:spLocks noChangeArrowheads="1"/>
          </p:cNvSpPr>
          <p:nvPr/>
        </p:nvSpPr>
        <p:spPr bwMode="auto">
          <a:xfrm>
            <a:off x="5711825" y="3186113"/>
            <a:ext cx="14905038" cy="757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5400" b="1" dirty="0">
                <a:solidFill>
                  <a:srgbClr val="FEAE00"/>
                </a:solidFill>
              </a:rPr>
              <a:t>GOALS</a:t>
            </a:r>
            <a:r>
              <a:rPr lang="en-GB" altLang="en-US" sz="5400" dirty="0">
                <a:solidFill>
                  <a:srgbClr val="2F2F2F"/>
                </a:solidFill>
              </a:rPr>
              <a:t>: what the user wants to do</a:t>
            </a:r>
          </a:p>
          <a:p>
            <a:pPr eaLnBrk="1">
              <a:buFont typeface="Arial" panose="020B0604020202020204" pitchFamily="34" charset="0"/>
              <a:buChar char="•"/>
            </a:pPr>
            <a:endParaRPr lang="en-GB" altLang="en-US" sz="5400" dirty="0">
              <a:solidFill>
                <a:srgbClr val="2F2F2F"/>
              </a:solidFill>
            </a:endParaRPr>
          </a:p>
          <a:p>
            <a:pPr eaLnBrk="1">
              <a:buFont typeface="Arial" panose="020B0604020202020204" pitchFamily="34" charset="0"/>
              <a:buChar char="•"/>
            </a:pPr>
            <a:r>
              <a:rPr lang="en-GB" altLang="en-US" sz="5400" b="1" dirty="0">
                <a:solidFill>
                  <a:srgbClr val="FEAE00"/>
                </a:solidFill>
              </a:rPr>
              <a:t>OPERATORS</a:t>
            </a:r>
            <a:r>
              <a:rPr lang="en-GB" altLang="en-US" sz="5400" dirty="0">
                <a:solidFill>
                  <a:srgbClr val="2F2F2F"/>
                </a:solidFill>
              </a:rPr>
              <a:t>: individual actions</a:t>
            </a:r>
          </a:p>
          <a:p>
            <a:pPr eaLnBrk="1">
              <a:buFont typeface="Arial" panose="020B0604020202020204" pitchFamily="34" charset="0"/>
              <a:buChar char="•"/>
            </a:pPr>
            <a:endParaRPr lang="en-GB" altLang="en-US" sz="5400" dirty="0">
              <a:solidFill>
                <a:srgbClr val="2F2F2F"/>
              </a:solidFill>
            </a:endParaRPr>
          </a:p>
          <a:p>
            <a:pPr eaLnBrk="1">
              <a:buFont typeface="Arial" panose="020B0604020202020204" pitchFamily="34" charset="0"/>
              <a:buChar char="•"/>
            </a:pPr>
            <a:r>
              <a:rPr lang="en-GB" altLang="en-US" sz="5400" b="1" dirty="0">
                <a:solidFill>
                  <a:srgbClr val="FEAE00"/>
                </a:solidFill>
              </a:rPr>
              <a:t>METHODS</a:t>
            </a:r>
            <a:r>
              <a:rPr lang="en-GB" altLang="en-US" sz="5400" dirty="0">
                <a:solidFill>
                  <a:srgbClr val="2F2F2F"/>
                </a:solidFill>
              </a:rPr>
              <a:t>: how to combine actions to achieve the goal</a:t>
            </a:r>
          </a:p>
          <a:p>
            <a:pPr eaLnBrk="1">
              <a:buFont typeface="Arial" panose="020B0604020202020204" pitchFamily="34" charset="0"/>
              <a:buChar char="•"/>
            </a:pPr>
            <a:endParaRPr lang="en-GB" altLang="en-US" sz="5400" dirty="0">
              <a:solidFill>
                <a:srgbClr val="2F2F2F"/>
              </a:solidFill>
            </a:endParaRPr>
          </a:p>
          <a:p>
            <a:pPr eaLnBrk="1">
              <a:buFont typeface="Arial" panose="020B0604020202020204" pitchFamily="34" charset="0"/>
              <a:buChar char="•"/>
            </a:pPr>
            <a:r>
              <a:rPr lang="en-GB" altLang="en-US" sz="5400" b="1" dirty="0">
                <a:solidFill>
                  <a:srgbClr val="FEAE00"/>
                </a:solidFill>
              </a:rPr>
              <a:t>SELECTION RULES</a:t>
            </a:r>
            <a:r>
              <a:rPr lang="en-GB" altLang="en-US" sz="5400" dirty="0">
                <a:solidFill>
                  <a:srgbClr val="2F2F2F"/>
                </a:solidFill>
              </a:rPr>
              <a:t>: how to choose between potential METHODS of the task </a:t>
            </a:r>
            <a:endParaRPr lang="en-GB" altLang="en-US" sz="4800" dirty="0">
              <a:solidFill>
                <a:srgbClr val="2F2F2F"/>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F067780B-3EA4-49CA-ADD6-6F56B1FD6915}"/>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dirty="0">
                <a:solidFill>
                  <a:srgbClr val="FEAE00"/>
                </a:solidFill>
              </a:rPr>
              <a:t>GOMS:</a:t>
            </a:r>
            <a:r>
              <a:rPr lang="en-US" altLang="en-US" sz="7800" b="1" dirty="0">
                <a:solidFill>
                  <a:srgbClr val="000000"/>
                </a:solidFill>
              </a:rPr>
              <a:t> </a:t>
            </a:r>
            <a:r>
              <a:rPr lang="en-US" altLang="en-US" sz="6600" b="1" dirty="0">
                <a:solidFill>
                  <a:srgbClr val="FEAE00"/>
                </a:solidFill>
              </a:rPr>
              <a:t>G</a:t>
            </a:r>
            <a:r>
              <a:rPr lang="en-US" altLang="en-US" sz="6600" dirty="0">
                <a:solidFill>
                  <a:srgbClr val="000000"/>
                </a:solidFill>
              </a:rPr>
              <a:t>oals </a:t>
            </a:r>
            <a:r>
              <a:rPr lang="en-US" altLang="en-US" sz="6600" b="1" dirty="0">
                <a:solidFill>
                  <a:srgbClr val="FEAE00"/>
                </a:solidFill>
              </a:rPr>
              <a:t>O</a:t>
            </a:r>
            <a:r>
              <a:rPr lang="en-US" altLang="en-US" sz="6600" dirty="0">
                <a:solidFill>
                  <a:srgbClr val="000000"/>
                </a:solidFill>
              </a:rPr>
              <a:t>perators </a:t>
            </a:r>
            <a:r>
              <a:rPr lang="en-US" altLang="en-US" sz="6600" b="1" dirty="0">
                <a:solidFill>
                  <a:srgbClr val="FEAE00"/>
                </a:solidFill>
              </a:rPr>
              <a:t>M</a:t>
            </a:r>
            <a:r>
              <a:rPr lang="en-US" altLang="en-US" sz="6600" dirty="0">
                <a:solidFill>
                  <a:srgbClr val="000000"/>
                </a:solidFill>
              </a:rPr>
              <a:t>ethods and </a:t>
            </a:r>
            <a:r>
              <a:rPr lang="en-US" altLang="en-US" sz="6600" b="1" dirty="0">
                <a:solidFill>
                  <a:srgbClr val="FEAE00"/>
                </a:solidFill>
              </a:rPr>
              <a:t>S</a:t>
            </a:r>
            <a:r>
              <a:rPr lang="en-US" altLang="en-US" sz="6600" dirty="0">
                <a:solidFill>
                  <a:srgbClr val="000000"/>
                </a:solidFill>
              </a:rPr>
              <a:t>election rules</a:t>
            </a:r>
            <a:endParaRPr lang="en-US" altLang="en-US" sz="7800" dirty="0">
              <a:solidFill>
                <a:srgbClr val="000000"/>
              </a:solidFill>
            </a:endParaRPr>
          </a:p>
        </p:txBody>
      </p:sp>
      <p:pic>
        <p:nvPicPr>
          <p:cNvPr id="37891" name="Picture 4" descr="The Model Human Processor-memories and processors [Card, Moran, &amp;amp;... |  Download Scientific Diagram">
            <a:extLst>
              <a:ext uri="{FF2B5EF4-FFF2-40B4-BE49-F238E27FC236}">
                <a16:creationId xmlns:a16="http://schemas.microsoft.com/office/drawing/2014/main" id="{5CE509CF-1E06-4A5B-84DE-808CF31F0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9090025"/>
            <a:ext cx="417671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4">
            <a:extLst>
              <a:ext uri="{FF2B5EF4-FFF2-40B4-BE49-F238E27FC236}">
                <a16:creationId xmlns:a16="http://schemas.microsoft.com/office/drawing/2014/main" id="{563471CA-AF02-4BBA-81CD-5F2D0A3E245F}"/>
              </a:ext>
            </a:extLst>
          </p:cNvPr>
          <p:cNvSpPr txBox="1">
            <a:spLocks noChangeArrowheads="1"/>
          </p:cNvSpPr>
          <p:nvPr/>
        </p:nvSpPr>
        <p:spPr bwMode="auto">
          <a:xfrm>
            <a:off x="3262313" y="2105025"/>
            <a:ext cx="149066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600" b="1">
                <a:solidFill>
                  <a:srgbClr val="FEAE00"/>
                </a:solidFill>
              </a:rPr>
              <a:t>Applying GOMS</a:t>
            </a:r>
            <a:endParaRPr lang="en-GB" altLang="en-US" sz="6000">
              <a:solidFill>
                <a:srgbClr val="2F2F2F"/>
              </a:solidFill>
            </a:endParaRPr>
          </a:p>
        </p:txBody>
      </p:sp>
      <p:sp>
        <p:nvSpPr>
          <p:cNvPr id="37893" name="TextBox 5">
            <a:extLst>
              <a:ext uri="{FF2B5EF4-FFF2-40B4-BE49-F238E27FC236}">
                <a16:creationId xmlns:a16="http://schemas.microsoft.com/office/drawing/2014/main" id="{014E8B18-61D7-44B0-BE50-4A6A95BF611B}"/>
              </a:ext>
            </a:extLst>
          </p:cNvPr>
          <p:cNvSpPr txBox="1">
            <a:spLocks noChangeArrowheads="1"/>
          </p:cNvSpPr>
          <p:nvPr/>
        </p:nvSpPr>
        <p:spPr bwMode="auto">
          <a:xfrm>
            <a:off x="7078663" y="4049713"/>
            <a:ext cx="14906625" cy="757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5400" b="1">
                <a:solidFill>
                  <a:srgbClr val="FEAE00"/>
                </a:solidFill>
              </a:rPr>
              <a:t>KLM OPERATORS</a:t>
            </a:r>
            <a:r>
              <a:rPr lang="en-GB" altLang="en-US" sz="5400"/>
              <a:t>:</a:t>
            </a:r>
          </a:p>
          <a:p>
            <a:pPr eaLnBrk="1"/>
            <a:endParaRPr lang="en-GB" altLang="en-US" sz="5400"/>
          </a:p>
          <a:p>
            <a:pPr eaLnBrk="1">
              <a:buFont typeface="Arial" panose="020B0604020202020204" pitchFamily="34" charset="0"/>
              <a:buChar char="•"/>
            </a:pPr>
            <a:r>
              <a:rPr lang="en-GB" altLang="en-US" sz="5400"/>
              <a:t>K - press a key</a:t>
            </a:r>
          </a:p>
          <a:p>
            <a:pPr eaLnBrk="1">
              <a:buFont typeface="Arial" panose="020B0604020202020204" pitchFamily="34" charset="0"/>
              <a:buChar char="•"/>
            </a:pPr>
            <a:r>
              <a:rPr lang="en-GB" altLang="en-US" sz="5400"/>
              <a:t>P - point to location on screen with mouse</a:t>
            </a:r>
          </a:p>
          <a:p>
            <a:pPr eaLnBrk="1">
              <a:buFont typeface="Arial" panose="020B0604020202020204" pitchFamily="34" charset="0"/>
              <a:buChar char="•"/>
            </a:pPr>
            <a:r>
              <a:rPr lang="en-GB" altLang="en-US" sz="5400"/>
              <a:t>H - move hands to home position on the keyboard</a:t>
            </a:r>
          </a:p>
          <a:p>
            <a:pPr eaLnBrk="1">
              <a:buFont typeface="Arial" panose="020B0604020202020204" pitchFamily="34" charset="0"/>
              <a:buChar char="•"/>
            </a:pPr>
            <a:r>
              <a:rPr lang="en-GB" altLang="en-US" sz="5400"/>
              <a:t>M - mentally preparing to perform an action</a:t>
            </a:r>
          </a:p>
          <a:p>
            <a:pPr eaLnBrk="1">
              <a:buFont typeface="Arial" panose="020B0604020202020204" pitchFamily="34" charset="0"/>
              <a:buChar char="•"/>
            </a:pPr>
            <a:r>
              <a:rPr lang="en-GB" altLang="en-US" sz="5400"/>
              <a:t>R - system response while the user waits for the system.</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8E3CB2E7-59DC-4CAD-9402-EE091D51C3C5}"/>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dirty="0">
                <a:solidFill>
                  <a:srgbClr val="FEAE00"/>
                </a:solidFill>
              </a:rPr>
              <a:t>GOMS:</a:t>
            </a:r>
            <a:r>
              <a:rPr lang="en-US" altLang="en-US" sz="7800" b="1" dirty="0">
                <a:solidFill>
                  <a:srgbClr val="000000"/>
                </a:solidFill>
              </a:rPr>
              <a:t> </a:t>
            </a:r>
            <a:r>
              <a:rPr lang="en-US" altLang="en-US" sz="6600" b="1" dirty="0">
                <a:solidFill>
                  <a:srgbClr val="FEAE00"/>
                </a:solidFill>
              </a:rPr>
              <a:t>G</a:t>
            </a:r>
            <a:r>
              <a:rPr lang="en-US" altLang="en-US" sz="6600" dirty="0">
                <a:solidFill>
                  <a:srgbClr val="000000"/>
                </a:solidFill>
              </a:rPr>
              <a:t>oals </a:t>
            </a:r>
            <a:r>
              <a:rPr lang="en-US" altLang="en-US" sz="6600" b="1" dirty="0">
                <a:solidFill>
                  <a:srgbClr val="FEAE00"/>
                </a:solidFill>
              </a:rPr>
              <a:t>O</a:t>
            </a:r>
            <a:r>
              <a:rPr lang="en-US" altLang="en-US" sz="6600" dirty="0">
                <a:solidFill>
                  <a:srgbClr val="000000"/>
                </a:solidFill>
              </a:rPr>
              <a:t>perators </a:t>
            </a:r>
            <a:r>
              <a:rPr lang="en-US" altLang="en-US" sz="6600" b="1" dirty="0">
                <a:solidFill>
                  <a:srgbClr val="FEAE00"/>
                </a:solidFill>
              </a:rPr>
              <a:t>M</a:t>
            </a:r>
            <a:r>
              <a:rPr lang="en-US" altLang="en-US" sz="6600" dirty="0">
                <a:solidFill>
                  <a:srgbClr val="000000"/>
                </a:solidFill>
              </a:rPr>
              <a:t>ethods and </a:t>
            </a:r>
            <a:r>
              <a:rPr lang="en-US" altLang="en-US" sz="6600" b="1" dirty="0">
                <a:solidFill>
                  <a:srgbClr val="FEAE00"/>
                </a:solidFill>
              </a:rPr>
              <a:t>S</a:t>
            </a:r>
            <a:r>
              <a:rPr lang="en-US" altLang="en-US" sz="6600" dirty="0">
                <a:solidFill>
                  <a:srgbClr val="000000"/>
                </a:solidFill>
              </a:rPr>
              <a:t>election rules</a:t>
            </a:r>
            <a:endParaRPr lang="en-US" altLang="en-US" sz="7800" dirty="0">
              <a:solidFill>
                <a:srgbClr val="000000"/>
              </a:solidFill>
            </a:endParaRPr>
          </a:p>
        </p:txBody>
      </p:sp>
      <p:pic>
        <p:nvPicPr>
          <p:cNvPr id="39939" name="Picture 4" descr="The Model Human Processor-memories and processors [Card, Moran, &amp;amp;... |  Download Scientific Diagram">
            <a:extLst>
              <a:ext uri="{FF2B5EF4-FFF2-40B4-BE49-F238E27FC236}">
                <a16:creationId xmlns:a16="http://schemas.microsoft.com/office/drawing/2014/main" id="{0D07FB00-5654-4A2B-A251-621D75AE7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9090025"/>
            <a:ext cx="417671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Box 4">
            <a:extLst>
              <a:ext uri="{FF2B5EF4-FFF2-40B4-BE49-F238E27FC236}">
                <a16:creationId xmlns:a16="http://schemas.microsoft.com/office/drawing/2014/main" id="{EF71A524-F155-4893-98A0-356EF08F243C}"/>
              </a:ext>
            </a:extLst>
          </p:cNvPr>
          <p:cNvSpPr txBox="1">
            <a:spLocks noChangeArrowheads="1"/>
          </p:cNvSpPr>
          <p:nvPr/>
        </p:nvSpPr>
        <p:spPr bwMode="auto">
          <a:xfrm>
            <a:off x="3262313" y="2105025"/>
            <a:ext cx="149066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600" b="1">
                <a:solidFill>
                  <a:srgbClr val="FEAE00"/>
                </a:solidFill>
              </a:rPr>
              <a:t>GOMS Limitations?</a:t>
            </a:r>
            <a:endParaRPr lang="en-GB" altLang="en-US" sz="6000">
              <a:solidFill>
                <a:srgbClr val="2F2F2F"/>
              </a:solidFill>
            </a:endParaRPr>
          </a:p>
        </p:txBody>
      </p:sp>
      <p:sp>
        <p:nvSpPr>
          <p:cNvPr id="39941" name="TextBox 5">
            <a:extLst>
              <a:ext uri="{FF2B5EF4-FFF2-40B4-BE49-F238E27FC236}">
                <a16:creationId xmlns:a16="http://schemas.microsoft.com/office/drawing/2014/main" id="{3F165BF9-E16C-4D55-822A-DE844FC514AC}"/>
              </a:ext>
            </a:extLst>
          </p:cNvPr>
          <p:cNvSpPr txBox="1">
            <a:spLocks noChangeArrowheads="1"/>
          </p:cNvSpPr>
          <p:nvPr/>
        </p:nvSpPr>
        <p:spPr bwMode="auto">
          <a:xfrm>
            <a:off x="6935788" y="4841875"/>
            <a:ext cx="1490503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0" indent="-85725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5400"/>
              <a:t>No Fatigue</a:t>
            </a:r>
          </a:p>
          <a:p>
            <a:pPr eaLnBrk="1">
              <a:buFont typeface="Arial" panose="020B0604020202020204" pitchFamily="34" charset="0"/>
              <a:buChar char="•"/>
            </a:pPr>
            <a:r>
              <a:rPr lang="en-GB" altLang="en-US" sz="5400"/>
              <a:t>No Learning (expert users)</a:t>
            </a:r>
          </a:p>
          <a:p>
            <a:pPr eaLnBrk="1">
              <a:buFont typeface="Arial" panose="020B0604020202020204" pitchFamily="34" charset="0"/>
              <a:buChar char="•"/>
            </a:pPr>
            <a:r>
              <a:rPr lang="en-GB" altLang="en-US" sz="5400"/>
              <a:t>No Errors (expert users)</a:t>
            </a:r>
          </a:p>
          <a:p>
            <a:pPr eaLnBrk="1">
              <a:buFont typeface="Arial" panose="020B0604020202020204" pitchFamily="34" charset="0"/>
              <a:buChar char="•"/>
            </a:pPr>
            <a:r>
              <a:rPr lang="en-GB" altLang="en-US" sz="5400"/>
              <a:t>All tasks are goal-directed</a:t>
            </a:r>
          </a:p>
          <a:p>
            <a:pPr eaLnBrk="1">
              <a:buFont typeface="Arial" panose="020B0604020202020204" pitchFamily="34" charset="0"/>
              <a:buChar char="•"/>
            </a:pPr>
            <a:r>
              <a:rPr lang="en-GB" altLang="en-US" sz="5400"/>
              <a:t>Goal is clear at start of the task (no problem solving)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C2D97BBA-1EF1-46C0-9BFE-A763A134738B}"/>
              </a:ext>
            </a:extLst>
          </p:cNvPr>
          <p:cNvSpPr txBox="1">
            <a:spLocks/>
          </p:cNvSpPr>
          <p:nvPr/>
        </p:nvSpPr>
        <p:spPr bwMode="auto">
          <a:xfrm>
            <a:off x="2339975" y="-614363"/>
            <a:ext cx="219710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3600">
                <a:solidFill>
                  <a:srgbClr val="000000"/>
                </a:solidFill>
              </a:rPr>
              <a:t>Oussama Metatla (and Dan Bennett)</a:t>
            </a:r>
          </a:p>
        </p:txBody>
      </p:sp>
      <p:sp>
        <p:nvSpPr>
          <p:cNvPr id="5123" name="Rectangle 2">
            <a:extLst>
              <a:ext uri="{FF2B5EF4-FFF2-40B4-BE49-F238E27FC236}">
                <a16:creationId xmlns:a16="http://schemas.microsoft.com/office/drawing/2014/main" id="{D0804A98-C41F-4D5D-8977-670835BC1BF0}"/>
              </a:ext>
            </a:extLst>
          </p:cNvPr>
          <p:cNvSpPr>
            <a:spLocks/>
          </p:cNvSpPr>
          <p:nvPr/>
        </p:nvSpPr>
        <p:spPr bwMode="auto">
          <a:xfrm>
            <a:off x="-9525" y="-23813"/>
            <a:ext cx="24403050" cy="13763626"/>
          </a:xfrm>
          <a:prstGeom prst="rect">
            <a:avLst/>
          </a:prstGeom>
          <a:solidFill>
            <a:srgbClr val="FEAE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sp>
        <p:nvSpPr>
          <p:cNvPr id="5124" name="Text Box 3">
            <a:extLst>
              <a:ext uri="{FF2B5EF4-FFF2-40B4-BE49-F238E27FC236}">
                <a16:creationId xmlns:a16="http://schemas.microsoft.com/office/drawing/2014/main" id="{DD253617-E6F1-4789-ACD8-E58AD12D31F8}"/>
              </a:ext>
            </a:extLst>
          </p:cNvPr>
          <p:cNvSpPr txBox="1">
            <a:spLocks/>
          </p:cNvSpPr>
          <p:nvPr/>
        </p:nvSpPr>
        <p:spPr bwMode="auto">
          <a:xfrm>
            <a:off x="2400300" y="2220913"/>
            <a:ext cx="11155363" cy="248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601663">
              <a:defRPr sz="2400">
                <a:solidFill>
                  <a:srgbClr val="5E5E5E"/>
                </a:solidFill>
                <a:latin typeface="Helvetica Neue" charset="0"/>
                <a:ea typeface="Helvetica Neue" charset="0"/>
                <a:cs typeface="Helvetica Neue" charset="0"/>
                <a:sym typeface="Helvetica Neue" charset="0"/>
              </a:defRPr>
            </a:lvl1pPr>
            <a:lvl2pPr marL="742950" indent="-285750" defTabSz="601663">
              <a:defRPr sz="2400">
                <a:solidFill>
                  <a:srgbClr val="5E5E5E"/>
                </a:solidFill>
                <a:latin typeface="Helvetica Neue" charset="0"/>
                <a:ea typeface="Helvetica Neue" charset="0"/>
                <a:cs typeface="Helvetica Neue" charset="0"/>
                <a:sym typeface="Helvetica Neue" charset="0"/>
              </a:defRPr>
            </a:lvl2pPr>
            <a:lvl3pPr marL="1143000" indent="-228600" defTabSz="601663">
              <a:defRPr sz="2400">
                <a:solidFill>
                  <a:srgbClr val="5E5E5E"/>
                </a:solidFill>
                <a:latin typeface="Helvetica Neue" charset="0"/>
                <a:ea typeface="Helvetica Neue" charset="0"/>
                <a:cs typeface="Helvetica Neue" charset="0"/>
                <a:sym typeface="Helvetica Neue" charset="0"/>
              </a:defRPr>
            </a:lvl3pPr>
            <a:lvl4pPr marL="1600200" indent="-228600" defTabSz="601663">
              <a:defRPr sz="2400">
                <a:solidFill>
                  <a:srgbClr val="5E5E5E"/>
                </a:solidFill>
                <a:latin typeface="Helvetica Neue" charset="0"/>
                <a:ea typeface="Helvetica Neue" charset="0"/>
                <a:cs typeface="Helvetica Neue" charset="0"/>
                <a:sym typeface="Helvetica Neue" charset="0"/>
              </a:defRPr>
            </a:lvl4pPr>
            <a:lvl5pPr marL="2057400" indent="-228600" defTabSz="601663">
              <a:defRPr sz="2400">
                <a:solidFill>
                  <a:srgbClr val="5E5E5E"/>
                </a:solidFill>
                <a:latin typeface="Helvetica Neue" charset="0"/>
                <a:ea typeface="Helvetica Neue" charset="0"/>
                <a:cs typeface="Helvetica Neue" charset="0"/>
                <a:sym typeface="Helvetica Neue" charset="0"/>
              </a:defRPr>
            </a:lvl5pPr>
            <a:lvl6pPr marL="2514600" indent="-228600" defTabSz="6016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6016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6016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6016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8800" b="1">
                <a:solidFill>
                  <a:schemeClr val="bg1"/>
                </a:solidFill>
              </a:rPr>
              <a:t>Week 2: First Wave</a:t>
            </a:r>
          </a:p>
        </p:txBody>
      </p:sp>
      <p:sp>
        <p:nvSpPr>
          <p:cNvPr id="5125" name="Text Box 4">
            <a:extLst>
              <a:ext uri="{FF2B5EF4-FFF2-40B4-BE49-F238E27FC236}">
                <a16:creationId xmlns:a16="http://schemas.microsoft.com/office/drawing/2014/main" id="{EF5A397B-EDA3-468E-8055-C861378C3A3F}"/>
              </a:ext>
            </a:extLst>
          </p:cNvPr>
          <p:cNvSpPr txBox="1">
            <a:spLocks/>
          </p:cNvSpPr>
          <p:nvPr/>
        </p:nvSpPr>
        <p:spPr bwMode="auto">
          <a:xfrm>
            <a:off x="4278313" y="7226300"/>
            <a:ext cx="17703800"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500" dirty="0">
                <a:solidFill>
                  <a:srgbClr val="FFFFFF"/>
                </a:solidFill>
              </a:rPr>
              <a:t>Mathematical models of user </a:t>
            </a:r>
            <a:r>
              <a:rPr lang="en-US" altLang="en-US" sz="6500" dirty="0" err="1">
                <a:solidFill>
                  <a:srgbClr val="FFFFFF"/>
                </a:solidFill>
              </a:rPr>
              <a:t>behaviour</a:t>
            </a:r>
            <a:endParaRPr lang="en-US" altLang="en-US" sz="6500" dirty="0">
              <a:solidFill>
                <a:srgbClr val="FFFFFF"/>
              </a:solidFill>
            </a:endParaRPr>
          </a:p>
        </p:txBody>
      </p:sp>
      <p:sp>
        <p:nvSpPr>
          <p:cNvPr id="5126" name="Text Box 5">
            <a:extLst>
              <a:ext uri="{FF2B5EF4-FFF2-40B4-BE49-F238E27FC236}">
                <a16:creationId xmlns:a16="http://schemas.microsoft.com/office/drawing/2014/main" id="{1F6541F9-84EE-4107-893B-3E32FB840745}"/>
              </a:ext>
            </a:extLst>
          </p:cNvPr>
          <p:cNvSpPr txBox="1">
            <a:spLocks/>
          </p:cNvSpPr>
          <p:nvPr/>
        </p:nvSpPr>
        <p:spPr bwMode="auto">
          <a:xfrm>
            <a:off x="2552700" y="3733800"/>
            <a:ext cx="11253788" cy="1025525"/>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000" b="1">
                <a:solidFill>
                  <a:srgbClr val="FEAE00"/>
                </a:solidFill>
              </a:rPr>
              <a:t>Chunk 1: GOMS and Fitts’ Law</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1A961A31-58D2-49E4-A4C1-5BCCA35F29BC}"/>
              </a:ext>
            </a:extLst>
          </p:cNvPr>
          <p:cNvSpPr txBox="1">
            <a:spLocks/>
          </p:cNvSpPr>
          <p:nvPr/>
        </p:nvSpPr>
        <p:spPr bwMode="auto">
          <a:xfrm>
            <a:off x="2339975" y="-614363"/>
            <a:ext cx="219710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3600">
                <a:solidFill>
                  <a:srgbClr val="000000"/>
                </a:solidFill>
              </a:rPr>
              <a:t>Oussama Metatla (and Dan Bennett)</a:t>
            </a:r>
          </a:p>
        </p:txBody>
      </p:sp>
      <p:sp>
        <p:nvSpPr>
          <p:cNvPr id="41987" name="Rectangle 2">
            <a:extLst>
              <a:ext uri="{FF2B5EF4-FFF2-40B4-BE49-F238E27FC236}">
                <a16:creationId xmlns:a16="http://schemas.microsoft.com/office/drawing/2014/main" id="{625B5BD3-6639-447E-BA6F-4D380EAAB2FD}"/>
              </a:ext>
            </a:extLst>
          </p:cNvPr>
          <p:cNvSpPr>
            <a:spLocks/>
          </p:cNvSpPr>
          <p:nvPr/>
        </p:nvSpPr>
        <p:spPr bwMode="auto">
          <a:xfrm>
            <a:off x="-9525" y="-23813"/>
            <a:ext cx="24403050" cy="13763626"/>
          </a:xfrm>
          <a:prstGeom prst="rect">
            <a:avLst/>
          </a:prstGeom>
          <a:solidFill>
            <a:srgbClr val="FEAE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sp>
        <p:nvSpPr>
          <p:cNvPr id="41988" name="Text Box 3">
            <a:extLst>
              <a:ext uri="{FF2B5EF4-FFF2-40B4-BE49-F238E27FC236}">
                <a16:creationId xmlns:a16="http://schemas.microsoft.com/office/drawing/2014/main" id="{6E54073E-86BD-411F-80DE-7499F9FBEF2F}"/>
              </a:ext>
            </a:extLst>
          </p:cNvPr>
          <p:cNvSpPr txBox="1">
            <a:spLocks/>
          </p:cNvSpPr>
          <p:nvPr/>
        </p:nvSpPr>
        <p:spPr bwMode="auto">
          <a:xfrm>
            <a:off x="2430463" y="6577013"/>
            <a:ext cx="20707350" cy="365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527050">
              <a:defRPr sz="2400">
                <a:solidFill>
                  <a:srgbClr val="5E5E5E"/>
                </a:solidFill>
                <a:latin typeface="Helvetica Neue" charset="0"/>
                <a:ea typeface="Helvetica Neue" charset="0"/>
                <a:cs typeface="Helvetica Neue" charset="0"/>
                <a:sym typeface="Helvetica Neue" charset="0"/>
              </a:defRPr>
            </a:lvl1pPr>
            <a:lvl2pPr marL="742950" indent="-285750" defTabSz="527050">
              <a:defRPr sz="2400">
                <a:solidFill>
                  <a:srgbClr val="5E5E5E"/>
                </a:solidFill>
                <a:latin typeface="Helvetica Neue" charset="0"/>
                <a:ea typeface="Helvetica Neue" charset="0"/>
                <a:cs typeface="Helvetica Neue" charset="0"/>
                <a:sym typeface="Helvetica Neue" charset="0"/>
              </a:defRPr>
            </a:lvl2pPr>
            <a:lvl3pPr marL="1143000" indent="-228600" defTabSz="527050">
              <a:defRPr sz="2400">
                <a:solidFill>
                  <a:srgbClr val="5E5E5E"/>
                </a:solidFill>
                <a:latin typeface="Helvetica Neue" charset="0"/>
                <a:ea typeface="Helvetica Neue" charset="0"/>
                <a:cs typeface="Helvetica Neue" charset="0"/>
                <a:sym typeface="Helvetica Neue" charset="0"/>
              </a:defRPr>
            </a:lvl3pPr>
            <a:lvl4pPr marL="1600200" indent="-228600" defTabSz="527050">
              <a:defRPr sz="2400">
                <a:solidFill>
                  <a:srgbClr val="5E5E5E"/>
                </a:solidFill>
                <a:latin typeface="Helvetica Neue" charset="0"/>
                <a:ea typeface="Helvetica Neue" charset="0"/>
                <a:cs typeface="Helvetica Neue" charset="0"/>
                <a:sym typeface="Helvetica Neue" charset="0"/>
              </a:defRPr>
            </a:lvl4pPr>
            <a:lvl5pPr marL="2057400" indent="-228600" defTabSz="527050">
              <a:defRPr sz="2400">
                <a:solidFill>
                  <a:srgbClr val="5E5E5E"/>
                </a:solidFill>
                <a:latin typeface="Helvetica Neue" charset="0"/>
                <a:ea typeface="Helvetica Neue" charset="0"/>
                <a:cs typeface="Helvetica Neue" charset="0"/>
                <a:sym typeface="Helvetica Neue" charset="0"/>
              </a:defRPr>
            </a:lvl5pPr>
            <a:lvl6pPr marL="2514600" indent="-228600" defTabSz="52705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52705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52705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52705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700" b="1" dirty="0">
                <a:solidFill>
                  <a:srgbClr val="FFFFFF"/>
                </a:solidFill>
              </a:rPr>
              <a:t>Week 2: The First Wave</a:t>
            </a:r>
          </a:p>
          <a:p>
            <a:pPr eaLnBrk="1"/>
            <a:r>
              <a:rPr lang="en-US" altLang="en-US" sz="7700" dirty="0">
                <a:solidFill>
                  <a:srgbClr val="FFFFFF"/>
                </a:solidFill>
              </a:rPr>
              <a:t>Chunk 3: Heuristic models, and disagreements with the first wave</a:t>
            </a:r>
          </a:p>
        </p:txBody>
      </p:sp>
      <p:sp>
        <p:nvSpPr>
          <p:cNvPr id="41989" name="Text Box 4">
            <a:extLst>
              <a:ext uri="{FF2B5EF4-FFF2-40B4-BE49-F238E27FC236}">
                <a16:creationId xmlns:a16="http://schemas.microsoft.com/office/drawing/2014/main" id="{EF2A3C75-1659-41BE-AA15-A39A4AB7DD47}"/>
              </a:ext>
            </a:extLst>
          </p:cNvPr>
          <p:cNvSpPr txBox="1">
            <a:spLocks/>
          </p:cNvSpPr>
          <p:nvPr/>
        </p:nvSpPr>
        <p:spPr bwMode="auto">
          <a:xfrm>
            <a:off x="2430463" y="3482975"/>
            <a:ext cx="15414625" cy="365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12100" b="1">
                <a:solidFill>
                  <a:srgbClr val="FFFFFF"/>
                </a:solidFill>
              </a:rPr>
              <a:t>Next…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B4BB115F-EF74-498D-92E3-0F17C607B086}"/>
              </a:ext>
            </a:extLst>
          </p:cNvPr>
          <p:cNvSpPr>
            <a:spLocks/>
          </p:cNvSpPr>
          <p:nvPr/>
        </p:nvSpPr>
        <p:spPr bwMode="auto">
          <a:xfrm>
            <a:off x="7607300" y="3208338"/>
            <a:ext cx="9167813" cy="7297737"/>
          </a:xfrm>
          <a:prstGeom prst="rect">
            <a:avLst/>
          </a:prstGeom>
          <a:solidFill>
            <a:srgbClr val="0000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sp>
        <p:nvSpPr>
          <p:cNvPr id="43011" name="Text Box 2">
            <a:extLst>
              <a:ext uri="{FF2B5EF4-FFF2-40B4-BE49-F238E27FC236}">
                <a16:creationId xmlns:a16="http://schemas.microsoft.com/office/drawing/2014/main" id="{E1E9249A-1239-43EE-ADA6-F632869B71A8}"/>
              </a:ext>
            </a:extLst>
          </p:cNvPr>
          <p:cNvSpPr txBox="1">
            <a:spLocks/>
          </p:cNvSpPr>
          <p:nvPr/>
        </p:nvSpPr>
        <p:spPr bwMode="auto">
          <a:xfrm>
            <a:off x="8493125" y="4497388"/>
            <a:ext cx="7396163" cy="471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US" altLang="en-US" sz="15100" b="1">
                <a:solidFill>
                  <a:srgbClr val="FFFFFF"/>
                </a:solidFill>
              </a:rPr>
              <a:t>#HCI</a:t>
            </a:r>
          </a:p>
          <a:p>
            <a:pPr algn="ctr" eaLnBrk="1"/>
            <a:r>
              <a:rPr lang="en-US" altLang="en-US" sz="15100" b="1">
                <a:solidFill>
                  <a:srgbClr val="FFFFFF"/>
                </a:solidFill>
              </a:rPr>
              <a:t>_Theory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91993C69-BD9F-4C80-97FA-ADE43373C393}"/>
              </a:ext>
            </a:extLst>
          </p:cNvPr>
          <p:cNvSpPr txBox="1">
            <a:spLocks/>
          </p:cNvSpPr>
          <p:nvPr/>
        </p:nvSpPr>
        <p:spPr bwMode="auto">
          <a:xfrm>
            <a:off x="742728" y="1169368"/>
            <a:ext cx="21971000" cy="1447800"/>
          </a:xfrm>
          <a:prstGeom prst="rect">
            <a:avLst/>
          </a:prstGeom>
          <a:noFill/>
          <a:ln>
            <a:no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defRPr/>
            </a:pPr>
            <a:r>
              <a:rPr lang="en-US" altLang="en-US" sz="7800" b="1" dirty="0">
                <a:solidFill>
                  <a:schemeClr val="bg1"/>
                </a:solidFill>
                <a:highlight>
                  <a:srgbClr val="FEAE00"/>
                </a:highlight>
              </a:rPr>
              <a:t>GOMS and </a:t>
            </a:r>
            <a:r>
              <a:rPr lang="en-US" altLang="en-US" sz="7800" b="1" dirty="0" err="1">
                <a:solidFill>
                  <a:schemeClr val="bg1"/>
                </a:solidFill>
                <a:highlight>
                  <a:srgbClr val="FEAE00"/>
                </a:highlight>
              </a:rPr>
              <a:t>Fitts’</a:t>
            </a:r>
            <a:r>
              <a:rPr lang="en-US" altLang="en-US" sz="7800" b="1" dirty="0">
                <a:solidFill>
                  <a:schemeClr val="bg1"/>
                </a:solidFill>
                <a:highlight>
                  <a:srgbClr val="FEAE00"/>
                </a:highlight>
              </a:rPr>
              <a:t> Law</a:t>
            </a:r>
          </a:p>
        </p:txBody>
      </p:sp>
      <p:sp>
        <p:nvSpPr>
          <p:cNvPr id="7171" name="Text Box 2">
            <a:extLst>
              <a:ext uri="{FF2B5EF4-FFF2-40B4-BE49-F238E27FC236}">
                <a16:creationId xmlns:a16="http://schemas.microsoft.com/office/drawing/2014/main" id="{0CD8A58E-9A7D-4248-A86A-FA4097145D1F}"/>
              </a:ext>
            </a:extLst>
          </p:cNvPr>
          <p:cNvSpPr txBox="1">
            <a:spLocks/>
          </p:cNvSpPr>
          <p:nvPr/>
        </p:nvSpPr>
        <p:spPr bwMode="auto">
          <a:xfrm>
            <a:off x="1606550" y="3473450"/>
            <a:ext cx="21674138" cy="990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marL="685800" indent="-685800" defTabSz="792163">
              <a:defRPr sz="2400">
                <a:solidFill>
                  <a:srgbClr val="5E5E5E"/>
                </a:solidFill>
                <a:latin typeface="Helvetica Neue" charset="0"/>
                <a:ea typeface="Helvetica Neue" charset="0"/>
                <a:cs typeface="Helvetica Neue" charset="0"/>
                <a:sym typeface="Helvetica Neue" charset="0"/>
              </a:defRPr>
            </a:lvl1pPr>
            <a:lvl2pPr marL="742950" indent="-285750" defTabSz="792163">
              <a:defRPr sz="2400">
                <a:solidFill>
                  <a:srgbClr val="5E5E5E"/>
                </a:solidFill>
                <a:latin typeface="Helvetica Neue" charset="0"/>
                <a:ea typeface="Helvetica Neue" charset="0"/>
                <a:cs typeface="Helvetica Neue" charset="0"/>
                <a:sym typeface="Helvetica Neue" charset="0"/>
              </a:defRPr>
            </a:lvl2pPr>
            <a:lvl3pPr marL="1143000" indent="-228600" defTabSz="792163">
              <a:defRPr sz="2400">
                <a:solidFill>
                  <a:srgbClr val="5E5E5E"/>
                </a:solidFill>
                <a:latin typeface="Helvetica Neue" charset="0"/>
                <a:ea typeface="Helvetica Neue" charset="0"/>
                <a:cs typeface="Helvetica Neue" charset="0"/>
                <a:sym typeface="Helvetica Neue" charset="0"/>
              </a:defRPr>
            </a:lvl3pPr>
            <a:lvl4pPr marL="1600200" indent="-228600" defTabSz="792163">
              <a:defRPr sz="2400">
                <a:solidFill>
                  <a:srgbClr val="5E5E5E"/>
                </a:solidFill>
                <a:latin typeface="Helvetica Neue" charset="0"/>
                <a:ea typeface="Helvetica Neue" charset="0"/>
                <a:cs typeface="Helvetica Neue" charset="0"/>
                <a:sym typeface="Helvetica Neue" charset="0"/>
              </a:defRPr>
            </a:lvl4pPr>
            <a:lvl5pPr marL="2057400" indent="-228600" defTabSz="792163">
              <a:defRPr sz="2400">
                <a:solidFill>
                  <a:srgbClr val="5E5E5E"/>
                </a:solidFill>
                <a:latin typeface="Helvetica Neue" charset="0"/>
                <a:ea typeface="Helvetica Neue" charset="0"/>
                <a:cs typeface="Helvetica Neue" charset="0"/>
                <a:sym typeface="Helvetica Neue" charset="0"/>
              </a:defRPr>
            </a:lvl5pPr>
            <a:lvl6pPr marL="25146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US" altLang="en-US" sz="6000" b="1" dirty="0" err="1">
                <a:solidFill>
                  <a:srgbClr val="FEAE00"/>
                </a:solidFill>
              </a:rPr>
              <a:t>Fitt’s</a:t>
            </a:r>
            <a:r>
              <a:rPr lang="en-US" altLang="en-US" sz="6000" b="1" dirty="0">
                <a:solidFill>
                  <a:srgbClr val="FEAE00"/>
                </a:solidFill>
              </a:rPr>
              <a:t> Law</a:t>
            </a:r>
            <a:r>
              <a:rPr lang="en-US" altLang="en-US" sz="6000" b="1" dirty="0">
                <a:solidFill>
                  <a:srgbClr val="000000"/>
                </a:solidFill>
              </a:rPr>
              <a:t>: </a:t>
            </a:r>
            <a:r>
              <a:rPr lang="en-GB" altLang="en-US" sz="6000" dirty="0">
                <a:solidFill>
                  <a:srgbClr val="000000"/>
                </a:solidFill>
              </a:rPr>
              <a:t>predicting performance on mouse tasks</a:t>
            </a:r>
            <a:endParaRPr lang="en-US" altLang="en-US" sz="6000" dirty="0">
              <a:solidFill>
                <a:srgbClr val="000000"/>
              </a:solidFill>
            </a:endParaRPr>
          </a:p>
          <a:p>
            <a:pPr eaLnBrk="1">
              <a:buFont typeface="Arial" panose="020B0604020202020204" pitchFamily="34" charset="0"/>
              <a:buChar char="•"/>
            </a:pPr>
            <a:endParaRPr lang="en-US" altLang="en-US" sz="6000" dirty="0">
              <a:solidFill>
                <a:srgbClr val="000000"/>
              </a:solidFill>
            </a:endParaRPr>
          </a:p>
          <a:p>
            <a:pPr eaLnBrk="1">
              <a:buFont typeface="Arial" panose="020B0604020202020204" pitchFamily="34" charset="0"/>
              <a:buChar char="•"/>
            </a:pPr>
            <a:r>
              <a:rPr lang="en-US" altLang="en-US" sz="6000" b="1" dirty="0">
                <a:solidFill>
                  <a:srgbClr val="FEAE00"/>
                </a:solidFill>
              </a:rPr>
              <a:t>GOMS</a:t>
            </a:r>
            <a:r>
              <a:rPr lang="en-US" altLang="en-US" sz="6000" dirty="0">
                <a:solidFill>
                  <a:srgbClr val="000000"/>
                </a:solidFill>
              </a:rPr>
              <a:t>: predicting performance on a range of input tasks (</a:t>
            </a:r>
            <a:r>
              <a:rPr lang="en-GB" altLang="en-US" sz="6000" b="1" dirty="0">
                <a:solidFill>
                  <a:srgbClr val="000000"/>
                </a:solidFill>
              </a:rPr>
              <a:t>G</a:t>
            </a:r>
            <a:r>
              <a:rPr lang="en-GB" altLang="en-US" sz="6000" dirty="0">
                <a:solidFill>
                  <a:srgbClr val="000000"/>
                </a:solidFill>
              </a:rPr>
              <a:t>oals, </a:t>
            </a:r>
            <a:r>
              <a:rPr lang="en-GB" altLang="en-US" sz="6000" b="1" dirty="0">
                <a:solidFill>
                  <a:srgbClr val="000000"/>
                </a:solidFill>
              </a:rPr>
              <a:t>O</a:t>
            </a:r>
            <a:r>
              <a:rPr lang="en-GB" altLang="en-US" sz="6000" dirty="0">
                <a:solidFill>
                  <a:srgbClr val="000000"/>
                </a:solidFill>
              </a:rPr>
              <a:t>perators, </a:t>
            </a:r>
            <a:r>
              <a:rPr lang="en-GB" altLang="en-US" sz="6000" b="1" dirty="0">
                <a:solidFill>
                  <a:srgbClr val="000000"/>
                </a:solidFill>
              </a:rPr>
              <a:t>M</a:t>
            </a:r>
            <a:r>
              <a:rPr lang="en-GB" altLang="en-US" sz="6000" dirty="0">
                <a:solidFill>
                  <a:srgbClr val="000000"/>
                </a:solidFill>
              </a:rPr>
              <a:t>ethods and </a:t>
            </a:r>
            <a:r>
              <a:rPr lang="en-GB" altLang="en-US" sz="6000" b="1" dirty="0">
                <a:solidFill>
                  <a:srgbClr val="000000"/>
                </a:solidFill>
              </a:rPr>
              <a:t>S</a:t>
            </a:r>
            <a:r>
              <a:rPr lang="en-GB" altLang="en-US" sz="6000" dirty="0">
                <a:solidFill>
                  <a:srgbClr val="000000"/>
                </a:solidFill>
              </a:rPr>
              <a:t>election rules)</a:t>
            </a:r>
          </a:p>
          <a:p>
            <a:pPr eaLnBrk="1">
              <a:buFont typeface="Arial" panose="020B0604020202020204" pitchFamily="34" charset="0"/>
              <a:buChar char="•"/>
            </a:pPr>
            <a:endParaRPr lang="en-GB" altLang="en-US" sz="6000" dirty="0">
              <a:solidFill>
                <a:srgbClr val="000000"/>
              </a:solidFill>
            </a:endParaRPr>
          </a:p>
          <a:p>
            <a:pPr eaLnBrk="1">
              <a:buFont typeface="Arial" panose="020B0604020202020204" pitchFamily="34" charset="0"/>
              <a:buChar char="•"/>
            </a:pPr>
            <a:r>
              <a:rPr lang="en-GB" altLang="en-US" sz="6000" dirty="0">
                <a:solidFill>
                  <a:srgbClr val="000000"/>
                </a:solidFill>
              </a:rPr>
              <a:t>Both grounded in </a:t>
            </a:r>
            <a:r>
              <a:rPr lang="en-GB" altLang="en-US" sz="6000" b="1" dirty="0">
                <a:solidFill>
                  <a:srgbClr val="FEAE00"/>
                </a:solidFill>
              </a:rPr>
              <a:t>cognitive psychology</a:t>
            </a:r>
          </a:p>
          <a:p>
            <a:pPr eaLnBrk="1">
              <a:buFont typeface="Arial" panose="020B0604020202020204" pitchFamily="34" charset="0"/>
              <a:buChar char="•"/>
            </a:pPr>
            <a:endParaRPr lang="en-GB" altLang="en-US" sz="6000" dirty="0">
              <a:solidFill>
                <a:srgbClr val="000000"/>
              </a:solidFill>
            </a:endParaRPr>
          </a:p>
          <a:p>
            <a:pPr eaLnBrk="1">
              <a:buFont typeface="Arial" panose="020B0604020202020204" pitchFamily="34" charset="0"/>
              <a:buChar char="•"/>
            </a:pPr>
            <a:r>
              <a:rPr lang="en-GB" altLang="en-US" sz="6000" dirty="0">
                <a:solidFill>
                  <a:srgbClr val="000000"/>
                </a:solidFill>
              </a:rPr>
              <a:t>Both </a:t>
            </a:r>
            <a:r>
              <a:rPr lang="en-GB" altLang="en-US" sz="6000" b="1" dirty="0">
                <a:solidFill>
                  <a:srgbClr val="FEAE00"/>
                </a:solidFill>
              </a:rPr>
              <a:t>expanded and developed in HCI</a:t>
            </a:r>
          </a:p>
          <a:p>
            <a:pPr eaLnBrk="1">
              <a:buFont typeface="Arial" panose="020B0604020202020204" pitchFamily="34" charset="0"/>
              <a:buChar char="•"/>
            </a:pPr>
            <a:endParaRPr lang="en-GB" altLang="en-US" sz="6000" dirty="0">
              <a:solidFill>
                <a:srgbClr val="000000"/>
              </a:solidFill>
            </a:endParaRPr>
          </a:p>
          <a:p>
            <a:pPr eaLnBrk="1">
              <a:buFont typeface="Arial" panose="020B0604020202020204" pitchFamily="34" charset="0"/>
              <a:buChar char="•"/>
            </a:pPr>
            <a:r>
              <a:rPr lang="en-GB" altLang="en-US" sz="6000" b="1" dirty="0">
                <a:solidFill>
                  <a:srgbClr val="FEAE00"/>
                </a:solidFill>
              </a:rPr>
              <a:t>Narrow, and precise</a:t>
            </a:r>
            <a:r>
              <a:rPr lang="en-GB" altLang="en-US" sz="6000" dirty="0">
                <a:solidFill>
                  <a:srgbClr val="000000"/>
                </a:solidFill>
              </a:rPr>
              <a:t>, and focused on particular phenomena</a:t>
            </a:r>
            <a:br>
              <a:rPr lang="en-US" altLang="en-US" sz="6000" dirty="0">
                <a:solidFill>
                  <a:srgbClr val="000000"/>
                </a:solidFill>
              </a:rPr>
            </a:br>
            <a:endParaRPr lang="en-US" altLang="en-US" sz="6000" dirty="0">
              <a:solidFill>
                <a:srgbClr val="000000"/>
              </a:solidFill>
            </a:endParaRPr>
          </a:p>
          <a:p>
            <a:pPr eaLnBrk="1">
              <a:buFont typeface="Arial" panose="020B0604020202020204" pitchFamily="34" charset="0"/>
              <a:buChar char="•"/>
            </a:pPr>
            <a:endParaRPr lang="en-US" altLang="en-US" sz="6000" dirty="0">
              <a:solidFill>
                <a:srgbClr val="000000"/>
              </a:solidFill>
            </a:endParaRPr>
          </a:p>
          <a:p>
            <a:pPr eaLnBrk="1">
              <a:buFont typeface="Arial" panose="020B0604020202020204" pitchFamily="34" charset="0"/>
              <a:buChar char="•"/>
            </a:pPr>
            <a:endParaRPr lang="en-US" altLang="en-US" sz="6000" dirty="0">
              <a:solidFill>
                <a:srgbClr val="000000"/>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6C66C0A4-40FA-4E75-A558-2F1BE1A68234}"/>
              </a:ext>
            </a:extLst>
          </p:cNvPr>
          <p:cNvSpPr txBox="1">
            <a:spLocks/>
          </p:cNvSpPr>
          <p:nvPr/>
        </p:nvSpPr>
        <p:spPr bwMode="auto">
          <a:xfrm>
            <a:off x="793750" y="1241425"/>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sp>
        <p:nvSpPr>
          <p:cNvPr id="9219" name="TextBox 11">
            <a:extLst>
              <a:ext uri="{FF2B5EF4-FFF2-40B4-BE49-F238E27FC236}">
                <a16:creationId xmlns:a16="http://schemas.microsoft.com/office/drawing/2014/main" id="{E5FD6501-DE6E-4770-B355-105DE23424A9}"/>
              </a:ext>
            </a:extLst>
          </p:cNvPr>
          <p:cNvSpPr txBox="1">
            <a:spLocks noChangeArrowheads="1"/>
          </p:cNvSpPr>
          <p:nvPr/>
        </p:nvSpPr>
        <p:spPr bwMode="auto">
          <a:xfrm>
            <a:off x="11255375" y="4481513"/>
            <a:ext cx="100203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4000"/>
              <a:t>Originally developed to understand pointing with a finger</a:t>
            </a:r>
          </a:p>
          <a:p>
            <a:pPr eaLnBrk="1">
              <a:buFont typeface="Arial" panose="020B0604020202020204" pitchFamily="34" charset="0"/>
              <a:buChar char="•"/>
            </a:pPr>
            <a:endParaRPr lang="en-GB" altLang="en-US" sz="4000"/>
          </a:p>
          <a:p>
            <a:pPr eaLnBrk="1">
              <a:buFont typeface="Arial" panose="020B0604020202020204" pitchFamily="34" charset="0"/>
              <a:buChar char="•"/>
            </a:pPr>
            <a:r>
              <a:rPr lang="en-GB" altLang="en-US" sz="4000"/>
              <a:t>HCI adopted and extended to understand mouse, touchscreen use, and other examples of cursor control</a:t>
            </a:r>
          </a:p>
          <a:p>
            <a:pPr eaLnBrk="1">
              <a:buFont typeface="Arial" panose="020B0604020202020204" pitchFamily="34" charset="0"/>
              <a:buChar char="•"/>
            </a:pPr>
            <a:endParaRPr lang="en-GB" altLang="en-US" sz="4000"/>
          </a:p>
          <a:p>
            <a:pPr eaLnBrk="1">
              <a:buFont typeface="Arial" panose="020B0604020202020204" pitchFamily="34" charset="0"/>
              <a:buChar char="•"/>
            </a:pPr>
            <a:r>
              <a:rPr lang="en-GB" altLang="en-US" sz="4000"/>
              <a:t>Posits a speed-accuracy trade-off in movement towards a target, and quantifies this</a:t>
            </a:r>
          </a:p>
        </p:txBody>
      </p:sp>
      <p:pic>
        <p:nvPicPr>
          <p:cNvPr id="9220" name="Picture 3" descr="Shape&#10;&#10;Description automatically generated">
            <a:extLst>
              <a:ext uri="{FF2B5EF4-FFF2-40B4-BE49-F238E27FC236}">
                <a16:creationId xmlns:a16="http://schemas.microsoft.com/office/drawing/2014/main" id="{615FF637-E06C-47AA-BC28-D4CDDA104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4265613"/>
            <a:ext cx="8462963"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20F1ADA6-2D78-4711-B246-C4DDE7C83228}"/>
              </a:ext>
            </a:extLst>
          </p:cNvPr>
          <p:cNvSpPr txBox="1">
            <a:spLocks/>
          </p:cNvSpPr>
          <p:nvPr/>
        </p:nvSpPr>
        <p:spPr bwMode="auto">
          <a:xfrm>
            <a:off x="793750" y="1241425"/>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11267" name="Picture 5" descr="Shape&#10;&#10;Description automatically generated">
            <a:extLst>
              <a:ext uri="{FF2B5EF4-FFF2-40B4-BE49-F238E27FC236}">
                <a16:creationId xmlns:a16="http://schemas.microsoft.com/office/drawing/2014/main" id="{7608E015-BF19-42E0-BE41-722000E94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4265613"/>
            <a:ext cx="8462963"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B6FC33B8-8EC0-476B-9B95-CF38D65BCB11}"/>
              </a:ext>
            </a:extLst>
          </p:cNvPr>
          <p:cNvSpPr txBox="1"/>
          <p:nvPr/>
        </p:nvSpPr>
        <p:spPr>
          <a:xfrm>
            <a:off x="13055600" y="5129213"/>
            <a:ext cx="9648825" cy="1200150"/>
          </a:xfrm>
          <a:prstGeom prst="rect">
            <a:avLst/>
          </a:prstGeom>
          <a:noFill/>
        </p:spPr>
        <p:txBody>
          <a:bodyPr>
            <a:spAutoFit/>
          </a:bodyPr>
          <a:lstStyle/>
          <a:p>
            <a:pPr algn="ctr" eaLnBrk="1">
              <a:defRPr/>
            </a:pPr>
            <a:r>
              <a:rPr lang="en-GB" sz="7200" b="1" dirty="0"/>
              <a:t>T = </a:t>
            </a:r>
            <a:r>
              <a:rPr lang="en-GB" sz="7200" b="1" dirty="0">
                <a:solidFill>
                  <a:srgbClr val="FF0000"/>
                </a:solidFill>
              </a:rPr>
              <a:t>a</a:t>
            </a:r>
            <a:r>
              <a:rPr lang="en-GB" sz="7200" b="1" dirty="0"/>
              <a:t> + </a:t>
            </a:r>
            <a:r>
              <a:rPr lang="en-GB" sz="7200" b="1" dirty="0">
                <a:solidFill>
                  <a:schemeClr val="accent1">
                    <a:lumMod val="75000"/>
                  </a:schemeClr>
                </a:solidFill>
              </a:rPr>
              <a:t>b</a:t>
            </a:r>
            <a:r>
              <a:rPr lang="en-GB" sz="7200" b="1" dirty="0"/>
              <a:t> </a:t>
            </a:r>
            <a:r>
              <a:rPr lang="en-GB" sz="7200" b="1" dirty="0">
                <a:solidFill>
                  <a:srgbClr val="FEAE00"/>
                </a:solidFill>
              </a:rPr>
              <a:t>log</a:t>
            </a:r>
            <a:r>
              <a:rPr lang="en-GB" sz="5400" b="1" dirty="0">
                <a:solidFill>
                  <a:srgbClr val="FEAE00"/>
                </a:solidFill>
              </a:rPr>
              <a:t>2</a:t>
            </a:r>
            <a:r>
              <a:rPr lang="en-GB" sz="7200" b="1" dirty="0">
                <a:solidFill>
                  <a:srgbClr val="FEAE00"/>
                </a:solidFill>
              </a:rPr>
              <a:t>(2D / W)</a:t>
            </a:r>
          </a:p>
        </p:txBody>
      </p:sp>
      <p:sp>
        <p:nvSpPr>
          <p:cNvPr id="11269" name="TextBox 8">
            <a:extLst>
              <a:ext uri="{FF2B5EF4-FFF2-40B4-BE49-F238E27FC236}">
                <a16:creationId xmlns:a16="http://schemas.microsoft.com/office/drawing/2014/main" id="{57D532A0-2B35-45E0-918E-8FABF44F6FEC}"/>
              </a:ext>
            </a:extLst>
          </p:cNvPr>
          <p:cNvSpPr txBox="1">
            <a:spLocks noChangeArrowheads="1"/>
          </p:cNvSpPr>
          <p:nvPr/>
        </p:nvSpPr>
        <p:spPr bwMode="auto">
          <a:xfrm>
            <a:off x="17448213" y="4194175"/>
            <a:ext cx="66246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4800">
                <a:solidFill>
                  <a:srgbClr val="FEAE00"/>
                </a:solidFill>
              </a:rPr>
              <a:t>Index of difficulty</a:t>
            </a:r>
          </a:p>
        </p:txBody>
      </p:sp>
      <p:sp>
        <p:nvSpPr>
          <p:cNvPr id="11270" name="TextBox 9">
            <a:extLst>
              <a:ext uri="{FF2B5EF4-FFF2-40B4-BE49-F238E27FC236}">
                <a16:creationId xmlns:a16="http://schemas.microsoft.com/office/drawing/2014/main" id="{2897AEC0-47D7-4CD4-B063-51CC69E22B74}"/>
              </a:ext>
            </a:extLst>
          </p:cNvPr>
          <p:cNvSpPr txBox="1">
            <a:spLocks noChangeArrowheads="1"/>
          </p:cNvSpPr>
          <p:nvPr/>
        </p:nvSpPr>
        <p:spPr bwMode="auto">
          <a:xfrm>
            <a:off x="12552363" y="4194175"/>
            <a:ext cx="20875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4800">
                <a:solidFill>
                  <a:schemeClr val="tx1"/>
                </a:solidFill>
              </a:rPr>
              <a:t>time</a:t>
            </a:r>
          </a:p>
        </p:txBody>
      </p:sp>
      <p:sp>
        <p:nvSpPr>
          <p:cNvPr id="11271" name="TextBox 10">
            <a:extLst>
              <a:ext uri="{FF2B5EF4-FFF2-40B4-BE49-F238E27FC236}">
                <a16:creationId xmlns:a16="http://schemas.microsoft.com/office/drawing/2014/main" id="{29881B92-CD8B-470A-BC80-67CB46F7B1DD}"/>
              </a:ext>
            </a:extLst>
          </p:cNvPr>
          <p:cNvSpPr txBox="1">
            <a:spLocks noChangeArrowheads="1"/>
          </p:cNvSpPr>
          <p:nvPr/>
        </p:nvSpPr>
        <p:spPr bwMode="auto">
          <a:xfrm>
            <a:off x="13704888" y="6570663"/>
            <a:ext cx="20875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4000">
                <a:solidFill>
                  <a:srgbClr val="FF0000"/>
                </a:solidFill>
              </a:rPr>
              <a:t>“delay”</a:t>
            </a:r>
          </a:p>
        </p:txBody>
      </p:sp>
      <p:sp>
        <p:nvSpPr>
          <p:cNvPr id="11272" name="TextBox 12">
            <a:extLst>
              <a:ext uri="{FF2B5EF4-FFF2-40B4-BE49-F238E27FC236}">
                <a16:creationId xmlns:a16="http://schemas.microsoft.com/office/drawing/2014/main" id="{359339DB-88D7-4A7A-843D-8F38EA372BE9}"/>
              </a:ext>
            </a:extLst>
          </p:cNvPr>
          <p:cNvSpPr txBox="1">
            <a:spLocks noChangeArrowheads="1"/>
          </p:cNvSpPr>
          <p:nvPr/>
        </p:nvSpPr>
        <p:spPr bwMode="auto">
          <a:xfrm>
            <a:off x="16224250" y="6570663"/>
            <a:ext cx="33131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4000">
                <a:solidFill>
                  <a:srgbClr val="007ABF"/>
                </a:solidFill>
              </a:rPr>
              <a:t>“acceleration”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78B83F9A-3B2C-48CD-894D-0A0F5F3A14B8}"/>
              </a:ext>
            </a:extLst>
          </p:cNvPr>
          <p:cNvSpPr txBox="1">
            <a:spLocks/>
          </p:cNvSpPr>
          <p:nvPr/>
        </p:nvSpPr>
        <p:spPr bwMode="auto">
          <a:xfrm>
            <a:off x="793750" y="1241425"/>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13315" name="Picture 5" descr="Shape&#10;&#10;Description automatically generated">
            <a:extLst>
              <a:ext uri="{FF2B5EF4-FFF2-40B4-BE49-F238E27FC236}">
                <a16:creationId xmlns:a16="http://schemas.microsoft.com/office/drawing/2014/main" id="{4BC02EBB-9844-4F48-A391-2D3DD7AB2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3" y="3473450"/>
            <a:ext cx="8462962"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6" name="Group 1">
            <a:extLst>
              <a:ext uri="{FF2B5EF4-FFF2-40B4-BE49-F238E27FC236}">
                <a16:creationId xmlns:a16="http://schemas.microsoft.com/office/drawing/2014/main" id="{03BCDA11-0580-4027-9152-E30DC1C533F8}"/>
              </a:ext>
            </a:extLst>
          </p:cNvPr>
          <p:cNvGrpSpPr>
            <a:grpSpLocks/>
          </p:cNvGrpSpPr>
          <p:nvPr/>
        </p:nvGrpSpPr>
        <p:grpSpPr bwMode="auto">
          <a:xfrm>
            <a:off x="814388" y="10458450"/>
            <a:ext cx="10153650" cy="2520950"/>
            <a:chOff x="12552040" y="4193704"/>
            <a:chExt cx="11521280" cy="2961039"/>
          </a:xfrm>
        </p:grpSpPr>
        <p:sp>
          <p:nvSpPr>
            <p:cNvPr id="8" name="TextBox 7">
              <a:extLst>
                <a:ext uri="{FF2B5EF4-FFF2-40B4-BE49-F238E27FC236}">
                  <a16:creationId xmlns:a16="http://schemas.microsoft.com/office/drawing/2014/main" id="{D045F235-8096-4075-A0BD-B24001B17165}"/>
                </a:ext>
              </a:extLst>
            </p:cNvPr>
            <p:cNvSpPr txBox="1"/>
            <p:nvPr/>
          </p:nvSpPr>
          <p:spPr>
            <a:xfrm>
              <a:off x="13056411" y="5129750"/>
              <a:ext cx="9647901" cy="1016226"/>
            </a:xfrm>
            <a:prstGeom prst="rect">
              <a:avLst/>
            </a:prstGeom>
            <a:noFill/>
          </p:spPr>
          <p:txBody>
            <a:bodyPr>
              <a:spAutoFit/>
            </a:bodyPr>
            <a:lstStyle/>
            <a:p>
              <a:pPr algn="ctr" eaLnBrk="1">
                <a:defRPr/>
              </a:pPr>
              <a:r>
                <a:rPr lang="en-GB" sz="6000" b="1" dirty="0"/>
                <a:t>T = </a:t>
              </a:r>
              <a:r>
                <a:rPr lang="en-GB" sz="6000" b="1" dirty="0">
                  <a:solidFill>
                    <a:srgbClr val="FF0000"/>
                  </a:solidFill>
                </a:rPr>
                <a:t>a</a:t>
              </a:r>
              <a:r>
                <a:rPr lang="en-GB" sz="6000" b="1" dirty="0"/>
                <a:t> + </a:t>
              </a:r>
              <a:r>
                <a:rPr lang="en-GB" sz="6000" b="1" dirty="0">
                  <a:solidFill>
                    <a:schemeClr val="accent1">
                      <a:lumMod val="75000"/>
                    </a:schemeClr>
                  </a:solidFill>
                </a:rPr>
                <a:t>b</a:t>
              </a:r>
              <a:r>
                <a:rPr lang="en-GB" sz="6000" b="1" dirty="0"/>
                <a:t> </a:t>
              </a:r>
              <a:r>
                <a:rPr lang="en-GB" sz="6000" b="1" dirty="0">
                  <a:solidFill>
                    <a:srgbClr val="FEAE00"/>
                  </a:solidFill>
                </a:rPr>
                <a:t>log</a:t>
              </a:r>
              <a:r>
                <a:rPr lang="en-GB" sz="4400" b="1" dirty="0">
                  <a:solidFill>
                    <a:srgbClr val="FEAE00"/>
                  </a:solidFill>
                </a:rPr>
                <a:t>2</a:t>
              </a:r>
              <a:r>
                <a:rPr lang="en-GB" sz="6000" b="1" dirty="0">
                  <a:solidFill>
                    <a:srgbClr val="FEAE00"/>
                  </a:solidFill>
                </a:rPr>
                <a:t>(2D / W)</a:t>
              </a:r>
            </a:p>
          </p:txBody>
        </p:sp>
        <p:sp>
          <p:nvSpPr>
            <p:cNvPr id="13319" name="TextBox 8">
              <a:extLst>
                <a:ext uri="{FF2B5EF4-FFF2-40B4-BE49-F238E27FC236}">
                  <a16:creationId xmlns:a16="http://schemas.microsoft.com/office/drawing/2014/main" id="{1C62A5BA-E66E-4271-A146-551B1EEDCD24}"/>
                </a:ext>
              </a:extLst>
            </p:cNvPr>
            <p:cNvSpPr txBox="1">
              <a:spLocks noChangeArrowheads="1"/>
            </p:cNvSpPr>
            <p:nvPr/>
          </p:nvSpPr>
          <p:spPr bwMode="auto">
            <a:xfrm>
              <a:off x="17448584" y="4193704"/>
              <a:ext cx="66247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4000">
                  <a:solidFill>
                    <a:srgbClr val="FEAE00"/>
                  </a:solidFill>
                </a:rPr>
                <a:t>Index of difficulty</a:t>
              </a:r>
            </a:p>
          </p:txBody>
        </p:sp>
        <p:sp>
          <p:nvSpPr>
            <p:cNvPr id="13320" name="TextBox 9">
              <a:extLst>
                <a:ext uri="{FF2B5EF4-FFF2-40B4-BE49-F238E27FC236}">
                  <a16:creationId xmlns:a16="http://schemas.microsoft.com/office/drawing/2014/main" id="{1845748A-1736-4BF2-9142-CA3B58BE439D}"/>
                </a:ext>
              </a:extLst>
            </p:cNvPr>
            <p:cNvSpPr txBox="1">
              <a:spLocks noChangeArrowheads="1"/>
            </p:cNvSpPr>
            <p:nvPr/>
          </p:nvSpPr>
          <p:spPr bwMode="auto">
            <a:xfrm>
              <a:off x="12552040" y="4193704"/>
              <a:ext cx="20882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4000">
                  <a:solidFill>
                    <a:schemeClr val="tx1"/>
                  </a:solidFill>
                </a:rPr>
                <a:t>time</a:t>
              </a:r>
            </a:p>
          </p:txBody>
        </p:sp>
        <p:sp>
          <p:nvSpPr>
            <p:cNvPr id="13321" name="TextBox 10">
              <a:extLst>
                <a:ext uri="{FF2B5EF4-FFF2-40B4-BE49-F238E27FC236}">
                  <a16:creationId xmlns:a16="http://schemas.microsoft.com/office/drawing/2014/main" id="{198578B8-E274-4B0E-BDFA-84C322665997}"/>
                </a:ext>
              </a:extLst>
            </p:cNvPr>
            <p:cNvSpPr txBox="1">
              <a:spLocks noChangeArrowheads="1"/>
            </p:cNvSpPr>
            <p:nvPr/>
          </p:nvSpPr>
          <p:spPr bwMode="auto">
            <a:xfrm>
              <a:off x="13704168" y="6569968"/>
              <a:ext cx="20882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3200">
                  <a:solidFill>
                    <a:srgbClr val="FF0000"/>
                  </a:solidFill>
                </a:rPr>
                <a:t>“delay”</a:t>
              </a:r>
            </a:p>
          </p:txBody>
        </p:sp>
        <p:sp>
          <p:nvSpPr>
            <p:cNvPr id="13322" name="TextBox 12">
              <a:extLst>
                <a:ext uri="{FF2B5EF4-FFF2-40B4-BE49-F238E27FC236}">
                  <a16:creationId xmlns:a16="http://schemas.microsoft.com/office/drawing/2014/main" id="{FFCE474B-80A2-40E8-AC72-CF743997941A}"/>
                </a:ext>
              </a:extLst>
            </p:cNvPr>
            <p:cNvSpPr txBox="1">
              <a:spLocks noChangeArrowheads="1"/>
            </p:cNvSpPr>
            <p:nvPr/>
          </p:nvSpPr>
          <p:spPr bwMode="auto">
            <a:xfrm>
              <a:off x="16224448" y="6569968"/>
              <a:ext cx="33123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3200">
                  <a:solidFill>
                    <a:srgbClr val="007ABF"/>
                  </a:solidFill>
                </a:rPr>
                <a:t>“acceleration”</a:t>
              </a:r>
            </a:p>
          </p:txBody>
        </p:sp>
      </p:grpSp>
      <p:sp>
        <p:nvSpPr>
          <p:cNvPr id="13317" name="TextBox 2">
            <a:extLst>
              <a:ext uri="{FF2B5EF4-FFF2-40B4-BE49-F238E27FC236}">
                <a16:creationId xmlns:a16="http://schemas.microsoft.com/office/drawing/2014/main" id="{E6801669-351A-4A3C-85C5-459CA2382C95}"/>
              </a:ext>
            </a:extLst>
          </p:cNvPr>
          <p:cNvSpPr txBox="1">
            <a:spLocks noChangeArrowheads="1"/>
          </p:cNvSpPr>
          <p:nvPr/>
        </p:nvSpPr>
        <p:spPr bwMode="auto">
          <a:xfrm>
            <a:off x="12120563" y="3978275"/>
            <a:ext cx="11160125" cy="6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4800" b="1" dirty="0">
                <a:solidFill>
                  <a:srgbClr val="FEAE00"/>
                </a:solidFill>
              </a:rPr>
              <a:t>Three ways to use </a:t>
            </a:r>
            <a:r>
              <a:rPr lang="en-GB" altLang="en-US" sz="4800" b="1" dirty="0" err="1">
                <a:solidFill>
                  <a:srgbClr val="FEAE00"/>
                </a:solidFill>
              </a:rPr>
              <a:t>Fitt’s</a:t>
            </a:r>
            <a:r>
              <a:rPr lang="en-GB" altLang="en-US" sz="4800" b="1" dirty="0">
                <a:solidFill>
                  <a:srgbClr val="FEAE00"/>
                </a:solidFill>
              </a:rPr>
              <a:t> Law</a:t>
            </a:r>
          </a:p>
          <a:p>
            <a:pPr eaLnBrk="1"/>
            <a:endParaRPr lang="en-GB" altLang="en-US" sz="4800" dirty="0"/>
          </a:p>
          <a:p>
            <a:pPr eaLnBrk="1">
              <a:buFont typeface="Helvetica Neue" charset="0"/>
              <a:buAutoNum type="arabicPeriod"/>
            </a:pPr>
            <a:r>
              <a:rPr lang="en-GB" altLang="en-US" sz="4800" dirty="0"/>
              <a:t>High Level </a:t>
            </a:r>
            <a:r>
              <a:rPr lang="en-GB" altLang="en-US" sz="4800" b="1" dirty="0">
                <a:solidFill>
                  <a:srgbClr val="FEAE00"/>
                </a:solidFill>
              </a:rPr>
              <a:t>qualitative-quantitative </a:t>
            </a:r>
            <a:r>
              <a:rPr lang="en-GB" altLang="en-US" sz="4800" dirty="0"/>
              <a:t>engagement</a:t>
            </a:r>
          </a:p>
          <a:p>
            <a:pPr eaLnBrk="1">
              <a:buFont typeface="Helvetica Neue" charset="0"/>
              <a:buAutoNum type="arabicPeriod"/>
            </a:pPr>
            <a:endParaRPr lang="en-GB" altLang="en-US" sz="4800" dirty="0"/>
          </a:p>
          <a:p>
            <a:pPr eaLnBrk="1">
              <a:buFont typeface="Helvetica Neue" charset="0"/>
              <a:buAutoNum type="arabicPeriod"/>
            </a:pPr>
            <a:r>
              <a:rPr lang="en-GB" altLang="en-US" sz="4800" b="1" dirty="0">
                <a:solidFill>
                  <a:srgbClr val="FEAE00"/>
                </a:solidFill>
              </a:rPr>
              <a:t>Mathematical</a:t>
            </a:r>
            <a:r>
              <a:rPr lang="en-GB" altLang="en-US" sz="4800" dirty="0"/>
              <a:t> Engagement with the model</a:t>
            </a:r>
          </a:p>
          <a:p>
            <a:pPr eaLnBrk="1">
              <a:buFont typeface="Helvetica Neue" charset="0"/>
              <a:buAutoNum type="arabicPeriod"/>
            </a:pPr>
            <a:endParaRPr lang="en-GB" altLang="en-US" sz="4800" dirty="0"/>
          </a:p>
          <a:p>
            <a:pPr eaLnBrk="1">
              <a:buFont typeface="Helvetica Neue" charset="0"/>
              <a:buAutoNum type="arabicPeriod"/>
            </a:pPr>
            <a:r>
              <a:rPr lang="en-GB" altLang="en-US" sz="4800" dirty="0"/>
              <a:t>Further </a:t>
            </a:r>
            <a:r>
              <a:rPr lang="en-GB" altLang="en-US" sz="4800" b="1" dirty="0">
                <a:solidFill>
                  <a:srgbClr val="FEAE00"/>
                </a:solidFill>
              </a:rPr>
              <a:t>Theory Building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62BEEE79-E618-4B26-A98F-8B79CAF020AB}"/>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15363" name="Picture 5" descr="Shape&#10;&#10;Description automatically generated">
            <a:extLst>
              <a:ext uri="{FF2B5EF4-FFF2-40B4-BE49-F238E27FC236}">
                <a16:creationId xmlns:a16="http://schemas.microsoft.com/office/drawing/2014/main" id="{8FFDC04A-6407-4BF1-AE76-E9451C7B1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7362825"/>
            <a:ext cx="43846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4" name="Group 1">
            <a:extLst>
              <a:ext uri="{FF2B5EF4-FFF2-40B4-BE49-F238E27FC236}">
                <a16:creationId xmlns:a16="http://schemas.microsoft.com/office/drawing/2014/main" id="{282F5803-0B73-4A9E-9B54-4DA531932470}"/>
              </a:ext>
            </a:extLst>
          </p:cNvPr>
          <p:cNvGrpSpPr>
            <a:grpSpLocks/>
          </p:cNvGrpSpPr>
          <p:nvPr/>
        </p:nvGrpSpPr>
        <p:grpSpPr bwMode="auto">
          <a:xfrm>
            <a:off x="382588" y="11206163"/>
            <a:ext cx="5283200" cy="1697037"/>
            <a:chOff x="12552040" y="4193704"/>
            <a:chExt cx="11521280" cy="2805293"/>
          </a:xfrm>
        </p:grpSpPr>
        <p:sp>
          <p:nvSpPr>
            <p:cNvPr id="8" name="TextBox 7">
              <a:extLst>
                <a:ext uri="{FF2B5EF4-FFF2-40B4-BE49-F238E27FC236}">
                  <a16:creationId xmlns:a16="http://schemas.microsoft.com/office/drawing/2014/main" id="{BC47CA60-E221-4A26-BCB0-FF61EFD13D3D}"/>
                </a:ext>
              </a:extLst>
            </p:cNvPr>
            <p:cNvSpPr txBox="1"/>
            <p:nvPr/>
          </p:nvSpPr>
          <p:spPr>
            <a:xfrm>
              <a:off x="13057481" y="5130551"/>
              <a:ext cx="9648379" cy="813509"/>
            </a:xfrm>
            <a:prstGeom prst="rect">
              <a:avLst/>
            </a:prstGeom>
            <a:noFill/>
          </p:spPr>
          <p:txBody>
            <a:bodyPr>
              <a:spAutoFit/>
            </a:bodyPr>
            <a:lstStyle/>
            <a:p>
              <a:pPr algn="ctr" eaLnBrk="1">
                <a:defRPr/>
              </a:pPr>
              <a:r>
                <a:rPr lang="en-GB" sz="3200" b="1" dirty="0"/>
                <a:t>T = </a:t>
              </a:r>
              <a:r>
                <a:rPr lang="en-GB" sz="3200" b="1" dirty="0">
                  <a:solidFill>
                    <a:srgbClr val="FF0000"/>
                  </a:solidFill>
                </a:rPr>
                <a:t>a</a:t>
              </a:r>
              <a:r>
                <a:rPr lang="en-GB" sz="3200" b="1" dirty="0"/>
                <a:t> + </a:t>
              </a:r>
              <a:r>
                <a:rPr lang="en-GB" sz="3200" b="1" dirty="0">
                  <a:solidFill>
                    <a:schemeClr val="accent1">
                      <a:lumMod val="75000"/>
                    </a:schemeClr>
                  </a:solidFill>
                </a:rPr>
                <a:t>b</a:t>
              </a:r>
              <a:r>
                <a:rPr lang="en-GB" sz="3200" b="1" dirty="0"/>
                <a:t> </a:t>
              </a:r>
              <a:r>
                <a:rPr lang="en-GB" sz="3200" b="1" dirty="0">
                  <a:solidFill>
                    <a:srgbClr val="FEAE00"/>
                  </a:solidFill>
                </a:rPr>
                <a:t>log</a:t>
              </a:r>
              <a:r>
                <a:rPr lang="en-GB" sz="2000" b="1" dirty="0">
                  <a:solidFill>
                    <a:srgbClr val="FEAE00"/>
                  </a:solidFill>
                </a:rPr>
                <a:t>2</a:t>
              </a:r>
              <a:r>
                <a:rPr lang="en-GB" sz="3200" b="1" dirty="0">
                  <a:solidFill>
                    <a:srgbClr val="FEAE00"/>
                  </a:solidFill>
                </a:rPr>
                <a:t>(2D / W)</a:t>
              </a:r>
            </a:p>
          </p:txBody>
        </p:sp>
        <p:sp>
          <p:nvSpPr>
            <p:cNvPr id="15369" name="TextBox 8">
              <a:extLst>
                <a:ext uri="{FF2B5EF4-FFF2-40B4-BE49-F238E27FC236}">
                  <a16:creationId xmlns:a16="http://schemas.microsoft.com/office/drawing/2014/main" id="{C7F6C06C-1E26-4287-87D4-8C646898CF94}"/>
                </a:ext>
              </a:extLst>
            </p:cNvPr>
            <p:cNvSpPr txBox="1">
              <a:spLocks noChangeArrowheads="1"/>
            </p:cNvSpPr>
            <p:nvPr/>
          </p:nvSpPr>
          <p:spPr bwMode="auto">
            <a:xfrm>
              <a:off x="17448583" y="4193704"/>
              <a:ext cx="6624737"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rgbClr val="FEAE00"/>
                  </a:solidFill>
                </a:rPr>
                <a:t>Index of difficulty</a:t>
              </a:r>
            </a:p>
          </p:txBody>
        </p:sp>
        <p:sp>
          <p:nvSpPr>
            <p:cNvPr id="15370" name="TextBox 9">
              <a:extLst>
                <a:ext uri="{FF2B5EF4-FFF2-40B4-BE49-F238E27FC236}">
                  <a16:creationId xmlns:a16="http://schemas.microsoft.com/office/drawing/2014/main" id="{302458EF-26B7-49F3-B663-12AE814AC369}"/>
                </a:ext>
              </a:extLst>
            </p:cNvPr>
            <p:cNvSpPr txBox="1">
              <a:spLocks noChangeArrowheads="1"/>
            </p:cNvSpPr>
            <p:nvPr/>
          </p:nvSpPr>
          <p:spPr bwMode="auto">
            <a:xfrm>
              <a:off x="12552040" y="4193704"/>
              <a:ext cx="2088231"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chemeClr val="tx1"/>
                  </a:solidFill>
                </a:rPr>
                <a:t>time</a:t>
              </a:r>
            </a:p>
          </p:txBody>
        </p:sp>
        <p:sp>
          <p:nvSpPr>
            <p:cNvPr id="15371" name="TextBox 10">
              <a:extLst>
                <a:ext uri="{FF2B5EF4-FFF2-40B4-BE49-F238E27FC236}">
                  <a16:creationId xmlns:a16="http://schemas.microsoft.com/office/drawing/2014/main" id="{9CA86665-C68D-4D84-8A74-C75EA7224D37}"/>
                </a:ext>
              </a:extLst>
            </p:cNvPr>
            <p:cNvSpPr txBox="1">
              <a:spLocks noChangeArrowheads="1"/>
            </p:cNvSpPr>
            <p:nvPr/>
          </p:nvSpPr>
          <p:spPr bwMode="auto">
            <a:xfrm>
              <a:off x="13704168" y="6569966"/>
              <a:ext cx="2088231"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FF0000"/>
                  </a:solidFill>
                </a:rPr>
                <a:t>“delay”</a:t>
              </a:r>
            </a:p>
          </p:txBody>
        </p:sp>
        <p:sp>
          <p:nvSpPr>
            <p:cNvPr id="15372" name="TextBox 12">
              <a:extLst>
                <a:ext uri="{FF2B5EF4-FFF2-40B4-BE49-F238E27FC236}">
                  <a16:creationId xmlns:a16="http://schemas.microsoft.com/office/drawing/2014/main" id="{1568AE08-89CA-45E8-91B8-A801FC4D9422}"/>
                </a:ext>
              </a:extLst>
            </p:cNvPr>
            <p:cNvSpPr txBox="1">
              <a:spLocks noChangeArrowheads="1"/>
            </p:cNvSpPr>
            <p:nvPr/>
          </p:nvSpPr>
          <p:spPr bwMode="auto">
            <a:xfrm>
              <a:off x="16224449" y="6569969"/>
              <a:ext cx="3312369"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007ABF"/>
                  </a:solidFill>
                </a:rPr>
                <a:t>“acceleration”</a:t>
              </a:r>
            </a:p>
          </p:txBody>
        </p:sp>
      </p:grpSp>
      <p:sp>
        <p:nvSpPr>
          <p:cNvPr id="15365" name="TextBox 2">
            <a:extLst>
              <a:ext uri="{FF2B5EF4-FFF2-40B4-BE49-F238E27FC236}">
                <a16:creationId xmlns:a16="http://schemas.microsoft.com/office/drawing/2014/main" id="{5022237C-E49A-416B-9C4D-77FDA772DD4B}"/>
              </a:ext>
            </a:extLst>
          </p:cNvPr>
          <p:cNvSpPr txBox="1">
            <a:spLocks noChangeArrowheads="1"/>
          </p:cNvSpPr>
          <p:nvPr/>
        </p:nvSpPr>
        <p:spPr bwMode="auto">
          <a:xfrm>
            <a:off x="887413" y="2249488"/>
            <a:ext cx="180244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a:t>1. High Level </a:t>
            </a:r>
            <a:r>
              <a:rPr lang="en-GB" altLang="en-US" sz="6000" b="1">
                <a:solidFill>
                  <a:srgbClr val="FEAE00"/>
                </a:solidFill>
              </a:rPr>
              <a:t>qualitative-quantitative </a:t>
            </a:r>
            <a:r>
              <a:rPr lang="en-GB" altLang="en-US" sz="6000"/>
              <a:t>engagement</a:t>
            </a:r>
          </a:p>
          <a:p>
            <a:pPr eaLnBrk="1"/>
            <a:endParaRPr lang="en-GB" altLang="en-US" sz="6000"/>
          </a:p>
        </p:txBody>
      </p:sp>
      <p:sp>
        <p:nvSpPr>
          <p:cNvPr id="15366" name="TextBox 11">
            <a:extLst>
              <a:ext uri="{FF2B5EF4-FFF2-40B4-BE49-F238E27FC236}">
                <a16:creationId xmlns:a16="http://schemas.microsoft.com/office/drawing/2014/main" id="{3E26AC4B-40FA-4002-BF33-0CDB1232ABC5}"/>
              </a:ext>
            </a:extLst>
          </p:cNvPr>
          <p:cNvSpPr txBox="1">
            <a:spLocks noChangeArrowheads="1"/>
          </p:cNvSpPr>
          <p:nvPr/>
        </p:nvSpPr>
        <p:spPr bwMode="auto">
          <a:xfrm>
            <a:off x="5567363" y="3473450"/>
            <a:ext cx="120253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5400" b="1">
                <a:solidFill>
                  <a:srgbClr val="FEAE00"/>
                </a:solidFill>
              </a:rPr>
              <a:t>Further = harder / slower</a:t>
            </a:r>
            <a:endParaRPr lang="en-GB" altLang="en-US" sz="4800"/>
          </a:p>
          <a:p>
            <a:pPr eaLnBrk="1"/>
            <a:r>
              <a:rPr lang="en-GB" altLang="en-US" sz="4800"/>
              <a:t>So:</a:t>
            </a:r>
          </a:p>
          <a:p>
            <a:pPr eaLnBrk="1">
              <a:buFont typeface="Arial" panose="020B0604020202020204" pitchFamily="34" charset="0"/>
              <a:buChar char="•"/>
            </a:pPr>
            <a:r>
              <a:rPr lang="en-GB" altLang="en-US" sz="4800"/>
              <a:t>Minimise length of mouse moves</a:t>
            </a:r>
          </a:p>
          <a:p>
            <a:pPr eaLnBrk="1">
              <a:buFont typeface="Arial" panose="020B0604020202020204" pitchFamily="34" charset="0"/>
              <a:buChar char="•"/>
            </a:pPr>
            <a:r>
              <a:rPr lang="en-GB" altLang="en-US" sz="4800"/>
              <a:t>Control the user’s mouse-path</a:t>
            </a:r>
          </a:p>
        </p:txBody>
      </p:sp>
      <p:pic>
        <p:nvPicPr>
          <p:cNvPr id="5" name="Picture 4">
            <a:extLst>
              <a:ext uri="{FF2B5EF4-FFF2-40B4-BE49-F238E27FC236}">
                <a16:creationId xmlns:a16="http://schemas.microsoft.com/office/drawing/2014/main" id="{4CE69BB1-3F18-4A17-B921-CAB9FBA1FBF1}"/>
              </a:ext>
            </a:extLst>
          </p:cNvPr>
          <p:cNvPicPr>
            <a:picLocks noChangeAspect="1"/>
          </p:cNvPicPr>
          <p:nvPr/>
        </p:nvPicPr>
        <p:blipFill>
          <a:blip r:embed="rId4"/>
          <a:stretch>
            <a:fillRect/>
          </a:stretch>
        </p:blipFill>
        <p:spPr>
          <a:xfrm>
            <a:off x="10968038" y="7145338"/>
            <a:ext cx="8391525" cy="5343525"/>
          </a:xfrm>
          <a:prstGeom prst="rect">
            <a:avLst/>
          </a:prstGeom>
          <a:ln w="28575">
            <a:solidFill>
              <a:schemeClr val="tx2">
                <a:lumMod val="50000"/>
              </a:schemeClr>
            </a:solid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02F54E19-1CBB-43AC-BB2A-07278B536744}"/>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17411" name="Picture 5" descr="Shape&#10;&#10;Description automatically generated">
            <a:extLst>
              <a:ext uri="{FF2B5EF4-FFF2-40B4-BE49-F238E27FC236}">
                <a16:creationId xmlns:a16="http://schemas.microsoft.com/office/drawing/2014/main" id="{E81D22B5-4BDC-4957-800C-3F91D4BDE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7362825"/>
            <a:ext cx="43846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2" name="Group 1">
            <a:extLst>
              <a:ext uri="{FF2B5EF4-FFF2-40B4-BE49-F238E27FC236}">
                <a16:creationId xmlns:a16="http://schemas.microsoft.com/office/drawing/2014/main" id="{757E2DC8-5D51-4807-9D7E-9555348E4C7A}"/>
              </a:ext>
            </a:extLst>
          </p:cNvPr>
          <p:cNvGrpSpPr>
            <a:grpSpLocks/>
          </p:cNvGrpSpPr>
          <p:nvPr/>
        </p:nvGrpSpPr>
        <p:grpSpPr bwMode="auto">
          <a:xfrm>
            <a:off x="382588" y="11206163"/>
            <a:ext cx="5283200" cy="1697037"/>
            <a:chOff x="12552040" y="4193704"/>
            <a:chExt cx="11521280" cy="2805293"/>
          </a:xfrm>
        </p:grpSpPr>
        <p:sp>
          <p:nvSpPr>
            <p:cNvPr id="8" name="TextBox 7">
              <a:extLst>
                <a:ext uri="{FF2B5EF4-FFF2-40B4-BE49-F238E27FC236}">
                  <a16:creationId xmlns:a16="http://schemas.microsoft.com/office/drawing/2014/main" id="{00EA320C-5978-496F-8CDA-5C215EEE9754}"/>
                </a:ext>
              </a:extLst>
            </p:cNvPr>
            <p:cNvSpPr txBox="1"/>
            <p:nvPr/>
          </p:nvSpPr>
          <p:spPr>
            <a:xfrm>
              <a:off x="13057481" y="5130551"/>
              <a:ext cx="9648379" cy="813509"/>
            </a:xfrm>
            <a:prstGeom prst="rect">
              <a:avLst/>
            </a:prstGeom>
            <a:noFill/>
          </p:spPr>
          <p:txBody>
            <a:bodyPr>
              <a:spAutoFit/>
            </a:bodyPr>
            <a:lstStyle/>
            <a:p>
              <a:pPr algn="ctr" eaLnBrk="1">
                <a:defRPr/>
              </a:pPr>
              <a:r>
                <a:rPr lang="en-GB" sz="3200" b="1" dirty="0"/>
                <a:t>T = </a:t>
              </a:r>
              <a:r>
                <a:rPr lang="en-GB" sz="3200" b="1" dirty="0">
                  <a:solidFill>
                    <a:srgbClr val="FF0000"/>
                  </a:solidFill>
                </a:rPr>
                <a:t>a</a:t>
              </a:r>
              <a:r>
                <a:rPr lang="en-GB" sz="3200" b="1" dirty="0"/>
                <a:t> + </a:t>
              </a:r>
              <a:r>
                <a:rPr lang="en-GB" sz="3200" b="1" dirty="0">
                  <a:solidFill>
                    <a:schemeClr val="accent1">
                      <a:lumMod val="75000"/>
                    </a:schemeClr>
                  </a:solidFill>
                </a:rPr>
                <a:t>b</a:t>
              </a:r>
              <a:r>
                <a:rPr lang="en-GB" sz="3200" b="1" dirty="0"/>
                <a:t> </a:t>
              </a:r>
              <a:r>
                <a:rPr lang="en-GB" sz="3200" b="1" dirty="0">
                  <a:solidFill>
                    <a:srgbClr val="FEAE00"/>
                  </a:solidFill>
                </a:rPr>
                <a:t>log</a:t>
              </a:r>
              <a:r>
                <a:rPr lang="en-GB" sz="2000" b="1" dirty="0">
                  <a:solidFill>
                    <a:srgbClr val="FEAE00"/>
                  </a:solidFill>
                </a:rPr>
                <a:t>2</a:t>
              </a:r>
              <a:r>
                <a:rPr lang="en-GB" sz="3200" b="1" dirty="0">
                  <a:solidFill>
                    <a:srgbClr val="FEAE00"/>
                  </a:solidFill>
                </a:rPr>
                <a:t>(2D / W)</a:t>
              </a:r>
            </a:p>
          </p:txBody>
        </p:sp>
        <p:sp>
          <p:nvSpPr>
            <p:cNvPr id="17418" name="TextBox 8">
              <a:extLst>
                <a:ext uri="{FF2B5EF4-FFF2-40B4-BE49-F238E27FC236}">
                  <a16:creationId xmlns:a16="http://schemas.microsoft.com/office/drawing/2014/main" id="{4C2F15B9-BCB2-4891-A8B4-13D88EE4FE60}"/>
                </a:ext>
              </a:extLst>
            </p:cNvPr>
            <p:cNvSpPr txBox="1">
              <a:spLocks noChangeArrowheads="1"/>
            </p:cNvSpPr>
            <p:nvPr/>
          </p:nvSpPr>
          <p:spPr bwMode="auto">
            <a:xfrm>
              <a:off x="17448583" y="4193704"/>
              <a:ext cx="6624737"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rgbClr val="FEAE00"/>
                  </a:solidFill>
                </a:rPr>
                <a:t>Index of difficulty</a:t>
              </a:r>
            </a:p>
          </p:txBody>
        </p:sp>
        <p:sp>
          <p:nvSpPr>
            <p:cNvPr id="17419" name="TextBox 9">
              <a:extLst>
                <a:ext uri="{FF2B5EF4-FFF2-40B4-BE49-F238E27FC236}">
                  <a16:creationId xmlns:a16="http://schemas.microsoft.com/office/drawing/2014/main" id="{532B235E-404E-4713-9E88-2553820F85F9}"/>
                </a:ext>
              </a:extLst>
            </p:cNvPr>
            <p:cNvSpPr txBox="1">
              <a:spLocks noChangeArrowheads="1"/>
            </p:cNvSpPr>
            <p:nvPr/>
          </p:nvSpPr>
          <p:spPr bwMode="auto">
            <a:xfrm>
              <a:off x="12552040" y="4193704"/>
              <a:ext cx="2088231"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chemeClr val="tx1"/>
                  </a:solidFill>
                </a:rPr>
                <a:t>time</a:t>
              </a:r>
            </a:p>
          </p:txBody>
        </p:sp>
        <p:sp>
          <p:nvSpPr>
            <p:cNvPr id="17420" name="TextBox 10">
              <a:extLst>
                <a:ext uri="{FF2B5EF4-FFF2-40B4-BE49-F238E27FC236}">
                  <a16:creationId xmlns:a16="http://schemas.microsoft.com/office/drawing/2014/main" id="{769AA113-FA6C-45D6-8513-B649E1A70FE4}"/>
                </a:ext>
              </a:extLst>
            </p:cNvPr>
            <p:cNvSpPr txBox="1">
              <a:spLocks noChangeArrowheads="1"/>
            </p:cNvSpPr>
            <p:nvPr/>
          </p:nvSpPr>
          <p:spPr bwMode="auto">
            <a:xfrm>
              <a:off x="13704168" y="6569966"/>
              <a:ext cx="2088231"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FF0000"/>
                  </a:solidFill>
                </a:rPr>
                <a:t>“delay”</a:t>
              </a:r>
            </a:p>
          </p:txBody>
        </p:sp>
        <p:sp>
          <p:nvSpPr>
            <p:cNvPr id="17421" name="TextBox 12">
              <a:extLst>
                <a:ext uri="{FF2B5EF4-FFF2-40B4-BE49-F238E27FC236}">
                  <a16:creationId xmlns:a16="http://schemas.microsoft.com/office/drawing/2014/main" id="{86208785-0EF1-4431-839B-724B67E18CC7}"/>
                </a:ext>
              </a:extLst>
            </p:cNvPr>
            <p:cNvSpPr txBox="1">
              <a:spLocks noChangeArrowheads="1"/>
            </p:cNvSpPr>
            <p:nvPr/>
          </p:nvSpPr>
          <p:spPr bwMode="auto">
            <a:xfrm>
              <a:off x="16224449" y="6569969"/>
              <a:ext cx="3312369"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007ABF"/>
                  </a:solidFill>
                </a:rPr>
                <a:t>“acceleration”</a:t>
              </a:r>
            </a:p>
          </p:txBody>
        </p:sp>
      </p:grpSp>
      <p:sp>
        <p:nvSpPr>
          <p:cNvPr id="17413" name="TextBox 2">
            <a:extLst>
              <a:ext uri="{FF2B5EF4-FFF2-40B4-BE49-F238E27FC236}">
                <a16:creationId xmlns:a16="http://schemas.microsoft.com/office/drawing/2014/main" id="{C2ECA165-192E-4A0D-BAC2-584A9A2B311C}"/>
              </a:ext>
            </a:extLst>
          </p:cNvPr>
          <p:cNvSpPr txBox="1">
            <a:spLocks noChangeArrowheads="1"/>
          </p:cNvSpPr>
          <p:nvPr/>
        </p:nvSpPr>
        <p:spPr bwMode="auto">
          <a:xfrm>
            <a:off x="887413" y="2249488"/>
            <a:ext cx="180244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a:t>1. High Level </a:t>
            </a:r>
            <a:r>
              <a:rPr lang="en-GB" altLang="en-US" sz="6000" b="1">
                <a:solidFill>
                  <a:srgbClr val="FEAE00"/>
                </a:solidFill>
              </a:rPr>
              <a:t>qualitative-quantitative </a:t>
            </a:r>
            <a:r>
              <a:rPr lang="en-GB" altLang="en-US" sz="6000"/>
              <a:t>engagement</a:t>
            </a:r>
          </a:p>
          <a:p>
            <a:pPr eaLnBrk="1"/>
            <a:endParaRPr lang="en-GB" altLang="en-US" sz="6000"/>
          </a:p>
        </p:txBody>
      </p:sp>
      <p:sp>
        <p:nvSpPr>
          <p:cNvPr id="17414" name="TextBox 11">
            <a:extLst>
              <a:ext uri="{FF2B5EF4-FFF2-40B4-BE49-F238E27FC236}">
                <a16:creationId xmlns:a16="http://schemas.microsoft.com/office/drawing/2014/main" id="{6962B41B-44B3-4F5B-BB90-D7663A62A11C}"/>
              </a:ext>
            </a:extLst>
          </p:cNvPr>
          <p:cNvSpPr txBox="1">
            <a:spLocks noChangeArrowheads="1"/>
          </p:cNvSpPr>
          <p:nvPr/>
        </p:nvSpPr>
        <p:spPr bwMode="auto">
          <a:xfrm>
            <a:off x="5567363" y="3473450"/>
            <a:ext cx="12025312"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5400" b="1">
                <a:solidFill>
                  <a:srgbClr val="FEAE00"/>
                </a:solidFill>
              </a:rPr>
              <a:t>Further = harder / slower</a:t>
            </a:r>
            <a:endParaRPr lang="en-GB" altLang="en-US" sz="4800"/>
          </a:p>
          <a:p>
            <a:pPr eaLnBrk="1"/>
            <a:r>
              <a:rPr lang="en-GB" altLang="en-US" sz="4800"/>
              <a:t>So:</a:t>
            </a:r>
          </a:p>
          <a:p>
            <a:pPr eaLnBrk="1">
              <a:buFont typeface="Arial" panose="020B0604020202020204" pitchFamily="34" charset="0"/>
              <a:buChar char="•"/>
            </a:pPr>
            <a:r>
              <a:rPr lang="en-GB" altLang="en-US" sz="4800"/>
              <a:t>Minimise length of mouse moves</a:t>
            </a:r>
          </a:p>
          <a:p>
            <a:pPr eaLnBrk="1">
              <a:buFont typeface="Arial" panose="020B0604020202020204" pitchFamily="34" charset="0"/>
              <a:buChar char="•"/>
            </a:pPr>
            <a:r>
              <a:rPr lang="en-GB" altLang="en-US" sz="4800"/>
              <a:t>Control the user’s mouse-path</a:t>
            </a:r>
          </a:p>
          <a:p>
            <a:pPr eaLnBrk="1">
              <a:buFont typeface="Arial" panose="020B0604020202020204" pitchFamily="34" charset="0"/>
              <a:buChar char="•"/>
            </a:pPr>
            <a:r>
              <a:rPr lang="en-GB" altLang="en-US" sz="4800"/>
              <a:t>Spawn controls close to mouse position</a:t>
            </a:r>
          </a:p>
        </p:txBody>
      </p:sp>
      <p:pic>
        <p:nvPicPr>
          <p:cNvPr id="17415" name="Picture 2" descr="Pretty Clean Context Menu In Pure JavaScript - Contextual.js | CSS Script">
            <a:extLst>
              <a:ext uri="{FF2B5EF4-FFF2-40B4-BE49-F238E27FC236}">
                <a16:creationId xmlns:a16="http://schemas.microsoft.com/office/drawing/2014/main" id="{2E3756ED-3180-423F-854A-F90F447A1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2988" y="8586788"/>
            <a:ext cx="46196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4">
            <a:extLst>
              <a:ext uri="{FF2B5EF4-FFF2-40B4-BE49-F238E27FC236}">
                <a16:creationId xmlns:a16="http://schemas.microsoft.com/office/drawing/2014/main" id="{48E6A9E5-09C8-4BB0-8620-441B00AA8B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71725" y="7937500"/>
            <a:ext cx="453707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6E6D96F0-C458-4291-84E3-4C1F48AEE3CD}"/>
              </a:ext>
            </a:extLst>
          </p:cNvPr>
          <p:cNvSpPr txBox="1">
            <a:spLocks/>
          </p:cNvSpPr>
          <p:nvPr/>
        </p:nvSpPr>
        <p:spPr bwMode="auto">
          <a:xfrm>
            <a:off x="454025" y="449263"/>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Fitts’ Law:</a:t>
            </a:r>
            <a:r>
              <a:rPr lang="en-US" altLang="en-US" sz="7800" b="1">
                <a:solidFill>
                  <a:srgbClr val="000000"/>
                </a:solidFill>
              </a:rPr>
              <a:t> </a:t>
            </a:r>
            <a:r>
              <a:rPr lang="en-US" altLang="en-US" sz="6600">
                <a:solidFill>
                  <a:srgbClr val="000000"/>
                </a:solidFill>
              </a:rPr>
              <a:t>pointing, parameterised!</a:t>
            </a:r>
            <a:endParaRPr lang="en-US" altLang="en-US" sz="7800">
              <a:solidFill>
                <a:srgbClr val="000000"/>
              </a:solidFill>
            </a:endParaRPr>
          </a:p>
        </p:txBody>
      </p:sp>
      <p:pic>
        <p:nvPicPr>
          <p:cNvPr id="19459" name="Picture 5" descr="Shape&#10;&#10;Description automatically generated">
            <a:extLst>
              <a:ext uri="{FF2B5EF4-FFF2-40B4-BE49-F238E27FC236}">
                <a16:creationId xmlns:a16="http://schemas.microsoft.com/office/drawing/2014/main" id="{F56EDCCF-B3AC-4920-AC5B-81FF25C67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7362825"/>
            <a:ext cx="43846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0" name="Group 1">
            <a:extLst>
              <a:ext uri="{FF2B5EF4-FFF2-40B4-BE49-F238E27FC236}">
                <a16:creationId xmlns:a16="http://schemas.microsoft.com/office/drawing/2014/main" id="{C4FB8D02-43D4-4566-A302-2422297DB28A}"/>
              </a:ext>
            </a:extLst>
          </p:cNvPr>
          <p:cNvGrpSpPr>
            <a:grpSpLocks/>
          </p:cNvGrpSpPr>
          <p:nvPr/>
        </p:nvGrpSpPr>
        <p:grpSpPr bwMode="auto">
          <a:xfrm>
            <a:off x="382588" y="11206163"/>
            <a:ext cx="5283200" cy="1697037"/>
            <a:chOff x="12552040" y="4193704"/>
            <a:chExt cx="11521280" cy="2805293"/>
          </a:xfrm>
        </p:grpSpPr>
        <p:sp>
          <p:nvSpPr>
            <p:cNvPr id="8" name="TextBox 7">
              <a:extLst>
                <a:ext uri="{FF2B5EF4-FFF2-40B4-BE49-F238E27FC236}">
                  <a16:creationId xmlns:a16="http://schemas.microsoft.com/office/drawing/2014/main" id="{7FB5BCFB-74DF-4B1E-A9F1-31F5DEB01B07}"/>
                </a:ext>
              </a:extLst>
            </p:cNvPr>
            <p:cNvSpPr txBox="1"/>
            <p:nvPr/>
          </p:nvSpPr>
          <p:spPr>
            <a:xfrm>
              <a:off x="13057481" y="5130551"/>
              <a:ext cx="9648379" cy="813509"/>
            </a:xfrm>
            <a:prstGeom prst="rect">
              <a:avLst/>
            </a:prstGeom>
            <a:noFill/>
          </p:spPr>
          <p:txBody>
            <a:bodyPr>
              <a:spAutoFit/>
            </a:bodyPr>
            <a:lstStyle/>
            <a:p>
              <a:pPr algn="ctr" eaLnBrk="1">
                <a:defRPr/>
              </a:pPr>
              <a:r>
                <a:rPr lang="en-GB" sz="3200" b="1" dirty="0"/>
                <a:t>T = </a:t>
              </a:r>
              <a:r>
                <a:rPr lang="en-GB" sz="3200" b="1" dirty="0">
                  <a:solidFill>
                    <a:srgbClr val="FF0000"/>
                  </a:solidFill>
                </a:rPr>
                <a:t>a</a:t>
              </a:r>
              <a:r>
                <a:rPr lang="en-GB" sz="3200" b="1" dirty="0"/>
                <a:t> + </a:t>
              </a:r>
              <a:r>
                <a:rPr lang="en-GB" sz="3200" b="1" dirty="0">
                  <a:solidFill>
                    <a:schemeClr val="accent1">
                      <a:lumMod val="75000"/>
                    </a:schemeClr>
                  </a:solidFill>
                </a:rPr>
                <a:t>b</a:t>
              </a:r>
              <a:r>
                <a:rPr lang="en-GB" sz="3200" b="1" dirty="0"/>
                <a:t> </a:t>
              </a:r>
              <a:r>
                <a:rPr lang="en-GB" sz="3200" b="1" dirty="0">
                  <a:solidFill>
                    <a:srgbClr val="FEAE00"/>
                  </a:solidFill>
                </a:rPr>
                <a:t>log</a:t>
              </a:r>
              <a:r>
                <a:rPr lang="en-GB" sz="2000" b="1" dirty="0">
                  <a:solidFill>
                    <a:srgbClr val="FEAE00"/>
                  </a:solidFill>
                </a:rPr>
                <a:t>2</a:t>
              </a:r>
              <a:r>
                <a:rPr lang="en-GB" sz="3200" b="1" dirty="0">
                  <a:solidFill>
                    <a:srgbClr val="FEAE00"/>
                  </a:solidFill>
                </a:rPr>
                <a:t>(2D / W)</a:t>
              </a:r>
            </a:p>
          </p:txBody>
        </p:sp>
        <p:sp>
          <p:nvSpPr>
            <p:cNvPr id="19465" name="TextBox 8">
              <a:extLst>
                <a:ext uri="{FF2B5EF4-FFF2-40B4-BE49-F238E27FC236}">
                  <a16:creationId xmlns:a16="http://schemas.microsoft.com/office/drawing/2014/main" id="{A2C10C85-A443-4D93-8AFA-C7412AEE6158}"/>
                </a:ext>
              </a:extLst>
            </p:cNvPr>
            <p:cNvSpPr txBox="1">
              <a:spLocks noChangeArrowheads="1"/>
            </p:cNvSpPr>
            <p:nvPr/>
          </p:nvSpPr>
          <p:spPr bwMode="auto">
            <a:xfrm>
              <a:off x="17448583" y="4193704"/>
              <a:ext cx="6624737"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rgbClr val="FEAE00"/>
                  </a:solidFill>
                </a:rPr>
                <a:t>Index of difficulty</a:t>
              </a:r>
            </a:p>
          </p:txBody>
        </p:sp>
        <p:sp>
          <p:nvSpPr>
            <p:cNvPr id="19466" name="TextBox 9">
              <a:extLst>
                <a:ext uri="{FF2B5EF4-FFF2-40B4-BE49-F238E27FC236}">
                  <a16:creationId xmlns:a16="http://schemas.microsoft.com/office/drawing/2014/main" id="{CC4C7CEA-D13A-42F4-A859-8ED0ED7888A6}"/>
                </a:ext>
              </a:extLst>
            </p:cNvPr>
            <p:cNvSpPr txBox="1">
              <a:spLocks noChangeArrowheads="1"/>
            </p:cNvSpPr>
            <p:nvPr/>
          </p:nvSpPr>
          <p:spPr bwMode="auto">
            <a:xfrm>
              <a:off x="12552040" y="4193704"/>
              <a:ext cx="2088231" cy="5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800">
                  <a:solidFill>
                    <a:schemeClr val="tx1"/>
                  </a:solidFill>
                </a:rPr>
                <a:t>time</a:t>
              </a:r>
            </a:p>
          </p:txBody>
        </p:sp>
        <p:sp>
          <p:nvSpPr>
            <p:cNvPr id="19467" name="TextBox 10">
              <a:extLst>
                <a:ext uri="{FF2B5EF4-FFF2-40B4-BE49-F238E27FC236}">
                  <a16:creationId xmlns:a16="http://schemas.microsoft.com/office/drawing/2014/main" id="{34553BCA-CCDA-411D-B311-4A7D20967E33}"/>
                </a:ext>
              </a:extLst>
            </p:cNvPr>
            <p:cNvSpPr txBox="1">
              <a:spLocks noChangeArrowheads="1"/>
            </p:cNvSpPr>
            <p:nvPr/>
          </p:nvSpPr>
          <p:spPr bwMode="auto">
            <a:xfrm>
              <a:off x="13704168" y="6569966"/>
              <a:ext cx="2088231"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FF0000"/>
                  </a:solidFill>
                </a:rPr>
                <a:t>“delay”</a:t>
              </a:r>
            </a:p>
          </p:txBody>
        </p:sp>
        <p:sp>
          <p:nvSpPr>
            <p:cNvPr id="19468" name="TextBox 12">
              <a:extLst>
                <a:ext uri="{FF2B5EF4-FFF2-40B4-BE49-F238E27FC236}">
                  <a16:creationId xmlns:a16="http://schemas.microsoft.com/office/drawing/2014/main" id="{0CD39CD5-1D94-4B61-BF1D-2DB75E0D2936}"/>
                </a:ext>
              </a:extLst>
            </p:cNvPr>
            <p:cNvSpPr txBox="1">
              <a:spLocks noChangeArrowheads="1"/>
            </p:cNvSpPr>
            <p:nvPr/>
          </p:nvSpPr>
          <p:spPr bwMode="auto">
            <a:xfrm>
              <a:off x="16224449" y="6569969"/>
              <a:ext cx="3312369" cy="42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GB" altLang="en-US" sz="1400">
                  <a:solidFill>
                    <a:srgbClr val="007ABF"/>
                  </a:solidFill>
                </a:rPr>
                <a:t>“acceleration”</a:t>
              </a:r>
            </a:p>
          </p:txBody>
        </p:sp>
      </p:grpSp>
      <p:sp>
        <p:nvSpPr>
          <p:cNvPr id="19461" name="TextBox 2">
            <a:extLst>
              <a:ext uri="{FF2B5EF4-FFF2-40B4-BE49-F238E27FC236}">
                <a16:creationId xmlns:a16="http://schemas.microsoft.com/office/drawing/2014/main" id="{55149227-5796-4A7B-9891-376FE0B07980}"/>
              </a:ext>
            </a:extLst>
          </p:cNvPr>
          <p:cNvSpPr txBox="1">
            <a:spLocks noChangeArrowheads="1"/>
          </p:cNvSpPr>
          <p:nvPr/>
        </p:nvSpPr>
        <p:spPr bwMode="auto">
          <a:xfrm>
            <a:off x="887413" y="2249488"/>
            <a:ext cx="180244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a:t>1. High Level </a:t>
            </a:r>
            <a:r>
              <a:rPr lang="en-GB" altLang="en-US" sz="6000" b="1">
                <a:solidFill>
                  <a:srgbClr val="FEAE00"/>
                </a:solidFill>
              </a:rPr>
              <a:t>qualitative-quantitative </a:t>
            </a:r>
            <a:r>
              <a:rPr lang="en-GB" altLang="en-US" sz="6000"/>
              <a:t>engagement</a:t>
            </a:r>
          </a:p>
          <a:p>
            <a:pPr eaLnBrk="1"/>
            <a:endParaRPr lang="en-GB" altLang="en-US" sz="6000"/>
          </a:p>
        </p:txBody>
      </p:sp>
      <p:sp>
        <p:nvSpPr>
          <p:cNvPr id="19462" name="TextBox 11">
            <a:extLst>
              <a:ext uri="{FF2B5EF4-FFF2-40B4-BE49-F238E27FC236}">
                <a16:creationId xmlns:a16="http://schemas.microsoft.com/office/drawing/2014/main" id="{23AD24F9-7837-4980-9908-8897B1BF0729}"/>
              </a:ext>
            </a:extLst>
          </p:cNvPr>
          <p:cNvSpPr txBox="1">
            <a:spLocks noChangeArrowheads="1"/>
          </p:cNvSpPr>
          <p:nvPr/>
        </p:nvSpPr>
        <p:spPr bwMode="auto">
          <a:xfrm>
            <a:off x="5567363" y="3473450"/>
            <a:ext cx="154813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5400" b="1">
                <a:solidFill>
                  <a:srgbClr val="FEAE00"/>
                </a:solidFill>
              </a:rPr>
              <a:t>bigger = easier</a:t>
            </a:r>
            <a:endParaRPr lang="en-GB" altLang="en-US" sz="4800"/>
          </a:p>
          <a:p>
            <a:pPr eaLnBrk="1"/>
            <a:r>
              <a:rPr lang="en-GB" altLang="en-US" sz="4800"/>
              <a:t>So:</a:t>
            </a:r>
          </a:p>
          <a:p>
            <a:pPr eaLnBrk="1">
              <a:buFont typeface="Arial" panose="020B0604020202020204" pitchFamily="34" charset="0"/>
              <a:buChar char="•"/>
            </a:pPr>
            <a:r>
              <a:rPr lang="en-GB" altLang="en-US" sz="4800"/>
              <a:t>Make UI elements biger when time pressure, or risk of error are high</a:t>
            </a:r>
          </a:p>
        </p:txBody>
      </p:sp>
      <p:pic>
        <p:nvPicPr>
          <p:cNvPr id="19463" name="Picture 4">
            <a:extLst>
              <a:ext uri="{FF2B5EF4-FFF2-40B4-BE49-F238E27FC236}">
                <a16:creationId xmlns:a16="http://schemas.microsoft.com/office/drawing/2014/main" id="{82D34380-ACFF-4F14-AB2E-7CD4C4F32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0338" y="7434263"/>
            <a:ext cx="78200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theme/theme1.xml><?xml version="1.0" encoding="utf-8"?>
<a:theme xmlns:a="http://schemas.openxmlformats.org/drawingml/2006/main" name="21_BasicWhite">
  <a:themeElements>
    <a:clrScheme name="">
      <a:dk1>
        <a:srgbClr val="5E5E5E"/>
      </a:dk1>
      <a:lt1>
        <a:srgbClr val="FFFFFF"/>
      </a:lt1>
      <a:dk2>
        <a:srgbClr val="5E5E5E"/>
      </a:dk2>
      <a:lt2>
        <a:srgbClr val="D5D5D5"/>
      </a:lt2>
      <a:accent1>
        <a:srgbClr val="00A2FF"/>
      </a:accent1>
      <a:accent2>
        <a:srgbClr val="16E7CF"/>
      </a:accent2>
      <a:accent3>
        <a:srgbClr val="FFFFFF"/>
      </a:accent3>
      <a:accent4>
        <a:srgbClr val="4F4F4F"/>
      </a:accent4>
      <a:accent5>
        <a:srgbClr val="AACEFF"/>
      </a:accent5>
      <a:accent6>
        <a:srgbClr val="13D1BB"/>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2436813" rtl="0" eaLnBrk="1"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5E5E5E"/>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2436813" rtl="0" eaLnBrk="1"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5E5E5E"/>
            </a:solidFill>
            <a:effectLst/>
            <a:latin typeface="Helvetica Neue" charset="0"/>
            <a:ea typeface="Helvetica Neue" charset="0"/>
            <a:cs typeface="Helvetica Neue" charset="0"/>
            <a:sym typeface="Helvetica Neue"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6FA5145BB47D4FA2765219E838BA8F" ma:contentTypeVersion="7" ma:contentTypeDescription="Create a new document." ma:contentTypeScope="" ma:versionID="a4434170f757aa41e2405dbcf19ecbd4">
  <xsd:schema xmlns:xsd="http://www.w3.org/2001/XMLSchema" xmlns:xs="http://www.w3.org/2001/XMLSchema" xmlns:p="http://schemas.microsoft.com/office/2006/metadata/properties" xmlns:ns2="c02f6ff6-61bc-4016-8f1a-14ac24379448" targetNamespace="http://schemas.microsoft.com/office/2006/metadata/properties" ma:root="true" ma:fieldsID="fe4ea5b3026c9dd99d5d9583d021fb37" ns2:_="">
    <xsd:import namespace="c02f6ff6-61bc-4016-8f1a-14ac243794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f6ff6-61bc-4016-8f1a-14ac243794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0ADA39-E3DD-4C7E-BC18-E19D7C6287DC}"/>
</file>

<file path=customXml/itemProps2.xml><?xml version="1.0" encoding="utf-8"?>
<ds:datastoreItem xmlns:ds="http://schemas.openxmlformats.org/officeDocument/2006/customXml" ds:itemID="{BAA4D4AD-DB70-46A0-9592-146AD3DA4AF1}"/>
</file>

<file path=customXml/itemProps3.xml><?xml version="1.0" encoding="utf-8"?>
<ds:datastoreItem xmlns:ds="http://schemas.openxmlformats.org/officeDocument/2006/customXml" ds:itemID="{9900CC5C-C7FE-4D7A-AAAD-FBF6E91CA25C}"/>
</file>

<file path=docProps/app.xml><?xml version="1.0" encoding="utf-8"?>
<Properties xmlns="http://schemas.openxmlformats.org/officeDocument/2006/extended-properties" xmlns:vt="http://schemas.openxmlformats.org/officeDocument/2006/docPropsVTypes">
  <TotalTime>570</TotalTime>
  <Words>3895</Words>
  <Application>Microsoft Office PowerPoint</Application>
  <PresentationFormat>Custom</PresentationFormat>
  <Paragraphs>275</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Helvetica Neue</vt:lpstr>
      <vt:lpstr>Helvetica Neue Medium</vt:lpstr>
      <vt:lpstr>Arial</vt:lpstr>
      <vt:lpstr>21_BasicWhite</vt:lpstr>
      <vt:lpstr>Human-Computer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Human-Computer Interaction</dc:title>
  <dc:creator>dan bennett</dc:creator>
  <cp:lastModifiedBy>Daniel Bennett</cp:lastModifiedBy>
  <cp:revision>52</cp:revision>
  <dcterms:modified xsi:type="dcterms:W3CDTF">2021-10-08T11:30:58Z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0x010100E36FA5145BB47D4FA2765219E838BA8F</vt:lpwstr>
  </property>
  <property fmtid="{D5CDD505-2E9C-101B-9397-08002B2CF9AE}" pid="3" name="Order">
    <vt:r8>2600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