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21"/>
  </p:notesMasterIdLst>
  <p:sldIdLst>
    <p:sldId id="256" r:id="rId2"/>
    <p:sldId id="257" r:id="rId3"/>
    <p:sldId id="258" r:id="rId4"/>
    <p:sldId id="263" r:id="rId5"/>
    <p:sldId id="295" r:id="rId6"/>
    <p:sldId id="296" r:id="rId7"/>
    <p:sldId id="297" r:id="rId8"/>
    <p:sldId id="298" r:id="rId9"/>
    <p:sldId id="304" r:id="rId10"/>
    <p:sldId id="306" r:id="rId11"/>
    <p:sldId id="305" r:id="rId12"/>
    <p:sldId id="300" r:id="rId13"/>
    <p:sldId id="307" r:id="rId14"/>
    <p:sldId id="303" r:id="rId15"/>
    <p:sldId id="308" r:id="rId16"/>
    <p:sldId id="309" r:id="rId17"/>
    <p:sldId id="310" r:id="rId18"/>
    <p:sldId id="271" r:id="rId19"/>
    <p:sldId id="272" r:id="rId20"/>
  </p:sldIdLst>
  <p:sldSz cx="24384000" cy="13716000"/>
  <p:notesSz cx="6858000" cy="9144000"/>
  <p:defaultTextStyle>
    <a:defPPr>
      <a:defRPr lang="en-US"/>
    </a:defPPr>
    <a:lvl1pPr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1pPr>
    <a:lvl2pPr marL="4572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2pPr>
    <a:lvl3pPr marL="9144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3pPr>
    <a:lvl4pPr marL="13716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4pPr>
    <a:lvl5pPr marL="1828800" algn="l" defTabSz="2436813" rtl="0" eaLnBrk="0" fontAlgn="base" hangingPunct="0">
      <a:spcBef>
        <a:spcPct val="0"/>
      </a:spcBef>
      <a:spcAft>
        <a:spcPct val="0"/>
      </a:spcAft>
      <a:defRPr sz="2400" kern="1200">
        <a:solidFill>
          <a:srgbClr val="5E5E5E"/>
        </a:solidFill>
        <a:latin typeface="Helvetica Neue" charset="0"/>
        <a:ea typeface="Helvetica Neue" charset="0"/>
        <a:cs typeface="Helvetica Neue" charset="0"/>
        <a:sym typeface="Helvetica Neue" charset="0"/>
      </a:defRPr>
    </a:lvl5pPr>
    <a:lvl6pPr marL="22860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6pPr>
    <a:lvl7pPr marL="27432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7pPr>
    <a:lvl8pPr marL="32004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8pPr>
    <a:lvl9pPr marL="3657600" algn="l" defTabSz="914400" rtl="0" eaLnBrk="1" latinLnBrk="0" hangingPunct="1">
      <a:defRPr sz="2400" kern="1200">
        <a:solidFill>
          <a:srgbClr val="5E5E5E"/>
        </a:solidFill>
        <a:latin typeface="Helvetica Neue" charset="0"/>
        <a:ea typeface="Helvetica Neue" charset="0"/>
        <a:cs typeface="Helvetica Neue" charset="0"/>
        <a:sym typeface="Helvetica Neue"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E00"/>
    <a:srgbClr val="92D050"/>
    <a:srgbClr val="00B0F0"/>
    <a:srgbClr val="FF0000"/>
    <a:srgbClr val="10AD9B"/>
    <a:srgbClr val="007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99" autoAdjust="0"/>
  </p:normalViewPr>
  <p:slideViewPr>
    <p:cSldViewPr>
      <p:cViewPr varScale="1">
        <p:scale>
          <a:sx n="39" d="100"/>
          <a:sy n="39" d="100"/>
        </p:scale>
        <p:origin x="1836" y="48"/>
      </p:cViewPr>
      <p:guideLst>
        <p:guide orient="horz" pos="4320"/>
        <p:guide pos="7680"/>
      </p:guideLst>
    </p:cSldViewPr>
  </p:slideViewPr>
  <p:notesTextViewPr>
    <p:cViewPr>
      <p:scale>
        <a:sx n="1" d="1"/>
        <a:sy n="1" d="1"/>
      </p:scale>
      <p:origin x="0" y="0"/>
    </p:cViewPr>
  </p:notesTextViewPr>
  <p:notesViewPr>
    <p:cSldViewPr>
      <p:cViewPr varScale="1">
        <p:scale>
          <a:sx n="91" d="100"/>
          <a:sy n="91"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42FBF314-FF39-4896-953C-C2C1E7E808CA}"/>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a:extLst>
              <a:ext uri="{FF2B5EF4-FFF2-40B4-BE49-F238E27FC236}">
                <a16:creationId xmlns:a16="http://schemas.microsoft.com/office/drawing/2014/main" id="{03AD5A19-72CA-418B-A2B6-DB5F9A3017CD}"/>
              </a:ext>
            </a:extLst>
          </p:cNvPr>
          <p:cNvSpPr>
            <a:spLocks noGrp="1"/>
          </p:cNvSpPr>
          <p:nvPr>
            <p:ph type="body" sz="quarter" idx="1"/>
          </p:nvPr>
        </p:nvSpPr>
        <p:spPr bwMode="auto">
          <a:xfrm>
            <a:off x="476672" y="4343400"/>
            <a:ext cx="5904656" cy="433305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dirty="0">
                <a:sym typeface="Helvetica Neue" charset="0"/>
              </a:rPr>
              <a:t>Click to edit Template text styles</a:t>
            </a:r>
          </a:p>
          <a:p>
            <a:pPr lvl="1"/>
            <a:r>
              <a:rPr lang="en-US" altLang="en-US" noProof="0" dirty="0">
                <a:sym typeface="Helvetica Neue" charset="0"/>
              </a:rPr>
              <a:t>Second level</a:t>
            </a:r>
          </a:p>
          <a:p>
            <a:pPr lvl="2"/>
            <a:r>
              <a:rPr lang="en-US" altLang="en-US" noProof="0" dirty="0">
                <a:sym typeface="Helvetica Neue" charset="0"/>
              </a:rPr>
              <a:t>Third level</a:t>
            </a:r>
          </a:p>
          <a:p>
            <a:pPr lvl="3"/>
            <a:r>
              <a:rPr lang="en-US" altLang="en-US" noProof="0" dirty="0">
                <a:sym typeface="Helvetica Neue" charset="0"/>
              </a:rPr>
              <a:t>Fourth level</a:t>
            </a:r>
          </a:p>
          <a:p>
            <a:pPr lvl="4"/>
            <a:r>
              <a:rPr lang="en-US" altLang="en-US" noProof="0" dirty="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11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11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11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11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11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D1504BF-0645-44C6-A6F2-16740C6D7380}"/>
              </a:ext>
            </a:extLst>
          </p:cNvPr>
          <p:cNvSpPr>
            <a:spLocks noGrp="1" noRot="1" noChangeAspect="1" noTextEdit="1"/>
          </p:cNvSpPr>
          <p:nvPr>
            <p:ph type="sldImg"/>
          </p:nvPr>
        </p:nvSpPr>
        <p:spPr>
          <a:xfrm>
            <a:off x="381000" y="685800"/>
            <a:ext cx="6096000" cy="3429000"/>
          </a:xfrm>
        </p:spPr>
      </p:sp>
      <p:sp>
        <p:nvSpPr>
          <p:cNvPr id="4099" name="Notes Placeholder 2">
            <a:extLst>
              <a:ext uri="{FF2B5EF4-FFF2-40B4-BE49-F238E27FC236}">
                <a16:creationId xmlns:a16="http://schemas.microsoft.com/office/drawing/2014/main" id="{CDD3574F-2F1C-4B50-BF25-F9AFB3A4DD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B680D5C-3D62-4AB0-8B69-02513474FC15}"/>
              </a:ext>
            </a:extLst>
          </p:cNvPr>
          <p:cNvSpPr>
            <a:spLocks noGrp="1" noRot="1" noChangeAspect="1" noTextEdit="1"/>
          </p:cNvSpPr>
          <p:nvPr>
            <p:ph type="sldImg"/>
          </p:nvPr>
        </p:nvSpPr>
        <p:spPr>
          <a:xfrm>
            <a:off x="381000" y="685800"/>
            <a:ext cx="6096000" cy="3429000"/>
          </a:xfrm>
        </p:spPr>
      </p:sp>
      <p:sp>
        <p:nvSpPr>
          <p:cNvPr id="22531" name="Notes Placeholder 2">
            <a:extLst>
              <a:ext uri="{FF2B5EF4-FFF2-40B4-BE49-F238E27FC236}">
                <a16:creationId xmlns:a16="http://schemas.microsoft.com/office/drawing/2014/main" id="{E056BDE3-1DBF-4F33-97B7-92C53DE9DA2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So in 2021 we’re used to operating systems that provide tools for all kinds of things. </a:t>
            </a:r>
          </a:p>
          <a:p>
            <a:r>
              <a:rPr lang="en-GB" altLang="en-US">
                <a:solidFill>
                  <a:srgbClr val="333333"/>
                </a:solidFill>
                <a:latin typeface="Open Sans" panose="020B0606030504020204" pitchFamily="34" charset="0"/>
              </a:rPr>
              <a:t>Say I just bought a new computer, with an unfamiliar operating system, and I want to edit a video together,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NEXT</a:t>
            </a:r>
          </a:p>
          <a:p>
            <a:r>
              <a:rPr lang="en-GB" altLang="en-US">
                <a:solidFill>
                  <a:srgbClr val="333333"/>
                </a:solidFill>
                <a:latin typeface="Open Sans" panose="020B0606030504020204" pitchFamily="34" charset="0"/>
              </a:rPr>
              <a:t>I perceive this icon. Then I interpret it - my last machine came with a full featured video editor installed, looks like this one does too.</a:t>
            </a:r>
          </a:p>
          <a:p>
            <a:r>
              <a:rPr lang="en-GB" altLang="en-US">
                <a:solidFill>
                  <a:srgbClr val="333333"/>
                </a:solidFill>
                <a:latin typeface="Open Sans" panose="020B0606030504020204" pitchFamily="34" charset="0"/>
              </a:rPr>
              <a:t>I click on it and I see this:</a:t>
            </a:r>
          </a:p>
          <a:p>
            <a:r>
              <a:rPr lang="en-GB" altLang="en-US">
                <a:solidFill>
                  <a:srgbClr val="333333"/>
                </a:solidFill>
                <a:latin typeface="Open Sans" panose="020B0606030504020204" pitchFamily="34" charset="0"/>
              </a:rPr>
              <a:t>NEXT</a:t>
            </a:r>
          </a:p>
          <a:p>
            <a:r>
              <a:rPr lang="en-GB" altLang="en-US">
                <a:solidFill>
                  <a:srgbClr val="333333"/>
                </a:solidFill>
                <a:latin typeface="Open Sans" panose="020B0606030504020204" pitchFamily="34" charset="0"/>
              </a:rPr>
              <a:t>Great. So this is the gulf of evaluation – the gap between my interpretation of the system state, and the actual system state</a:t>
            </a:r>
          </a:p>
          <a:p>
            <a:endParaRPr lang="en-GB" altLang="en-US">
              <a:solidFill>
                <a:srgbClr val="333333"/>
              </a:solidFill>
              <a:latin typeface="Open Sans" panose="020B0606030504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79B56CC-C08D-485E-A556-28F53513DFDF}"/>
              </a:ext>
            </a:extLst>
          </p:cNvPr>
          <p:cNvSpPr>
            <a:spLocks noGrp="1" noRot="1" noChangeAspect="1" noTextEdit="1"/>
          </p:cNvSpPr>
          <p:nvPr>
            <p:ph type="sldImg"/>
          </p:nvPr>
        </p:nvSpPr>
        <p:spPr>
          <a:xfrm>
            <a:off x="381000" y="685800"/>
            <a:ext cx="6096000" cy="3429000"/>
          </a:xfrm>
        </p:spPr>
      </p:sp>
      <p:sp>
        <p:nvSpPr>
          <p:cNvPr id="24579" name="Notes Placeholder 2">
            <a:extLst>
              <a:ext uri="{FF2B5EF4-FFF2-40B4-BE49-F238E27FC236}">
                <a16:creationId xmlns:a16="http://schemas.microsoft.com/office/drawing/2014/main" id="{562DBD55-F277-4239-98B5-67C72DE686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When bridging the gulf of execution we move in the other direction, from user to machine.</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First the user has an intention</a:t>
            </a:r>
          </a:p>
          <a:p>
            <a:r>
              <a:rPr lang="en-GB" altLang="en-US">
                <a:solidFill>
                  <a:srgbClr val="333333"/>
                </a:solidFill>
                <a:latin typeface="Open Sans" panose="020B0606030504020204" pitchFamily="34" charset="0"/>
              </a:rPr>
              <a:t>NEXT</a:t>
            </a:r>
          </a:p>
          <a:p>
            <a:r>
              <a:rPr lang="en-GB" altLang="en-US">
                <a:solidFill>
                  <a:srgbClr val="333333"/>
                </a:solidFill>
                <a:latin typeface="Open Sans" panose="020B0606030504020204" pitchFamily="34" charset="0"/>
              </a:rPr>
              <a:t>Then they specify the action, based on their evaluation of the system</a:t>
            </a:r>
          </a:p>
          <a:p>
            <a:r>
              <a:rPr lang="en-GB" altLang="en-US">
                <a:solidFill>
                  <a:srgbClr val="333333"/>
                </a:solidFill>
                <a:latin typeface="Open Sans" panose="020B0606030504020204" pitchFamily="34" charset="0"/>
              </a:rPr>
              <a:t>NEXT</a:t>
            </a:r>
          </a:p>
          <a:p>
            <a:r>
              <a:rPr lang="en-GB" altLang="en-US">
                <a:solidFill>
                  <a:srgbClr val="333333"/>
                </a:solidFill>
                <a:latin typeface="Open Sans" panose="020B0606030504020204" pitchFamily="34" charset="0"/>
              </a:rPr>
              <a:t>Then they carry out the action using the interface mechanism</a:t>
            </a:r>
          </a:p>
          <a:p>
            <a:endParaRPr lang="en-GB" altLang="en-US">
              <a:solidFill>
                <a:srgbClr val="333333"/>
              </a:solidFill>
              <a:latin typeface="Open Sans" panose="020B0606030504020204" pitchFamily="34" charset="0"/>
            </a:endParaRPr>
          </a:p>
          <a:p>
            <a:endParaRPr lang="en-GB" altLang="en-US">
              <a:solidFill>
                <a:srgbClr val="333333"/>
              </a:solidFill>
              <a:latin typeface="Open Sans" panose="020B0606030504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5849524-57CD-4C76-AA83-4F704DF2A965}"/>
              </a:ext>
            </a:extLst>
          </p:cNvPr>
          <p:cNvSpPr>
            <a:spLocks noGrp="1" noRot="1" noChangeAspect="1" noTextEdit="1"/>
          </p:cNvSpPr>
          <p:nvPr>
            <p:ph type="sldImg"/>
          </p:nvPr>
        </p:nvSpPr>
        <p:spPr>
          <a:xfrm>
            <a:off x="381000" y="685800"/>
            <a:ext cx="6096000" cy="3429000"/>
          </a:xfrm>
        </p:spPr>
      </p:sp>
      <p:sp>
        <p:nvSpPr>
          <p:cNvPr id="26627" name="Notes Placeholder 2">
            <a:extLst>
              <a:ext uri="{FF2B5EF4-FFF2-40B4-BE49-F238E27FC236}">
                <a16:creationId xmlns:a16="http://schemas.microsoft.com/office/drawing/2014/main" id="{89377F3B-FD4A-411F-BDFF-34ACACDC274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So when I clicked the icon last time, this was my action plan</a:t>
            </a:r>
          </a:p>
          <a:p>
            <a:r>
              <a:rPr lang="en-GB" altLang="en-US">
                <a:solidFill>
                  <a:srgbClr val="333333"/>
                </a:solidFill>
                <a:latin typeface="Open Sans" panose="020B0606030504020204" pitchFamily="34" charset="0"/>
              </a:rPr>
              <a:t>NEXT</a:t>
            </a:r>
          </a:p>
          <a:p>
            <a:endParaRPr lang="en-GB" altLang="en-US">
              <a:solidFill>
                <a:srgbClr val="333333"/>
              </a:solidFill>
              <a:latin typeface="Open Sans" panose="020B0606030504020204" pitchFamily="34" charset="0"/>
            </a:endParaRP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But as we know,things are harder than this.  I have to buy a video editing app.</a:t>
            </a:r>
          </a:p>
          <a:p>
            <a:r>
              <a:rPr lang="en-GB" altLang="en-US">
                <a:solidFill>
                  <a:srgbClr val="333333"/>
                </a:solidFill>
                <a:latin typeface="Open Sans" panose="020B0606030504020204" pitchFamily="34" charset="0"/>
              </a:rPr>
              <a:t>Then when I install it, I find out the files I have are in an unsupported format.</a:t>
            </a:r>
          </a:p>
          <a:p>
            <a:r>
              <a:rPr lang="en-GB" altLang="en-US">
                <a:solidFill>
                  <a:srgbClr val="333333"/>
                </a:solidFill>
                <a:latin typeface="Open Sans" panose="020B0606030504020204" pitchFamily="34" charset="0"/>
              </a:rPr>
              <a:t>And I find out that HyperVideoEdit 2097 is terrible. And then I find out that the conversion is difficult for a novice like me – lots of weird parameters to select. </a:t>
            </a:r>
          </a:p>
          <a:p>
            <a:r>
              <a:rPr lang="en-GB" altLang="en-US">
                <a:solidFill>
                  <a:srgbClr val="333333"/>
                </a:solidFill>
                <a:latin typeface="Open Sans" panose="020B0606030504020204" pitchFamily="34" charset="0"/>
              </a:rPr>
              <a:t>SO I have to do this:</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Install a video editing app</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Install a video conversion program</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Set the correct parameters for the conversion, looking them up on the internet</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Load the video editing app</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load the video sections into my app</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Select each section of video I want, and put it onto a timeline </a:t>
            </a:r>
          </a:p>
          <a:p>
            <a:pPr>
              <a:buFont typeface="Calibri Light" panose="020F0302020204030204" pitchFamily="34" charset="0"/>
              <a:buAutoNum type="arabicPeriod"/>
            </a:pPr>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These first three steps, in orange, exceed my action plan for how to perform the action. They describe the gulf of execution.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D7E0EAC9-FC3A-46FE-96BD-6B39FBB7060F}"/>
              </a:ext>
            </a:extLst>
          </p:cNvPr>
          <p:cNvSpPr>
            <a:spLocks noGrp="1" noRot="1" noChangeAspect="1" noTextEdit="1"/>
          </p:cNvSpPr>
          <p:nvPr>
            <p:ph type="sldImg"/>
          </p:nvPr>
        </p:nvSpPr>
        <p:spPr>
          <a:xfrm>
            <a:off x="381000" y="685800"/>
            <a:ext cx="6096000" cy="3429000"/>
          </a:xfrm>
        </p:spPr>
      </p:sp>
      <p:sp>
        <p:nvSpPr>
          <p:cNvPr id="28675" name="Notes Placeholder 2">
            <a:extLst>
              <a:ext uri="{FF2B5EF4-FFF2-40B4-BE49-F238E27FC236}">
                <a16:creationId xmlns:a16="http://schemas.microsoft.com/office/drawing/2014/main" id="{3AE32660-9B81-4689-AEC0-12C6FBC476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I think from those examples you can see that these gulfs are interdependent: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the gulf of execution depend on how much your action plan overlaps with a valid action plan on the system</a:t>
            </a:r>
          </a:p>
          <a:p>
            <a:r>
              <a:rPr lang="en-GB" altLang="en-US">
                <a:solidFill>
                  <a:srgbClr val="333333"/>
                </a:solidFill>
                <a:latin typeface="Open Sans" panose="020B0606030504020204" pitchFamily="34" charset="0"/>
              </a:rPr>
              <a:t>And your action plan can depend on how well you have understood system state.</a:t>
            </a:r>
          </a:p>
          <a:p>
            <a:endParaRPr lang="en-GB" altLang="en-US">
              <a:solidFill>
                <a:srgbClr val="333333"/>
              </a:solidFill>
              <a:latin typeface="Open Sans" panose="020B0606030504020204" pitchFamily="34" charset="0"/>
            </a:endParaRP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Also I think it’s clear that this is the broadest first wave theory we’ve seen so far: it isn’t limited to mouse use, or input, or to GUIs – it is a general model of how users interact with the system.</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The idea is that this model can help decompose and diagnose issues with usability: it  helps pinpoint wither the issue lies with visibility, interpretation, or maybe with missing system functions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EE78B7D9-81E3-40B1-A483-211EBABC4A90}"/>
              </a:ext>
            </a:extLst>
          </p:cNvPr>
          <p:cNvSpPr>
            <a:spLocks noGrp="1" noRot="1" noChangeAspect="1" noTextEdit="1"/>
          </p:cNvSpPr>
          <p:nvPr>
            <p:ph type="sldImg"/>
          </p:nvPr>
        </p:nvSpPr>
        <p:spPr>
          <a:xfrm>
            <a:off x="381000" y="685800"/>
            <a:ext cx="6096000" cy="3429000"/>
          </a:xfrm>
        </p:spPr>
      </p:sp>
      <p:sp>
        <p:nvSpPr>
          <p:cNvPr id="30723" name="Notes Placeholder 2">
            <a:extLst>
              <a:ext uri="{FF2B5EF4-FFF2-40B4-BE49-F238E27FC236}">
                <a16:creationId xmlns:a16="http://schemas.microsoft.com/office/drawing/2014/main" id="{C05E9FB4-339D-46EF-82A4-53757446D7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All the theories we looked at here are grounded in information processing models of cognition, from cognitive psychology – they share some fundamental assumptions and limitations, and as such they are very compatible with one-another.</a:t>
            </a:r>
          </a:p>
          <a:p>
            <a:r>
              <a:rPr lang="en-GB" altLang="en-US">
                <a:solidFill>
                  <a:srgbClr val="333333"/>
                </a:solidFill>
                <a:latin typeface="Open Sans" panose="020B0606030504020204" pitchFamily="34" charset="0"/>
              </a:rPr>
              <a:t>We saw how direct manipulation was directly related to gulfs of execution and evaluation</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And the Gulfs model is also closely related to GOMS.</a:t>
            </a:r>
          </a:p>
          <a:p>
            <a:r>
              <a:rPr lang="en-GB" altLang="en-US">
                <a:solidFill>
                  <a:srgbClr val="333333"/>
                </a:solidFill>
                <a:latin typeface="Open Sans" panose="020B0606030504020204" pitchFamily="34" charset="0"/>
              </a:rPr>
              <a:t>We can translate the gulf of execution back into the framework of GOMS very easily: a gulf of execution occurs when I don’t have the right Model for the task, and I need to alter it. </a:t>
            </a:r>
          </a:p>
          <a:p>
            <a:r>
              <a:rPr lang="en-GB" altLang="en-US">
                <a:solidFill>
                  <a:srgbClr val="333333"/>
                </a:solidFill>
                <a:latin typeface="Open Sans" panose="020B0606030504020204" pitchFamily="34" charset="0"/>
              </a:rPr>
              <a:t>That is: I need to form the right intentions, or set of sub-goals, and specify a correct sequence of operations for each to form a method. Using GOMS we could quantify this.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BE8E7EA-CA4F-495E-A766-2318CC01E094}"/>
              </a:ext>
            </a:extLst>
          </p:cNvPr>
          <p:cNvSpPr>
            <a:spLocks noGrp="1" noRot="1" noChangeAspect="1" noTextEdit="1"/>
          </p:cNvSpPr>
          <p:nvPr>
            <p:ph type="sldImg"/>
          </p:nvPr>
        </p:nvSpPr>
        <p:spPr>
          <a:xfrm>
            <a:off x="381000" y="685800"/>
            <a:ext cx="6096000" cy="3429000"/>
          </a:xfrm>
        </p:spPr>
      </p:sp>
      <p:sp>
        <p:nvSpPr>
          <p:cNvPr id="32771" name="Notes Placeholder 2">
            <a:extLst>
              <a:ext uri="{FF2B5EF4-FFF2-40B4-BE49-F238E27FC236}">
                <a16:creationId xmlns:a16="http://schemas.microsoft.com/office/drawing/2014/main" id="{D016B2E5-7210-4362-95EB-AEAE29CCC9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This is not surprising because both models, share a common view of human behaviour.  I’ll describe that theory in outline here, but this description is going to be quite broad brush, and mainly there to give you context for what we do later. Don’t worry about learning this, unless you’re interested. Or ask me during the seminars.</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they assumed that behaviour can be well modelled without worrying too much about context and history: they assume performance is consistent across tasks regardless of the order of those tasks, for example, how many times you have repeated the same mouse movement.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Both theories assume human behaviour is organised in a pretty modular way, and that components of behaviour, orders of tasks etc. don’t have a big effect on one another. We can break a task down into sub-processes in the brain, model the processes independently, and and treat the body as effectively being driven by the brain.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Any variability we see will be distributed in a roughly gaussian, random manner. This is how computers work, and it’s a convenient way to model a person’s behaviour. </a:t>
            </a:r>
          </a:p>
          <a:p>
            <a:br>
              <a:rPr lang="en-GB" altLang="en-US"/>
            </a:br>
            <a:endParaRPr lang="en-GB" altLang="en-US"/>
          </a:p>
          <a:p>
            <a:r>
              <a:rPr lang="en-GB" altLang="en-US">
                <a:solidFill>
                  <a:srgbClr val="333333"/>
                </a:solidFill>
                <a:latin typeface="Open Sans" panose="020B0606030504020204" pitchFamily="34" charset="0"/>
              </a:rPr>
              <a:t>Now a lot of cognitive science still agrees with many or all of these assumptions. But there are approaches, including in neuroscience, not do not.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One major approach, for example, models cognition using a different mathematical formalism: dynamical systems rather than symbol manipulation processes. This results in a much stronger emphasis on the role of the body and the environment in how cognition and behaviour plays out, and it suggests that many cognitive processes may not be composable as described above, and the presence of persistent time based processes may mean that ordering matters very much. </a:t>
            </a:r>
          </a:p>
          <a:p>
            <a:r>
              <a:rPr lang="en-GB" altLang="en-US">
                <a:solidFill>
                  <a:srgbClr val="333333"/>
                </a:solidFill>
                <a:latin typeface="Open Sans" panose="020B0606030504020204" pitchFamily="34" charset="0"/>
              </a:rPr>
              <a:t>And researchers in sociology, anthropology have criticised the information-processing view above as reducing cognition to an unrealistically a-social, individualistic thing.</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Scientists disagree about things all the time, and in cognitive science competing theories are part of the fabric of the discipline. **Does any of this matter for HCI?** Well, it might or it might not depending on what we are trying to do. </a:t>
            </a:r>
          </a:p>
          <a:p>
            <a:endParaRPr lang="en-GB" altLang="en-US">
              <a:solidFill>
                <a:srgbClr val="333333"/>
              </a:solidFill>
              <a:latin typeface="Open Sans" panose="020B0606030504020204" pitchFamily="34" charset="0"/>
            </a:endParaRPr>
          </a:p>
          <a:p>
            <a:endParaRPr lang="en-GB" altLang="en-US">
              <a:solidFill>
                <a:srgbClr val="333333"/>
              </a:solidFill>
              <a:latin typeface="Open Sans" panose="020B0606030504020204" pitchFamily="34" charset="0"/>
            </a:endParaRPr>
          </a:p>
          <a:p>
            <a:endParaRPr lang="en-GB" altLang="en-US">
              <a:solidFill>
                <a:srgbClr val="333333"/>
              </a:solidFill>
              <a:latin typeface="Open Sans" panose="020B0606030504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F16D08C2-32A7-4E7E-8F9F-CFD980493479}"/>
              </a:ext>
            </a:extLst>
          </p:cNvPr>
          <p:cNvSpPr>
            <a:spLocks noGrp="1" noRot="1" noChangeAspect="1" noTextEdit="1"/>
          </p:cNvSpPr>
          <p:nvPr>
            <p:ph type="sldImg"/>
          </p:nvPr>
        </p:nvSpPr>
        <p:spPr>
          <a:xfrm>
            <a:off x="381000" y="685800"/>
            <a:ext cx="6096000" cy="3429000"/>
          </a:xfrm>
        </p:spPr>
      </p:sp>
      <p:sp>
        <p:nvSpPr>
          <p:cNvPr id="34819" name="Notes Placeholder 2">
            <a:extLst>
              <a:ext uri="{FF2B5EF4-FFF2-40B4-BE49-F238E27FC236}">
                <a16:creationId xmlns:a16="http://schemas.microsoft.com/office/drawing/2014/main" id="{4B348E10-9CFA-48A2-8BEF-F1E2C47FC9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HCI is in large part a practical, applied discipline.  </a:t>
            </a:r>
          </a:p>
          <a:p>
            <a:r>
              <a:rPr lang="en-GB" altLang="en-US">
                <a:solidFill>
                  <a:srgbClr val="333333"/>
                </a:solidFill>
                <a:latin typeface="Open Sans" panose="020B0606030504020204" pitchFamily="34" charset="0"/>
              </a:rPr>
              <a:t>Theoretical disagreements about basic principles of human behaviour may or may not matter to us, depending on our focus. </a:t>
            </a:r>
          </a:p>
          <a:p>
            <a:r>
              <a:rPr lang="en-GB" altLang="en-US">
                <a:solidFill>
                  <a:srgbClr val="333333"/>
                </a:solidFill>
                <a:latin typeface="Open Sans" panose="020B0606030504020204" pitchFamily="34" charset="0"/>
              </a:rPr>
              <a:t>Maybe if a theory seems to produce good practical outcomes for our particular case, that might be enough? Maybe.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As we move through the other theories, I want you to think about when and why you might use these theories instead of the first wave (or why you might prefer the first wave for particular cases)</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Throughout this course I’d like you to keep thinking about this:  If we have two competing theories which could both be used to understand a phenomenon we’re looking at, and in our particular case they both give us similar predictions or recommendations - does it matter which we engage with? Are there reasons why it might matter? Does it matter more in some cases than others? How can we decide?</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The most obvious reason might be that one theory better describes a range of other phenomena we are interested in. </a:t>
            </a:r>
          </a:p>
          <a:p>
            <a:r>
              <a:rPr lang="en-GB" altLang="en-US">
                <a:solidFill>
                  <a:srgbClr val="333333"/>
                </a:solidFill>
                <a:latin typeface="Open Sans" panose="020B0606030504020204" pitchFamily="34" charset="0"/>
              </a:rPr>
              <a:t>But there are other reasons</a:t>
            </a:r>
          </a:p>
          <a:p>
            <a:r>
              <a:rPr lang="en-GB" altLang="en-US">
                <a:solidFill>
                  <a:srgbClr val="333333"/>
                </a:solidFill>
                <a:latin typeface="Open Sans" panose="020B0606030504020204" pitchFamily="34" charset="0"/>
              </a:rPr>
              <a:t>Another reason might be that we are collaborating with colleagues in another discipline, and one theory might be more consistent with work in that discipline. </a:t>
            </a:r>
          </a:p>
          <a:p>
            <a:r>
              <a:rPr lang="en-GB" altLang="en-US">
                <a:solidFill>
                  <a:srgbClr val="333333"/>
                </a:solidFill>
                <a:latin typeface="Open Sans" panose="020B0606030504020204" pitchFamily="34" charset="0"/>
              </a:rPr>
              <a:t>One theory might be easier for designers to understand. One theory might be easier to formalise into code and build into a computer system: Fitts’ Law is a great example of that. There are a wide range of reasons in a pragmatic discipline like HCI, which might influence the theories we use and how we use them, quite aside from which theory seems more likely to be scientifically “correct” in every detail. </a:t>
            </a:r>
          </a:p>
          <a:p>
            <a:endParaRPr lang="en-GB" altLang="en-US">
              <a:solidFill>
                <a:srgbClr val="333333"/>
              </a:solidFill>
              <a:latin typeface="Open Sans" panose="020B0606030504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C6BBAD3B-F496-41D0-940A-ACCABAF81E89}"/>
              </a:ext>
            </a:extLst>
          </p:cNvPr>
          <p:cNvSpPr>
            <a:spLocks noGrp="1" noRot="1" noChangeAspect="1" noTextEdit="1"/>
          </p:cNvSpPr>
          <p:nvPr>
            <p:ph type="sldImg"/>
          </p:nvPr>
        </p:nvSpPr>
        <p:spPr>
          <a:xfrm>
            <a:off x="381000" y="685800"/>
            <a:ext cx="6096000" cy="3429000"/>
          </a:xfrm>
        </p:spPr>
      </p:sp>
      <p:sp>
        <p:nvSpPr>
          <p:cNvPr id="36867" name="Notes Placeholder 2">
            <a:extLst>
              <a:ext uri="{FF2B5EF4-FFF2-40B4-BE49-F238E27FC236}">
                <a16:creationId xmlns:a16="http://schemas.microsoft.com/office/drawing/2014/main" id="{BB249958-BBDC-4BBB-8857-3F3E982076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In the case of the theories we have seen this week, many HCI researchers *did* think it mattered. A lot of HCI researchers felt that the broad approach I have presented this week didn’t capture certain features of the way people behave in the world, the way they use information in the world and not only in their heads, and the way things outside the brain became important in interaction: things like bodies and social interactions, and social norms, and eventually things like economic and political systems.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In particular, HCI researchers started to find that the context of use, external resources such as other people, spatial layout of technology, and representations of information in the world outside the screen were integral to how people behaved with technology. People began to feel that the kind of theories we looked at this week didn’t capture interaction as such, they just described an internal model, and that the real conditions of interaction might affect how this internal model worked.  They began to develop theories which emphasised more accessible features of human behaviour, that were easier to study, and that allowed them to engage with a wider breadth of human experience. Some of this was influenced by the other theories of psychology, anthropology and sociology which I briefly mentioned above. We’ll hear more about all this in the coming weeks.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8B8DA1E4-029A-47F7-8E1B-74B8393D0818}"/>
              </a:ext>
            </a:extLst>
          </p:cNvPr>
          <p:cNvSpPr>
            <a:spLocks noGrp="1" noRot="1" noChangeAspect="1" noTextEdit="1"/>
          </p:cNvSpPr>
          <p:nvPr>
            <p:ph type="sldImg"/>
          </p:nvPr>
        </p:nvSpPr>
        <p:spPr>
          <a:xfrm>
            <a:off x="381000" y="685800"/>
            <a:ext cx="6096000" cy="3429000"/>
          </a:xfrm>
        </p:spPr>
      </p:sp>
      <p:sp>
        <p:nvSpPr>
          <p:cNvPr id="6147" name="Notes Placeholder 2">
            <a:extLst>
              <a:ext uri="{FF2B5EF4-FFF2-40B4-BE49-F238E27FC236}">
                <a16:creationId xmlns:a16="http://schemas.microsoft.com/office/drawing/2014/main" id="{C1AD41CE-8B1B-4C17-B779-B74B9B56585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Ok, so in the first video we introduced the first wave, in the second we looked at two mathematical models of user cognition: GOMS and Fitts’ law. </a:t>
            </a:r>
          </a:p>
          <a:p>
            <a:pPr eaLnBrk="1"/>
            <a:r>
              <a:rPr lang="en-GB" altLang="en-US"/>
              <a:t>But as I said, those approaches were pretty specific. Now we’re going to look at more generally applicable, but less precise approaches from this era.</a:t>
            </a:r>
          </a:p>
          <a:p>
            <a:pPr eaLnBrk="1"/>
            <a:r>
              <a:rPr lang="en-GB" altLang="en-US"/>
              <a:t>And then at the end I’m going to talk a little about why some HCI researchers criticised the theory of the first wave, and why later periods of HCI have tended to take a range of other approaches.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9F85FBAC-F592-496F-9633-82D6553B667F}"/>
              </a:ext>
            </a:extLst>
          </p:cNvPr>
          <p:cNvSpPr>
            <a:spLocks noGrp="1" noRot="1" noChangeAspect="1" noTextEdit="1"/>
          </p:cNvSpPr>
          <p:nvPr>
            <p:ph type="sldImg"/>
          </p:nvPr>
        </p:nvSpPr>
        <p:spPr>
          <a:xfrm>
            <a:off x="381000" y="685800"/>
            <a:ext cx="6096000" cy="3429000"/>
          </a:xfrm>
        </p:spPr>
      </p:sp>
      <p:sp>
        <p:nvSpPr>
          <p:cNvPr id="8195" name="Notes Placeholder 2">
            <a:extLst>
              <a:ext uri="{FF2B5EF4-FFF2-40B4-BE49-F238E27FC236}">
                <a16:creationId xmlns:a16="http://schemas.microsoft.com/office/drawing/2014/main" id="{6BDB03C6-6B7E-4BB0-BF00-B2B187AFA3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a:r>
              <a:rPr lang="en-GB" altLang="en-US"/>
              <a:t>Not all first wave theory was about quantitative, predictive, models. </a:t>
            </a:r>
          </a:p>
          <a:p>
            <a:pPr eaLnBrk="1"/>
            <a:endParaRPr lang="en-GB" altLang="en-US"/>
          </a:p>
          <a:p>
            <a:pPr eaLnBrk="1"/>
            <a:r>
              <a:rPr lang="en-GB" altLang="en-US"/>
              <a:t>To be predictive, you need to be quite precise, and it can be hard to be precise about a lot of real world behaviour, which is quite messy. </a:t>
            </a:r>
          </a:p>
          <a:p>
            <a:pPr eaLnBrk="1"/>
            <a:endParaRPr lang="en-GB" altLang="en-US"/>
          </a:p>
          <a:p>
            <a:pPr eaLnBrk="1"/>
            <a:r>
              <a:rPr lang="en-GB" altLang="en-US"/>
              <a:t>The Cognitive Psychologists whose work informed these early predictive models had the advantages of conducting their experiments in very carefully controlled conditions, in the lab. </a:t>
            </a:r>
          </a:p>
          <a:p>
            <a:pPr eaLnBrk="1"/>
            <a:r>
              <a:rPr lang="en-GB" altLang="en-US"/>
              <a:t>And they tried to understand very small aspects of behaviour in an isolated way. </a:t>
            </a:r>
          </a:p>
          <a:p>
            <a:pPr eaLnBrk="1"/>
            <a:r>
              <a:rPr lang="en-GB" altLang="en-US"/>
              <a:t>Lots of these results aren’t very informative in the real world where people are less constrained, where they are free to improvise and switch between different strategies, find creative ways of working, where they are likely to be interrupted by other events. </a:t>
            </a:r>
          </a:p>
          <a:p>
            <a:pPr eaLnBrk="1"/>
            <a:r>
              <a:rPr lang="en-GB" altLang="en-US"/>
              <a:t>For example, we may have a great model of how working memory works in an isolated way, but if the user finds a way of performing the task which doesn’t place much demand on working memory, then our model is not going to be much use.</a:t>
            </a:r>
          </a:p>
          <a:p>
            <a:pPr eaLnBrk="1"/>
            <a:endParaRPr lang="en-GB" altLang="en-US"/>
          </a:p>
          <a:p>
            <a:pPr eaLnBrk="1"/>
            <a:r>
              <a:rPr lang="en-GB" altLang="en-US"/>
              <a:t>Responding to this, some of the work in the first wave took looser approaches to modelling behaviour. These were still grounded in theories of cognition, and still based on some assumptions about how people do things, and about how cognition works; in these cases, however, they aimed to give broader guidance for designers. </a:t>
            </a:r>
          </a:p>
          <a:p>
            <a:pPr eaLnBrk="1"/>
            <a:endParaRPr lang="en-GB" altLang="en-US"/>
          </a:p>
          <a:p>
            <a:pPr eaLnBrk="1"/>
            <a:r>
              <a:rPr lang="en-GB" altLang="en-US"/>
              <a:t>That brings us to the third bit of optional reading for this week:  Carrol and Campbell’s Softening Up Hard Science. </a:t>
            </a:r>
            <a:br>
              <a:rPr lang="en-GB" altLang="en-US"/>
            </a:br>
            <a:r>
              <a:rPr lang="en-GB" altLang="en-US"/>
              <a:t>This paper is really the start of HCI moving away from very precise approaches to modelling and theory, and it’s a good read if you’re interested to find out more about this. </a:t>
            </a:r>
          </a:p>
          <a:p>
            <a:pPr eaLnBrk="1"/>
            <a:r>
              <a:rPr lang="en-GB" altLang="en-US"/>
              <a:t>Of the three options this is maybe the least friendly. It’s a classic paper, and rewarding if you can spare the time and effort, but maybe only Masters students, who are interested in  cognitive science in HCI might want to pick up this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0B237780-E244-4DDF-9EBF-9D1B65199753}"/>
              </a:ext>
            </a:extLst>
          </p:cNvPr>
          <p:cNvSpPr>
            <a:spLocks noGrp="1" noRot="1" noChangeAspect="1" noTextEdit="1"/>
          </p:cNvSpPr>
          <p:nvPr>
            <p:ph type="sldImg"/>
          </p:nvPr>
        </p:nvSpPr>
        <p:spPr>
          <a:xfrm>
            <a:off x="381000" y="685800"/>
            <a:ext cx="6096000" cy="3429000"/>
          </a:xfrm>
        </p:spPr>
      </p:sp>
      <p:sp>
        <p:nvSpPr>
          <p:cNvPr id="10243" name="Notes Placeholder 2">
            <a:extLst>
              <a:ext uri="{FF2B5EF4-FFF2-40B4-BE49-F238E27FC236}">
                <a16:creationId xmlns:a16="http://schemas.microsoft.com/office/drawing/2014/main" id="{83684E9E-267A-46C2-BDE4-BCEEBA0CD0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Ok, here’s mobile phone screen showing a photograph. I want to zoom in, to see whose face is on Spiderman’s body how will you I that?</a:t>
            </a:r>
          </a:p>
          <a:p>
            <a:r>
              <a:rPr lang="en-GB" altLang="en-US">
                <a:solidFill>
                  <a:srgbClr val="333333"/>
                </a:solidFill>
                <a:latin typeface="Open Sans" panose="020B0606030504020204" pitchFamily="34" charset="0"/>
              </a:rPr>
              <a:t>PRESS TO MOVE ON</a:t>
            </a:r>
          </a:p>
          <a:p>
            <a:r>
              <a:rPr lang="en-GB" altLang="en-US">
                <a:solidFill>
                  <a:srgbClr val="333333"/>
                </a:solidFill>
                <a:latin typeface="Open Sans" panose="020B0606030504020204" pitchFamily="34" charset="0"/>
              </a:rPr>
              <a:t>It’s obvious to everybody in 2021 that I’ll pinch out to zoom. </a:t>
            </a:r>
          </a:p>
          <a:p>
            <a:endParaRPr lang="en-GB" altLang="en-US">
              <a:solidFill>
                <a:srgbClr val="333333"/>
              </a:solidFill>
              <a:latin typeface="Open Sans" panose="020B0606030504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339CC9AB-381D-4296-A431-D269DCFBA763}"/>
              </a:ext>
            </a:extLst>
          </p:cNvPr>
          <p:cNvSpPr>
            <a:spLocks noGrp="1" noRot="1" noChangeAspect="1" noTextEdit="1"/>
          </p:cNvSpPr>
          <p:nvPr>
            <p:ph type="sldImg"/>
          </p:nvPr>
        </p:nvSpPr>
        <p:spPr>
          <a:xfrm>
            <a:off x="381000" y="685800"/>
            <a:ext cx="6096000" cy="3429000"/>
          </a:xfrm>
        </p:spPr>
      </p:sp>
      <p:sp>
        <p:nvSpPr>
          <p:cNvPr id="12291" name="Notes Placeholder 2">
            <a:extLst>
              <a:ext uri="{FF2B5EF4-FFF2-40B4-BE49-F238E27FC236}">
                <a16:creationId xmlns:a16="http://schemas.microsoft.com/office/drawing/2014/main" id="{11F16EA9-F19B-4210-A801-91594A5E8C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When I do this we’ll see that the face belongs to famous HCI researcher Ben Shneiderman who came up with the idea of Direct Manipulation</a:t>
            </a:r>
          </a:p>
          <a:p>
            <a:r>
              <a:rPr lang="en-GB" altLang="en-US">
                <a:solidFill>
                  <a:srgbClr val="333333"/>
                </a:solidFill>
                <a:latin typeface="Open Sans" panose="020B0606030504020204" pitchFamily="34" charset="0"/>
              </a:rPr>
              <a:t>And you’ll all realise that this was a First-Wave inspired cognitive trick to help you remember his name.</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Ok. So say I now realise this joke is going to land badly, and I’m worried that I might make someone cringe so hard they injure themselves </a:t>
            </a:r>
          </a:p>
          <a:p>
            <a:r>
              <a:rPr lang="en-GB" altLang="en-US">
                <a:solidFill>
                  <a:srgbClr val="333333"/>
                </a:solidFill>
                <a:latin typeface="Open Sans" panose="020B0606030504020204" pitchFamily="34" charset="0"/>
              </a:rPr>
              <a:t>how will I now throw the image into the recycle bin? </a:t>
            </a:r>
          </a:p>
          <a:p>
            <a:r>
              <a:rPr lang="en-GB" altLang="en-US">
                <a:solidFill>
                  <a:srgbClr val="333333"/>
                </a:solidFill>
                <a:latin typeface="Open Sans" panose="020B0606030504020204" pitchFamily="34" charset="0"/>
              </a:rPr>
              <a:t>NEXT SLIDE BUTTON</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Yep, I’ll click on it NEXT SLIDE BUTTON , and drag it across the screen to the bin. NEXT SLIDE BUTTON</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Both of those were examples of direct manipulation. </a:t>
            </a:r>
          </a:p>
          <a:p>
            <a:r>
              <a:rPr lang="en-GB" altLang="en-US">
                <a:solidFill>
                  <a:srgbClr val="333333"/>
                </a:solidFill>
                <a:latin typeface="Open Sans" panose="020B0606030504020204" pitchFamily="34" charset="0"/>
              </a:rPr>
              <a:t>It’s an idea so successful that it has become invisible. In the very early days of graphical interfaces, Shneiderman proposed that using real-world metaphors for objects and actions would make them more accessible and intuitive. He thought that users could be allowed to control software behaviour by manipulating objects on a screen - dragging the corners of an image to resize it, or moving the object to a visual icon of a bin.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4A5AE4B-6C02-4426-ACD9-39713BDBAC84}"/>
              </a:ext>
            </a:extLst>
          </p:cNvPr>
          <p:cNvSpPr>
            <a:spLocks noGrp="1" noRot="1" noChangeAspect="1" noTextEdit="1"/>
          </p:cNvSpPr>
          <p:nvPr>
            <p:ph type="sldImg"/>
          </p:nvPr>
        </p:nvSpPr>
        <p:spPr>
          <a:xfrm>
            <a:off x="381000" y="685800"/>
            <a:ext cx="6096000" cy="3429000"/>
          </a:xfrm>
        </p:spPr>
      </p:sp>
      <p:sp>
        <p:nvSpPr>
          <p:cNvPr id="14339" name="Notes Placeholder 2">
            <a:extLst>
              <a:ext uri="{FF2B5EF4-FFF2-40B4-BE49-F238E27FC236}">
                <a16:creationId xmlns:a16="http://schemas.microsoft.com/office/drawing/2014/main" id="{10A0BC36-3E6F-4D6E-9375-3363353B24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One idea here, developed by other HCI researchers, is that this kind of movement would allow for rapid incremental feedback to the user.</a:t>
            </a:r>
          </a:p>
          <a:p>
            <a:r>
              <a:rPr lang="en-GB" altLang="en-US">
                <a:solidFill>
                  <a:srgbClr val="333333"/>
                </a:solidFill>
                <a:latin typeface="Open Sans" panose="020B0606030504020204" pitchFamily="34" charset="0"/>
              </a:rPr>
              <a:t>Interaction was seen in terms of cycles in which the user evaluated the situation, and then executed some action to affect the situation in line with their goals (we’ll come back to this again in a moment) </a:t>
            </a:r>
          </a:p>
          <a:p>
            <a:r>
              <a:rPr lang="en-GB" altLang="en-US">
                <a:solidFill>
                  <a:srgbClr val="333333"/>
                </a:solidFill>
                <a:latin typeface="Open Sans" panose="020B0606030504020204" pitchFamily="34" charset="0"/>
              </a:rPr>
              <a:t>One way of seeing direct manipulation, is in terms of shortening this theorised evaluation, execution loop.</a:t>
            </a:r>
          </a:p>
          <a:p>
            <a:r>
              <a:rPr lang="en-GB" altLang="en-US">
                <a:solidFill>
                  <a:srgbClr val="333333"/>
                </a:solidFill>
                <a:latin typeface="Open Sans" panose="020B0606030504020204" pitchFamily="34" charset="0"/>
              </a:rPr>
              <a:t>This would be expected to allow the user to correct their behaviour, and evaluate and reformulate behavioural plans on the fly, rather than relying on mental calculations in advance. </a:t>
            </a:r>
          </a:p>
          <a:p>
            <a:r>
              <a:rPr lang="en-GB" altLang="en-US">
                <a:solidFill>
                  <a:srgbClr val="333333"/>
                </a:solidFill>
                <a:latin typeface="Open Sans" panose="020B0606030504020204" pitchFamily="34" charset="0"/>
              </a:rPr>
              <a:t>Shneiderman expected this to make learning faster and reduce errors.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And I think it’s obvious, whether or not human cognition really does work like that, that the direct manipulation style of design was a success. It’s everywhere.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In contrast to the ideas we saw in the last video, which produced precise mathematical models, we have a more general approach. </a:t>
            </a:r>
          </a:p>
          <a:p>
            <a:r>
              <a:rPr lang="en-GB" altLang="en-US">
                <a:solidFill>
                  <a:srgbClr val="333333"/>
                </a:solidFill>
                <a:latin typeface="Open Sans" panose="020B0606030504020204" pitchFamily="34" charset="0"/>
              </a:rPr>
              <a:t>Theories from cognitive psychology are packaged into predictions about good design approaches, and general guidelines for design.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768453A-37A0-4B54-8DF0-944096C2A64C}"/>
              </a:ext>
            </a:extLst>
          </p:cNvPr>
          <p:cNvSpPr>
            <a:spLocks noGrp="1" noRot="1" noChangeAspect="1" noTextEdit="1"/>
          </p:cNvSpPr>
          <p:nvPr>
            <p:ph type="sldImg"/>
          </p:nvPr>
        </p:nvSpPr>
        <p:spPr>
          <a:xfrm>
            <a:off x="381000" y="685800"/>
            <a:ext cx="6096000" cy="3429000"/>
          </a:xfrm>
        </p:spPr>
      </p:sp>
      <p:sp>
        <p:nvSpPr>
          <p:cNvPr id="16387" name="Notes Placeholder 2">
            <a:extLst>
              <a:ext uri="{FF2B5EF4-FFF2-40B4-BE49-F238E27FC236}">
                <a16:creationId xmlns:a16="http://schemas.microsoft.com/office/drawing/2014/main" id="{44AF103B-4F63-47B7-B57A-9D310A28A07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Ok, so staying with this picture of a cycle of evaluations and executions we come to our final theory from the first wave.</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This was introduced by one of the most famous of all HCI researchers, Don Norman. It is described in his very popular and highly recommended book </a:t>
            </a:r>
            <a:r>
              <a:rPr lang="en-GB" altLang="en-US" b="1">
                <a:solidFill>
                  <a:srgbClr val="333333"/>
                </a:solidFill>
                <a:latin typeface="Open Sans" panose="020B0606030504020204" pitchFamily="34" charset="0"/>
              </a:rPr>
              <a:t>The Design of Everyday Things</a:t>
            </a:r>
            <a:r>
              <a:rPr lang="en-GB" altLang="en-US">
                <a:solidFill>
                  <a:srgbClr val="333333"/>
                </a:solidFill>
                <a:latin typeface="Open Sans" panose="020B0606030504020204" pitchFamily="34" charset="0"/>
              </a:rPr>
              <a:t>. </a:t>
            </a:r>
          </a:p>
          <a:p>
            <a:r>
              <a:rPr lang="en-GB" altLang="en-US">
                <a:solidFill>
                  <a:srgbClr val="333333"/>
                </a:solidFill>
                <a:latin typeface="Open Sans" panose="020B0606030504020204" pitchFamily="34" charset="0"/>
              </a:rPr>
              <a:t>There are 2 HCI researchers in my household and two copies of this book. </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We start out with an overview of two systems interacting</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A human </a:t>
            </a:r>
          </a:p>
          <a:p>
            <a:pPr>
              <a:buFont typeface="Calibri Light" panose="020F0302020204030204" pitchFamily="34" charset="0"/>
              <a:buAutoNum type="arabicPeriod"/>
            </a:pPr>
            <a:r>
              <a:rPr lang="en-GB" altLang="en-US">
                <a:solidFill>
                  <a:srgbClr val="333333"/>
                </a:solidFill>
                <a:latin typeface="Open Sans" panose="020B0606030504020204" pitchFamily="34" charset="0"/>
              </a:rPr>
              <a:t>a computer (or other articfact)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EB5A00FF-EFF6-481F-B690-C6A60B2C800D}"/>
              </a:ext>
            </a:extLst>
          </p:cNvPr>
          <p:cNvSpPr>
            <a:spLocks noGrp="1" noRot="1" noChangeAspect="1" noTextEdit="1"/>
          </p:cNvSpPr>
          <p:nvPr>
            <p:ph type="sldImg"/>
          </p:nvPr>
        </p:nvSpPr>
        <p:spPr>
          <a:xfrm>
            <a:off x="381000" y="685800"/>
            <a:ext cx="6096000" cy="3429000"/>
          </a:xfrm>
        </p:spPr>
      </p:sp>
      <p:sp>
        <p:nvSpPr>
          <p:cNvPr id="18435" name="Notes Placeholder 2">
            <a:extLst>
              <a:ext uri="{FF2B5EF4-FFF2-40B4-BE49-F238E27FC236}">
                <a16:creationId xmlns:a16="http://schemas.microsoft.com/office/drawing/2014/main" id="{5A82377A-EB1C-4733-918D-2D23B93C524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And the situation is imagined as a kind of gulf, or gap between user and system which has to be bridged in two directions, once for execution, and once for evaluation</a:t>
            </a:r>
          </a:p>
          <a:p>
            <a:endParaRPr lang="en-GB" altLang="en-US">
              <a:solidFill>
                <a:srgbClr val="333333"/>
              </a:solidFill>
              <a:latin typeface="Open Sans" panose="020B0606030504020204" pitchFamily="34" charset="0"/>
            </a:endParaRPr>
          </a:p>
          <a:p>
            <a:pPr>
              <a:buFont typeface="Calibri Light" panose="020F0302020204030204" pitchFamily="34" charset="0"/>
              <a:buAutoNum type="arabicPeriod"/>
            </a:pPr>
            <a:endParaRPr lang="en-GB" altLang="en-US">
              <a:solidFill>
                <a:srgbClr val="333333"/>
              </a:solidFill>
              <a:latin typeface="Open Sans" panose="020B0606030504020204" pitchFamily="34" charset="0"/>
            </a:endParaRPr>
          </a:p>
          <a:p>
            <a:pPr>
              <a:buFont typeface="Calibri Light" panose="020F0302020204030204" pitchFamily="34" charset="0"/>
              <a:buNone/>
            </a:pPr>
            <a:r>
              <a:rPr lang="en-GB" altLang="en-US">
                <a:solidFill>
                  <a:srgbClr val="333333"/>
                </a:solidFill>
                <a:latin typeface="Open Sans" panose="020B0606030504020204" pitchFamily="34" charset="0"/>
              </a:rPr>
              <a:t>The user has to evaluate the system’s current state, </a:t>
            </a:r>
          </a:p>
          <a:p>
            <a:pPr>
              <a:buFont typeface="Calibri Light" panose="020F0302020204030204" pitchFamily="34" charset="0"/>
              <a:buNone/>
            </a:pPr>
            <a:endParaRPr lang="en-GB" altLang="en-US">
              <a:solidFill>
                <a:srgbClr val="333333"/>
              </a:solidFill>
              <a:latin typeface="Open Sans" panose="020B0606030504020204" pitchFamily="34" charset="0"/>
            </a:endParaRPr>
          </a:p>
          <a:p>
            <a:pPr>
              <a:buFont typeface="Calibri Light" panose="020F0302020204030204" pitchFamily="34" charset="0"/>
              <a:buNone/>
            </a:pPr>
            <a:r>
              <a:rPr lang="en-GB" altLang="en-US">
                <a:solidFill>
                  <a:srgbClr val="333333"/>
                </a:solidFill>
                <a:latin typeface="Open Sans" panose="020B0606030504020204" pitchFamily="34" charset="0"/>
              </a:rPr>
              <a:t>And then they have to work out how to move the system from that state, to execute their plan of action.</a:t>
            </a:r>
            <a:br>
              <a:rPr lang="en-GB" altLang="en-US"/>
            </a:br>
            <a:endParaRPr lang="en-GB" altLang="en-US">
              <a:solidFill>
                <a:srgbClr val="333333"/>
              </a:solidFill>
              <a:latin typeface="Open Sans" panose="020B0606030504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7B54725D-069C-4D8C-B77E-DC93D49A8FB4}"/>
              </a:ext>
            </a:extLst>
          </p:cNvPr>
          <p:cNvSpPr>
            <a:spLocks noGrp="1" noRot="1" noChangeAspect="1" noTextEdit="1"/>
          </p:cNvSpPr>
          <p:nvPr>
            <p:ph type="sldImg"/>
          </p:nvPr>
        </p:nvSpPr>
        <p:spPr>
          <a:xfrm>
            <a:off x="381000" y="685800"/>
            <a:ext cx="6096000" cy="3429000"/>
          </a:xfrm>
        </p:spPr>
      </p:sp>
      <p:sp>
        <p:nvSpPr>
          <p:cNvPr id="20483" name="Notes Placeholder 2">
            <a:extLst>
              <a:ext uri="{FF2B5EF4-FFF2-40B4-BE49-F238E27FC236}">
                <a16:creationId xmlns:a16="http://schemas.microsoft.com/office/drawing/2014/main" id="{38D2B4DA-530D-4496-9492-69A7FF49376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a:solidFill>
                  <a:srgbClr val="333333"/>
                </a:solidFill>
                <a:latin typeface="Open Sans" panose="020B0606030504020204" pitchFamily="34" charset="0"/>
              </a:rPr>
              <a:t>For evaluation we first need to consider the information displayed by the system, to indicate its current state and possibilities: and the perception of this by the user.</a:t>
            </a:r>
          </a:p>
          <a:p>
            <a:r>
              <a:rPr lang="en-GB" altLang="en-US">
                <a:solidFill>
                  <a:srgbClr val="333333"/>
                </a:solidFill>
                <a:latin typeface="Open Sans" panose="020B0606030504020204" pitchFamily="34" charset="0"/>
              </a:rPr>
              <a:t>Information about state might be displayed by graphics, text, sound, or any other sensory modality, and the user has to be able to perceive this information well, under current interaction circumstances.</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NEXT</a:t>
            </a:r>
          </a:p>
          <a:p>
            <a:r>
              <a:rPr lang="en-GB" altLang="en-US">
                <a:solidFill>
                  <a:srgbClr val="333333"/>
                </a:solidFill>
                <a:latin typeface="Open Sans" panose="020B0606030504020204" pitchFamily="34" charset="0"/>
              </a:rPr>
              <a:t>We then need to consider the way the user interprets the information they have perceived– various factors might come into play here: the users’ goals, previous interaction context, culture, familiarity with information display norms.</a:t>
            </a:r>
          </a:p>
          <a:p>
            <a:endParaRPr lang="en-GB" altLang="en-US">
              <a:solidFill>
                <a:srgbClr val="333333"/>
              </a:solidFill>
              <a:latin typeface="Open Sans" panose="020B0606030504020204" pitchFamily="34" charset="0"/>
            </a:endParaRPr>
          </a:p>
          <a:p>
            <a:r>
              <a:rPr lang="en-GB" altLang="en-US">
                <a:solidFill>
                  <a:srgbClr val="333333"/>
                </a:solidFill>
                <a:latin typeface="Open Sans" panose="020B0606030504020204" pitchFamily="34" charset="0"/>
              </a:rPr>
              <a:t>NEXT</a:t>
            </a:r>
          </a:p>
          <a:p>
            <a:r>
              <a:rPr lang="en-GB" altLang="en-US">
                <a:solidFill>
                  <a:srgbClr val="333333"/>
                </a:solidFill>
                <a:latin typeface="Open Sans" panose="020B0606030504020204" pitchFamily="34" charset="0"/>
              </a:rPr>
              <a:t>Together these lead to an evaluation of the current system state.</a:t>
            </a:r>
          </a:p>
          <a:p>
            <a:endParaRPr lang="en-GB" altLang="en-US">
              <a:solidFill>
                <a:srgbClr val="333333"/>
              </a:solidFill>
              <a:latin typeface="Open Sans" panose="020B0606030504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5"/>
            <a:ext cx="18288000" cy="47752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3">
            <a:extLst>
              <a:ext uri="{FF2B5EF4-FFF2-40B4-BE49-F238E27FC236}">
                <a16:creationId xmlns:a16="http://schemas.microsoft.com/office/drawing/2014/main" id="{5E4298B6-1B3D-4066-A506-A7A4A155ED15}"/>
              </a:ext>
            </a:extLst>
          </p:cNvPr>
          <p:cNvSpPr>
            <a:spLocks noGrp="1"/>
          </p:cNvSpPr>
          <p:nvPr>
            <p:ph type="sldNum" sz="quarter" idx="10"/>
          </p:nvPr>
        </p:nvSpPr>
        <p:spPr>
          <a:ln/>
        </p:spPr>
        <p:txBody>
          <a:bodyPr/>
          <a:lstStyle>
            <a:lvl1pPr>
              <a:defRPr/>
            </a:lvl1pPr>
          </a:lstStyle>
          <a:p>
            <a:fld id="{D88DB3FD-4EB5-4E90-9CEE-F4D3337A0D19}" type="slidenum">
              <a:rPr lang="en-US" altLang="en-US"/>
              <a:pPr/>
              <a:t>‹#›</a:t>
            </a:fld>
            <a:endParaRPr lang="en-US" altLang="en-US"/>
          </a:p>
        </p:txBody>
      </p:sp>
    </p:spTree>
    <p:extLst>
      <p:ext uri="{BB962C8B-B14F-4D97-AF65-F5344CB8AC3E}">
        <p14:creationId xmlns:p14="http://schemas.microsoft.com/office/powerpoint/2010/main" val="42293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a:extLst>
              <a:ext uri="{FF2B5EF4-FFF2-40B4-BE49-F238E27FC236}">
                <a16:creationId xmlns:a16="http://schemas.microsoft.com/office/drawing/2014/main" id="{6ACA6D05-BCFD-46D7-9668-75D5AA6A81B7}"/>
              </a:ext>
            </a:extLst>
          </p:cNvPr>
          <p:cNvSpPr>
            <a:spLocks noGrp="1"/>
          </p:cNvSpPr>
          <p:nvPr>
            <p:ph type="sldNum" sz="quarter" idx="10"/>
          </p:nvPr>
        </p:nvSpPr>
        <p:spPr>
          <a:ln/>
        </p:spPr>
        <p:txBody>
          <a:bodyPr/>
          <a:lstStyle>
            <a:lvl1pPr>
              <a:defRPr/>
            </a:lvl1pPr>
          </a:lstStyle>
          <a:p>
            <a:fld id="{3ABF3889-A8A9-4609-9A9D-2ECADC017AEA}" type="slidenum">
              <a:rPr lang="en-US" altLang="en-US"/>
              <a:pPr/>
              <a:t>‹#›</a:t>
            </a:fld>
            <a:endParaRPr lang="en-US" altLang="en-US"/>
          </a:p>
        </p:txBody>
      </p:sp>
    </p:spTree>
    <p:extLst>
      <p:ext uri="{BB962C8B-B14F-4D97-AF65-F5344CB8AC3E}">
        <p14:creationId xmlns:p14="http://schemas.microsoft.com/office/powerpoint/2010/main" val="330143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84750" y="1079500"/>
            <a:ext cx="5492750" cy="114236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206500" y="1079500"/>
            <a:ext cx="16325850" cy="11423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a:extLst>
              <a:ext uri="{FF2B5EF4-FFF2-40B4-BE49-F238E27FC236}">
                <a16:creationId xmlns:a16="http://schemas.microsoft.com/office/drawing/2014/main" id="{B273FE0D-3EEF-4967-8574-D067622C3CA5}"/>
              </a:ext>
            </a:extLst>
          </p:cNvPr>
          <p:cNvSpPr>
            <a:spLocks noGrp="1"/>
          </p:cNvSpPr>
          <p:nvPr>
            <p:ph type="sldNum" sz="quarter" idx="10"/>
          </p:nvPr>
        </p:nvSpPr>
        <p:spPr>
          <a:ln/>
        </p:spPr>
        <p:txBody>
          <a:bodyPr/>
          <a:lstStyle>
            <a:lvl1pPr>
              <a:defRPr/>
            </a:lvl1pPr>
          </a:lstStyle>
          <a:p>
            <a:fld id="{A12C1554-1225-4F93-9A75-48B7B3C1EB3E}" type="slidenum">
              <a:rPr lang="en-US" altLang="en-US"/>
              <a:pPr/>
              <a:t>‹#›</a:t>
            </a:fld>
            <a:endParaRPr lang="en-US" altLang="en-US"/>
          </a:p>
        </p:txBody>
      </p:sp>
    </p:spTree>
    <p:extLst>
      <p:ext uri="{BB962C8B-B14F-4D97-AF65-F5344CB8AC3E}">
        <p14:creationId xmlns:p14="http://schemas.microsoft.com/office/powerpoint/2010/main" val="153257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a:extLst>
              <a:ext uri="{FF2B5EF4-FFF2-40B4-BE49-F238E27FC236}">
                <a16:creationId xmlns:a16="http://schemas.microsoft.com/office/drawing/2014/main" id="{7CA4914F-3022-4B89-B53C-5B6A8DA2BD73}"/>
              </a:ext>
            </a:extLst>
          </p:cNvPr>
          <p:cNvSpPr>
            <a:spLocks noGrp="1"/>
          </p:cNvSpPr>
          <p:nvPr>
            <p:ph type="sldNum" sz="quarter" idx="10"/>
          </p:nvPr>
        </p:nvSpPr>
        <p:spPr>
          <a:ln/>
        </p:spPr>
        <p:txBody>
          <a:bodyPr/>
          <a:lstStyle>
            <a:lvl1pPr>
              <a:defRPr/>
            </a:lvl1pPr>
          </a:lstStyle>
          <a:p>
            <a:fld id="{C90DD1C1-3302-4467-BB66-D9FED3261A9E}" type="slidenum">
              <a:rPr lang="en-US" altLang="en-US"/>
              <a:pPr/>
              <a:t>‹#›</a:t>
            </a:fld>
            <a:endParaRPr lang="en-US" altLang="en-US"/>
          </a:p>
        </p:txBody>
      </p:sp>
    </p:spTree>
    <p:extLst>
      <p:ext uri="{BB962C8B-B14F-4D97-AF65-F5344CB8AC3E}">
        <p14:creationId xmlns:p14="http://schemas.microsoft.com/office/powerpoint/2010/main" val="188080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5"/>
            <a:ext cx="21031200" cy="5705475"/>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15783B38-BBA1-463C-9D5E-87C812FEB663}"/>
              </a:ext>
            </a:extLst>
          </p:cNvPr>
          <p:cNvSpPr>
            <a:spLocks noGrp="1"/>
          </p:cNvSpPr>
          <p:nvPr>
            <p:ph type="sldNum" sz="quarter" idx="10"/>
          </p:nvPr>
        </p:nvSpPr>
        <p:spPr>
          <a:ln/>
        </p:spPr>
        <p:txBody>
          <a:bodyPr/>
          <a:lstStyle>
            <a:lvl1pPr>
              <a:defRPr/>
            </a:lvl1pPr>
          </a:lstStyle>
          <a:p>
            <a:fld id="{1558B50F-907D-4432-AE36-E8C102CDE63E}" type="slidenum">
              <a:rPr lang="en-US" altLang="en-US"/>
              <a:pPr/>
              <a:t>‹#›</a:t>
            </a:fld>
            <a:endParaRPr lang="en-US" altLang="en-US"/>
          </a:p>
        </p:txBody>
      </p:sp>
    </p:spTree>
    <p:extLst>
      <p:ext uri="{BB962C8B-B14F-4D97-AF65-F5344CB8AC3E}">
        <p14:creationId xmlns:p14="http://schemas.microsoft.com/office/powerpoint/2010/main" val="132858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2065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2268200" y="4248150"/>
            <a:ext cx="10909300" cy="825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a:extLst>
              <a:ext uri="{FF2B5EF4-FFF2-40B4-BE49-F238E27FC236}">
                <a16:creationId xmlns:a16="http://schemas.microsoft.com/office/drawing/2014/main" id="{7356EAAD-BD50-42DE-BE9B-F6DF122C3B71}"/>
              </a:ext>
            </a:extLst>
          </p:cNvPr>
          <p:cNvSpPr>
            <a:spLocks noGrp="1"/>
          </p:cNvSpPr>
          <p:nvPr>
            <p:ph type="sldNum" sz="quarter" idx="10"/>
          </p:nvPr>
        </p:nvSpPr>
        <p:spPr>
          <a:ln/>
        </p:spPr>
        <p:txBody>
          <a:bodyPr/>
          <a:lstStyle>
            <a:lvl1pPr>
              <a:defRPr/>
            </a:lvl1pPr>
          </a:lstStyle>
          <a:p>
            <a:fld id="{29944AC5-4FA7-4E58-A9E8-C5A6E9857450}" type="slidenum">
              <a:rPr lang="en-US" altLang="en-US"/>
              <a:pPr/>
              <a:t>‹#›</a:t>
            </a:fld>
            <a:endParaRPr lang="en-US" altLang="en-US"/>
          </a:p>
        </p:txBody>
      </p:sp>
    </p:spTree>
    <p:extLst>
      <p:ext uri="{BB962C8B-B14F-4D97-AF65-F5344CB8AC3E}">
        <p14:creationId xmlns:p14="http://schemas.microsoft.com/office/powerpoint/2010/main" val="215804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5" y="730250"/>
            <a:ext cx="21031200" cy="2651125"/>
          </a:xfrm>
        </p:spPr>
        <p:txBody>
          <a:bodyPr/>
          <a:lstStyle/>
          <a:p>
            <a:r>
              <a:rPr lang="en-US"/>
              <a:t>Click to edit Master title style</a:t>
            </a:r>
            <a:endParaRPr lang="en-GB"/>
          </a:p>
        </p:txBody>
      </p:sp>
      <p:sp>
        <p:nvSpPr>
          <p:cNvPr id="3" name="Text Placeholder 2"/>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79575" y="5010150"/>
            <a:ext cx="103155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344400" y="5010150"/>
            <a:ext cx="103663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a:extLst>
              <a:ext uri="{FF2B5EF4-FFF2-40B4-BE49-F238E27FC236}">
                <a16:creationId xmlns:a16="http://schemas.microsoft.com/office/drawing/2014/main" id="{05F03933-7ABD-441D-90AA-635A7E7C9AE7}"/>
              </a:ext>
            </a:extLst>
          </p:cNvPr>
          <p:cNvSpPr>
            <a:spLocks noGrp="1"/>
          </p:cNvSpPr>
          <p:nvPr>
            <p:ph type="sldNum" sz="quarter" idx="10"/>
          </p:nvPr>
        </p:nvSpPr>
        <p:spPr>
          <a:ln/>
        </p:spPr>
        <p:txBody>
          <a:bodyPr/>
          <a:lstStyle>
            <a:lvl1pPr>
              <a:defRPr/>
            </a:lvl1pPr>
          </a:lstStyle>
          <a:p>
            <a:fld id="{C5700A71-28F2-441E-A90F-AF2FECF6F88B}" type="slidenum">
              <a:rPr lang="en-US" altLang="en-US"/>
              <a:pPr/>
              <a:t>‹#›</a:t>
            </a:fld>
            <a:endParaRPr lang="en-US" altLang="en-US"/>
          </a:p>
        </p:txBody>
      </p:sp>
    </p:spTree>
    <p:extLst>
      <p:ext uri="{BB962C8B-B14F-4D97-AF65-F5344CB8AC3E}">
        <p14:creationId xmlns:p14="http://schemas.microsoft.com/office/powerpoint/2010/main" val="108075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a:extLst>
              <a:ext uri="{FF2B5EF4-FFF2-40B4-BE49-F238E27FC236}">
                <a16:creationId xmlns:a16="http://schemas.microsoft.com/office/drawing/2014/main" id="{3023FC31-87DA-4A58-9FDD-A506267DAB3E}"/>
              </a:ext>
            </a:extLst>
          </p:cNvPr>
          <p:cNvSpPr>
            <a:spLocks noGrp="1"/>
          </p:cNvSpPr>
          <p:nvPr>
            <p:ph type="sldNum" sz="quarter" idx="10"/>
          </p:nvPr>
        </p:nvSpPr>
        <p:spPr>
          <a:ln/>
        </p:spPr>
        <p:txBody>
          <a:bodyPr/>
          <a:lstStyle>
            <a:lvl1pPr>
              <a:defRPr/>
            </a:lvl1pPr>
          </a:lstStyle>
          <a:p>
            <a:fld id="{FABB3BF8-6E71-46E9-9106-8B9D7FC91CE1}" type="slidenum">
              <a:rPr lang="en-US" altLang="en-US"/>
              <a:pPr/>
              <a:t>‹#›</a:t>
            </a:fld>
            <a:endParaRPr lang="en-US" altLang="en-US"/>
          </a:p>
        </p:txBody>
      </p:sp>
    </p:spTree>
    <p:extLst>
      <p:ext uri="{BB962C8B-B14F-4D97-AF65-F5344CB8AC3E}">
        <p14:creationId xmlns:p14="http://schemas.microsoft.com/office/powerpoint/2010/main" val="318156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25965B0-4AD7-4F4A-AF3E-2D9E68F52B56}"/>
              </a:ext>
            </a:extLst>
          </p:cNvPr>
          <p:cNvSpPr>
            <a:spLocks noGrp="1"/>
          </p:cNvSpPr>
          <p:nvPr>
            <p:ph type="sldNum" sz="quarter" idx="10"/>
          </p:nvPr>
        </p:nvSpPr>
        <p:spPr>
          <a:ln/>
        </p:spPr>
        <p:txBody>
          <a:bodyPr/>
          <a:lstStyle>
            <a:lvl1pPr>
              <a:defRPr/>
            </a:lvl1pPr>
          </a:lstStyle>
          <a:p>
            <a:fld id="{6F750A9F-0103-41B8-92BF-B3D97546285E}" type="slidenum">
              <a:rPr lang="en-US" altLang="en-US"/>
              <a:pPr/>
              <a:t>‹#›</a:t>
            </a:fld>
            <a:endParaRPr lang="en-US" altLang="en-US"/>
          </a:p>
        </p:txBody>
      </p:sp>
    </p:spTree>
    <p:extLst>
      <p:ext uri="{BB962C8B-B14F-4D97-AF65-F5344CB8AC3E}">
        <p14:creationId xmlns:p14="http://schemas.microsoft.com/office/powerpoint/2010/main" val="197688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9B3B839F-79FC-4588-A208-9692B11AC16D}"/>
              </a:ext>
            </a:extLst>
          </p:cNvPr>
          <p:cNvSpPr>
            <a:spLocks noGrp="1"/>
          </p:cNvSpPr>
          <p:nvPr>
            <p:ph type="sldNum" sz="quarter" idx="10"/>
          </p:nvPr>
        </p:nvSpPr>
        <p:spPr>
          <a:ln/>
        </p:spPr>
        <p:txBody>
          <a:bodyPr/>
          <a:lstStyle>
            <a:lvl1pPr>
              <a:defRPr/>
            </a:lvl1pPr>
          </a:lstStyle>
          <a:p>
            <a:fld id="{357373E2-C157-4611-AA14-E8EE5CB10E89}" type="slidenum">
              <a:rPr lang="en-US" altLang="en-US"/>
              <a:pPr/>
              <a:t>‹#›</a:t>
            </a:fld>
            <a:endParaRPr lang="en-US" altLang="en-US"/>
          </a:p>
        </p:txBody>
      </p:sp>
    </p:spTree>
    <p:extLst>
      <p:ext uri="{BB962C8B-B14F-4D97-AF65-F5344CB8AC3E}">
        <p14:creationId xmlns:p14="http://schemas.microsoft.com/office/powerpoint/2010/main" val="405750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5" y="914400"/>
            <a:ext cx="7864475" cy="32004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sym typeface="Helvetica Neue" charset="0"/>
            </a:endParaRPr>
          </a:p>
        </p:txBody>
      </p:sp>
      <p:sp>
        <p:nvSpPr>
          <p:cNvPr id="4" name="Text Placeholder 3"/>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36C7E640-BBED-4249-90D2-BBC8560EAD4D}"/>
              </a:ext>
            </a:extLst>
          </p:cNvPr>
          <p:cNvSpPr>
            <a:spLocks noGrp="1"/>
          </p:cNvSpPr>
          <p:nvPr>
            <p:ph type="sldNum" sz="quarter" idx="10"/>
          </p:nvPr>
        </p:nvSpPr>
        <p:spPr>
          <a:ln/>
        </p:spPr>
        <p:txBody>
          <a:bodyPr/>
          <a:lstStyle>
            <a:lvl1pPr>
              <a:defRPr/>
            </a:lvl1pPr>
          </a:lstStyle>
          <a:p>
            <a:fld id="{4BFE3D34-7702-42C6-90D4-ACAC8C8EB21F}" type="slidenum">
              <a:rPr lang="en-US" altLang="en-US"/>
              <a:pPr/>
              <a:t>‹#›</a:t>
            </a:fld>
            <a:endParaRPr lang="en-US" altLang="en-US"/>
          </a:p>
        </p:txBody>
      </p:sp>
    </p:spTree>
    <p:extLst>
      <p:ext uri="{BB962C8B-B14F-4D97-AF65-F5344CB8AC3E}">
        <p14:creationId xmlns:p14="http://schemas.microsoft.com/office/powerpoint/2010/main" val="285211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6C0F02F-636A-4B65-A735-3EF88C176308}"/>
              </a:ext>
            </a:extLst>
          </p:cNvPr>
          <p:cNvSpPr>
            <a:spLocks noGrp="1"/>
          </p:cNvSpPr>
          <p:nvPr>
            <p:ph type="title"/>
          </p:nvPr>
        </p:nvSpPr>
        <p:spPr bwMode="auto">
          <a:xfrm>
            <a:off x="1206500" y="1079500"/>
            <a:ext cx="219710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title style</a:t>
            </a:r>
          </a:p>
        </p:txBody>
      </p:sp>
      <p:sp>
        <p:nvSpPr>
          <p:cNvPr id="1027" name="Rectangle 2">
            <a:extLst>
              <a:ext uri="{FF2B5EF4-FFF2-40B4-BE49-F238E27FC236}">
                <a16:creationId xmlns:a16="http://schemas.microsoft.com/office/drawing/2014/main" id="{6909C31D-657D-442B-95E4-96DFE226246A}"/>
              </a:ext>
            </a:extLst>
          </p:cNvPr>
          <p:cNvSpPr>
            <a:spLocks noGrp="1"/>
          </p:cNvSpPr>
          <p:nvPr>
            <p:ph type="body" idx="1"/>
          </p:nvPr>
        </p:nvSpPr>
        <p:spPr bwMode="auto">
          <a:xfrm>
            <a:off x="1206500" y="4248150"/>
            <a:ext cx="21971000" cy="825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Template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
        <p:nvSpPr>
          <p:cNvPr id="2" name="Rectangle 3">
            <a:extLst>
              <a:ext uri="{FF2B5EF4-FFF2-40B4-BE49-F238E27FC236}">
                <a16:creationId xmlns:a16="http://schemas.microsoft.com/office/drawing/2014/main" id="{1C558AD8-197B-4B4F-91AD-85B0750A6BB2}"/>
              </a:ext>
            </a:extLst>
          </p:cNvPr>
          <p:cNvSpPr>
            <a:spLocks noGrp="1"/>
          </p:cNvSpPr>
          <p:nvPr>
            <p:ph type="sldNum" sz="quarter" idx="2"/>
          </p:nvPr>
        </p:nvSpPr>
        <p:spPr bwMode="auto">
          <a:xfrm>
            <a:off x="11999913" y="13079413"/>
            <a:ext cx="369887" cy="374650"/>
          </a:xfrm>
          <a:prstGeom prst="rect">
            <a:avLst/>
          </a:prstGeom>
          <a:noFill/>
          <a:ln>
            <a:noFill/>
          </a:ln>
          <a:effectLst/>
        </p:spPr>
        <p:txBody>
          <a:bodyPr vert="horz" wrap="none" lIns="50800" tIns="50800" rIns="50800" bIns="50800" numCol="1" anchor="b" anchorCtr="0" compatLnSpc="1">
            <a:prstTxWarp prst="textNoShape">
              <a:avLst/>
            </a:prstTxWarp>
          </a:bodyPr>
          <a:lstStyle>
            <a:lvl1pPr algn="ctr" defTabSz="584200" eaLnBrk="1">
              <a:defRPr sz="1800">
                <a:solidFill>
                  <a:srgbClr val="000000"/>
                </a:solidFill>
              </a:defRPr>
            </a:lvl1pPr>
          </a:lstStyle>
          <a:p>
            <a:fld id="{84F4DF70-A678-4566-99C2-17BC0450CB1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36813" rtl="0" eaLnBrk="0" fontAlgn="base" hangingPunct="0">
        <a:lnSpc>
          <a:spcPct val="80000"/>
        </a:lnSpc>
        <a:spcBef>
          <a:spcPct val="0"/>
        </a:spcBef>
        <a:spcAft>
          <a:spcPct val="0"/>
        </a:spcAft>
        <a:defRPr sz="8500" b="1" kern="1200">
          <a:solidFill>
            <a:srgbClr val="000000"/>
          </a:solidFill>
          <a:latin typeface="+mj-lt"/>
          <a:ea typeface="+mj-ea"/>
          <a:cs typeface="+mj-cs"/>
          <a:sym typeface="Helvetica Neue" charset="0"/>
        </a:defRPr>
      </a:lvl1pPr>
      <a:lvl2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2pPr>
      <a:lvl3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3pPr>
      <a:lvl4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4pPr>
      <a:lvl5pPr algn="l" defTabSz="2436813" rtl="0" eaLnBrk="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5pPr>
      <a:lvl6pPr marL="4572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6pPr>
      <a:lvl7pPr marL="9144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7pPr>
      <a:lvl8pPr marL="13716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8pPr>
      <a:lvl9pPr marL="1828800" algn="l" defTabSz="2436813" rtl="0" fontAlgn="base" hangingPunct="0">
        <a:lnSpc>
          <a:spcPct val="80000"/>
        </a:lnSpc>
        <a:spcBef>
          <a:spcPct val="0"/>
        </a:spcBef>
        <a:spcAft>
          <a:spcPct val="0"/>
        </a:spcAft>
        <a:defRPr sz="8500" b="1">
          <a:solidFill>
            <a:srgbClr val="000000"/>
          </a:solidFill>
          <a:latin typeface="Helvetica Neue" charset="0"/>
          <a:ea typeface="Helvetica Neue" charset="0"/>
          <a:cs typeface="Helvetica Neue" charset="0"/>
          <a:sym typeface="Helvetica Neue" charset="0"/>
        </a:defRPr>
      </a:lvl9pPr>
    </p:titleStyle>
    <p:bodyStyle>
      <a:lvl1pPr marL="6096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1pPr>
      <a:lvl2pPr marL="12192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2pPr>
      <a:lvl3pPr marL="18288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3pPr>
      <a:lvl4pPr marL="24384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4pPr>
      <a:lvl5pPr marL="3048000" indent="-609600" algn="l" defTabSz="2436813" rtl="0" eaLnBrk="0" fontAlgn="base" hangingPunct="0">
        <a:lnSpc>
          <a:spcPct val="90000"/>
        </a:lnSpc>
        <a:spcBef>
          <a:spcPts val="4500"/>
        </a:spcBef>
        <a:spcAft>
          <a:spcPct val="0"/>
        </a:spcAft>
        <a:buSzPct val="123000"/>
        <a:buChar char="•"/>
        <a:defRPr sz="4800" kern="1200">
          <a:solidFill>
            <a:srgbClr val="000000"/>
          </a:solidFill>
          <a:latin typeface="+mn-lt"/>
          <a:ea typeface="+mn-ea"/>
          <a:cs typeface="+mn-cs"/>
          <a:sym typeface="Helvetica Neu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9DD87E25-4DA7-4A1B-8299-DE6570014DB1}"/>
              </a:ext>
            </a:extLst>
          </p:cNvPr>
          <p:cNvSpPr txBox="1">
            <a:spLocks/>
          </p:cNvSpPr>
          <p:nvPr/>
        </p:nvSpPr>
        <p:spPr bwMode="auto">
          <a:xfrm>
            <a:off x="1204913" y="9769475"/>
            <a:ext cx="2197258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3600">
                <a:solidFill>
                  <a:srgbClr val="000000"/>
                </a:solidFill>
              </a:rPr>
              <a:t>Oussama Metatla and Dan Bennett</a:t>
            </a:r>
          </a:p>
        </p:txBody>
      </p:sp>
      <p:sp>
        <p:nvSpPr>
          <p:cNvPr id="3075" name="Rectangle 2">
            <a:extLst>
              <a:ext uri="{FF2B5EF4-FFF2-40B4-BE49-F238E27FC236}">
                <a16:creationId xmlns:a16="http://schemas.microsoft.com/office/drawing/2014/main" id="{BE459301-F722-4176-AF0C-03F408FEB9AF}"/>
              </a:ext>
            </a:extLst>
          </p:cNvPr>
          <p:cNvSpPr>
            <a:spLocks noGrp="1"/>
          </p:cNvSpPr>
          <p:nvPr>
            <p:ph type="ctrTitle"/>
          </p:nvPr>
        </p:nvSpPr>
        <p:spPr>
          <a:xfrm>
            <a:off x="1204913" y="2574925"/>
            <a:ext cx="21972587" cy="4648200"/>
          </a:xfrm>
        </p:spPr>
        <p:txBody>
          <a:bodyPr/>
          <a:lstStyle/>
          <a:p>
            <a:pPr algn="l" eaLnBrk="1"/>
            <a:r>
              <a:rPr lang="en-US" altLang="en-US" sz="11600"/>
              <a:t>Human-Computer Interaction</a:t>
            </a:r>
          </a:p>
        </p:txBody>
      </p:sp>
      <p:sp>
        <p:nvSpPr>
          <p:cNvPr id="3076" name="Rectangle 3">
            <a:extLst>
              <a:ext uri="{FF2B5EF4-FFF2-40B4-BE49-F238E27FC236}">
                <a16:creationId xmlns:a16="http://schemas.microsoft.com/office/drawing/2014/main" id="{4FDE36E2-8D02-4005-85AB-C2322BAD0557}"/>
              </a:ext>
            </a:extLst>
          </p:cNvPr>
          <p:cNvSpPr>
            <a:spLocks noGrp="1"/>
          </p:cNvSpPr>
          <p:nvPr>
            <p:ph type="subTitle" sz="quarter" idx="1"/>
          </p:nvPr>
        </p:nvSpPr>
        <p:spPr>
          <a:xfrm>
            <a:off x="1206500" y="7618413"/>
            <a:ext cx="21971000" cy="1060450"/>
          </a:xfrm>
        </p:spPr>
        <p:txBody>
          <a:bodyPr/>
          <a:lstStyle/>
          <a:p>
            <a:pPr algn="l" defTabSz="825500" eaLnBrk="1">
              <a:lnSpc>
                <a:spcPct val="100000"/>
              </a:lnSpc>
              <a:spcBef>
                <a:spcPct val="0"/>
              </a:spcBef>
              <a:buSzTx/>
            </a:pPr>
            <a:r>
              <a:rPr lang="en-US" altLang="en-US" sz="5500" b="1"/>
              <a:t>COMS30029</a:t>
            </a:r>
          </a:p>
        </p:txBody>
      </p:sp>
      <p:sp>
        <p:nvSpPr>
          <p:cNvPr id="3077" name="Text Box 4">
            <a:extLst>
              <a:ext uri="{FF2B5EF4-FFF2-40B4-BE49-F238E27FC236}">
                <a16:creationId xmlns:a16="http://schemas.microsoft.com/office/drawing/2014/main" id="{A98FBA27-9E15-41F5-98AC-D208A559A937}"/>
              </a:ext>
            </a:extLst>
          </p:cNvPr>
          <p:cNvSpPr txBox="1">
            <a:spLocks/>
          </p:cNvSpPr>
          <p:nvPr/>
        </p:nvSpPr>
        <p:spPr bwMode="auto">
          <a:xfrm>
            <a:off x="1206500" y="8521700"/>
            <a:ext cx="21971000"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5500">
                <a:solidFill>
                  <a:srgbClr val="000000"/>
                </a:solidFill>
              </a:rPr>
              <a:t>aka</a:t>
            </a:r>
            <a:r>
              <a:rPr lang="en-US" altLang="en-US" sz="5500" b="1">
                <a:solidFill>
                  <a:srgbClr val="FEAE00"/>
                </a:solidFill>
              </a:rPr>
              <a:t> #HCI_Theory</a:t>
            </a:r>
          </a:p>
        </p:txBody>
      </p:sp>
      <p:sp>
        <p:nvSpPr>
          <p:cNvPr id="3078" name="Text Box 5">
            <a:extLst>
              <a:ext uri="{FF2B5EF4-FFF2-40B4-BE49-F238E27FC236}">
                <a16:creationId xmlns:a16="http://schemas.microsoft.com/office/drawing/2014/main" id="{CD4A281A-22DE-4F45-A95E-A3700DC498C0}"/>
              </a:ext>
            </a:extLst>
          </p:cNvPr>
          <p:cNvSpPr txBox="1">
            <a:spLocks/>
          </p:cNvSpPr>
          <p:nvPr/>
        </p:nvSpPr>
        <p:spPr bwMode="auto">
          <a:xfrm>
            <a:off x="13631863" y="9450388"/>
            <a:ext cx="9974262" cy="141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8500" b="1">
                <a:solidFill>
                  <a:srgbClr val="FEAE00"/>
                </a:solidFill>
              </a:rPr>
              <a:t>Week 2: First Wave</a:t>
            </a:r>
          </a:p>
        </p:txBody>
      </p:sp>
      <p:sp>
        <p:nvSpPr>
          <p:cNvPr id="3079" name="Text Box 6">
            <a:extLst>
              <a:ext uri="{FF2B5EF4-FFF2-40B4-BE49-F238E27FC236}">
                <a16:creationId xmlns:a16="http://schemas.microsoft.com/office/drawing/2014/main" id="{97A8AF8A-6380-4FD9-886A-87F141F85F57}"/>
              </a:ext>
            </a:extLst>
          </p:cNvPr>
          <p:cNvSpPr txBox="1">
            <a:spLocks/>
          </p:cNvSpPr>
          <p:nvPr/>
        </p:nvSpPr>
        <p:spPr bwMode="auto">
          <a:xfrm>
            <a:off x="15360650" y="10890250"/>
            <a:ext cx="8091488" cy="1025525"/>
          </a:xfrm>
          <a:prstGeom prst="rect">
            <a:avLst/>
          </a:prstGeom>
          <a:solidFill>
            <a:srgbClr val="FEAE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000" b="1">
                <a:solidFill>
                  <a:srgbClr val="FFFFFF"/>
                </a:solidFill>
              </a:rPr>
              <a:t>Chunk 1: Introduction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6ABE3858-F9CF-4457-9BAF-BB724164AB7D}"/>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Gulfs of Execution and Evaluation:</a:t>
            </a:r>
            <a:r>
              <a:rPr lang="en-US" altLang="en-US" sz="7800" b="1">
                <a:solidFill>
                  <a:srgbClr val="000000"/>
                </a:solidFill>
              </a:rPr>
              <a:t> </a:t>
            </a:r>
            <a:r>
              <a:rPr lang="en-US" altLang="en-US" sz="6600" b="1">
                <a:solidFill>
                  <a:srgbClr val="000000"/>
                </a:solidFill>
              </a:rPr>
              <a:t>interaction problems and how to solve them</a:t>
            </a:r>
            <a:endParaRPr lang="en-US" altLang="en-US" sz="7800">
              <a:solidFill>
                <a:srgbClr val="000000"/>
              </a:solidFill>
            </a:endParaRPr>
          </a:p>
        </p:txBody>
      </p:sp>
      <p:sp>
        <p:nvSpPr>
          <p:cNvPr id="12" name="Text Box 1">
            <a:extLst>
              <a:ext uri="{FF2B5EF4-FFF2-40B4-BE49-F238E27FC236}">
                <a16:creationId xmlns:a16="http://schemas.microsoft.com/office/drawing/2014/main" id="{873A3C0C-C004-404C-9F5D-9085CEF8CDF6}"/>
              </a:ext>
            </a:extLst>
          </p:cNvPr>
          <p:cNvSpPr txBox="1">
            <a:spLocks/>
          </p:cNvSpPr>
          <p:nvPr/>
        </p:nvSpPr>
        <p:spPr bwMode="auto">
          <a:xfrm>
            <a:off x="742728" y="2897560"/>
            <a:ext cx="21971000" cy="1447800"/>
          </a:xfrm>
          <a:prstGeom prst="rect">
            <a:avLst/>
          </a:prstGeom>
          <a:noFill/>
          <a:ln>
            <a:no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defRPr/>
            </a:pPr>
            <a:r>
              <a:rPr lang="en-US" altLang="en-US" sz="7800" b="1" dirty="0">
                <a:solidFill>
                  <a:schemeClr val="bg1"/>
                </a:solidFill>
                <a:highlight>
                  <a:srgbClr val="FEAE00"/>
                </a:highlight>
              </a:rPr>
              <a:t>Editing a video: Gulf of Evaluation</a:t>
            </a:r>
          </a:p>
        </p:txBody>
      </p:sp>
      <p:sp>
        <p:nvSpPr>
          <p:cNvPr id="13" name="Text Box 1">
            <a:extLst>
              <a:ext uri="{FF2B5EF4-FFF2-40B4-BE49-F238E27FC236}">
                <a16:creationId xmlns:a16="http://schemas.microsoft.com/office/drawing/2014/main" id="{9831E302-7720-40CE-BFFE-D8AA6CB45833}"/>
              </a:ext>
            </a:extLst>
          </p:cNvPr>
          <p:cNvSpPr txBox="1">
            <a:spLocks/>
          </p:cNvSpPr>
          <p:nvPr/>
        </p:nvSpPr>
        <p:spPr bwMode="auto">
          <a:xfrm>
            <a:off x="887413" y="8729663"/>
            <a:ext cx="10801350" cy="3025775"/>
          </a:xfrm>
          <a:prstGeom prst="rect">
            <a:avLst/>
          </a:prstGeom>
          <a:noFill/>
          <a:ln>
            <a:solidFill>
              <a:schemeClr val="bg2">
                <a:lumMod val="10000"/>
              </a:schemeClr>
            </a:solid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600" b="1">
                <a:solidFill>
                  <a:srgbClr val="FEAE00"/>
                </a:solidFill>
              </a:rPr>
              <a:t>Evaluated System State</a:t>
            </a:r>
          </a:p>
          <a:p>
            <a:pPr eaLnBrk="1"/>
            <a:endParaRPr lang="en-US" altLang="en-US" sz="6600" b="1">
              <a:solidFill>
                <a:srgbClr val="FEAE00"/>
              </a:solidFill>
            </a:endParaRPr>
          </a:p>
          <a:p>
            <a:pPr eaLnBrk="1"/>
            <a:r>
              <a:rPr lang="en-US" altLang="en-US" sz="4400">
                <a:solidFill>
                  <a:srgbClr val="151515"/>
                </a:solidFill>
              </a:rPr>
              <a:t>System has a video editor</a:t>
            </a:r>
          </a:p>
        </p:txBody>
      </p:sp>
      <p:sp>
        <p:nvSpPr>
          <p:cNvPr id="14" name="Text Box 1">
            <a:extLst>
              <a:ext uri="{FF2B5EF4-FFF2-40B4-BE49-F238E27FC236}">
                <a16:creationId xmlns:a16="http://schemas.microsoft.com/office/drawing/2014/main" id="{802B4058-2959-4D94-B1A4-F56ADA2AC173}"/>
              </a:ext>
            </a:extLst>
          </p:cNvPr>
          <p:cNvSpPr txBox="1">
            <a:spLocks/>
          </p:cNvSpPr>
          <p:nvPr/>
        </p:nvSpPr>
        <p:spPr bwMode="auto">
          <a:xfrm>
            <a:off x="12120563" y="8729663"/>
            <a:ext cx="10801350" cy="3097212"/>
          </a:xfrm>
          <a:prstGeom prst="rect">
            <a:avLst/>
          </a:prstGeom>
          <a:noFill/>
          <a:ln>
            <a:solidFill>
              <a:schemeClr val="bg2">
                <a:lumMod val="10000"/>
              </a:schemeClr>
            </a:solid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600" b="1">
                <a:solidFill>
                  <a:srgbClr val="FEAE00"/>
                </a:solidFill>
              </a:rPr>
              <a:t>Actual System State</a:t>
            </a:r>
            <a:endParaRPr lang="en-US" altLang="en-US" sz="6000" b="1">
              <a:solidFill>
                <a:srgbClr val="FEAE00"/>
              </a:solidFill>
            </a:endParaRPr>
          </a:p>
          <a:p>
            <a:pPr eaLnBrk="1"/>
            <a:endParaRPr lang="en-US" altLang="en-US" sz="6000" b="1">
              <a:solidFill>
                <a:srgbClr val="FEAE00"/>
              </a:solidFill>
              <a:latin typeface="Open Sans" panose="020B0606030504020204" pitchFamily="34" charset="0"/>
            </a:endParaRPr>
          </a:p>
          <a:p>
            <a:pPr eaLnBrk="1"/>
            <a:r>
              <a:rPr lang="en-GB" altLang="en-US" sz="4000">
                <a:solidFill>
                  <a:srgbClr val="333333"/>
                </a:solidFill>
                <a:latin typeface="Open Sans" panose="020B0606030504020204" pitchFamily="34" charset="0"/>
              </a:rPr>
              <a:t>Vendor wants to sell you a video editor</a:t>
            </a:r>
          </a:p>
        </p:txBody>
      </p:sp>
      <p:pic>
        <p:nvPicPr>
          <p:cNvPr id="21510" name="Picture 2" descr="Film Editing Icon #409051 - Free Icons Library">
            <a:extLst>
              <a:ext uri="{FF2B5EF4-FFF2-40B4-BE49-F238E27FC236}">
                <a16:creationId xmlns:a16="http://schemas.microsoft.com/office/drawing/2014/main" id="{D7540F07-418B-40D6-B562-DB835C13E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813" y="4625975"/>
            <a:ext cx="30972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Film Editing Icon #409051 - Free Icons Library">
            <a:extLst>
              <a:ext uri="{FF2B5EF4-FFF2-40B4-BE49-F238E27FC236}">
                <a16:creationId xmlns:a16="http://schemas.microsoft.com/office/drawing/2014/main" id="{44CC1448-F5DD-43EE-8D73-C0F06694C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6100" y="4697413"/>
            <a:ext cx="30956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7BEAD67-77B4-4F12-92E9-90CF16F8BD57}"/>
              </a:ext>
            </a:extLst>
          </p:cNvPr>
          <p:cNvSpPr txBox="1">
            <a:spLocks noChangeArrowheads="1"/>
          </p:cNvSpPr>
          <p:nvPr/>
        </p:nvSpPr>
        <p:spPr bwMode="auto">
          <a:xfrm>
            <a:off x="15144750" y="5562600"/>
            <a:ext cx="66246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3600"/>
              <a:t>Hyper VideoEdit 2097 is only £134 a month!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FB35E771-0118-4C9F-880F-29C22CD0F72B}"/>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Gulfs of Execution and Evaluation:</a:t>
            </a:r>
            <a:r>
              <a:rPr lang="en-US" altLang="en-US" sz="7800" b="1">
                <a:solidFill>
                  <a:srgbClr val="000000"/>
                </a:solidFill>
              </a:rPr>
              <a:t> </a:t>
            </a:r>
            <a:r>
              <a:rPr lang="en-US" altLang="en-US" sz="6600" b="1">
                <a:solidFill>
                  <a:srgbClr val="000000"/>
                </a:solidFill>
              </a:rPr>
              <a:t>interaction problems and how to solve them</a:t>
            </a:r>
            <a:endParaRPr lang="en-US" altLang="en-US" sz="7800">
              <a:solidFill>
                <a:srgbClr val="000000"/>
              </a:solidFill>
            </a:endParaRPr>
          </a:p>
        </p:txBody>
      </p:sp>
      <p:pic>
        <p:nvPicPr>
          <p:cNvPr id="23555" name="Picture 6">
            <a:extLst>
              <a:ext uri="{FF2B5EF4-FFF2-40B4-BE49-F238E27FC236}">
                <a16:creationId xmlns:a16="http://schemas.microsoft.com/office/drawing/2014/main" id="{7255267F-735C-4525-B467-AC4497E41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693" t="-9009" r="49435" b="52132"/>
          <a:stretch>
            <a:fillRect/>
          </a:stretch>
        </p:blipFill>
        <p:spPr bwMode="auto">
          <a:xfrm>
            <a:off x="6646863" y="2465388"/>
            <a:ext cx="9145587" cy="782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1">
            <a:extLst>
              <a:ext uri="{FF2B5EF4-FFF2-40B4-BE49-F238E27FC236}">
                <a16:creationId xmlns:a16="http://schemas.microsoft.com/office/drawing/2014/main" id="{0F5810E6-979B-4CB5-A9D8-1974B48FE36C}"/>
              </a:ext>
            </a:extLst>
          </p:cNvPr>
          <p:cNvSpPr txBox="1">
            <a:spLocks noChangeArrowheads="1"/>
          </p:cNvSpPr>
          <p:nvPr/>
        </p:nvSpPr>
        <p:spPr bwMode="auto">
          <a:xfrm>
            <a:off x="1246188" y="6786563"/>
            <a:ext cx="28352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System </a:t>
            </a:r>
          </a:p>
          <a:p>
            <a:r>
              <a:rPr lang="en-GB" altLang="en-US" sz="4000"/>
              <a:t>Capabilities</a:t>
            </a:r>
          </a:p>
        </p:txBody>
      </p:sp>
      <p:sp>
        <p:nvSpPr>
          <p:cNvPr id="23557" name="TextBox 6">
            <a:extLst>
              <a:ext uri="{FF2B5EF4-FFF2-40B4-BE49-F238E27FC236}">
                <a16:creationId xmlns:a16="http://schemas.microsoft.com/office/drawing/2014/main" id="{3893D6E5-CA69-4D94-8C12-CC38C74E1527}"/>
              </a:ext>
            </a:extLst>
          </p:cNvPr>
          <p:cNvSpPr txBox="1">
            <a:spLocks noChangeArrowheads="1"/>
          </p:cNvSpPr>
          <p:nvPr/>
        </p:nvSpPr>
        <p:spPr bwMode="auto">
          <a:xfrm>
            <a:off x="18168938" y="6210300"/>
            <a:ext cx="29781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User</a:t>
            </a:r>
          </a:p>
          <a:p>
            <a:r>
              <a:rPr lang="en-GB" altLang="en-US" sz="4000"/>
              <a:t>Action plans</a:t>
            </a:r>
          </a:p>
        </p:txBody>
      </p:sp>
      <p:sp>
        <p:nvSpPr>
          <p:cNvPr id="2" name="Freeform: Shape 1">
            <a:extLst>
              <a:ext uri="{FF2B5EF4-FFF2-40B4-BE49-F238E27FC236}">
                <a16:creationId xmlns:a16="http://schemas.microsoft.com/office/drawing/2014/main" id="{B35B4909-8F2D-4646-9C4C-B96AEDEA59F0}"/>
              </a:ext>
            </a:extLst>
          </p:cNvPr>
          <p:cNvSpPr>
            <a:spLocks/>
          </p:cNvSpPr>
          <p:nvPr/>
        </p:nvSpPr>
        <p:spPr bwMode="auto">
          <a:xfrm>
            <a:off x="8570913" y="6731000"/>
            <a:ext cx="2076450" cy="2965450"/>
          </a:xfrm>
          <a:custGeom>
            <a:avLst/>
            <a:gdLst>
              <a:gd name="T0" fmla="*/ 0 w 2075935"/>
              <a:gd name="T1" fmla="*/ 2891482 h 2965622"/>
              <a:gd name="T2" fmla="*/ 98854 w 2075935"/>
              <a:gd name="T3" fmla="*/ 2199503 h 2965622"/>
              <a:gd name="T4" fmla="*/ 395416 w 2075935"/>
              <a:gd name="T5" fmla="*/ 1383957 h 2965622"/>
              <a:gd name="T6" fmla="*/ 864973 w 2075935"/>
              <a:gd name="T7" fmla="*/ 691979 h 2965622"/>
              <a:gd name="T8" fmla="*/ 1037968 w 2075935"/>
              <a:gd name="T9" fmla="*/ 420130 h 2965622"/>
              <a:gd name="T10" fmla="*/ 1235676 w 2075935"/>
              <a:gd name="T11" fmla="*/ 247136 h 2965622"/>
              <a:gd name="T12" fmla="*/ 1112108 w 2075935"/>
              <a:gd name="T13" fmla="*/ 469557 h 2965622"/>
              <a:gd name="T14" fmla="*/ 716692 w 2075935"/>
              <a:gd name="T15" fmla="*/ 840260 h 2965622"/>
              <a:gd name="T16" fmla="*/ 593124 w 2075935"/>
              <a:gd name="T17" fmla="*/ 914400 h 2965622"/>
              <a:gd name="T18" fmla="*/ 691978 w 2075935"/>
              <a:gd name="T19" fmla="*/ 864973 h 2965622"/>
              <a:gd name="T20" fmla="*/ 939114 w 2075935"/>
              <a:gd name="T21" fmla="*/ 617838 h 2965622"/>
              <a:gd name="T22" fmla="*/ 1359243 w 2075935"/>
              <a:gd name="T23" fmla="*/ 172995 h 2965622"/>
              <a:gd name="T24" fmla="*/ 1705233 w 2075935"/>
              <a:gd name="T25" fmla="*/ 0 h 2965622"/>
              <a:gd name="T26" fmla="*/ 1631092 w 2075935"/>
              <a:gd name="T27" fmla="*/ 49427 h 2965622"/>
              <a:gd name="T28" fmla="*/ 1532238 w 2075935"/>
              <a:gd name="T29" fmla="*/ 98854 h 2965622"/>
              <a:gd name="T30" fmla="*/ 1606378 w 2075935"/>
              <a:gd name="T31" fmla="*/ 172995 h 2965622"/>
              <a:gd name="T32" fmla="*/ 1606378 w 2075935"/>
              <a:gd name="T33" fmla="*/ 172995 h 2965622"/>
              <a:gd name="T34" fmla="*/ 2075935 w 2075935"/>
              <a:gd name="T35" fmla="*/ 1112109 h 2965622"/>
              <a:gd name="T36" fmla="*/ 1705233 w 2075935"/>
              <a:gd name="T37" fmla="*/ 1458098 h 2965622"/>
              <a:gd name="T38" fmla="*/ 1482811 w 2075935"/>
              <a:gd name="T39" fmla="*/ 1804087 h 2965622"/>
              <a:gd name="T40" fmla="*/ 1285103 w 2075935"/>
              <a:gd name="T41" fmla="*/ 2224217 h 2965622"/>
              <a:gd name="T42" fmla="*/ 1087395 w 2075935"/>
              <a:gd name="T43" fmla="*/ 2767914 h 2965622"/>
              <a:gd name="T44" fmla="*/ 1062681 w 2075935"/>
              <a:gd name="T45" fmla="*/ 2965622 h 2965622"/>
              <a:gd name="T46" fmla="*/ 0 w 2075935"/>
              <a:gd name="T47" fmla="*/ 2891482 h 29656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75935" h="2965622">
                <a:moveTo>
                  <a:pt x="0" y="2891482"/>
                </a:moveTo>
                <a:lnTo>
                  <a:pt x="98854" y="2199503"/>
                </a:lnTo>
                <a:lnTo>
                  <a:pt x="395416" y="1383957"/>
                </a:lnTo>
                <a:lnTo>
                  <a:pt x="864973" y="691979"/>
                </a:lnTo>
                <a:cubicBezTo>
                  <a:pt x="922638" y="601363"/>
                  <a:pt x="954096" y="487228"/>
                  <a:pt x="1037968" y="420130"/>
                </a:cubicBezTo>
                <a:cubicBezTo>
                  <a:pt x="1188826" y="299443"/>
                  <a:pt x="1124236" y="358574"/>
                  <a:pt x="1235676" y="247136"/>
                </a:cubicBezTo>
                <a:cubicBezTo>
                  <a:pt x="1198714" y="358018"/>
                  <a:pt x="1210503" y="344327"/>
                  <a:pt x="1112108" y="469557"/>
                </a:cubicBezTo>
                <a:cubicBezTo>
                  <a:pt x="962782" y="659608"/>
                  <a:pt x="916510" y="697533"/>
                  <a:pt x="716692" y="840260"/>
                </a:cubicBezTo>
                <a:cubicBezTo>
                  <a:pt x="677605" y="868179"/>
                  <a:pt x="627090" y="880435"/>
                  <a:pt x="593124" y="914400"/>
                </a:cubicBezTo>
                <a:cubicBezTo>
                  <a:pt x="567073" y="940450"/>
                  <a:pt x="664006" y="888949"/>
                  <a:pt x="691978" y="864973"/>
                </a:cubicBezTo>
                <a:cubicBezTo>
                  <a:pt x="780432" y="789155"/>
                  <a:pt x="861179" y="704432"/>
                  <a:pt x="939114" y="617838"/>
                </a:cubicBezTo>
                <a:cubicBezTo>
                  <a:pt x="1017747" y="530467"/>
                  <a:pt x="1256515" y="256461"/>
                  <a:pt x="1359243" y="172995"/>
                </a:cubicBezTo>
                <a:cubicBezTo>
                  <a:pt x="1409454" y="132199"/>
                  <a:pt x="1611726" y="0"/>
                  <a:pt x="1705233" y="0"/>
                </a:cubicBezTo>
                <a:cubicBezTo>
                  <a:pt x="1734935" y="0"/>
                  <a:pt x="1656881" y="34691"/>
                  <a:pt x="1631092" y="49427"/>
                </a:cubicBezTo>
                <a:cubicBezTo>
                  <a:pt x="1599105" y="67705"/>
                  <a:pt x="1565189" y="82378"/>
                  <a:pt x="1532238" y="98854"/>
                </a:cubicBezTo>
                <a:cubicBezTo>
                  <a:pt x="1622008" y="128778"/>
                  <a:pt x="1606378" y="97518"/>
                  <a:pt x="1606378" y="172995"/>
                </a:cubicBezTo>
                <a:lnTo>
                  <a:pt x="2075935" y="1112109"/>
                </a:lnTo>
                <a:lnTo>
                  <a:pt x="1705233" y="1458098"/>
                </a:lnTo>
                <a:lnTo>
                  <a:pt x="1482811" y="1804087"/>
                </a:lnTo>
                <a:lnTo>
                  <a:pt x="1285103" y="2224217"/>
                </a:lnTo>
                <a:lnTo>
                  <a:pt x="1087395" y="2767914"/>
                </a:lnTo>
                <a:lnTo>
                  <a:pt x="1062681" y="2965622"/>
                </a:lnTo>
                <a:lnTo>
                  <a:pt x="0" y="2891482"/>
                </a:lnTo>
                <a:close/>
              </a:path>
            </a:pathLst>
          </a:custGeom>
          <a:solidFill>
            <a:srgbClr val="FF0000">
              <a:alpha val="30196"/>
            </a:srgbClr>
          </a:solidFill>
          <a:ln w="25400" cap="flat" cmpd="sng" algn="ctr">
            <a:solidFill>
              <a:srgbClr val="000000"/>
            </a:solidFill>
            <a:prstDash val="solid"/>
            <a:miter lim="400000"/>
            <a:headEnd type="none" w="med" len="med"/>
            <a:tailEnd type="none" w="med" len="med"/>
          </a:ln>
        </p:spPr>
        <p:txBody>
          <a:bodyPr lIns="50800" tIns="50800" rIns="50800" bIns="50800" anchor="ctr">
            <a:spAutoFit/>
          </a:bodyPr>
          <a:lstStyle/>
          <a:p>
            <a:endParaRPr lang="en-GB"/>
          </a:p>
        </p:txBody>
      </p:sp>
      <p:sp>
        <p:nvSpPr>
          <p:cNvPr id="3" name="Freeform: Shape 2">
            <a:extLst>
              <a:ext uri="{FF2B5EF4-FFF2-40B4-BE49-F238E27FC236}">
                <a16:creationId xmlns:a16="http://schemas.microsoft.com/office/drawing/2014/main" id="{8F84D3E9-4107-43E7-A809-E98C76D252FF}"/>
              </a:ext>
            </a:extLst>
          </p:cNvPr>
          <p:cNvSpPr>
            <a:spLocks/>
          </p:cNvSpPr>
          <p:nvPr/>
        </p:nvSpPr>
        <p:spPr bwMode="auto">
          <a:xfrm>
            <a:off x="10326688" y="6237288"/>
            <a:ext cx="3533775" cy="1531937"/>
          </a:xfrm>
          <a:custGeom>
            <a:avLst/>
            <a:gdLst>
              <a:gd name="T0" fmla="*/ 49427 w 3534032"/>
              <a:gd name="T1" fmla="*/ 395416 h 1532238"/>
              <a:gd name="T2" fmla="*/ 691978 w 3534032"/>
              <a:gd name="T3" fmla="*/ 172995 h 1532238"/>
              <a:gd name="T4" fmla="*/ 1581664 w 3534032"/>
              <a:gd name="T5" fmla="*/ 0 h 1532238"/>
              <a:gd name="T6" fmla="*/ 2570205 w 3534032"/>
              <a:gd name="T7" fmla="*/ 74141 h 1532238"/>
              <a:gd name="T8" fmla="*/ 3534032 w 3534032"/>
              <a:gd name="T9" fmla="*/ 370703 h 1532238"/>
              <a:gd name="T10" fmla="*/ 2965621 w 3534032"/>
              <a:gd name="T11" fmla="*/ 1383957 h 1532238"/>
              <a:gd name="T12" fmla="*/ 2125362 w 3534032"/>
              <a:gd name="T13" fmla="*/ 1136822 h 1532238"/>
              <a:gd name="T14" fmla="*/ 1433383 w 3534032"/>
              <a:gd name="T15" fmla="*/ 1161535 h 1532238"/>
              <a:gd name="T16" fmla="*/ 370702 w 3534032"/>
              <a:gd name="T17" fmla="*/ 1532238 h 1532238"/>
              <a:gd name="T18" fmla="*/ 0 w 3534032"/>
              <a:gd name="T19" fmla="*/ 543697 h 1532238"/>
              <a:gd name="T20" fmla="*/ 49427 w 3534032"/>
              <a:gd name="T21" fmla="*/ 395416 h 15322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34032" h="1532238">
                <a:moveTo>
                  <a:pt x="49427" y="395416"/>
                </a:moveTo>
                <a:lnTo>
                  <a:pt x="691978" y="172995"/>
                </a:lnTo>
                <a:lnTo>
                  <a:pt x="1581664" y="0"/>
                </a:lnTo>
                <a:lnTo>
                  <a:pt x="2570205" y="74141"/>
                </a:lnTo>
                <a:lnTo>
                  <a:pt x="3534032" y="370703"/>
                </a:lnTo>
                <a:lnTo>
                  <a:pt x="2965621" y="1383957"/>
                </a:lnTo>
                <a:lnTo>
                  <a:pt x="2125362" y="1136822"/>
                </a:lnTo>
                <a:lnTo>
                  <a:pt x="1433383" y="1161535"/>
                </a:lnTo>
                <a:lnTo>
                  <a:pt x="370702" y="1532238"/>
                </a:lnTo>
                <a:lnTo>
                  <a:pt x="0" y="543697"/>
                </a:lnTo>
                <a:lnTo>
                  <a:pt x="49427" y="395416"/>
                </a:lnTo>
                <a:close/>
              </a:path>
            </a:pathLst>
          </a:custGeom>
          <a:solidFill>
            <a:srgbClr val="00B0F0">
              <a:alpha val="39999"/>
            </a:srgbClr>
          </a:solidFill>
          <a:ln w="25400" cap="flat" cmpd="sng" algn="ctr">
            <a:solidFill>
              <a:srgbClr val="000000"/>
            </a:solidFill>
            <a:prstDash val="solid"/>
            <a:miter lim="400000"/>
            <a:headEnd type="none" w="med" len="med"/>
            <a:tailEnd type="none" w="med" len="med"/>
          </a:ln>
        </p:spPr>
        <p:txBody>
          <a:bodyPr lIns="50800" tIns="50800" rIns="50800" bIns="50800" anchor="ctr">
            <a:spAutoFit/>
          </a:bodyPr>
          <a:lstStyle/>
          <a:p>
            <a:endParaRPr lang="en-GB"/>
          </a:p>
        </p:txBody>
      </p:sp>
      <p:sp>
        <p:nvSpPr>
          <p:cNvPr id="23560" name="Freeform: Shape 3">
            <a:extLst>
              <a:ext uri="{FF2B5EF4-FFF2-40B4-BE49-F238E27FC236}">
                <a16:creationId xmlns:a16="http://schemas.microsoft.com/office/drawing/2014/main" id="{2036B6B8-F620-4DAD-A880-BE231DA7B5B6}"/>
              </a:ext>
            </a:extLst>
          </p:cNvPr>
          <p:cNvSpPr>
            <a:spLocks/>
          </p:cNvSpPr>
          <p:nvPr/>
        </p:nvSpPr>
        <p:spPr bwMode="auto">
          <a:xfrm>
            <a:off x="13266738" y="6731000"/>
            <a:ext cx="2224087" cy="2544763"/>
          </a:xfrm>
          <a:custGeom>
            <a:avLst/>
            <a:gdLst>
              <a:gd name="T0" fmla="*/ 49427 w 2224216"/>
              <a:gd name="T1" fmla="*/ 889687 h 2545492"/>
              <a:gd name="T2" fmla="*/ 691978 w 2224216"/>
              <a:gd name="T3" fmla="*/ 0 h 2545492"/>
              <a:gd name="T4" fmla="*/ 889686 w 2224216"/>
              <a:gd name="T5" fmla="*/ 148282 h 2545492"/>
              <a:gd name="T6" fmla="*/ 1260389 w 2224216"/>
              <a:gd name="T7" fmla="*/ 395417 h 2545492"/>
              <a:gd name="T8" fmla="*/ 1285102 w 2224216"/>
              <a:gd name="T9" fmla="*/ 395417 h 2545492"/>
              <a:gd name="T10" fmla="*/ 1285102 w 2224216"/>
              <a:gd name="T11" fmla="*/ 395417 h 2545492"/>
              <a:gd name="T12" fmla="*/ 1705232 w 2224216"/>
              <a:gd name="T13" fmla="*/ 864973 h 2545492"/>
              <a:gd name="T14" fmla="*/ 2001794 w 2224216"/>
              <a:gd name="T15" fmla="*/ 1482811 h 2545492"/>
              <a:gd name="T16" fmla="*/ 2224216 w 2224216"/>
              <a:gd name="T17" fmla="*/ 2421925 h 2545492"/>
              <a:gd name="T18" fmla="*/ 2224216 w 2224216"/>
              <a:gd name="T19" fmla="*/ 2545492 h 2545492"/>
              <a:gd name="T20" fmla="*/ 1062681 w 2224216"/>
              <a:gd name="T21" fmla="*/ 2520779 h 2545492"/>
              <a:gd name="T22" fmla="*/ 939113 w 2224216"/>
              <a:gd name="T23" fmla="*/ 1902941 h 2545492"/>
              <a:gd name="T24" fmla="*/ 568410 w 2224216"/>
              <a:gd name="T25" fmla="*/ 1408671 h 2545492"/>
              <a:gd name="T26" fmla="*/ 0 w 2224216"/>
              <a:gd name="T27" fmla="*/ 914400 h 2545492"/>
              <a:gd name="T28" fmla="*/ 0 w 2224216"/>
              <a:gd name="T29" fmla="*/ 914400 h 2545492"/>
              <a:gd name="T30" fmla="*/ 0 w 2224216"/>
              <a:gd name="T31" fmla="*/ 914400 h 25454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24216" h="2545492">
                <a:moveTo>
                  <a:pt x="49427" y="889687"/>
                </a:moveTo>
                <a:lnTo>
                  <a:pt x="691978" y="0"/>
                </a:lnTo>
                <a:cubicBezTo>
                  <a:pt x="757881" y="49427"/>
                  <a:pt x="824660" y="97706"/>
                  <a:pt x="889686" y="148282"/>
                </a:cubicBezTo>
                <a:cubicBezTo>
                  <a:pt x="1106534" y="316942"/>
                  <a:pt x="1066174" y="330679"/>
                  <a:pt x="1260389" y="395417"/>
                </a:cubicBezTo>
                <a:cubicBezTo>
                  <a:pt x="1268204" y="398022"/>
                  <a:pt x="1276864" y="395417"/>
                  <a:pt x="1285102" y="395417"/>
                </a:cubicBezTo>
                <a:lnTo>
                  <a:pt x="1705232" y="864973"/>
                </a:lnTo>
                <a:lnTo>
                  <a:pt x="2001794" y="1482811"/>
                </a:lnTo>
                <a:lnTo>
                  <a:pt x="2224216" y="2421925"/>
                </a:lnTo>
                <a:lnTo>
                  <a:pt x="2224216" y="2545492"/>
                </a:lnTo>
                <a:lnTo>
                  <a:pt x="1062681" y="2520779"/>
                </a:lnTo>
                <a:lnTo>
                  <a:pt x="939113" y="1902941"/>
                </a:lnTo>
                <a:lnTo>
                  <a:pt x="568410" y="1408671"/>
                </a:lnTo>
                <a:lnTo>
                  <a:pt x="0" y="914400"/>
                </a:lnTo>
              </a:path>
            </a:pathLst>
          </a:custGeom>
          <a:solidFill>
            <a:srgbClr val="92D050">
              <a:alpha val="39999"/>
            </a:srgbClr>
          </a:solidFill>
          <a:ln w="25400" cap="flat" cmpd="sng" algn="ctr">
            <a:solidFill>
              <a:srgbClr val="000000"/>
            </a:solidFill>
            <a:prstDash val="solid"/>
            <a:miter lim="400000"/>
            <a:headEnd type="none" w="med" len="med"/>
            <a:tailEnd type="none" w="med" len="med"/>
          </a:ln>
        </p:spPr>
        <p:txBody>
          <a:bodyPr lIns="50800" tIns="50800" rIns="50800" bIns="50800" anchor="ctr">
            <a:spAutoFit/>
          </a:bodyPr>
          <a:lstStyle/>
          <a:p>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9D1912FF-31BA-4C8E-B582-2B462F677A78}"/>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Gulfs of Execution and Evaluation:</a:t>
            </a:r>
            <a:r>
              <a:rPr lang="en-US" altLang="en-US" sz="7800" b="1">
                <a:solidFill>
                  <a:srgbClr val="000000"/>
                </a:solidFill>
              </a:rPr>
              <a:t> </a:t>
            </a:r>
            <a:r>
              <a:rPr lang="en-US" altLang="en-US" sz="6600" b="1">
                <a:solidFill>
                  <a:srgbClr val="000000"/>
                </a:solidFill>
              </a:rPr>
              <a:t>interaction problems and how to solve them</a:t>
            </a:r>
            <a:endParaRPr lang="en-US" altLang="en-US" sz="7800">
              <a:solidFill>
                <a:srgbClr val="000000"/>
              </a:solidFill>
            </a:endParaRPr>
          </a:p>
        </p:txBody>
      </p:sp>
      <p:sp>
        <p:nvSpPr>
          <p:cNvPr id="12" name="Text Box 1">
            <a:extLst>
              <a:ext uri="{FF2B5EF4-FFF2-40B4-BE49-F238E27FC236}">
                <a16:creationId xmlns:a16="http://schemas.microsoft.com/office/drawing/2014/main" id="{C99DAFD1-9EF2-4F4D-A483-A57A0FE54EE5}"/>
              </a:ext>
            </a:extLst>
          </p:cNvPr>
          <p:cNvSpPr txBox="1">
            <a:spLocks/>
          </p:cNvSpPr>
          <p:nvPr/>
        </p:nvSpPr>
        <p:spPr bwMode="auto">
          <a:xfrm>
            <a:off x="742728" y="2897560"/>
            <a:ext cx="21971000" cy="1447800"/>
          </a:xfrm>
          <a:prstGeom prst="rect">
            <a:avLst/>
          </a:prstGeom>
          <a:noFill/>
          <a:ln>
            <a:no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defRPr/>
            </a:pPr>
            <a:r>
              <a:rPr lang="en-US" altLang="en-US" sz="7800" b="1" dirty="0">
                <a:solidFill>
                  <a:schemeClr val="bg1"/>
                </a:solidFill>
                <a:highlight>
                  <a:srgbClr val="FEAE00"/>
                </a:highlight>
              </a:rPr>
              <a:t>Editing a video: Gulf of Execution</a:t>
            </a:r>
          </a:p>
        </p:txBody>
      </p:sp>
      <p:sp>
        <p:nvSpPr>
          <p:cNvPr id="13" name="Text Box 1">
            <a:extLst>
              <a:ext uri="{FF2B5EF4-FFF2-40B4-BE49-F238E27FC236}">
                <a16:creationId xmlns:a16="http://schemas.microsoft.com/office/drawing/2014/main" id="{F6645EA8-1D05-46A4-9D15-19B5A99ECD1B}"/>
              </a:ext>
            </a:extLst>
          </p:cNvPr>
          <p:cNvSpPr txBox="1">
            <a:spLocks/>
          </p:cNvSpPr>
          <p:nvPr/>
        </p:nvSpPr>
        <p:spPr bwMode="auto">
          <a:xfrm>
            <a:off x="742950" y="4481513"/>
            <a:ext cx="10801350" cy="7129462"/>
          </a:xfrm>
          <a:prstGeom prst="rect">
            <a:avLst/>
          </a:prstGeom>
          <a:noFill/>
          <a:ln>
            <a:solidFill>
              <a:schemeClr val="bg2">
                <a:lumMod val="10000"/>
              </a:schemeClr>
            </a:solid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600" b="1">
                <a:solidFill>
                  <a:srgbClr val="FEAE00"/>
                </a:solidFill>
              </a:rPr>
              <a:t>Expected Action Plan</a:t>
            </a:r>
          </a:p>
          <a:p>
            <a:pPr eaLnBrk="1"/>
            <a:endParaRPr lang="en-US" altLang="en-US" sz="6600" b="1">
              <a:solidFill>
                <a:srgbClr val="FEAE00"/>
              </a:solidFill>
            </a:endParaRPr>
          </a:p>
          <a:p>
            <a:pPr eaLnBrk="1"/>
            <a:endParaRPr lang="en-US" altLang="en-US" sz="6600" b="1">
              <a:solidFill>
                <a:srgbClr val="FEAE00"/>
              </a:solidFill>
            </a:endParaRPr>
          </a:p>
          <a:p>
            <a:pPr eaLnBrk="1"/>
            <a:endParaRPr lang="en-US" altLang="en-US" sz="6600" b="1">
              <a:solidFill>
                <a:srgbClr val="FEAE00"/>
              </a:solidFill>
            </a:endParaRPr>
          </a:p>
          <a:p>
            <a:pPr>
              <a:buFont typeface="Helvetica Neue" charset="0"/>
              <a:buAutoNum type="arabicPeriod"/>
            </a:pPr>
            <a:r>
              <a:rPr lang="en-GB" altLang="en-US" sz="4000">
                <a:solidFill>
                  <a:srgbClr val="333333"/>
                </a:solidFill>
                <a:latin typeface="Open Sans" panose="020B0606030504020204" pitchFamily="34" charset="0"/>
              </a:rPr>
              <a:t>Run video editing app</a:t>
            </a:r>
          </a:p>
          <a:p>
            <a:pPr>
              <a:buFont typeface="Helvetica Neue" charset="0"/>
              <a:buAutoNum type="arabicPeriod"/>
            </a:pPr>
            <a:r>
              <a:rPr lang="en-GB" altLang="en-US" sz="4000">
                <a:solidFill>
                  <a:srgbClr val="333333"/>
                </a:solidFill>
                <a:latin typeface="Open Sans" panose="020B0606030504020204" pitchFamily="34" charset="0"/>
              </a:rPr>
              <a:t>load the video sections</a:t>
            </a:r>
          </a:p>
          <a:p>
            <a:pPr>
              <a:buFont typeface="Helvetica Neue" charset="0"/>
              <a:buAutoNum type="arabicPeriod"/>
            </a:pPr>
            <a:r>
              <a:rPr lang="en-GB" altLang="en-US" sz="4000">
                <a:solidFill>
                  <a:srgbClr val="333333"/>
                </a:solidFill>
                <a:latin typeface="Open Sans" panose="020B0606030504020204" pitchFamily="34" charset="0"/>
              </a:rPr>
              <a:t>Select each section of video I want, and put it onto a timeline </a:t>
            </a:r>
          </a:p>
          <a:p>
            <a:pPr eaLnBrk="1"/>
            <a:endParaRPr lang="en-US" altLang="en-US" sz="7800" b="1">
              <a:solidFill>
                <a:srgbClr val="FEAE00"/>
              </a:solidFill>
            </a:endParaRPr>
          </a:p>
        </p:txBody>
      </p:sp>
      <p:sp>
        <p:nvSpPr>
          <p:cNvPr id="14" name="Text Box 1">
            <a:extLst>
              <a:ext uri="{FF2B5EF4-FFF2-40B4-BE49-F238E27FC236}">
                <a16:creationId xmlns:a16="http://schemas.microsoft.com/office/drawing/2014/main" id="{27E83691-2CD2-41FE-A596-6A8DDF2B34BD}"/>
              </a:ext>
            </a:extLst>
          </p:cNvPr>
          <p:cNvSpPr txBox="1">
            <a:spLocks/>
          </p:cNvSpPr>
          <p:nvPr/>
        </p:nvSpPr>
        <p:spPr bwMode="auto">
          <a:xfrm>
            <a:off x="11976100" y="4481513"/>
            <a:ext cx="10801350" cy="7345362"/>
          </a:xfrm>
          <a:prstGeom prst="rect">
            <a:avLst/>
          </a:prstGeom>
          <a:noFill/>
          <a:ln>
            <a:solidFill>
              <a:schemeClr val="bg2">
                <a:lumMod val="10000"/>
              </a:schemeClr>
            </a:solid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600" b="1">
                <a:solidFill>
                  <a:srgbClr val="FEAE00"/>
                </a:solidFill>
              </a:rPr>
              <a:t>Required Action Plan</a:t>
            </a:r>
            <a:endParaRPr lang="en-US" altLang="en-US" sz="6000" b="1">
              <a:solidFill>
                <a:srgbClr val="FEAE00"/>
              </a:solidFill>
            </a:endParaRPr>
          </a:p>
          <a:p>
            <a:pPr>
              <a:buFont typeface="Helvetica Neue" charset="0"/>
              <a:buAutoNum type="arabicPeriod"/>
            </a:pPr>
            <a:endParaRPr lang="en-GB" altLang="en-US" sz="4000">
              <a:solidFill>
                <a:srgbClr val="333333"/>
              </a:solidFill>
              <a:latin typeface="Open Sans" panose="020B0606030504020204" pitchFamily="34" charset="0"/>
            </a:endParaRPr>
          </a:p>
          <a:p>
            <a:pPr>
              <a:buFont typeface="Helvetica Neue" charset="0"/>
              <a:buAutoNum type="arabicPeriod"/>
            </a:pPr>
            <a:r>
              <a:rPr lang="en-GB" altLang="en-US" sz="4000">
                <a:solidFill>
                  <a:srgbClr val="FEAE00"/>
                </a:solidFill>
                <a:latin typeface="Open Sans" panose="020B0606030504020204" pitchFamily="34" charset="0"/>
              </a:rPr>
              <a:t>Install and pay for a video editing app</a:t>
            </a:r>
          </a:p>
          <a:p>
            <a:pPr>
              <a:buFont typeface="Helvetica Neue" charset="0"/>
              <a:buAutoNum type="arabicPeriod"/>
            </a:pPr>
            <a:r>
              <a:rPr lang="en-GB" altLang="en-US" sz="4000">
                <a:solidFill>
                  <a:srgbClr val="FEAE00"/>
                </a:solidFill>
                <a:latin typeface="Open Sans" panose="020B0606030504020204" pitchFamily="34" charset="0"/>
              </a:rPr>
              <a:t>Install a video conversion program</a:t>
            </a:r>
          </a:p>
          <a:p>
            <a:pPr>
              <a:buFont typeface="Helvetica Neue" charset="0"/>
              <a:buAutoNum type="arabicPeriod"/>
            </a:pPr>
            <a:r>
              <a:rPr lang="en-GB" altLang="en-US" sz="4000">
                <a:solidFill>
                  <a:srgbClr val="FEAE00"/>
                </a:solidFill>
                <a:latin typeface="Open Sans" panose="020B0606030504020204" pitchFamily="34" charset="0"/>
              </a:rPr>
              <a:t>Set the correct parameters for the conversion, looking them up on the internet</a:t>
            </a:r>
          </a:p>
          <a:p>
            <a:pPr>
              <a:buFont typeface="Helvetica Neue" charset="0"/>
              <a:buAutoNum type="arabicPeriod"/>
            </a:pPr>
            <a:r>
              <a:rPr lang="en-GB" altLang="en-US" sz="4000">
                <a:solidFill>
                  <a:srgbClr val="333333"/>
                </a:solidFill>
                <a:latin typeface="Open Sans" panose="020B0606030504020204" pitchFamily="34" charset="0"/>
              </a:rPr>
              <a:t>Run the video editing app</a:t>
            </a:r>
          </a:p>
          <a:p>
            <a:pPr>
              <a:buFont typeface="Helvetica Neue" charset="0"/>
              <a:buAutoNum type="arabicPeriod"/>
            </a:pPr>
            <a:r>
              <a:rPr lang="en-GB" altLang="en-US" sz="4000">
                <a:solidFill>
                  <a:srgbClr val="333333"/>
                </a:solidFill>
                <a:latin typeface="Open Sans" panose="020B0606030504020204" pitchFamily="34" charset="0"/>
              </a:rPr>
              <a:t>load the video sections into my app</a:t>
            </a:r>
          </a:p>
          <a:p>
            <a:pPr>
              <a:buFont typeface="Helvetica Neue" charset="0"/>
              <a:buAutoNum type="arabicPeriod"/>
            </a:pPr>
            <a:r>
              <a:rPr lang="en-GB" altLang="en-US" sz="4000">
                <a:solidFill>
                  <a:srgbClr val="333333"/>
                </a:solidFill>
                <a:latin typeface="Open Sans" panose="020B0606030504020204" pitchFamily="34" charset="0"/>
              </a:rPr>
              <a:t>Select each section of video I want, and put it onto a timeline </a:t>
            </a:r>
            <a:endParaRPr lang="en-US" altLang="en-US" sz="7800" b="1">
              <a:solidFill>
                <a:srgbClr val="FEAE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40893795-5A20-4221-BF00-83A576940A83}"/>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Gulfs of Execution and Evaluation:</a:t>
            </a:r>
            <a:r>
              <a:rPr lang="en-US" altLang="en-US" sz="7800" b="1">
                <a:solidFill>
                  <a:srgbClr val="000000"/>
                </a:solidFill>
              </a:rPr>
              <a:t> </a:t>
            </a:r>
            <a:r>
              <a:rPr lang="en-US" altLang="en-US" sz="6600" b="1">
                <a:solidFill>
                  <a:srgbClr val="000000"/>
                </a:solidFill>
              </a:rPr>
              <a:t>interaction problems and how to solve them</a:t>
            </a:r>
            <a:endParaRPr lang="en-US" altLang="en-US" sz="7800">
              <a:solidFill>
                <a:srgbClr val="000000"/>
              </a:solidFill>
            </a:endParaRPr>
          </a:p>
        </p:txBody>
      </p:sp>
      <p:pic>
        <p:nvPicPr>
          <p:cNvPr id="27651" name="Picture 6">
            <a:extLst>
              <a:ext uri="{FF2B5EF4-FFF2-40B4-BE49-F238E27FC236}">
                <a16:creationId xmlns:a16="http://schemas.microsoft.com/office/drawing/2014/main" id="{DB823F62-7A84-49FE-B7E8-1CE1252C5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538" y="3833813"/>
            <a:ext cx="12601575" cy="69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1">
            <a:extLst>
              <a:ext uri="{FF2B5EF4-FFF2-40B4-BE49-F238E27FC236}">
                <a16:creationId xmlns:a16="http://schemas.microsoft.com/office/drawing/2014/main" id="{080F1250-9E60-4788-A34C-14F3D8CA07EC}"/>
              </a:ext>
            </a:extLst>
          </p:cNvPr>
          <p:cNvSpPr txBox="1">
            <a:spLocks noChangeArrowheads="1"/>
          </p:cNvSpPr>
          <p:nvPr/>
        </p:nvSpPr>
        <p:spPr bwMode="auto">
          <a:xfrm>
            <a:off x="1246188" y="6786563"/>
            <a:ext cx="28352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System </a:t>
            </a:r>
          </a:p>
          <a:p>
            <a:r>
              <a:rPr lang="en-GB" altLang="en-US" sz="4000"/>
              <a:t>Capabilities</a:t>
            </a:r>
          </a:p>
        </p:txBody>
      </p:sp>
      <p:sp>
        <p:nvSpPr>
          <p:cNvPr id="27653" name="TextBox 6">
            <a:extLst>
              <a:ext uri="{FF2B5EF4-FFF2-40B4-BE49-F238E27FC236}">
                <a16:creationId xmlns:a16="http://schemas.microsoft.com/office/drawing/2014/main" id="{E5144F1C-1E97-4E37-9B82-AE1AC374ED68}"/>
              </a:ext>
            </a:extLst>
          </p:cNvPr>
          <p:cNvSpPr txBox="1">
            <a:spLocks noChangeArrowheads="1"/>
          </p:cNvSpPr>
          <p:nvPr/>
        </p:nvSpPr>
        <p:spPr bwMode="auto">
          <a:xfrm>
            <a:off x="18168938" y="6210300"/>
            <a:ext cx="29781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User</a:t>
            </a:r>
          </a:p>
          <a:p>
            <a:r>
              <a:rPr lang="en-GB" altLang="en-US" sz="4000"/>
              <a:t>Action plans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7E7E2472-ECDB-4725-9EDF-0BDBD5CF3A75}"/>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Information processing theories in the First Wave</a:t>
            </a:r>
            <a:endParaRPr lang="en-US" altLang="en-US" sz="7800">
              <a:solidFill>
                <a:srgbClr val="000000"/>
              </a:solidFill>
            </a:endParaRPr>
          </a:p>
        </p:txBody>
      </p:sp>
      <p:pic>
        <p:nvPicPr>
          <p:cNvPr id="29699" name="Picture 4" descr="The Model Human Processor-memories and processors [Card, Moran, &amp;amp;... |  Download Scientific Diagram">
            <a:extLst>
              <a:ext uri="{FF2B5EF4-FFF2-40B4-BE49-F238E27FC236}">
                <a16:creationId xmlns:a16="http://schemas.microsoft.com/office/drawing/2014/main" id="{88D7CDE2-8095-4CF7-9496-D43397B07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88" y="7434263"/>
            <a:ext cx="417671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
            <a:extLst>
              <a:ext uri="{FF2B5EF4-FFF2-40B4-BE49-F238E27FC236}">
                <a16:creationId xmlns:a16="http://schemas.microsoft.com/office/drawing/2014/main" id="{80F4AA8B-414D-4BBE-A892-2049E89D02DB}"/>
              </a:ext>
            </a:extLst>
          </p:cNvPr>
          <p:cNvSpPr txBox="1">
            <a:spLocks noChangeArrowheads="1"/>
          </p:cNvSpPr>
          <p:nvPr/>
        </p:nvSpPr>
        <p:spPr bwMode="auto">
          <a:xfrm>
            <a:off x="5783263" y="5994400"/>
            <a:ext cx="14905037" cy="6800850"/>
          </a:xfrm>
          <a:prstGeom prst="rect">
            <a:avLst/>
          </a:prstGeom>
          <a:noFill/>
          <a:ln>
            <a:noFill/>
          </a:ln>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b="1" dirty="0">
                <a:solidFill>
                  <a:srgbClr val="FEAE00"/>
                </a:solidFill>
              </a:rPr>
              <a:t>GOMS</a:t>
            </a:r>
            <a:endParaRPr lang="en-GB" altLang="en-US" sz="4400" b="1" dirty="0">
              <a:solidFill>
                <a:srgbClr val="FEAE00"/>
              </a:solidFill>
            </a:endParaRPr>
          </a:p>
          <a:p>
            <a:pPr eaLnBrk="1"/>
            <a:endParaRPr lang="en-GB" altLang="en-US" sz="2000" b="1" dirty="0">
              <a:solidFill>
                <a:srgbClr val="FEAE00"/>
              </a:solidFill>
            </a:endParaRPr>
          </a:p>
          <a:p>
            <a:pPr eaLnBrk="1">
              <a:buFont typeface="Arial" panose="020B0604020202020204" pitchFamily="34" charset="0"/>
              <a:buChar char="•"/>
            </a:pPr>
            <a:r>
              <a:rPr lang="en-GB" altLang="en-US" sz="4400" b="1" dirty="0">
                <a:solidFill>
                  <a:srgbClr val="FEAE00"/>
                </a:solidFill>
              </a:rPr>
              <a:t>GOALS</a:t>
            </a:r>
            <a:r>
              <a:rPr lang="en-GB" altLang="en-US" sz="4400" dirty="0">
                <a:solidFill>
                  <a:srgbClr val="2F2F2F"/>
                </a:solidFill>
              </a:rPr>
              <a:t>: what the user wants to do</a:t>
            </a:r>
          </a:p>
          <a:p>
            <a:pPr eaLnBrk="1">
              <a:buFont typeface="Arial" panose="020B0604020202020204" pitchFamily="34" charset="0"/>
              <a:buChar char="•"/>
            </a:pPr>
            <a:endParaRPr lang="en-GB" altLang="en-US" sz="4400" dirty="0">
              <a:solidFill>
                <a:srgbClr val="2F2F2F"/>
              </a:solidFill>
            </a:endParaRPr>
          </a:p>
          <a:p>
            <a:pPr eaLnBrk="1">
              <a:buFont typeface="Arial" panose="020B0604020202020204" pitchFamily="34" charset="0"/>
              <a:buChar char="•"/>
            </a:pPr>
            <a:r>
              <a:rPr lang="en-GB" altLang="en-US" sz="4400" b="1" dirty="0">
                <a:solidFill>
                  <a:srgbClr val="FEAE00"/>
                </a:solidFill>
              </a:rPr>
              <a:t>OPERATORS</a:t>
            </a:r>
            <a:r>
              <a:rPr lang="en-GB" altLang="en-US" sz="4400" dirty="0">
                <a:solidFill>
                  <a:srgbClr val="2F2F2F"/>
                </a:solidFill>
              </a:rPr>
              <a:t>: individual actions</a:t>
            </a:r>
          </a:p>
          <a:p>
            <a:pPr eaLnBrk="1">
              <a:buFont typeface="Arial" panose="020B0604020202020204" pitchFamily="34" charset="0"/>
              <a:buChar char="•"/>
            </a:pPr>
            <a:endParaRPr lang="en-GB" altLang="en-US" sz="4400" dirty="0">
              <a:solidFill>
                <a:srgbClr val="2F2F2F"/>
              </a:solidFill>
            </a:endParaRPr>
          </a:p>
          <a:p>
            <a:pPr eaLnBrk="1">
              <a:buFont typeface="Arial" panose="020B0604020202020204" pitchFamily="34" charset="0"/>
              <a:buChar char="•"/>
            </a:pPr>
            <a:r>
              <a:rPr lang="en-GB" altLang="en-US" sz="4400" b="1" dirty="0">
                <a:solidFill>
                  <a:srgbClr val="FEAE00"/>
                </a:solidFill>
              </a:rPr>
              <a:t>METHODS</a:t>
            </a:r>
            <a:r>
              <a:rPr lang="en-GB" altLang="en-US" sz="4400" dirty="0">
                <a:solidFill>
                  <a:srgbClr val="2F2F2F"/>
                </a:solidFill>
              </a:rPr>
              <a:t>: how to combine actions to achieve the goal</a:t>
            </a:r>
          </a:p>
          <a:p>
            <a:pPr eaLnBrk="1">
              <a:buFont typeface="Arial" panose="020B0604020202020204" pitchFamily="34" charset="0"/>
              <a:buChar char="•"/>
            </a:pPr>
            <a:endParaRPr lang="en-GB" altLang="en-US" sz="4400" dirty="0">
              <a:solidFill>
                <a:srgbClr val="2F2F2F"/>
              </a:solidFill>
            </a:endParaRPr>
          </a:p>
          <a:p>
            <a:pPr eaLnBrk="1">
              <a:buFont typeface="Arial" panose="020B0604020202020204" pitchFamily="34" charset="0"/>
              <a:buChar char="•"/>
            </a:pPr>
            <a:r>
              <a:rPr lang="en-GB" altLang="en-US" sz="4400" b="1" dirty="0">
                <a:solidFill>
                  <a:srgbClr val="FEAE00"/>
                </a:solidFill>
              </a:rPr>
              <a:t>SELECTION RULES</a:t>
            </a:r>
            <a:r>
              <a:rPr lang="en-GB" altLang="en-US" sz="4400" dirty="0">
                <a:solidFill>
                  <a:srgbClr val="2F2F2F"/>
                </a:solidFill>
              </a:rPr>
              <a:t>: how to choose between potential MODELS of the task </a:t>
            </a:r>
            <a:endParaRPr lang="en-GB" altLang="en-US" sz="4000" dirty="0">
              <a:solidFill>
                <a:srgbClr val="2F2F2F"/>
              </a:solidFill>
            </a:endParaRPr>
          </a:p>
        </p:txBody>
      </p:sp>
      <p:sp>
        <p:nvSpPr>
          <p:cNvPr id="17" name="TextBox 4">
            <a:extLst>
              <a:ext uri="{FF2B5EF4-FFF2-40B4-BE49-F238E27FC236}">
                <a16:creationId xmlns:a16="http://schemas.microsoft.com/office/drawing/2014/main" id="{68D97894-8A71-46E0-820C-5F998E2DA002}"/>
              </a:ext>
            </a:extLst>
          </p:cNvPr>
          <p:cNvSpPr txBox="1">
            <a:spLocks noChangeArrowheads="1"/>
          </p:cNvSpPr>
          <p:nvPr/>
        </p:nvSpPr>
        <p:spPr bwMode="auto">
          <a:xfrm>
            <a:off x="1462088" y="3689350"/>
            <a:ext cx="20234275" cy="1754188"/>
          </a:xfrm>
          <a:prstGeom prst="rect">
            <a:avLst/>
          </a:prstGeom>
          <a:noFill/>
          <a:ln>
            <a:noFill/>
          </a:ln>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b="1" dirty="0">
                <a:solidFill>
                  <a:srgbClr val="FEAE00"/>
                </a:solidFill>
              </a:rPr>
              <a:t>Gulf of Execution:</a:t>
            </a:r>
            <a:br>
              <a:rPr lang="en-GB" altLang="en-US" sz="6000" b="1" dirty="0">
                <a:solidFill>
                  <a:srgbClr val="FEAE00"/>
                </a:solidFill>
              </a:rPr>
            </a:br>
            <a:r>
              <a:rPr lang="en-GB" altLang="en-US" sz="4800" dirty="0">
                <a:solidFill>
                  <a:srgbClr val="151515"/>
                </a:solidFill>
              </a:rPr>
              <a:t>Wrong </a:t>
            </a:r>
            <a:r>
              <a:rPr lang="en-GB" altLang="en-US" sz="4800" b="1" dirty="0">
                <a:solidFill>
                  <a:srgbClr val="151515"/>
                </a:solidFill>
              </a:rPr>
              <a:t>method </a:t>
            </a:r>
            <a:r>
              <a:rPr lang="en-GB" altLang="en-US" sz="4800" dirty="0">
                <a:solidFill>
                  <a:srgbClr val="151515"/>
                </a:solidFill>
              </a:rPr>
              <a:t>for the task, mismatch in steps (</a:t>
            </a:r>
            <a:r>
              <a:rPr lang="en-GB" altLang="en-US" sz="4800" b="1" dirty="0">
                <a:solidFill>
                  <a:srgbClr val="151515"/>
                </a:solidFill>
              </a:rPr>
              <a:t>operators)</a:t>
            </a:r>
            <a:endParaRPr lang="en-GB" altLang="en-US" sz="4000" dirty="0">
              <a:solidFill>
                <a:srgbClr val="2F2F2F"/>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401BC7C4-DF43-4D70-9560-37CC0B98AC6F}"/>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Information processing theories in the First Wave</a:t>
            </a:r>
            <a:endParaRPr lang="en-US" altLang="en-US" sz="7800">
              <a:solidFill>
                <a:srgbClr val="000000"/>
              </a:solidFill>
            </a:endParaRPr>
          </a:p>
        </p:txBody>
      </p:sp>
      <p:sp>
        <p:nvSpPr>
          <p:cNvPr id="16" name="TextBox 4">
            <a:extLst>
              <a:ext uri="{FF2B5EF4-FFF2-40B4-BE49-F238E27FC236}">
                <a16:creationId xmlns:a16="http://schemas.microsoft.com/office/drawing/2014/main" id="{4CAE414D-B4CF-40A0-A425-3AB72549570E}"/>
              </a:ext>
            </a:extLst>
          </p:cNvPr>
          <p:cNvSpPr txBox="1">
            <a:spLocks noChangeArrowheads="1"/>
          </p:cNvSpPr>
          <p:nvPr/>
        </p:nvSpPr>
        <p:spPr bwMode="auto">
          <a:xfrm>
            <a:off x="2759075" y="3617913"/>
            <a:ext cx="19802475" cy="9140825"/>
          </a:xfrm>
          <a:prstGeom prst="rect">
            <a:avLst/>
          </a:prstGeom>
          <a:noFill/>
          <a:ln>
            <a:noFill/>
          </a:ln>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endParaRPr lang="en-GB" altLang="en-US" sz="2000" b="1">
              <a:solidFill>
                <a:srgbClr val="FEAE00"/>
              </a:solidFill>
            </a:endParaRPr>
          </a:p>
          <a:p>
            <a:pPr eaLnBrk="1">
              <a:buFont typeface="Arial" panose="020B0604020202020204" pitchFamily="34" charset="0"/>
              <a:buChar char="•"/>
            </a:pPr>
            <a:r>
              <a:rPr lang="en-GB" altLang="en-US" sz="4400" b="1">
                <a:solidFill>
                  <a:srgbClr val="FEAE00"/>
                </a:solidFill>
              </a:rPr>
              <a:t>ALL IN THE BRAIN: </a:t>
            </a:r>
            <a:r>
              <a:rPr lang="en-GB" altLang="en-US" sz="4000">
                <a:solidFill>
                  <a:srgbClr val="151515"/>
                </a:solidFill>
              </a:rPr>
              <a:t>all the important stuff is happening via symbol processing in the brain. The body is controlled by the brain without adding too much.</a:t>
            </a:r>
            <a:endParaRPr lang="en-GB" altLang="en-US" sz="4000" b="1">
              <a:solidFill>
                <a:srgbClr val="FEAE00"/>
              </a:solidFill>
            </a:endParaRPr>
          </a:p>
          <a:p>
            <a:pPr eaLnBrk="1">
              <a:buFont typeface="Arial" panose="020B0604020202020204" pitchFamily="34" charset="0"/>
              <a:buChar char="•"/>
            </a:pPr>
            <a:endParaRPr lang="en-GB" altLang="en-US" sz="4400" b="1">
              <a:solidFill>
                <a:srgbClr val="FEAE00"/>
              </a:solidFill>
            </a:endParaRPr>
          </a:p>
          <a:p>
            <a:pPr eaLnBrk="1">
              <a:buFont typeface="Arial" panose="020B0604020202020204" pitchFamily="34" charset="0"/>
              <a:buChar char="•"/>
            </a:pPr>
            <a:r>
              <a:rPr lang="en-GB" altLang="en-US" sz="4400" b="1">
                <a:solidFill>
                  <a:srgbClr val="FEAE00"/>
                </a:solidFill>
              </a:rPr>
              <a:t>ATEMPORAL</a:t>
            </a:r>
            <a:r>
              <a:rPr lang="en-GB" altLang="en-US" sz="4400">
                <a:solidFill>
                  <a:srgbClr val="2F2F2F"/>
                </a:solidFill>
              </a:rPr>
              <a:t>: </a:t>
            </a:r>
            <a:r>
              <a:rPr lang="en-GB" altLang="en-US" sz="4000">
                <a:solidFill>
                  <a:srgbClr val="2F2F2F"/>
                </a:solidFill>
              </a:rPr>
              <a:t>history and order considered minimally relevant, other temporal factors, synchronisation etc. are not considered</a:t>
            </a:r>
            <a:endParaRPr lang="en-GB" altLang="en-US" sz="4400">
              <a:solidFill>
                <a:srgbClr val="2F2F2F"/>
              </a:solidFill>
            </a:endParaRP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ACONTEXTUAL</a:t>
            </a:r>
            <a:r>
              <a:rPr lang="en-GB" altLang="en-US" sz="4400">
                <a:solidFill>
                  <a:srgbClr val="2F2F2F"/>
                </a:solidFill>
              </a:rPr>
              <a:t>: </a:t>
            </a:r>
            <a:r>
              <a:rPr lang="en-GB" altLang="en-US" sz="4000">
                <a:solidFill>
                  <a:srgbClr val="2F2F2F"/>
                </a:solidFill>
              </a:rPr>
              <a:t>context is not modelled</a:t>
            </a:r>
            <a:endParaRPr lang="en-GB" altLang="en-US" sz="4400">
              <a:solidFill>
                <a:srgbClr val="2F2F2F"/>
              </a:solidFill>
            </a:endParaRP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COMPOSABLE</a:t>
            </a:r>
            <a:r>
              <a:rPr lang="en-GB" altLang="en-US" sz="4400">
                <a:solidFill>
                  <a:srgbClr val="2F2F2F"/>
                </a:solidFill>
              </a:rPr>
              <a:t>: </a:t>
            </a:r>
            <a:r>
              <a:rPr lang="en-GB" altLang="en-US" sz="4000">
                <a:solidFill>
                  <a:srgbClr val="2F2F2F"/>
                </a:solidFill>
              </a:rPr>
              <a:t>Cognitive processes can be broken apart and sections modelled independently without too much loss of accuracy</a:t>
            </a: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SIGNAL + NOISE</a:t>
            </a:r>
            <a:r>
              <a:rPr lang="en-GB" altLang="en-US" sz="4400">
                <a:solidFill>
                  <a:srgbClr val="2F2F2F"/>
                </a:solidFill>
              </a:rPr>
              <a:t>: </a:t>
            </a:r>
            <a:r>
              <a:rPr lang="en-GB" altLang="en-US" sz="4000">
                <a:solidFill>
                  <a:srgbClr val="2F2F2F"/>
                </a:solidFill>
              </a:rPr>
              <a:t>variability in the process can be treated as noise, distributed in a roughly Gaussian manner </a:t>
            </a:r>
          </a:p>
        </p:txBody>
      </p:sp>
      <p:sp>
        <p:nvSpPr>
          <p:cNvPr id="6" name="TextBox 4">
            <a:extLst>
              <a:ext uri="{FF2B5EF4-FFF2-40B4-BE49-F238E27FC236}">
                <a16:creationId xmlns:a16="http://schemas.microsoft.com/office/drawing/2014/main" id="{E73B20AE-93A2-4549-8822-595F48EAF4A9}"/>
              </a:ext>
            </a:extLst>
          </p:cNvPr>
          <p:cNvSpPr txBox="1">
            <a:spLocks noChangeArrowheads="1"/>
          </p:cNvSpPr>
          <p:nvPr/>
        </p:nvSpPr>
        <p:spPr bwMode="auto">
          <a:xfrm rot="20551456">
            <a:off x="707313" y="5909849"/>
            <a:ext cx="24628593" cy="1631216"/>
          </a:xfrm>
          <a:prstGeom prst="rect">
            <a:avLst/>
          </a:prstGeom>
          <a:noFill/>
          <a:ln>
            <a:noFill/>
          </a:ln>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marL="0" indent="0" eaLnBrk="1">
              <a:defRPr/>
            </a:pPr>
            <a:r>
              <a:rPr lang="en-GB" altLang="en-US" sz="10000" b="1" dirty="0">
                <a:solidFill>
                  <a:schemeClr val="bg1"/>
                </a:solidFill>
                <a:highlight>
                  <a:srgbClr val="FEAE00"/>
                </a:highlight>
              </a:rPr>
              <a:t>Does any of this matter much to HCI?</a:t>
            </a:r>
            <a:endParaRPr lang="en-GB" altLang="en-US" sz="10000" dirty="0">
              <a:solidFill>
                <a:schemeClr val="bg1"/>
              </a:solidFill>
              <a:highlight>
                <a:srgbClr val="FEAE00"/>
              </a:high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a:extLst>
              <a:ext uri="{FF2B5EF4-FFF2-40B4-BE49-F238E27FC236}">
                <a16:creationId xmlns:a16="http://schemas.microsoft.com/office/drawing/2014/main" id="{4C47F0F0-93EE-4667-AB64-CCFFFCF0E14D}"/>
              </a:ext>
            </a:extLst>
          </p:cNvPr>
          <p:cNvSpPr txBox="1">
            <a:spLocks noChangeArrowheads="1"/>
          </p:cNvSpPr>
          <p:nvPr/>
        </p:nvSpPr>
        <p:spPr bwMode="auto">
          <a:xfrm>
            <a:off x="958752" y="809328"/>
            <a:ext cx="20882320" cy="1938992"/>
          </a:xfrm>
          <a:prstGeom prst="rect">
            <a:avLst/>
          </a:prstGeom>
          <a:noFill/>
          <a:ln>
            <a:noFill/>
          </a:ln>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marL="0" indent="0" eaLnBrk="1">
              <a:defRPr/>
            </a:pPr>
            <a:r>
              <a:rPr lang="en-GB" altLang="en-US" sz="6000" b="1" dirty="0">
                <a:solidFill>
                  <a:schemeClr val="bg1"/>
                </a:solidFill>
                <a:highlight>
                  <a:srgbClr val="FEAE00"/>
                </a:highlight>
              </a:rPr>
              <a:t>What is the practical effect of these differences in theory? How to choose?</a:t>
            </a:r>
            <a:endParaRPr lang="en-GB" altLang="en-US" sz="9600" dirty="0">
              <a:solidFill>
                <a:schemeClr val="bg1"/>
              </a:solidFill>
              <a:highlight>
                <a:srgbClr val="FEAE00"/>
              </a:highlight>
            </a:endParaRPr>
          </a:p>
        </p:txBody>
      </p:sp>
      <p:sp>
        <p:nvSpPr>
          <p:cNvPr id="4" name="TextBox 4">
            <a:extLst>
              <a:ext uri="{FF2B5EF4-FFF2-40B4-BE49-F238E27FC236}">
                <a16:creationId xmlns:a16="http://schemas.microsoft.com/office/drawing/2014/main" id="{169096C1-067D-4DCF-980A-87C367AB2BB7}"/>
              </a:ext>
            </a:extLst>
          </p:cNvPr>
          <p:cNvSpPr txBox="1">
            <a:spLocks noChangeArrowheads="1"/>
          </p:cNvSpPr>
          <p:nvPr/>
        </p:nvSpPr>
        <p:spPr bwMode="auto">
          <a:xfrm>
            <a:off x="2759075" y="3617913"/>
            <a:ext cx="19802475" cy="8956675"/>
          </a:xfrm>
          <a:prstGeom prst="rect">
            <a:avLst/>
          </a:prstGeom>
          <a:noFill/>
          <a:ln>
            <a:noFill/>
          </a:ln>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endParaRPr lang="en-GB" altLang="en-US" sz="2000" b="1">
              <a:solidFill>
                <a:srgbClr val="FEAE00"/>
              </a:solidFill>
            </a:endParaRPr>
          </a:p>
          <a:p>
            <a:pPr eaLnBrk="1">
              <a:buFont typeface="Arial" panose="020B0604020202020204" pitchFamily="34" charset="0"/>
              <a:buChar char="•"/>
            </a:pPr>
            <a:r>
              <a:rPr lang="en-GB" altLang="en-US" sz="4400" b="1">
                <a:solidFill>
                  <a:srgbClr val="FEAE00"/>
                </a:solidFill>
              </a:rPr>
              <a:t>Better fit for phenomenon? </a:t>
            </a:r>
            <a:r>
              <a:rPr lang="en-GB" altLang="en-US" sz="4000">
                <a:solidFill>
                  <a:srgbClr val="151515"/>
                </a:solidFill>
              </a:rPr>
              <a:t>Does another theory give a better, more parsimonious account of the interaction we’re observing? Does it explain it better?</a:t>
            </a:r>
            <a:endParaRPr lang="en-GB" altLang="en-US" sz="4000" b="1">
              <a:solidFill>
                <a:srgbClr val="FEAE00"/>
              </a:solidFill>
            </a:endParaRPr>
          </a:p>
          <a:p>
            <a:pPr eaLnBrk="1">
              <a:buFont typeface="Arial" panose="020B0604020202020204" pitchFamily="34" charset="0"/>
              <a:buChar char="•"/>
            </a:pPr>
            <a:endParaRPr lang="en-GB" altLang="en-US" sz="4400" b="1">
              <a:solidFill>
                <a:srgbClr val="FEAE00"/>
              </a:solidFill>
            </a:endParaRPr>
          </a:p>
          <a:p>
            <a:pPr eaLnBrk="1">
              <a:buFont typeface="Arial" panose="020B0604020202020204" pitchFamily="34" charset="0"/>
              <a:buChar char="•"/>
            </a:pPr>
            <a:r>
              <a:rPr lang="en-GB" altLang="en-US" sz="4400" b="1">
                <a:solidFill>
                  <a:srgbClr val="FEAE00"/>
                </a:solidFill>
              </a:rPr>
              <a:t>Supports Collaboration?</a:t>
            </a:r>
            <a:r>
              <a:rPr lang="en-GB" altLang="en-US" sz="4400">
                <a:solidFill>
                  <a:srgbClr val="2F2F2F"/>
                </a:solidFill>
              </a:rPr>
              <a:t> </a:t>
            </a:r>
            <a:r>
              <a:rPr lang="en-GB" altLang="en-US" sz="4000">
                <a:solidFill>
                  <a:srgbClr val="2F2F2F"/>
                </a:solidFill>
              </a:rPr>
              <a:t>helps us understand and be understood by colleagues in another discipline, or another team?</a:t>
            </a:r>
            <a:endParaRPr lang="en-GB" altLang="en-US" sz="4400">
              <a:solidFill>
                <a:srgbClr val="2F2F2F"/>
              </a:solidFill>
            </a:endParaRP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Easy to convert into design?</a:t>
            </a:r>
            <a:r>
              <a:rPr lang="en-GB" altLang="en-US" sz="4400">
                <a:solidFill>
                  <a:srgbClr val="2F2F2F"/>
                </a:solidFill>
              </a:rPr>
              <a:t> </a:t>
            </a:r>
            <a:r>
              <a:rPr lang="en-GB" altLang="en-US" sz="4000">
                <a:solidFill>
                  <a:srgbClr val="2F2F2F"/>
                </a:solidFill>
              </a:rPr>
              <a:t>designers can understand and apply the theory to their own practice</a:t>
            </a:r>
            <a:endParaRPr lang="en-GB" altLang="en-US" sz="4400">
              <a:solidFill>
                <a:srgbClr val="2F2F2F"/>
              </a:solidFill>
            </a:endParaRP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Computable, formal?</a:t>
            </a:r>
            <a:r>
              <a:rPr lang="en-GB" altLang="en-US" sz="4400">
                <a:solidFill>
                  <a:srgbClr val="2F2F2F"/>
                </a:solidFill>
              </a:rPr>
              <a:t> </a:t>
            </a:r>
            <a:r>
              <a:rPr lang="en-GB" altLang="en-US" sz="4000">
                <a:solidFill>
                  <a:srgbClr val="2F2F2F"/>
                </a:solidFill>
              </a:rPr>
              <a:t>Can we formalise the theory in a model or code, make quantitative predictions, can we use it to build adaptive computer systems?</a:t>
            </a: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Other properties? …</a:t>
            </a:r>
            <a:endParaRPr lang="en-GB" altLang="en-US" sz="4000">
              <a:solidFill>
                <a:srgbClr val="2F2F2F"/>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a:extLst>
              <a:ext uri="{FF2B5EF4-FFF2-40B4-BE49-F238E27FC236}">
                <a16:creationId xmlns:a16="http://schemas.microsoft.com/office/drawing/2014/main" id="{F19F421A-F4C6-4C01-A0F9-877E0A916B5E}"/>
              </a:ext>
            </a:extLst>
          </p:cNvPr>
          <p:cNvSpPr txBox="1">
            <a:spLocks noChangeArrowheads="1"/>
          </p:cNvSpPr>
          <p:nvPr/>
        </p:nvSpPr>
        <p:spPr bwMode="auto">
          <a:xfrm>
            <a:off x="958752" y="809328"/>
            <a:ext cx="20882320" cy="1015663"/>
          </a:xfrm>
          <a:prstGeom prst="rect">
            <a:avLst/>
          </a:prstGeom>
          <a:noFill/>
          <a:ln>
            <a:noFill/>
          </a:ln>
        </p:spPr>
        <p:txBody>
          <a:bodyPr>
            <a:spAutoFit/>
          </a:bodyPr>
          <a:lstStyle>
            <a:lvl1pPr marL="685800" indent="-685800">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marL="0" indent="0" eaLnBrk="1">
              <a:defRPr/>
            </a:pPr>
            <a:r>
              <a:rPr lang="en-GB" altLang="en-US" sz="6000" b="1" dirty="0">
                <a:solidFill>
                  <a:schemeClr val="bg1"/>
                </a:solidFill>
                <a:highlight>
                  <a:srgbClr val="FEAE00"/>
                </a:highlight>
              </a:rPr>
              <a:t>Where after the First Wave?</a:t>
            </a:r>
            <a:endParaRPr lang="en-GB" altLang="en-US" sz="9600" dirty="0">
              <a:solidFill>
                <a:schemeClr val="bg1"/>
              </a:solidFill>
              <a:highlight>
                <a:srgbClr val="FEAE00"/>
              </a:highlight>
            </a:endParaRPr>
          </a:p>
        </p:txBody>
      </p:sp>
      <p:sp>
        <p:nvSpPr>
          <p:cNvPr id="4" name="TextBox 4">
            <a:extLst>
              <a:ext uri="{FF2B5EF4-FFF2-40B4-BE49-F238E27FC236}">
                <a16:creationId xmlns:a16="http://schemas.microsoft.com/office/drawing/2014/main" id="{450231E0-B0F4-4C7C-BA7C-35A09A1B3F64}"/>
              </a:ext>
            </a:extLst>
          </p:cNvPr>
          <p:cNvSpPr txBox="1">
            <a:spLocks noChangeArrowheads="1"/>
          </p:cNvSpPr>
          <p:nvPr/>
        </p:nvSpPr>
        <p:spPr bwMode="auto">
          <a:xfrm>
            <a:off x="2759075" y="3617913"/>
            <a:ext cx="19802475" cy="5140325"/>
          </a:xfrm>
          <a:prstGeom prst="rect">
            <a:avLst/>
          </a:prstGeom>
          <a:noFill/>
          <a:ln>
            <a:noFill/>
          </a:ln>
        </p:spPr>
        <p:txBody>
          <a:bodyPr>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endParaRPr lang="en-GB" altLang="en-US" sz="2000" b="1">
              <a:solidFill>
                <a:srgbClr val="FEAE00"/>
              </a:solidFill>
            </a:endParaRPr>
          </a:p>
          <a:p>
            <a:pPr eaLnBrk="1">
              <a:buFont typeface="Arial" panose="020B0604020202020204" pitchFamily="34" charset="0"/>
              <a:buChar char="•"/>
            </a:pPr>
            <a:r>
              <a:rPr lang="en-GB" altLang="en-US" sz="4400" b="1">
                <a:solidFill>
                  <a:srgbClr val="FEAE00"/>
                </a:solidFill>
              </a:rPr>
              <a:t>Capturing real world behaviour?</a:t>
            </a:r>
            <a:endParaRPr lang="en-GB" altLang="en-US" sz="4000" b="1">
              <a:solidFill>
                <a:srgbClr val="FEAE00"/>
              </a:solidFill>
            </a:endParaRPr>
          </a:p>
          <a:p>
            <a:pPr eaLnBrk="1">
              <a:buFont typeface="Arial" panose="020B0604020202020204" pitchFamily="34" charset="0"/>
              <a:buChar char="•"/>
            </a:pPr>
            <a:endParaRPr lang="en-GB" altLang="en-US" sz="4400" b="1">
              <a:solidFill>
                <a:srgbClr val="FEAE00"/>
              </a:solidFill>
            </a:endParaRPr>
          </a:p>
          <a:p>
            <a:pPr eaLnBrk="1">
              <a:buFont typeface="Arial" panose="020B0604020202020204" pitchFamily="34" charset="0"/>
              <a:buChar char="•"/>
            </a:pPr>
            <a:r>
              <a:rPr lang="en-GB" altLang="en-US" sz="4400" b="1">
                <a:solidFill>
                  <a:srgbClr val="FEAE00"/>
                </a:solidFill>
              </a:rPr>
              <a:t>Accounts for interaction in real spaces?</a:t>
            </a:r>
            <a:r>
              <a:rPr lang="en-GB" altLang="en-US" sz="4400">
                <a:solidFill>
                  <a:srgbClr val="2F2F2F"/>
                </a:solidFill>
              </a:rPr>
              <a:t> </a:t>
            </a: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Accounts for social and cultural contexts, and constraints?</a:t>
            </a:r>
            <a:r>
              <a:rPr lang="en-GB" altLang="en-US" sz="4400">
                <a:solidFill>
                  <a:srgbClr val="2F2F2F"/>
                </a:solidFill>
              </a:rPr>
              <a:t> </a:t>
            </a:r>
          </a:p>
          <a:p>
            <a:pPr eaLnBrk="1">
              <a:buFont typeface="Arial" panose="020B0604020202020204" pitchFamily="34" charset="0"/>
              <a:buChar char="•"/>
            </a:pPr>
            <a:endParaRPr lang="en-GB" altLang="en-US" sz="4400">
              <a:solidFill>
                <a:srgbClr val="2F2F2F"/>
              </a:solidFill>
            </a:endParaRPr>
          </a:p>
          <a:p>
            <a:pPr eaLnBrk="1">
              <a:buFont typeface="Arial" panose="020B0604020202020204" pitchFamily="34" charset="0"/>
              <a:buChar char="•"/>
            </a:pPr>
            <a:r>
              <a:rPr lang="en-GB" altLang="en-US" sz="4400" b="1">
                <a:solidFill>
                  <a:srgbClr val="FEAE00"/>
                </a:solidFill>
              </a:rPr>
              <a:t>Accessible to observation?</a:t>
            </a:r>
            <a:r>
              <a:rPr lang="en-GB" altLang="en-US" sz="4400">
                <a:solidFill>
                  <a:srgbClr val="2F2F2F"/>
                </a:solidFill>
              </a:rPr>
              <a:t> </a:t>
            </a:r>
            <a:endParaRPr lang="en-GB" altLang="en-US" sz="4000">
              <a:solidFill>
                <a:srgbClr val="2F2F2F"/>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59F659EE-2E37-4249-A054-7EFBB4ACA608}"/>
              </a:ext>
            </a:extLst>
          </p:cNvPr>
          <p:cNvSpPr txBox="1">
            <a:spLocks/>
          </p:cNvSpPr>
          <p:nvPr/>
        </p:nvSpPr>
        <p:spPr bwMode="auto">
          <a:xfrm>
            <a:off x="2339975" y="-614363"/>
            <a:ext cx="219710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3600">
                <a:solidFill>
                  <a:srgbClr val="000000"/>
                </a:solidFill>
              </a:rPr>
              <a:t>Oussama Metatla (and Dan Bennett)</a:t>
            </a:r>
          </a:p>
        </p:txBody>
      </p:sp>
      <p:sp>
        <p:nvSpPr>
          <p:cNvPr id="37891" name="Rectangle 2">
            <a:extLst>
              <a:ext uri="{FF2B5EF4-FFF2-40B4-BE49-F238E27FC236}">
                <a16:creationId xmlns:a16="http://schemas.microsoft.com/office/drawing/2014/main" id="{80C99BEA-BAF4-4661-BC2C-BE2C5B2D3054}"/>
              </a:ext>
            </a:extLst>
          </p:cNvPr>
          <p:cNvSpPr>
            <a:spLocks/>
          </p:cNvSpPr>
          <p:nvPr/>
        </p:nvSpPr>
        <p:spPr bwMode="auto">
          <a:xfrm>
            <a:off x="-9525" y="-23813"/>
            <a:ext cx="24403050" cy="13763626"/>
          </a:xfrm>
          <a:prstGeom prst="rect">
            <a:avLst/>
          </a:prstGeom>
          <a:solidFill>
            <a:srgbClr val="FEAE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
        <p:nvSpPr>
          <p:cNvPr id="37892" name="Text Box 3">
            <a:extLst>
              <a:ext uri="{FF2B5EF4-FFF2-40B4-BE49-F238E27FC236}">
                <a16:creationId xmlns:a16="http://schemas.microsoft.com/office/drawing/2014/main" id="{08855F59-3308-4B7C-B124-382C8FA899B5}"/>
              </a:ext>
            </a:extLst>
          </p:cNvPr>
          <p:cNvSpPr txBox="1">
            <a:spLocks/>
          </p:cNvSpPr>
          <p:nvPr/>
        </p:nvSpPr>
        <p:spPr bwMode="auto">
          <a:xfrm>
            <a:off x="2430463" y="6577013"/>
            <a:ext cx="20707350" cy="365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527050">
              <a:defRPr sz="2400">
                <a:solidFill>
                  <a:srgbClr val="5E5E5E"/>
                </a:solidFill>
                <a:latin typeface="Helvetica Neue" charset="0"/>
                <a:ea typeface="Helvetica Neue" charset="0"/>
                <a:cs typeface="Helvetica Neue" charset="0"/>
                <a:sym typeface="Helvetica Neue" charset="0"/>
              </a:defRPr>
            </a:lvl1pPr>
            <a:lvl2pPr marL="742950" indent="-285750" defTabSz="527050">
              <a:defRPr sz="2400">
                <a:solidFill>
                  <a:srgbClr val="5E5E5E"/>
                </a:solidFill>
                <a:latin typeface="Helvetica Neue" charset="0"/>
                <a:ea typeface="Helvetica Neue" charset="0"/>
                <a:cs typeface="Helvetica Neue" charset="0"/>
                <a:sym typeface="Helvetica Neue" charset="0"/>
              </a:defRPr>
            </a:lvl2pPr>
            <a:lvl3pPr marL="1143000" indent="-228600" defTabSz="527050">
              <a:defRPr sz="2400">
                <a:solidFill>
                  <a:srgbClr val="5E5E5E"/>
                </a:solidFill>
                <a:latin typeface="Helvetica Neue" charset="0"/>
                <a:ea typeface="Helvetica Neue" charset="0"/>
                <a:cs typeface="Helvetica Neue" charset="0"/>
                <a:sym typeface="Helvetica Neue" charset="0"/>
              </a:defRPr>
            </a:lvl3pPr>
            <a:lvl4pPr marL="1600200" indent="-228600" defTabSz="527050">
              <a:defRPr sz="2400">
                <a:solidFill>
                  <a:srgbClr val="5E5E5E"/>
                </a:solidFill>
                <a:latin typeface="Helvetica Neue" charset="0"/>
                <a:ea typeface="Helvetica Neue" charset="0"/>
                <a:cs typeface="Helvetica Neue" charset="0"/>
                <a:sym typeface="Helvetica Neue" charset="0"/>
              </a:defRPr>
            </a:lvl4pPr>
            <a:lvl5pPr marL="2057400" indent="-228600" defTabSz="527050">
              <a:defRPr sz="2400">
                <a:solidFill>
                  <a:srgbClr val="5E5E5E"/>
                </a:solidFill>
                <a:latin typeface="Helvetica Neue" charset="0"/>
                <a:ea typeface="Helvetica Neue" charset="0"/>
                <a:cs typeface="Helvetica Neue" charset="0"/>
                <a:sym typeface="Helvetica Neue" charset="0"/>
              </a:defRPr>
            </a:lvl5pPr>
            <a:lvl6pPr marL="25146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52705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700" b="1">
                <a:solidFill>
                  <a:srgbClr val="FFFFFF"/>
                </a:solidFill>
              </a:rPr>
              <a:t>Week 3: The Second Wave part 1: From cognition to the experiences of bodies</a:t>
            </a:r>
          </a:p>
        </p:txBody>
      </p:sp>
      <p:sp>
        <p:nvSpPr>
          <p:cNvPr id="37893" name="Text Box 4">
            <a:extLst>
              <a:ext uri="{FF2B5EF4-FFF2-40B4-BE49-F238E27FC236}">
                <a16:creationId xmlns:a16="http://schemas.microsoft.com/office/drawing/2014/main" id="{3ADAD3E8-1B00-48B2-A7C3-0E0B63A5E690}"/>
              </a:ext>
            </a:extLst>
          </p:cNvPr>
          <p:cNvSpPr txBox="1">
            <a:spLocks/>
          </p:cNvSpPr>
          <p:nvPr/>
        </p:nvSpPr>
        <p:spPr bwMode="auto">
          <a:xfrm>
            <a:off x="2430463" y="3482975"/>
            <a:ext cx="15414625" cy="365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12100" b="1">
                <a:solidFill>
                  <a:srgbClr val="FFFFFF"/>
                </a:solidFill>
              </a:rPr>
              <a:t>Next week…</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94150AFC-C302-42BA-91FD-3DBD9B38E263}"/>
              </a:ext>
            </a:extLst>
          </p:cNvPr>
          <p:cNvSpPr>
            <a:spLocks/>
          </p:cNvSpPr>
          <p:nvPr/>
        </p:nvSpPr>
        <p:spPr bwMode="auto">
          <a:xfrm>
            <a:off x="7607300" y="3208338"/>
            <a:ext cx="9167813" cy="7297737"/>
          </a:xfrm>
          <a:prstGeom prst="rect">
            <a:avLst/>
          </a:prstGeom>
          <a:solidFill>
            <a:srgbClr val="0000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
        <p:nvSpPr>
          <p:cNvPr id="38915" name="Text Box 2">
            <a:extLst>
              <a:ext uri="{FF2B5EF4-FFF2-40B4-BE49-F238E27FC236}">
                <a16:creationId xmlns:a16="http://schemas.microsoft.com/office/drawing/2014/main" id="{EEF04290-E494-43E9-AFAC-658E9B09025C}"/>
              </a:ext>
            </a:extLst>
          </p:cNvPr>
          <p:cNvSpPr txBox="1">
            <a:spLocks/>
          </p:cNvSpPr>
          <p:nvPr/>
        </p:nvSpPr>
        <p:spPr bwMode="auto">
          <a:xfrm>
            <a:off x="8493125" y="4497388"/>
            <a:ext cx="7396163" cy="471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r>
              <a:rPr lang="en-US" altLang="en-US" sz="15100" b="1">
                <a:solidFill>
                  <a:srgbClr val="FFFFFF"/>
                </a:solidFill>
              </a:rPr>
              <a:t>#HCI</a:t>
            </a:r>
          </a:p>
          <a:p>
            <a:pPr algn="ctr" eaLnBrk="1"/>
            <a:r>
              <a:rPr lang="en-US" altLang="en-US" sz="15100" b="1">
                <a:solidFill>
                  <a:srgbClr val="FFFFFF"/>
                </a:solidFill>
              </a:rPr>
              <a:t>_Theory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4C109B91-A1AE-46E1-8F56-2A1A9E04D25C}"/>
              </a:ext>
            </a:extLst>
          </p:cNvPr>
          <p:cNvSpPr txBox="1">
            <a:spLocks/>
          </p:cNvSpPr>
          <p:nvPr/>
        </p:nvSpPr>
        <p:spPr bwMode="auto">
          <a:xfrm>
            <a:off x="2339975" y="-614363"/>
            <a:ext cx="219710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3600">
                <a:solidFill>
                  <a:srgbClr val="000000"/>
                </a:solidFill>
              </a:rPr>
              <a:t>Oussama Metatla (and Dan Bennett)</a:t>
            </a:r>
          </a:p>
        </p:txBody>
      </p:sp>
      <p:sp>
        <p:nvSpPr>
          <p:cNvPr id="5123" name="Rectangle 2">
            <a:extLst>
              <a:ext uri="{FF2B5EF4-FFF2-40B4-BE49-F238E27FC236}">
                <a16:creationId xmlns:a16="http://schemas.microsoft.com/office/drawing/2014/main" id="{04637A0F-F574-4AD4-A0AB-C949F1EA1CF3}"/>
              </a:ext>
            </a:extLst>
          </p:cNvPr>
          <p:cNvSpPr>
            <a:spLocks/>
          </p:cNvSpPr>
          <p:nvPr/>
        </p:nvSpPr>
        <p:spPr bwMode="auto">
          <a:xfrm>
            <a:off x="-52388" y="-342900"/>
            <a:ext cx="24403051" cy="13763625"/>
          </a:xfrm>
          <a:prstGeom prst="rect">
            <a:avLst/>
          </a:prstGeom>
          <a:solidFill>
            <a:srgbClr val="FEAE00"/>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algn="ctr" eaLnBrk="1"/>
            <a:endParaRPr lang="en-US" altLang="en-US" sz="3200">
              <a:solidFill>
                <a:srgbClr val="FFFFFF"/>
              </a:solidFill>
              <a:latin typeface="Helvetica Neue Medium" charset="0"/>
              <a:ea typeface="Helvetica Neue Medium" charset="0"/>
              <a:cs typeface="Helvetica Neue Medium" charset="0"/>
              <a:sym typeface="Helvetica Neue Medium" charset="0"/>
            </a:endParaRPr>
          </a:p>
        </p:txBody>
      </p:sp>
      <p:sp>
        <p:nvSpPr>
          <p:cNvPr id="5124" name="Text Box 3">
            <a:extLst>
              <a:ext uri="{FF2B5EF4-FFF2-40B4-BE49-F238E27FC236}">
                <a16:creationId xmlns:a16="http://schemas.microsoft.com/office/drawing/2014/main" id="{88D7E535-BF83-41BB-93B2-9732586E2991}"/>
              </a:ext>
            </a:extLst>
          </p:cNvPr>
          <p:cNvSpPr txBox="1">
            <a:spLocks/>
          </p:cNvSpPr>
          <p:nvPr/>
        </p:nvSpPr>
        <p:spPr bwMode="auto">
          <a:xfrm>
            <a:off x="2400300" y="2220913"/>
            <a:ext cx="11155363" cy="248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601663">
              <a:defRPr sz="2400">
                <a:solidFill>
                  <a:srgbClr val="5E5E5E"/>
                </a:solidFill>
                <a:latin typeface="Helvetica Neue" charset="0"/>
                <a:ea typeface="Helvetica Neue" charset="0"/>
                <a:cs typeface="Helvetica Neue" charset="0"/>
                <a:sym typeface="Helvetica Neue" charset="0"/>
              </a:defRPr>
            </a:lvl1pPr>
            <a:lvl2pPr marL="742950" indent="-285750" defTabSz="601663">
              <a:defRPr sz="2400">
                <a:solidFill>
                  <a:srgbClr val="5E5E5E"/>
                </a:solidFill>
                <a:latin typeface="Helvetica Neue" charset="0"/>
                <a:ea typeface="Helvetica Neue" charset="0"/>
                <a:cs typeface="Helvetica Neue" charset="0"/>
                <a:sym typeface="Helvetica Neue" charset="0"/>
              </a:defRPr>
            </a:lvl2pPr>
            <a:lvl3pPr marL="1143000" indent="-228600" defTabSz="601663">
              <a:defRPr sz="2400">
                <a:solidFill>
                  <a:srgbClr val="5E5E5E"/>
                </a:solidFill>
                <a:latin typeface="Helvetica Neue" charset="0"/>
                <a:ea typeface="Helvetica Neue" charset="0"/>
                <a:cs typeface="Helvetica Neue" charset="0"/>
                <a:sym typeface="Helvetica Neue" charset="0"/>
              </a:defRPr>
            </a:lvl3pPr>
            <a:lvl4pPr marL="1600200" indent="-228600" defTabSz="601663">
              <a:defRPr sz="2400">
                <a:solidFill>
                  <a:srgbClr val="5E5E5E"/>
                </a:solidFill>
                <a:latin typeface="Helvetica Neue" charset="0"/>
                <a:ea typeface="Helvetica Neue" charset="0"/>
                <a:cs typeface="Helvetica Neue" charset="0"/>
                <a:sym typeface="Helvetica Neue" charset="0"/>
              </a:defRPr>
            </a:lvl4pPr>
            <a:lvl5pPr marL="2057400" indent="-228600" defTabSz="601663">
              <a:defRPr sz="2400">
                <a:solidFill>
                  <a:srgbClr val="5E5E5E"/>
                </a:solidFill>
                <a:latin typeface="Helvetica Neue" charset="0"/>
                <a:ea typeface="Helvetica Neue" charset="0"/>
                <a:cs typeface="Helvetica Neue" charset="0"/>
                <a:sym typeface="Helvetica Neue" charset="0"/>
              </a:defRPr>
            </a:lvl5pPr>
            <a:lvl6pPr marL="25146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6016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8800" b="1">
                <a:solidFill>
                  <a:schemeClr val="bg1"/>
                </a:solidFill>
              </a:rPr>
              <a:t>Week 2: First Wave</a:t>
            </a:r>
          </a:p>
        </p:txBody>
      </p:sp>
      <p:sp>
        <p:nvSpPr>
          <p:cNvPr id="5125" name="Text Box 4">
            <a:extLst>
              <a:ext uri="{FF2B5EF4-FFF2-40B4-BE49-F238E27FC236}">
                <a16:creationId xmlns:a16="http://schemas.microsoft.com/office/drawing/2014/main" id="{5E3B8E3B-45C1-4C4F-86E2-7390B904C987}"/>
              </a:ext>
            </a:extLst>
          </p:cNvPr>
          <p:cNvSpPr txBox="1">
            <a:spLocks/>
          </p:cNvSpPr>
          <p:nvPr/>
        </p:nvSpPr>
        <p:spPr bwMode="auto">
          <a:xfrm>
            <a:off x="4278313" y="7226300"/>
            <a:ext cx="17994312"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500">
                <a:solidFill>
                  <a:srgbClr val="FFFFFF"/>
                </a:solidFill>
              </a:rPr>
              <a:t>More general approaches in the First Wave, and why HCI started to investigate other approaches</a:t>
            </a:r>
          </a:p>
        </p:txBody>
      </p:sp>
      <p:sp>
        <p:nvSpPr>
          <p:cNvPr id="5126" name="Text Box 5">
            <a:extLst>
              <a:ext uri="{FF2B5EF4-FFF2-40B4-BE49-F238E27FC236}">
                <a16:creationId xmlns:a16="http://schemas.microsoft.com/office/drawing/2014/main" id="{9EF8F7BD-05EC-4940-9BA2-B97EE3E8997D}"/>
              </a:ext>
            </a:extLst>
          </p:cNvPr>
          <p:cNvSpPr txBox="1">
            <a:spLocks/>
          </p:cNvSpPr>
          <p:nvPr/>
        </p:nvSpPr>
        <p:spPr bwMode="auto">
          <a:xfrm>
            <a:off x="2398713" y="3833813"/>
            <a:ext cx="17456150" cy="1949450"/>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GB" altLang="en-US" sz="6000" b="1">
                <a:solidFill>
                  <a:srgbClr val="FEAE00"/>
                </a:solidFill>
              </a:rPr>
              <a:t>Chunk 3: Heuristic models, and disagreements </a:t>
            </a:r>
          </a:p>
          <a:p>
            <a:pPr eaLnBrk="1"/>
            <a:r>
              <a:rPr lang="en-GB" altLang="en-US" sz="6000" b="1">
                <a:solidFill>
                  <a:srgbClr val="FEAE00"/>
                </a:solidFill>
              </a:rPr>
              <a:t>with the first wave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6673A8A6-4EE7-43A8-957B-F1A6B9EB3528}"/>
              </a:ext>
            </a:extLst>
          </p:cNvPr>
          <p:cNvSpPr txBox="1">
            <a:spLocks/>
          </p:cNvSpPr>
          <p:nvPr/>
        </p:nvSpPr>
        <p:spPr bwMode="auto">
          <a:xfrm>
            <a:off x="742728" y="1169368"/>
            <a:ext cx="21971000" cy="1447800"/>
          </a:xfrm>
          <a:prstGeom prst="rect">
            <a:avLst/>
          </a:prstGeom>
          <a:noFill/>
          <a:ln>
            <a:no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defRPr/>
            </a:pPr>
            <a:r>
              <a:rPr lang="en-US" altLang="en-US" sz="7800" b="1" dirty="0">
                <a:solidFill>
                  <a:schemeClr val="bg1"/>
                </a:solidFill>
                <a:highlight>
                  <a:srgbClr val="FEAE00"/>
                </a:highlight>
              </a:rPr>
              <a:t>GOMS and </a:t>
            </a:r>
            <a:r>
              <a:rPr lang="en-US" altLang="en-US" sz="7800" b="1" dirty="0" err="1">
                <a:solidFill>
                  <a:schemeClr val="bg1"/>
                </a:solidFill>
                <a:highlight>
                  <a:srgbClr val="FEAE00"/>
                </a:highlight>
              </a:rPr>
              <a:t>Fitts’</a:t>
            </a:r>
            <a:r>
              <a:rPr lang="en-US" altLang="en-US" sz="7800" b="1" dirty="0">
                <a:solidFill>
                  <a:schemeClr val="bg1"/>
                </a:solidFill>
                <a:highlight>
                  <a:srgbClr val="FEAE00"/>
                </a:highlight>
              </a:rPr>
              <a:t> Law</a:t>
            </a:r>
          </a:p>
        </p:txBody>
      </p:sp>
      <p:sp>
        <p:nvSpPr>
          <p:cNvPr id="7171" name="Text Box 2">
            <a:extLst>
              <a:ext uri="{FF2B5EF4-FFF2-40B4-BE49-F238E27FC236}">
                <a16:creationId xmlns:a16="http://schemas.microsoft.com/office/drawing/2014/main" id="{5740D471-A287-44C9-9957-6FB770053739}"/>
              </a:ext>
            </a:extLst>
          </p:cNvPr>
          <p:cNvSpPr txBox="1">
            <a:spLocks noChangeArrowheads="1"/>
          </p:cNvSpPr>
          <p:nvPr/>
        </p:nvSpPr>
        <p:spPr bwMode="auto">
          <a:xfrm>
            <a:off x="1606550" y="2681288"/>
            <a:ext cx="138985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685800" indent="-685800" defTabSz="792163">
              <a:defRPr sz="2400">
                <a:solidFill>
                  <a:srgbClr val="5E5E5E"/>
                </a:solidFill>
                <a:latin typeface="Helvetica Neue" charset="0"/>
                <a:ea typeface="Helvetica Neue" charset="0"/>
                <a:cs typeface="Helvetica Neue" charset="0"/>
                <a:sym typeface="Helvetica Neue" charset="0"/>
              </a:defRPr>
            </a:lvl1pPr>
            <a:lvl2pPr marL="742950" indent="-285750" defTabSz="792163">
              <a:defRPr sz="2400">
                <a:solidFill>
                  <a:srgbClr val="5E5E5E"/>
                </a:solidFill>
                <a:latin typeface="Helvetica Neue" charset="0"/>
                <a:ea typeface="Helvetica Neue" charset="0"/>
                <a:cs typeface="Helvetica Neue" charset="0"/>
                <a:sym typeface="Helvetica Neue" charset="0"/>
              </a:defRPr>
            </a:lvl2pPr>
            <a:lvl3pPr marL="1143000" indent="-228600" defTabSz="792163">
              <a:defRPr sz="2400">
                <a:solidFill>
                  <a:srgbClr val="5E5E5E"/>
                </a:solidFill>
                <a:latin typeface="Helvetica Neue" charset="0"/>
                <a:ea typeface="Helvetica Neue" charset="0"/>
                <a:cs typeface="Helvetica Neue" charset="0"/>
                <a:sym typeface="Helvetica Neue" charset="0"/>
              </a:defRPr>
            </a:lvl3pPr>
            <a:lvl4pPr marL="1600200" indent="-228600" defTabSz="792163">
              <a:defRPr sz="2400">
                <a:solidFill>
                  <a:srgbClr val="5E5E5E"/>
                </a:solidFill>
                <a:latin typeface="Helvetica Neue" charset="0"/>
                <a:ea typeface="Helvetica Neue" charset="0"/>
                <a:cs typeface="Helvetica Neue" charset="0"/>
                <a:sym typeface="Helvetica Neue" charset="0"/>
              </a:defRPr>
            </a:lvl4pPr>
            <a:lvl5pPr marL="2057400" indent="-228600" defTabSz="792163">
              <a:defRPr sz="2400">
                <a:solidFill>
                  <a:srgbClr val="5E5E5E"/>
                </a:solidFill>
                <a:latin typeface="Helvetica Neue" charset="0"/>
                <a:ea typeface="Helvetica Neue" charset="0"/>
                <a:cs typeface="Helvetica Neue" charset="0"/>
                <a:sym typeface="Helvetica Neue" charset="0"/>
              </a:defRPr>
            </a:lvl5pPr>
            <a:lvl6pPr marL="25146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6000">
                <a:solidFill>
                  <a:srgbClr val="000000"/>
                </a:solidFill>
              </a:rPr>
              <a:t>Grounded in </a:t>
            </a:r>
            <a:r>
              <a:rPr lang="en-GB" altLang="en-US" sz="6000" b="1">
                <a:solidFill>
                  <a:srgbClr val="FEAE00"/>
                </a:solidFill>
              </a:rPr>
              <a:t>cognitive psychology</a:t>
            </a:r>
          </a:p>
          <a:p>
            <a:pPr eaLnBrk="1"/>
            <a:endParaRPr lang="en-GB" altLang="en-US" sz="2000">
              <a:solidFill>
                <a:srgbClr val="000000"/>
              </a:solidFill>
            </a:endParaRPr>
          </a:p>
          <a:p>
            <a:pPr eaLnBrk="1">
              <a:buFont typeface="Arial" panose="020B0604020202020204" pitchFamily="34" charset="0"/>
              <a:buChar char="•"/>
            </a:pPr>
            <a:r>
              <a:rPr lang="en-GB" altLang="en-US" sz="6000" b="1">
                <a:solidFill>
                  <a:srgbClr val="FEAE00"/>
                </a:solidFill>
              </a:rPr>
              <a:t>Narrow, precise</a:t>
            </a:r>
            <a:r>
              <a:rPr lang="en-GB" altLang="en-US" sz="6000">
                <a:solidFill>
                  <a:srgbClr val="000000"/>
                </a:solidFill>
              </a:rPr>
              <a:t>, and </a:t>
            </a:r>
            <a:r>
              <a:rPr lang="en-GB" altLang="en-US" sz="6000" b="1">
                <a:solidFill>
                  <a:srgbClr val="FEAE00"/>
                </a:solidFill>
              </a:rPr>
              <a:t>predictive</a:t>
            </a:r>
            <a:br>
              <a:rPr lang="en-US" altLang="en-US" sz="6000">
                <a:solidFill>
                  <a:srgbClr val="000000"/>
                </a:solidFill>
              </a:rPr>
            </a:br>
            <a:endParaRPr lang="en-US" altLang="en-US" sz="6000">
              <a:solidFill>
                <a:srgbClr val="000000"/>
              </a:solidFill>
            </a:endParaRPr>
          </a:p>
          <a:p>
            <a:pPr eaLnBrk="1">
              <a:buFont typeface="Arial" panose="020B0604020202020204" pitchFamily="34" charset="0"/>
              <a:buChar char="•"/>
            </a:pPr>
            <a:endParaRPr lang="en-US" altLang="en-US" sz="6000">
              <a:solidFill>
                <a:srgbClr val="000000"/>
              </a:solidFill>
            </a:endParaRPr>
          </a:p>
          <a:p>
            <a:pPr eaLnBrk="1">
              <a:buFont typeface="Arial" panose="020B0604020202020204" pitchFamily="34" charset="0"/>
              <a:buChar char="•"/>
            </a:pPr>
            <a:endParaRPr lang="en-US" altLang="en-US" sz="6000">
              <a:solidFill>
                <a:srgbClr val="000000"/>
              </a:solidFill>
            </a:endParaRPr>
          </a:p>
        </p:txBody>
      </p:sp>
      <p:sp>
        <p:nvSpPr>
          <p:cNvPr id="4" name="Text Box 1">
            <a:extLst>
              <a:ext uri="{FF2B5EF4-FFF2-40B4-BE49-F238E27FC236}">
                <a16:creationId xmlns:a16="http://schemas.microsoft.com/office/drawing/2014/main" id="{BB3EDDE7-19EF-494D-B5DF-034938552EAE}"/>
              </a:ext>
            </a:extLst>
          </p:cNvPr>
          <p:cNvSpPr txBox="1">
            <a:spLocks/>
          </p:cNvSpPr>
          <p:nvPr/>
        </p:nvSpPr>
        <p:spPr bwMode="auto">
          <a:xfrm>
            <a:off x="814736" y="5633864"/>
            <a:ext cx="21971000" cy="1447800"/>
          </a:xfrm>
          <a:prstGeom prst="rect">
            <a:avLst/>
          </a:prstGeom>
          <a:noFill/>
          <a:ln>
            <a:noFill/>
          </a:ln>
          <a:effec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defRPr/>
            </a:pPr>
            <a:r>
              <a:rPr lang="en-US" altLang="en-US" sz="7800" b="1" dirty="0">
                <a:solidFill>
                  <a:schemeClr val="bg1"/>
                </a:solidFill>
                <a:highlight>
                  <a:srgbClr val="FEAE00"/>
                </a:highlight>
              </a:rPr>
              <a:t>More General, or Heuristic Models</a:t>
            </a:r>
          </a:p>
        </p:txBody>
      </p:sp>
      <p:sp>
        <p:nvSpPr>
          <p:cNvPr id="7173" name="Text Box 2">
            <a:extLst>
              <a:ext uri="{FF2B5EF4-FFF2-40B4-BE49-F238E27FC236}">
                <a16:creationId xmlns:a16="http://schemas.microsoft.com/office/drawing/2014/main" id="{90E2A955-0C30-4A46-B60C-BF511D63A9FE}"/>
              </a:ext>
            </a:extLst>
          </p:cNvPr>
          <p:cNvSpPr txBox="1">
            <a:spLocks/>
          </p:cNvSpPr>
          <p:nvPr/>
        </p:nvSpPr>
        <p:spPr bwMode="auto">
          <a:xfrm>
            <a:off x="1751013" y="7362825"/>
            <a:ext cx="14544675" cy="316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marL="685800" indent="-685800" defTabSz="792163">
              <a:defRPr sz="2400">
                <a:solidFill>
                  <a:srgbClr val="5E5E5E"/>
                </a:solidFill>
                <a:latin typeface="Helvetica Neue" charset="0"/>
                <a:ea typeface="Helvetica Neue" charset="0"/>
                <a:cs typeface="Helvetica Neue" charset="0"/>
                <a:sym typeface="Helvetica Neue" charset="0"/>
              </a:defRPr>
            </a:lvl1pPr>
            <a:lvl2pPr marL="742950" indent="-285750" defTabSz="792163">
              <a:defRPr sz="2400">
                <a:solidFill>
                  <a:srgbClr val="5E5E5E"/>
                </a:solidFill>
                <a:latin typeface="Helvetica Neue" charset="0"/>
                <a:ea typeface="Helvetica Neue" charset="0"/>
                <a:cs typeface="Helvetica Neue" charset="0"/>
                <a:sym typeface="Helvetica Neue" charset="0"/>
              </a:defRPr>
            </a:lvl2pPr>
            <a:lvl3pPr marL="1143000" indent="-228600" defTabSz="792163">
              <a:defRPr sz="2400">
                <a:solidFill>
                  <a:srgbClr val="5E5E5E"/>
                </a:solidFill>
                <a:latin typeface="Helvetica Neue" charset="0"/>
                <a:ea typeface="Helvetica Neue" charset="0"/>
                <a:cs typeface="Helvetica Neue" charset="0"/>
                <a:sym typeface="Helvetica Neue" charset="0"/>
              </a:defRPr>
            </a:lvl3pPr>
            <a:lvl4pPr marL="1600200" indent="-228600" defTabSz="792163">
              <a:defRPr sz="2400">
                <a:solidFill>
                  <a:srgbClr val="5E5E5E"/>
                </a:solidFill>
                <a:latin typeface="Helvetica Neue" charset="0"/>
                <a:ea typeface="Helvetica Neue" charset="0"/>
                <a:cs typeface="Helvetica Neue" charset="0"/>
                <a:sym typeface="Helvetica Neue" charset="0"/>
              </a:defRPr>
            </a:lvl4pPr>
            <a:lvl5pPr marL="2057400" indent="-228600" defTabSz="792163">
              <a:defRPr sz="2400">
                <a:solidFill>
                  <a:srgbClr val="5E5E5E"/>
                </a:solidFill>
                <a:latin typeface="Helvetica Neue" charset="0"/>
                <a:ea typeface="Helvetica Neue" charset="0"/>
                <a:cs typeface="Helvetica Neue" charset="0"/>
                <a:sym typeface="Helvetica Neue" charset="0"/>
              </a:defRPr>
            </a:lvl5pPr>
            <a:lvl6pPr marL="25146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79216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buFont typeface="Arial" panose="020B0604020202020204" pitchFamily="34" charset="0"/>
              <a:buChar char="•"/>
            </a:pPr>
            <a:r>
              <a:rPr lang="en-GB" altLang="en-US" sz="6000">
                <a:solidFill>
                  <a:srgbClr val="000000"/>
                </a:solidFill>
              </a:rPr>
              <a:t>Grounded in </a:t>
            </a:r>
            <a:r>
              <a:rPr lang="en-GB" altLang="en-US" sz="6000" b="1">
                <a:solidFill>
                  <a:srgbClr val="FEAE00"/>
                </a:solidFill>
              </a:rPr>
              <a:t>cognitive psychology</a:t>
            </a:r>
          </a:p>
          <a:p>
            <a:pPr eaLnBrk="1">
              <a:buFont typeface="Arial" panose="020B0604020202020204" pitchFamily="34" charset="0"/>
              <a:buChar char="•"/>
            </a:pPr>
            <a:endParaRPr lang="en-GB" altLang="en-US" sz="2800">
              <a:solidFill>
                <a:srgbClr val="000000"/>
              </a:solidFill>
            </a:endParaRPr>
          </a:p>
          <a:p>
            <a:pPr eaLnBrk="1">
              <a:buFont typeface="Arial" panose="020B0604020202020204" pitchFamily="34" charset="0"/>
              <a:buChar char="•"/>
            </a:pPr>
            <a:r>
              <a:rPr lang="en-GB" altLang="en-US" sz="6000" b="1">
                <a:solidFill>
                  <a:srgbClr val="FEAE00"/>
                </a:solidFill>
              </a:rPr>
              <a:t>Broader, generalising, prescriptive</a:t>
            </a:r>
            <a:br>
              <a:rPr lang="en-US" altLang="en-US" sz="6000">
                <a:solidFill>
                  <a:srgbClr val="000000"/>
                </a:solidFill>
              </a:rPr>
            </a:br>
            <a:endParaRPr lang="en-US" altLang="en-US" sz="6000">
              <a:solidFill>
                <a:srgbClr val="000000"/>
              </a:solidFill>
            </a:endParaRPr>
          </a:p>
          <a:p>
            <a:pPr eaLnBrk="1">
              <a:buFont typeface="Arial" panose="020B0604020202020204" pitchFamily="34" charset="0"/>
              <a:buChar char="•"/>
            </a:pPr>
            <a:endParaRPr lang="en-US" altLang="en-US" sz="6000">
              <a:solidFill>
                <a:srgbClr val="000000"/>
              </a:solidFill>
            </a:endParaRPr>
          </a:p>
          <a:p>
            <a:pPr eaLnBrk="1">
              <a:buFont typeface="Arial" panose="020B0604020202020204" pitchFamily="34" charset="0"/>
              <a:buChar char="•"/>
            </a:pPr>
            <a:endParaRPr lang="en-US" altLang="en-US" sz="6000">
              <a:solidFill>
                <a:srgbClr val="000000"/>
              </a:solidFill>
            </a:endParaRPr>
          </a:p>
        </p:txBody>
      </p:sp>
      <p:sp>
        <p:nvSpPr>
          <p:cNvPr id="7174" name="Text Box 1">
            <a:extLst>
              <a:ext uri="{FF2B5EF4-FFF2-40B4-BE49-F238E27FC236}">
                <a16:creationId xmlns:a16="http://schemas.microsoft.com/office/drawing/2014/main" id="{1E1EA78E-4A92-475E-A4CA-E6070D8BB31E}"/>
              </a:ext>
            </a:extLst>
          </p:cNvPr>
          <p:cNvSpPr txBox="1">
            <a:spLocks noChangeArrowheads="1"/>
          </p:cNvSpPr>
          <p:nvPr/>
        </p:nvSpPr>
        <p:spPr bwMode="auto">
          <a:xfrm>
            <a:off x="887413" y="10529888"/>
            <a:ext cx="223932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6600" b="1">
                <a:solidFill>
                  <a:srgbClr val="FEAE00"/>
                </a:solidFill>
              </a:rPr>
              <a:t>Reading Option 3:</a:t>
            </a:r>
            <a:r>
              <a:rPr lang="en-US" altLang="en-US" sz="6600" b="1">
                <a:solidFill>
                  <a:schemeClr val="bg1"/>
                </a:solidFill>
              </a:rPr>
              <a:t> </a:t>
            </a:r>
            <a:r>
              <a:rPr lang="en-GB" altLang="en-US" sz="4800">
                <a:solidFill>
                  <a:srgbClr val="7F7F7F"/>
                </a:solidFill>
              </a:rPr>
              <a:t>Carroll &amp; Campbell: </a:t>
            </a:r>
            <a:r>
              <a:rPr lang="en-GB" altLang="en-US" sz="4800" i="1">
                <a:solidFill>
                  <a:srgbClr val="7F7F7F"/>
                </a:solidFill>
              </a:rPr>
              <a:t>Softening Up Hard Science (1986) </a:t>
            </a:r>
          </a:p>
          <a:p>
            <a:pPr eaLnBrk="1"/>
            <a:r>
              <a:rPr lang="en-GB" altLang="en-US" sz="4800" i="1">
                <a:solidFill>
                  <a:srgbClr val="7F7F7F"/>
                </a:solidFill>
              </a:rPr>
              <a:t>														– search google scholar</a:t>
            </a:r>
            <a:endParaRPr lang="en-US" altLang="en-US" sz="6000" b="1">
              <a:solidFill>
                <a:srgbClr val="7F7F7F"/>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44751C56-7A28-4A85-A8AC-203A7148743E}"/>
              </a:ext>
            </a:extLst>
          </p:cNvPr>
          <p:cNvSpPr txBox="1">
            <a:spLocks/>
          </p:cNvSpPr>
          <p:nvPr/>
        </p:nvSpPr>
        <p:spPr bwMode="auto">
          <a:xfrm>
            <a:off x="793750" y="1241425"/>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Direct Manipulation:</a:t>
            </a:r>
            <a:r>
              <a:rPr lang="en-US" altLang="en-US" sz="7800" b="1">
                <a:solidFill>
                  <a:srgbClr val="000000"/>
                </a:solidFill>
              </a:rPr>
              <a:t> </a:t>
            </a:r>
            <a:r>
              <a:rPr lang="en-US" altLang="en-US" sz="6600" b="1">
                <a:solidFill>
                  <a:srgbClr val="000000"/>
                </a:solidFill>
              </a:rPr>
              <a:t>a foundational GUI theory</a:t>
            </a:r>
            <a:endParaRPr lang="en-US" altLang="en-US" sz="7800">
              <a:solidFill>
                <a:srgbClr val="000000"/>
              </a:solidFill>
            </a:endParaRPr>
          </a:p>
        </p:txBody>
      </p:sp>
      <p:pic>
        <p:nvPicPr>
          <p:cNvPr id="9222" name="Picture 6" descr="Gesture, pinch, pinch in, swipe, touch, zoom, zoom in icon - Download on  Iconfinder">
            <a:extLst>
              <a:ext uri="{FF2B5EF4-FFF2-40B4-BE49-F238E27FC236}">
                <a16:creationId xmlns:a16="http://schemas.microsoft.com/office/drawing/2014/main" id="{4095C22D-BD32-47E3-B10F-F27DF1A08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2950" y="5562600"/>
            <a:ext cx="487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2">
            <a:extLst>
              <a:ext uri="{FF2B5EF4-FFF2-40B4-BE49-F238E27FC236}">
                <a16:creationId xmlns:a16="http://schemas.microsoft.com/office/drawing/2014/main" id="{12CFFCC2-9C0E-45F0-A66A-93A221DC0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50" y="4697413"/>
            <a:ext cx="11041063" cy="662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CDB2A0A4-632A-4DF2-A9A7-B36E00178866}"/>
              </a:ext>
            </a:extLst>
          </p:cNvPr>
          <p:cNvSpPr txBox="1">
            <a:spLocks/>
          </p:cNvSpPr>
          <p:nvPr/>
        </p:nvSpPr>
        <p:spPr bwMode="auto">
          <a:xfrm>
            <a:off x="793750" y="1241425"/>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Direct Manipulation:</a:t>
            </a:r>
            <a:r>
              <a:rPr lang="en-US" altLang="en-US" sz="7800" b="1">
                <a:solidFill>
                  <a:srgbClr val="000000"/>
                </a:solidFill>
              </a:rPr>
              <a:t> </a:t>
            </a:r>
            <a:r>
              <a:rPr lang="en-US" altLang="en-US" sz="6600" b="1">
                <a:solidFill>
                  <a:srgbClr val="000000"/>
                </a:solidFill>
              </a:rPr>
              <a:t>a foundational GUI theory</a:t>
            </a:r>
            <a:endParaRPr lang="en-US" altLang="en-US" sz="7800">
              <a:solidFill>
                <a:srgbClr val="000000"/>
              </a:solidFill>
            </a:endParaRPr>
          </a:p>
        </p:txBody>
      </p:sp>
      <p:graphicFrame>
        <p:nvGraphicFramePr>
          <p:cNvPr id="5" name="Object 4">
            <a:extLst>
              <a:ext uri="{FF2B5EF4-FFF2-40B4-BE49-F238E27FC236}">
                <a16:creationId xmlns:a16="http://schemas.microsoft.com/office/drawing/2014/main" id="{649D574A-2BFD-45DD-889F-A82EA2CD597F}"/>
              </a:ext>
            </a:extLst>
          </p:cNvPr>
          <p:cNvGraphicFramePr>
            <a:graphicFrameLocks noChangeAspect="1"/>
          </p:cNvGraphicFramePr>
          <p:nvPr/>
        </p:nvGraphicFramePr>
        <p:xfrm>
          <a:off x="3190875" y="3041650"/>
          <a:ext cx="6665913" cy="9767888"/>
        </p:xfrm>
        <a:graphic>
          <a:graphicData uri="http://schemas.openxmlformats.org/presentationml/2006/ole">
            <mc:AlternateContent xmlns:mc="http://schemas.openxmlformats.org/markup-compatibility/2006">
              <mc:Choice xmlns:v="urn:schemas-microsoft-com:vml" Requires="v">
                <p:oleObj spid="_x0000_s11270" r:id="rId4" imgW="11288889" imgH="16507937" progId="">
                  <p:embed/>
                </p:oleObj>
              </mc:Choice>
              <mc:Fallback>
                <p:oleObj r:id="rId4" imgW="11288889" imgH="16507937"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75" y="3041650"/>
                        <a:ext cx="6665913" cy="976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202" name="Picture 2" descr="Add Empty Recycle Bin to Context Menu in Windows 10 | Tutorials">
            <a:extLst>
              <a:ext uri="{FF2B5EF4-FFF2-40B4-BE49-F238E27FC236}">
                <a16:creationId xmlns:a16="http://schemas.microsoft.com/office/drawing/2014/main" id="{7C8C36B0-5AFA-4975-8E1A-EB5011E83E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0650" y="5849938"/>
            <a:ext cx="4240213" cy="424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3653 -0.01019 L 0.03653 -0.01019 C 0.06035 -0.06968 0.07448 -0.10672 0.12364 -0.15625 C 0.13379 -0.16644 0.14297 -0.18056 0.15404 -0.18681 C 0.16472 -0.19283 0.17644 -0.18982 0.1875 -0.19225 C 0.20684 -0.19641 0.21341 -0.19965 0.23112 -0.2066 C 0.24024 -0.20428 0.24955 -0.20347 0.25847 -0.19942 C 0.26582 -0.19618 0.27259 -0.18947 0.27976 -0.18507 C 0.28138 -0.18403 0.28308 -0.18334 0.28483 -0.18322 C 0.29733 -0.18218 0.30983 -0.18206 0.32233 -0.18148 C 0.33138 -0.17338 0.34187 -0.16389 0.35072 -0.15799 L 0.36693 -0.14722 C 0.3696 -0.14537 0.3722 -0.14306 0.375 -0.14178 C 0.38047 -0.13935 0.38607 -0.13808 0.39128 -0.13461 C 0.40131 -0.12778 0.41498 -0.1147 0.42468 -0.10394 C 0.42657 -0.10185 0.42963 -0.09688 0.43177 -0.09491 C 0.43275 -0.0941 0.43379 -0.09375 0.43483 -0.09317 C 0.43548 -0.09132 0.43601 -0.08924 0.43685 -0.08773 C 0.44121 -0.08009 0.44089 -0.08577 0.44089 -0.08056 " pathEditMode="relative" ptsTypes="AAAAAAAAAAAAAAAAAAA">
                                      <p:cBhvr>
                                        <p:cTn id="10" dur="2000" fill="hold"/>
                                        <p:tgtEl>
                                          <p:spTgt spid="5"/>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6A65A7E8-BD7A-44FB-8ADD-F1F0219C644E}"/>
              </a:ext>
            </a:extLst>
          </p:cNvPr>
          <p:cNvSpPr txBox="1">
            <a:spLocks/>
          </p:cNvSpPr>
          <p:nvPr/>
        </p:nvSpPr>
        <p:spPr bwMode="auto">
          <a:xfrm>
            <a:off x="793750" y="1241425"/>
            <a:ext cx="20975638"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Direct Manipulation:</a:t>
            </a:r>
            <a:r>
              <a:rPr lang="en-US" altLang="en-US" sz="7800" b="1">
                <a:solidFill>
                  <a:srgbClr val="000000"/>
                </a:solidFill>
              </a:rPr>
              <a:t> </a:t>
            </a:r>
            <a:r>
              <a:rPr lang="en-US" altLang="en-US" sz="6600" b="1">
                <a:solidFill>
                  <a:srgbClr val="000000"/>
                </a:solidFill>
              </a:rPr>
              <a:t>a foundational GUI theory</a:t>
            </a:r>
            <a:endParaRPr lang="en-US" altLang="en-US" sz="7800">
              <a:solidFill>
                <a:srgbClr val="000000"/>
              </a:solidFill>
            </a:endParaRPr>
          </a:p>
        </p:txBody>
      </p:sp>
      <p:pic>
        <p:nvPicPr>
          <p:cNvPr id="13315" name="Picture 4" descr="Norman&amp;#39;s Interaction Theory | CS4760 &amp;amp; CS5760: Human-Computer Interactions  &amp;amp; Usability">
            <a:extLst>
              <a:ext uri="{FF2B5EF4-FFF2-40B4-BE49-F238E27FC236}">
                <a16:creationId xmlns:a16="http://schemas.microsoft.com/office/drawing/2014/main" id="{F4C62515-4A51-4712-BB5C-0FC09BC05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25" b="12646"/>
          <a:stretch>
            <a:fillRect/>
          </a:stretch>
        </p:blipFill>
        <p:spPr bwMode="auto">
          <a:xfrm>
            <a:off x="7151688" y="4554538"/>
            <a:ext cx="8928100" cy="552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5F044D28-72F6-4D9C-A3CE-592F56D09116}"/>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Gulfs of Execution and Evaluation:</a:t>
            </a:r>
            <a:r>
              <a:rPr lang="en-US" altLang="en-US" sz="7800" b="1">
                <a:solidFill>
                  <a:srgbClr val="000000"/>
                </a:solidFill>
              </a:rPr>
              <a:t> </a:t>
            </a:r>
            <a:r>
              <a:rPr lang="en-US" altLang="en-US" sz="6600" b="1">
                <a:solidFill>
                  <a:srgbClr val="000000"/>
                </a:solidFill>
              </a:rPr>
              <a:t>interaction problems and how to solve them</a:t>
            </a:r>
            <a:endParaRPr lang="en-US" altLang="en-US" sz="7800">
              <a:solidFill>
                <a:srgbClr val="000000"/>
              </a:solidFill>
            </a:endParaRPr>
          </a:p>
        </p:txBody>
      </p:sp>
      <p:pic>
        <p:nvPicPr>
          <p:cNvPr id="15363" name="Picture 4" descr="Norman&amp;#39;s Interaction Theory | CS4760 &amp;amp; CS5760: Human-Computer Interactions  &amp;amp; Usability">
            <a:extLst>
              <a:ext uri="{FF2B5EF4-FFF2-40B4-BE49-F238E27FC236}">
                <a16:creationId xmlns:a16="http://schemas.microsoft.com/office/drawing/2014/main" id="{FE113522-85A8-4FD9-9630-DBF116348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25" b="12646"/>
          <a:stretch>
            <a:fillRect/>
          </a:stretch>
        </p:blipFill>
        <p:spPr bwMode="auto">
          <a:xfrm>
            <a:off x="1679575" y="3617913"/>
            <a:ext cx="89281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2">
            <a:extLst>
              <a:ext uri="{FF2B5EF4-FFF2-40B4-BE49-F238E27FC236}">
                <a16:creationId xmlns:a16="http://schemas.microsoft.com/office/drawing/2014/main" id="{8EA1C31D-9C9F-469C-88C4-F0C99CF59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2950" y="3257550"/>
            <a:ext cx="6337300" cy="966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D9283658-76D3-433C-AB9C-6DFF3FCACB48}"/>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Gulfs of Execution and Evaluation:</a:t>
            </a:r>
            <a:r>
              <a:rPr lang="en-US" altLang="en-US" sz="7800" b="1">
                <a:solidFill>
                  <a:srgbClr val="000000"/>
                </a:solidFill>
              </a:rPr>
              <a:t> </a:t>
            </a:r>
            <a:r>
              <a:rPr lang="en-US" altLang="en-US" sz="6600" b="1">
                <a:solidFill>
                  <a:srgbClr val="000000"/>
                </a:solidFill>
              </a:rPr>
              <a:t>interaction problems and how to solve them</a:t>
            </a:r>
            <a:endParaRPr lang="en-US" altLang="en-US" sz="7800">
              <a:solidFill>
                <a:srgbClr val="000000"/>
              </a:solidFill>
            </a:endParaRPr>
          </a:p>
        </p:txBody>
      </p:sp>
      <p:pic>
        <p:nvPicPr>
          <p:cNvPr id="17411" name="Picture 6">
            <a:extLst>
              <a:ext uri="{FF2B5EF4-FFF2-40B4-BE49-F238E27FC236}">
                <a16:creationId xmlns:a16="http://schemas.microsoft.com/office/drawing/2014/main" id="{BD41F4E2-2404-45DE-9B22-FDC82FE5A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538" y="3833813"/>
            <a:ext cx="12601575" cy="69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1">
            <a:extLst>
              <a:ext uri="{FF2B5EF4-FFF2-40B4-BE49-F238E27FC236}">
                <a16:creationId xmlns:a16="http://schemas.microsoft.com/office/drawing/2014/main" id="{1284BE8E-90C2-42B6-91EB-F455B902554D}"/>
              </a:ext>
            </a:extLst>
          </p:cNvPr>
          <p:cNvSpPr txBox="1">
            <a:spLocks noChangeArrowheads="1"/>
          </p:cNvSpPr>
          <p:nvPr/>
        </p:nvSpPr>
        <p:spPr bwMode="auto">
          <a:xfrm>
            <a:off x="1246188" y="6786563"/>
            <a:ext cx="28352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System </a:t>
            </a:r>
          </a:p>
          <a:p>
            <a:r>
              <a:rPr lang="en-GB" altLang="en-US" sz="4000"/>
              <a:t>Capabilities</a:t>
            </a:r>
          </a:p>
        </p:txBody>
      </p:sp>
      <p:sp>
        <p:nvSpPr>
          <p:cNvPr id="17413" name="TextBox 6">
            <a:extLst>
              <a:ext uri="{FF2B5EF4-FFF2-40B4-BE49-F238E27FC236}">
                <a16:creationId xmlns:a16="http://schemas.microsoft.com/office/drawing/2014/main" id="{392BFD79-C771-47A5-BD57-25508420443D}"/>
              </a:ext>
            </a:extLst>
          </p:cNvPr>
          <p:cNvSpPr txBox="1">
            <a:spLocks noChangeArrowheads="1"/>
          </p:cNvSpPr>
          <p:nvPr/>
        </p:nvSpPr>
        <p:spPr bwMode="auto">
          <a:xfrm>
            <a:off x="18168938" y="6210300"/>
            <a:ext cx="29781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User</a:t>
            </a:r>
          </a:p>
          <a:p>
            <a:r>
              <a:rPr lang="en-GB" altLang="en-US" sz="4000"/>
              <a:t>Action plans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41C7470B-901B-4940-8410-474CBD5D3611}"/>
              </a:ext>
            </a:extLst>
          </p:cNvPr>
          <p:cNvSpPr txBox="1">
            <a:spLocks/>
          </p:cNvSpPr>
          <p:nvPr/>
        </p:nvSpPr>
        <p:spPr bwMode="auto">
          <a:xfrm>
            <a:off x="671513" y="665163"/>
            <a:ext cx="20975637"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825500">
              <a:defRPr sz="2400">
                <a:solidFill>
                  <a:srgbClr val="5E5E5E"/>
                </a:solidFill>
                <a:latin typeface="Helvetica Neue" charset="0"/>
                <a:ea typeface="Helvetica Neue" charset="0"/>
                <a:cs typeface="Helvetica Neue" charset="0"/>
                <a:sym typeface="Helvetica Neue" charset="0"/>
              </a:defRPr>
            </a:lvl1pPr>
            <a:lvl2pPr marL="742950" indent="-285750" defTabSz="825500">
              <a:defRPr sz="2400">
                <a:solidFill>
                  <a:srgbClr val="5E5E5E"/>
                </a:solidFill>
                <a:latin typeface="Helvetica Neue" charset="0"/>
                <a:ea typeface="Helvetica Neue" charset="0"/>
                <a:cs typeface="Helvetica Neue" charset="0"/>
                <a:sym typeface="Helvetica Neue" charset="0"/>
              </a:defRPr>
            </a:lvl2pPr>
            <a:lvl3pPr marL="1143000" indent="-228600" defTabSz="825500">
              <a:defRPr sz="2400">
                <a:solidFill>
                  <a:srgbClr val="5E5E5E"/>
                </a:solidFill>
                <a:latin typeface="Helvetica Neue" charset="0"/>
                <a:ea typeface="Helvetica Neue" charset="0"/>
                <a:cs typeface="Helvetica Neue" charset="0"/>
                <a:sym typeface="Helvetica Neue" charset="0"/>
              </a:defRPr>
            </a:lvl3pPr>
            <a:lvl4pPr marL="1600200" indent="-228600" defTabSz="825500">
              <a:defRPr sz="2400">
                <a:solidFill>
                  <a:srgbClr val="5E5E5E"/>
                </a:solidFill>
                <a:latin typeface="Helvetica Neue" charset="0"/>
                <a:ea typeface="Helvetica Neue" charset="0"/>
                <a:cs typeface="Helvetica Neue" charset="0"/>
                <a:sym typeface="Helvetica Neue" charset="0"/>
              </a:defRPr>
            </a:lvl4pPr>
            <a:lvl5pPr marL="2057400" indent="-228600" defTabSz="825500">
              <a:defRPr sz="2400">
                <a:solidFill>
                  <a:srgbClr val="5E5E5E"/>
                </a:solidFill>
                <a:latin typeface="Helvetica Neue" charset="0"/>
                <a:ea typeface="Helvetica Neue" charset="0"/>
                <a:cs typeface="Helvetica Neue" charset="0"/>
                <a:sym typeface="Helvetica Neue" charset="0"/>
              </a:defRPr>
            </a:lvl5pPr>
            <a:lvl6pPr marL="25146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825500"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pPr eaLnBrk="1"/>
            <a:r>
              <a:rPr lang="en-US" altLang="en-US" sz="7800" b="1">
                <a:solidFill>
                  <a:srgbClr val="FEAE00"/>
                </a:solidFill>
              </a:rPr>
              <a:t>Gulfs of Execution and Evaluation:</a:t>
            </a:r>
            <a:r>
              <a:rPr lang="en-US" altLang="en-US" sz="7800" b="1">
                <a:solidFill>
                  <a:srgbClr val="000000"/>
                </a:solidFill>
              </a:rPr>
              <a:t> </a:t>
            </a:r>
            <a:r>
              <a:rPr lang="en-US" altLang="en-US" sz="6600" b="1">
                <a:solidFill>
                  <a:srgbClr val="000000"/>
                </a:solidFill>
              </a:rPr>
              <a:t>interaction problems and how to solve them</a:t>
            </a:r>
            <a:endParaRPr lang="en-US" altLang="en-US" sz="7800">
              <a:solidFill>
                <a:srgbClr val="000000"/>
              </a:solidFill>
            </a:endParaRPr>
          </a:p>
        </p:txBody>
      </p:sp>
      <p:pic>
        <p:nvPicPr>
          <p:cNvPr id="19459" name="Picture 6">
            <a:extLst>
              <a:ext uri="{FF2B5EF4-FFF2-40B4-BE49-F238E27FC236}">
                <a16:creationId xmlns:a16="http://schemas.microsoft.com/office/drawing/2014/main" id="{33009448-4DD5-4E35-B3CF-9A3F0B3CB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191" t="43121" r="20937" b="2"/>
          <a:stretch>
            <a:fillRect/>
          </a:stretch>
        </p:blipFill>
        <p:spPr bwMode="auto">
          <a:xfrm>
            <a:off x="6719888" y="4049713"/>
            <a:ext cx="9144000" cy="782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1">
            <a:extLst>
              <a:ext uri="{FF2B5EF4-FFF2-40B4-BE49-F238E27FC236}">
                <a16:creationId xmlns:a16="http://schemas.microsoft.com/office/drawing/2014/main" id="{6C01F7FD-67BE-4511-BBAD-D28C64F0E3E9}"/>
              </a:ext>
            </a:extLst>
          </p:cNvPr>
          <p:cNvSpPr txBox="1">
            <a:spLocks noChangeArrowheads="1"/>
          </p:cNvSpPr>
          <p:nvPr/>
        </p:nvSpPr>
        <p:spPr bwMode="auto">
          <a:xfrm>
            <a:off x="1246188" y="6786563"/>
            <a:ext cx="28352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System </a:t>
            </a:r>
          </a:p>
          <a:p>
            <a:r>
              <a:rPr lang="en-GB" altLang="en-US" sz="4000"/>
              <a:t>Capabilities</a:t>
            </a:r>
          </a:p>
        </p:txBody>
      </p:sp>
      <p:sp>
        <p:nvSpPr>
          <p:cNvPr id="19461" name="TextBox 6">
            <a:extLst>
              <a:ext uri="{FF2B5EF4-FFF2-40B4-BE49-F238E27FC236}">
                <a16:creationId xmlns:a16="http://schemas.microsoft.com/office/drawing/2014/main" id="{FD3F7126-B738-4D3A-A662-CF5EAE7C3A66}"/>
              </a:ext>
            </a:extLst>
          </p:cNvPr>
          <p:cNvSpPr txBox="1">
            <a:spLocks noChangeArrowheads="1"/>
          </p:cNvSpPr>
          <p:nvPr/>
        </p:nvSpPr>
        <p:spPr bwMode="auto">
          <a:xfrm>
            <a:off x="18168938" y="6210300"/>
            <a:ext cx="29781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5E5E5E"/>
                </a:solidFill>
                <a:latin typeface="Helvetica Neue" charset="0"/>
                <a:ea typeface="Helvetica Neue" charset="0"/>
                <a:cs typeface="Helvetica Neue" charset="0"/>
                <a:sym typeface="Helvetica Neue" charset="0"/>
              </a:defRPr>
            </a:lvl1pPr>
            <a:lvl2pPr marL="742950" indent="-285750">
              <a:defRPr sz="2400">
                <a:solidFill>
                  <a:srgbClr val="5E5E5E"/>
                </a:solidFill>
                <a:latin typeface="Helvetica Neue" charset="0"/>
                <a:ea typeface="Helvetica Neue" charset="0"/>
                <a:cs typeface="Helvetica Neue" charset="0"/>
                <a:sym typeface="Helvetica Neue" charset="0"/>
              </a:defRPr>
            </a:lvl2pPr>
            <a:lvl3pPr marL="1143000" indent="-228600">
              <a:defRPr sz="2400">
                <a:solidFill>
                  <a:srgbClr val="5E5E5E"/>
                </a:solidFill>
                <a:latin typeface="Helvetica Neue" charset="0"/>
                <a:ea typeface="Helvetica Neue" charset="0"/>
                <a:cs typeface="Helvetica Neue" charset="0"/>
                <a:sym typeface="Helvetica Neue" charset="0"/>
              </a:defRPr>
            </a:lvl3pPr>
            <a:lvl4pPr marL="1600200" indent="-228600">
              <a:defRPr sz="2400">
                <a:solidFill>
                  <a:srgbClr val="5E5E5E"/>
                </a:solidFill>
                <a:latin typeface="Helvetica Neue" charset="0"/>
                <a:ea typeface="Helvetica Neue" charset="0"/>
                <a:cs typeface="Helvetica Neue" charset="0"/>
                <a:sym typeface="Helvetica Neue" charset="0"/>
              </a:defRPr>
            </a:lvl4pPr>
            <a:lvl5pPr marL="2057400" indent="-228600">
              <a:defRPr sz="2400">
                <a:solidFill>
                  <a:srgbClr val="5E5E5E"/>
                </a:solidFill>
                <a:latin typeface="Helvetica Neue" charset="0"/>
                <a:ea typeface="Helvetica Neue" charset="0"/>
                <a:cs typeface="Helvetica Neue" charset="0"/>
                <a:sym typeface="Helvetica Neue" charset="0"/>
              </a:defRPr>
            </a:lvl5pPr>
            <a:lvl6pPr marL="25146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29718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34290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3886200" indent="-228600" defTabSz="2436813" eaLnBrk="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r>
              <a:rPr lang="en-GB" altLang="en-US" sz="4000"/>
              <a:t>User</a:t>
            </a:r>
          </a:p>
          <a:p>
            <a:r>
              <a:rPr lang="en-GB" altLang="en-US" sz="4000"/>
              <a:t>Action plans</a:t>
            </a:r>
          </a:p>
        </p:txBody>
      </p:sp>
      <p:sp>
        <p:nvSpPr>
          <p:cNvPr id="19462" name="Freeform: Shape 1">
            <a:extLst>
              <a:ext uri="{FF2B5EF4-FFF2-40B4-BE49-F238E27FC236}">
                <a16:creationId xmlns:a16="http://schemas.microsoft.com/office/drawing/2014/main" id="{1893FBF2-D891-4C16-8896-A96A2E9C6E73}"/>
              </a:ext>
            </a:extLst>
          </p:cNvPr>
          <p:cNvSpPr>
            <a:spLocks/>
          </p:cNvSpPr>
          <p:nvPr/>
        </p:nvSpPr>
        <p:spPr bwMode="auto">
          <a:xfrm>
            <a:off x="8428038" y="5362575"/>
            <a:ext cx="2074862" cy="2965450"/>
          </a:xfrm>
          <a:custGeom>
            <a:avLst/>
            <a:gdLst>
              <a:gd name="T0" fmla="*/ 0 w 2075935"/>
              <a:gd name="T1" fmla="*/ 2891482 h 2965622"/>
              <a:gd name="T2" fmla="*/ 98854 w 2075935"/>
              <a:gd name="T3" fmla="*/ 2199503 h 2965622"/>
              <a:gd name="T4" fmla="*/ 395416 w 2075935"/>
              <a:gd name="T5" fmla="*/ 1383957 h 2965622"/>
              <a:gd name="T6" fmla="*/ 864973 w 2075935"/>
              <a:gd name="T7" fmla="*/ 691979 h 2965622"/>
              <a:gd name="T8" fmla="*/ 1037968 w 2075935"/>
              <a:gd name="T9" fmla="*/ 420130 h 2965622"/>
              <a:gd name="T10" fmla="*/ 1235676 w 2075935"/>
              <a:gd name="T11" fmla="*/ 247136 h 2965622"/>
              <a:gd name="T12" fmla="*/ 1112108 w 2075935"/>
              <a:gd name="T13" fmla="*/ 469557 h 2965622"/>
              <a:gd name="T14" fmla="*/ 716692 w 2075935"/>
              <a:gd name="T15" fmla="*/ 840260 h 2965622"/>
              <a:gd name="T16" fmla="*/ 593124 w 2075935"/>
              <a:gd name="T17" fmla="*/ 914400 h 2965622"/>
              <a:gd name="T18" fmla="*/ 691978 w 2075935"/>
              <a:gd name="T19" fmla="*/ 864973 h 2965622"/>
              <a:gd name="T20" fmla="*/ 939114 w 2075935"/>
              <a:gd name="T21" fmla="*/ 617838 h 2965622"/>
              <a:gd name="T22" fmla="*/ 1359243 w 2075935"/>
              <a:gd name="T23" fmla="*/ 172995 h 2965622"/>
              <a:gd name="T24" fmla="*/ 1705233 w 2075935"/>
              <a:gd name="T25" fmla="*/ 0 h 2965622"/>
              <a:gd name="T26" fmla="*/ 1631092 w 2075935"/>
              <a:gd name="T27" fmla="*/ 49427 h 2965622"/>
              <a:gd name="T28" fmla="*/ 1532238 w 2075935"/>
              <a:gd name="T29" fmla="*/ 98854 h 2965622"/>
              <a:gd name="T30" fmla="*/ 1606378 w 2075935"/>
              <a:gd name="T31" fmla="*/ 172995 h 2965622"/>
              <a:gd name="T32" fmla="*/ 1606378 w 2075935"/>
              <a:gd name="T33" fmla="*/ 172995 h 2965622"/>
              <a:gd name="T34" fmla="*/ 2075935 w 2075935"/>
              <a:gd name="T35" fmla="*/ 1112109 h 2965622"/>
              <a:gd name="T36" fmla="*/ 1705233 w 2075935"/>
              <a:gd name="T37" fmla="*/ 1458098 h 2965622"/>
              <a:gd name="T38" fmla="*/ 1482811 w 2075935"/>
              <a:gd name="T39" fmla="*/ 1804087 h 2965622"/>
              <a:gd name="T40" fmla="*/ 1285103 w 2075935"/>
              <a:gd name="T41" fmla="*/ 2224217 h 2965622"/>
              <a:gd name="T42" fmla="*/ 1087395 w 2075935"/>
              <a:gd name="T43" fmla="*/ 2767914 h 2965622"/>
              <a:gd name="T44" fmla="*/ 1062681 w 2075935"/>
              <a:gd name="T45" fmla="*/ 2965622 h 2965622"/>
              <a:gd name="T46" fmla="*/ 0 w 2075935"/>
              <a:gd name="T47" fmla="*/ 2891482 h 29656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075935" h="2965622">
                <a:moveTo>
                  <a:pt x="0" y="2891482"/>
                </a:moveTo>
                <a:lnTo>
                  <a:pt x="98854" y="2199503"/>
                </a:lnTo>
                <a:lnTo>
                  <a:pt x="395416" y="1383957"/>
                </a:lnTo>
                <a:lnTo>
                  <a:pt x="864973" y="691979"/>
                </a:lnTo>
                <a:cubicBezTo>
                  <a:pt x="922638" y="601363"/>
                  <a:pt x="954096" y="487228"/>
                  <a:pt x="1037968" y="420130"/>
                </a:cubicBezTo>
                <a:cubicBezTo>
                  <a:pt x="1188826" y="299443"/>
                  <a:pt x="1124236" y="358574"/>
                  <a:pt x="1235676" y="247136"/>
                </a:cubicBezTo>
                <a:cubicBezTo>
                  <a:pt x="1198714" y="358018"/>
                  <a:pt x="1210503" y="344327"/>
                  <a:pt x="1112108" y="469557"/>
                </a:cubicBezTo>
                <a:cubicBezTo>
                  <a:pt x="962782" y="659608"/>
                  <a:pt x="916510" y="697533"/>
                  <a:pt x="716692" y="840260"/>
                </a:cubicBezTo>
                <a:cubicBezTo>
                  <a:pt x="677605" y="868179"/>
                  <a:pt x="627090" y="880435"/>
                  <a:pt x="593124" y="914400"/>
                </a:cubicBezTo>
                <a:cubicBezTo>
                  <a:pt x="567073" y="940450"/>
                  <a:pt x="664006" y="888949"/>
                  <a:pt x="691978" y="864973"/>
                </a:cubicBezTo>
                <a:cubicBezTo>
                  <a:pt x="780432" y="789155"/>
                  <a:pt x="861179" y="704432"/>
                  <a:pt x="939114" y="617838"/>
                </a:cubicBezTo>
                <a:cubicBezTo>
                  <a:pt x="1017747" y="530467"/>
                  <a:pt x="1256515" y="256461"/>
                  <a:pt x="1359243" y="172995"/>
                </a:cubicBezTo>
                <a:cubicBezTo>
                  <a:pt x="1409454" y="132199"/>
                  <a:pt x="1611726" y="0"/>
                  <a:pt x="1705233" y="0"/>
                </a:cubicBezTo>
                <a:cubicBezTo>
                  <a:pt x="1734935" y="0"/>
                  <a:pt x="1656881" y="34691"/>
                  <a:pt x="1631092" y="49427"/>
                </a:cubicBezTo>
                <a:cubicBezTo>
                  <a:pt x="1599105" y="67705"/>
                  <a:pt x="1565189" y="82378"/>
                  <a:pt x="1532238" y="98854"/>
                </a:cubicBezTo>
                <a:cubicBezTo>
                  <a:pt x="1622008" y="128778"/>
                  <a:pt x="1606378" y="97518"/>
                  <a:pt x="1606378" y="172995"/>
                </a:cubicBezTo>
                <a:lnTo>
                  <a:pt x="2075935" y="1112109"/>
                </a:lnTo>
                <a:lnTo>
                  <a:pt x="1705233" y="1458098"/>
                </a:lnTo>
                <a:lnTo>
                  <a:pt x="1482811" y="1804087"/>
                </a:lnTo>
                <a:lnTo>
                  <a:pt x="1285103" y="2224217"/>
                </a:lnTo>
                <a:lnTo>
                  <a:pt x="1087395" y="2767914"/>
                </a:lnTo>
                <a:lnTo>
                  <a:pt x="1062681" y="2965622"/>
                </a:lnTo>
                <a:lnTo>
                  <a:pt x="0" y="2891482"/>
                </a:lnTo>
                <a:close/>
              </a:path>
            </a:pathLst>
          </a:custGeom>
          <a:solidFill>
            <a:srgbClr val="FF0000">
              <a:alpha val="30196"/>
            </a:srgbClr>
          </a:solidFill>
          <a:ln w="25400" cap="flat" cmpd="sng" algn="ctr">
            <a:solidFill>
              <a:srgbClr val="000000"/>
            </a:solidFill>
            <a:prstDash val="solid"/>
            <a:miter lim="400000"/>
            <a:headEnd type="none" w="med" len="med"/>
            <a:tailEnd type="none" w="med" len="med"/>
          </a:ln>
        </p:spPr>
        <p:txBody>
          <a:bodyPr lIns="50800" tIns="50800" rIns="50800" bIns="50800" anchor="ctr">
            <a:spAutoFit/>
          </a:bodyPr>
          <a:lstStyle/>
          <a:p>
            <a:endParaRPr lang="en-GB"/>
          </a:p>
        </p:txBody>
      </p:sp>
      <p:sp>
        <p:nvSpPr>
          <p:cNvPr id="3" name="Freeform: Shape 2">
            <a:extLst>
              <a:ext uri="{FF2B5EF4-FFF2-40B4-BE49-F238E27FC236}">
                <a16:creationId xmlns:a16="http://schemas.microsoft.com/office/drawing/2014/main" id="{362378AC-C68B-41DF-89EF-0ACB06DECFE0}"/>
              </a:ext>
            </a:extLst>
          </p:cNvPr>
          <p:cNvSpPr>
            <a:spLocks/>
          </p:cNvSpPr>
          <p:nvPr/>
        </p:nvSpPr>
        <p:spPr bwMode="auto">
          <a:xfrm>
            <a:off x="10182225" y="4868863"/>
            <a:ext cx="3533775" cy="1531937"/>
          </a:xfrm>
          <a:custGeom>
            <a:avLst/>
            <a:gdLst>
              <a:gd name="T0" fmla="*/ 49427 w 3534032"/>
              <a:gd name="T1" fmla="*/ 395416 h 1532238"/>
              <a:gd name="T2" fmla="*/ 691978 w 3534032"/>
              <a:gd name="T3" fmla="*/ 172995 h 1532238"/>
              <a:gd name="T4" fmla="*/ 1581664 w 3534032"/>
              <a:gd name="T5" fmla="*/ 0 h 1532238"/>
              <a:gd name="T6" fmla="*/ 2570205 w 3534032"/>
              <a:gd name="T7" fmla="*/ 74141 h 1532238"/>
              <a:gd name="T8" fmla="*/ 3534032 w 3534032"/>
              <a:gd name="T9" fmla="*/ 370703 h 1532238"/>
              <a:gd name="T10" fmla="*/ 2965621 w 3534032"/>
              <a:gd name="T11" fmla="*/ 1383957 h 1532238"/>
              <a:gd name="T12" fmla="*/ 2125362 w 3534032"/>
              <a:gd name="T13" fmla="*/ 1136822 h 1532238"/>
              <a:gd name="T14" fmla="*/ 1433383 w 3534032"/>
              <a:gd name="T15" fmla="*/ 1161535 h 1532238"/>
              <a:gd name="T16" fmla="*/ 370702 w 3534032"/>
              <a:gd name="T17" fmla="*/ 1532238 h 1532238"/>
              <a:gd name="T18" fmla="*/ 0 w 3534032"/>
              <a:gd name="T19" fmla="*/ 543697 h 1532238"/>
              <a:gd name="T20" fmla="*/ 49427 w 3534032"/>
              <a:gd name="T21" fmla="*/ 395416 h 15322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534032" h="1532238">
                <a:moveTo>
                  <a:pt x="49427" y="395416"/>
                </a:moveTo>
                <a:lnTo>
                  <a:pt x="691978" y="172995"/>
                </a:lnTo>
                <a:lnTo>
                  <a:pt x="1581664" y="0"/>
                </a:lnTo>
                <a:lnTo>
                  <a:pt x="2570205" y="74141"/>
                </a:lnTo>
                <a:lnTo>
                  <a:pt x="3534032" y="370703"/>
                </a:lnTo>
                <a:lnTo>
                  <a:pt x="2965621" y="1383957"/>
                </a:lnTo>
                <a:lnTo>
                  <a:pt x="2125362" y="1136822"/>
                </a:lnTo>
                <a:lnTo>
                  <a:pt x="1433383" y="1161535"/>
                </a:lnTo>
                <a:lnTo>
                  <a:pt x="370702" y="1532238"/>
                </a:lnTo>
                <a:lnTo>
                  <a:pt x="0" y="543697"/>
                </a:lnTo>
                <a:lnTo>
                  <a:pt x="49427" y="395416"/>
                </a:lnTo>
                <a:close/>
              </a:path>
            </a:pathLst>
          </a:custGeom>
          <a:solidFill>
            <a:srgbClr val="00B0F0">
              <a:alpha val="39999"/>
            </a:srgbClr>
          </a:solidFill>
          <a:ln w="25400" cap="flat" cmpd="sng" algn="ctr">
            <a:solidFill>
              <a:srgbClr val="000000"/>
            </a:solidFill>
            <a:prstDash val="solid"/>
            <a:miter lim="400000"/>
            <a:headEnd type="none" w="med" len="med"/>
            <a:tailEnd type="none" w="med" len="med"/>
          </a:ln>
        </p:spPr>
        <p:txBody>
          <a:bodyPr lIns="50800" tIns="50800" rIns="50800" bIns="50800" anchor="ctr">
            <a:spAutoFit/>
          </a:bodyPr>
          <a:lstStyle/>
          <a:p>
            <a:endParaRPr lang="en-GB"/>
          </a:p>
        </p:txBody>
      </p:sp>
      <p:sp>
        <p:nvSpPr>
          <p:cNvPr id="4" name="Freeform: Shape 3">
            <a:extLst>
              <a:ext uri="{FF2B5EF4-FFF2-40B4-BE49-F238E27FC236}">
                <a16:creationId xmlns:a16="http://schemas.microsoft.com/office/drawing/2014/main" id="{1633E48F-51FD-4CDD-84DC-B1AD10703599}"/>
              </a:ext>
            </a:extLst>
          </p:cNvPr>
          <p:cNvSpPr>
            <a:spLocks/>
          </p:cNvSpPr>
          <p:nvPr/>
        </p:nvSpPr>
        <p:spPr bwMode="auto">
          <a:xfrm>
            <a:off x="13122275" y="5362575"/>
            <a:ext cx="2224088" cy="2546350"/>
          </a:xfrm>
          <a:custGeom>
            <a:avLst/>
            <a:gdLst>
              <a:gd name="T0" fmla="*/ 49427 w 2224216"/>
              <a:gd name="T1" fmla="*/ 889687 h 2545492"/>
              <a:gd name="T2" fmla="*/ 691978 w 2224216"/>
              <a:gd name="T3" fmla="*/ 0 h 2545492"/>
              <a:gd name="T4" fmla="*/ 889686 w 2224216"/>
              <a:gd name="T5" fmla="*/ 148282 h 2545492"/>
              <a:gd name="T6" fmla="*/ 1260389 w 2224216"/>
              <a:gd name="T7" fmla="*/ 395417 h 2545492"/>
              <a:gd name="T8" fmla="*/ 1285102 w 2224216"/>
              <a:gd name="T9" fmla="*/ 395417 h 2545492"/>
              <a:gd name="T10" fmla="*/ 1285102 w 2224216"/>
              <a:gd name="T11" fmla="*/ 395417 h 2545492"/>
              <a:gd name="T12" fmla="*/ 1705232 w 2224216"/>
              <a:gd name="T13" fmla="*/ 864973 h 2545492"/>
              <a:gd name="T14" fmla="*/ 2001794 w 2224216"/>
              <a:gd name="T15" fmla="*/ 1482811 h 2545492"/>
              <a:gd name="T16" fmla="*/ 2224216 w 2224216"/>
              <a:gd name="T17" fmla="*/ 2421925 h 2545492"/>
              <a:gd name="T18" fmla="*/ 2224216 w 2224216"/>
              <a:gd name="T19" fmla="*/ 2545492 h 2545492"/>
              <a:gd name="T20" fmla="*/ 1062681 w 2224216"/>
              <a:gd name="T21" fmla="*/ 2520779 h 2545492"/>
              <a:gd name="T22" fmla="*/ 939113 w 2224216"/>
              <a:gd name="T23" fmla="*/ 1902941 h 2545492"/>
              <a:gd name="T24" fmla="*/ 568410 w 2224216"/>
              <a:gd name="T25" fmla="*/ 1408671 h 2545492"/>
              <a:gd name="T26" fmla="*/ 0 w 2224216"/>
              <a:gd name="T27" fmla="*/ 914400 h 2545492"/>
              <a:gd name="T28" fmla="*/ 0 w 2224216"/>
              <a:gd name="T29" fmla="*/ 914400 h 2545492"/>
              <a:gd name="T30" fmla="*/ 0 w 2224216"/>
              <a:gd name="T31" fmla="*/ 914400 h 25454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24216" h="2545492">
                <a:moveTo>
                  <a:pt x="49427" y="889687"/>
                </a:moveTo>
                <a:lnTo>
                  <a:pt x="691978" y="0"/>
                </a:lnTo>
                <a:cubicBezTo>
                  <a:pt x="757881" y="49427"/>
                  <a:pt x="824660" y="97706"/>
                  <a:pt x="889686" y="148282"/>
                </a:cubicBezTo>
                <a:cubicBezTo>
                  <a:pt x="1106534" y="316942"/>
                  <a:pt x="1066174" y="330679"/>
                  <a:pt x="1260389" y="395417"/>
                </a:cubicBezTo>
                <a:cubicBezTo>
                  <a:pt x="1268204" y="398022"/>
                  <a:pt x="1276864" y="395417"/>
                  <a:pt x="1285102" y="395417"/>
                </a:cubicBezTo>
                <a:lnTo>
                  <a:pt x="1705232" y="864973"/>
                </a:lnTo>
                <a:lnTo>
                  <a:pt x="2001794" y="1482811"/>
                </a:lnTo>
                <a:lnTo>
                  <a:pt x="2224216" y="2421925"/>
                </a:lnTo>
                <a:lnTo>
                  <a:pt x="2224216" y="2545492"/>
                </a:lnTo>
                <a:lnTo>
                  <a:pt x="1062681" y="2520779"/>
                </a:lnTo>
                <a:lnTo>
                  <a:pt x="939113" y="1902941"/>
                </a:lnTo>
                <a:lnTo>
                  <a:pt x="568410" y="1408671"/>
                </a:lnTo>
                <a:lnTo>
                  <a:pt x="0" y="914400"/>
                </a:lnTo>
              </a:path>
            </a:pathLst>
          </a:custGeom>
          <a:solidFill>
            <a:srgbClr val="92D050">
              <a:alpha val="39999"/>
            </a:srgbClr>
          </a:solidFill>
          <a:ln w="25400" cap="flat" cmpd="sng" algn="ctr">
            <a:solidFill>
              <a:srgbClr val="000000"/>
            </a:solidFill>
            <a:prstDash val="solid"/>
            <a:miter lim="400000"/>
            <a:headEnd type="none" w="med" len="med"/>
            <a:tailEnd type="none" w="med" len="med"/>
          </a:ln>
        </p:spPr>
        <p:txBody>
          <a:bodyPr lIns="50800" tIns="50800" rIns="50800" bIns="50800" anchor="ctr">
            <a:spAutoFit/>
          </a:bodyPr>
          <a:lstStyle/>
          <a:p>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
      <a:dk1>
        <a:srgbClr val="5E5E5E"/>
      </a:dk1>
      <a:lt1>
        <a:srgbClr val="FFFFFF"/>
      </a:lt1>
      <a:dk2>
        <a:srgbClr val="5E5E5E"/>
      </a:dk2>
      <a:lt2>
        <a:srgbClr val="D5D5D5"/>
      </a:lt2>
      <a:accent1>
        <a:srgbClr val="00A2FF"/>
      </a:accent1>
      <a:accent2>
        <a:srgbClr val="16E7CF"/>
      </a:accent2>
      <a:accent3>
        <a:srgbClr val="FFFFFF"/>
      </a:accent3>
      <a:accent4>
        <a:srgbClr val="4F4F4F"/>
      </a:accent4>
      <a:accent5>
        <a:srgbClr val="AACEFF"/>
      </a:accent5>
      <a:accent6>
        <a:srgbClr val="13D1BB"/>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2436813" rtl="0" eaLnBrk="1"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5E5E5E"/>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0800" tIns="50800" rIns="50800" bIns="50800" numCol="1" anchor="ctr" anchorCtr="0" compatLnSpc="1">
        <a:prstTxWarp prst="textNoShape">
          <a:avLst/>
        </a:prstTxWarp>
        <a:spAutoFit/>
      </a:bodyPr>
      <a:lstStyle>
        <a:defPPr marL="0" marR="0" indent="0" algn="ctr" defTabSz="2436813" rtl="0" eaLnBrk="1"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5E5E5E"/>
            </a:solidFill>
            <a:effectLst/>
            <a:latin typeface="Helvetica Neue" charset="0"/>
            <a:ea typeface="Helvetica Neue" charset="0"/>
            <a:cs typeface="Helvetica Neue" charset="0"/>
            <a:sym typeface="Helvetica Neue"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E5E5E"/>
      </a:dk2>
      <a:lt2>
        <a:srgbClr val="D5D5D5"/>
      </a:lt2>
      <a:accent1>
        <a:srgbClr val="00A2FF"/>
      </a:accent1>
      <a:accent2>
        <a:srgbClr val="16E7CF"/>
      </a:accent2>
      <a:accent3>
        <a:srgbClr val="FFFFFF"/>
      </a:accent3>
      <a:accent4>
        <a:srgbClr val="000000"/>
      </a:accent4>
      <a:accent5>
        <a:srgbClr val="AACEFF"/>
      </a:accent5>
      <a:accent6>
        <a:srgbClr val="13D1B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6FA5145BB47D4FA2765219E838BA8F" ma:contentTypeVersion="7" ma:contentTypeDescription="Create a new document." ma:contentTypeScope="" ma:versionID="a4434170f757aa41e2405dbcf19ecbd4">
  <xsd:schema xmlns:xsd="http://www.w3.org/2001/XMLSchema" xmlns:xs="http://www.w3.org/2001/XMLSchema" xmlns:p="http://schemas.microsoft.com/office/2006/metadata/properties" xmlns:ns2="c02f6ff6-61bc-4016-8f1a-14ac24379448" targetNamespace="http://schemas.microsoft.com/office/2006/metadata/properties" ma:root="true" ma:fieldsID="fe4ea5b3026c9dd99d5d9583d021fb37" ns2:_="">
    <xsd:import namespace="c02f6ff6-61bc-4016-8f1a-14ac243794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f6ff6-61bc-4016-8f1a-14ac243794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7DE49F-E109-41EF-B24F-89BDAADA6347}"/>
</file>

<file path=customXml/itemProps2.xml><?xml version="1.0" encoding="utf-8"?>
<ds:datastoreItem xmlns:ds="http://schemas.openxmlformats.org/officeDocument/2006/customXml" ds:itemID="{821BB36D-C3AD-43A9-927C-5E7992C97608}"/>
</file>

<file path=customXml/itemProps3.xml><?xml version="1.0" encoding="utf-8"?>
<ds:datastoreItem xmlns:ds="http://schemas.openxmlformats.org/officeDocument/2006/customXml" ds:itemID="{DB7EAA63-05BB-4379-B3A4-8418A5EB9D1E}"/>
</file>

<file path=docProps/app.xml><?xml version="1.0" encoding="utf-8"?>
<Properties xmlns="http://schemas.openxmlformats.org/officeDocument/2006/extended-properties" xmlns:vt="http://schemas.openxmlformats.org/officeDocument/2006/docPropsVTypes">
  <TotalTime>915</TotalTime>
  <Words>3437</Words>
  <Application>Microsoft Office PowerPoint</Application>
  <PresentationFormat>Custom</PresentationFormat>
  <Paragraphs>258</Paragraphs>
  <Slides>19</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5" baseType="lpstr">
      <vt:lpstr>Helvetica Neue</vt:lpstr>
      <vt:lpstr>Helvetica Neue Medium</vt:lpstr>
      <vt:lpstr>Arial</vt:lpstr>
      <vt:lpstr>Calibri Light</vt:lpstr>
      <vt:lpstr>Open Sans</vt:lpstr>
      <vt:lpstr>21_BasicWhite</vt:lpstr>
      <vt:lpstr>Human-Computer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Human-Computer Interaction</dc:title>
  <dc:creator>dan bennett</dc:creator>
  <cp:lastModifiedBy>Daniel Bennett</cp:lastModifiedBy>
  <cp:revision>94</cp:revision>
  <dcterms:modified xsi:type="dcterms:W3CDTF">2021-10-08T11:30:43Z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0x010100E36FA5145BB47D4FA2765219E838BA8F</vt:lpwstr>
  </property>
  <property fmtid="{D5CDD505-2E9C-101B-9397-08002B2CF9AE}" pid="3" name="Order">
    <vt:r8>2700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