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9"/>
  </p:notesMasterIdLst>
  <p:sldIdLst>
    <p:sldId id="331" r:id="rId2"/>
    <p:sldId id="332" r:id="rId3"/>
    <p:sldId id="333" r:id="rId4"/>
    <p:sldId id="334" r:id="rId5"/>
    <p:sldId id="335" r:id="rId6"/>
    <p:sldId id="336" r:id="rId7"/>
    <p:sldId id="337" r:id="rId8"/>
    <p:sldId id="355" r:id="rId9"/>
    <p:sldId id="356"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s" id="{A2E59BFB-C479-4F8C-AF79-2952C79E1E2A}">
          <p14:sldIdLst>
            <p14:sldId id="331"/>
            <p14:sldId id="332"/>
            <p14:sldId id="333"/>
            <p14:sldId id="334"/>
            <p14:sldId id="335"/>
            <p14:sldId id="336"/>
            <p14:sldId id="337"/>
            <p14:sldId id="355"/>
            <p14:sldId id="356"/>
            <p14:sldId id="338"/>
            <p14:sldId id="339"/>
            <p14:sldId id="340"/>
            <p14:sldId id="341"/>
            <p14:sldId id="342"/>
            <p14:sldId id="343"/>
            <p14:sldId id="344"/>
            <p14:sldId id="345"/>
            <p14:sldId id="346"/>
            <p14:sldId id="347"/>
            <p14:sldId id="348"/>
            <p14:sldId id="349"/>
            <p14:sldId id="350"/>
            <p14:sldId id="351"/>
            <p14:sldId id="352"/>
            <p14:sldId id="353"/>
            <p14:sldId id="354"/>
            <p14:sldId id="357"/>
          </p14:sldIdLst>
        </p14:section>
        <p14:section name="Section Dividers" id="{C5B0B83B-9377-45AA-9761-B7BD5EAE3ADC}">
          <p14:sldIdLst/>
        </p14:section>
        <p14:section name="Title and Content slides" id="{0D588563-7FD3-4CD6-87E6-0F79DE6BDF3A}">
          <p14:sldIdLst/>
        </p14:section>
        <p14:section name="Image and Content Slides" id="{01377C16-8858-4584-9325-1CEA31A62ED2}">
          <p14:sldIdLst/>
        </p14:section>
        <p14:section name="Table Slides" id="{92CF7FB0-C135-462F-A4CA-0B7B71DA6BA8}">
          <p14:sldIdLst/>
        </p14:section>
        <p14:section name="Title and Content slides with backgrounds" id="{EE7CAE91-C2B9-47EF-A2EE-90421F7B7BC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3636"/>
    <a:srgbClr val="175284"/>
    <a:srgbClr val="EAF4F2"/>
    <a:srgbClr val="373634"/>
    <a:srgbClr val="373635"/>
    <a:srgbClr val="C74298"/>
    <a:srgbClr val="58BC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7" autoAdjust="0"/>
    <p:restoredTop sz="75102" autoAdjust="0"/>
  </p:normalViewPr>
  <p:slideViewPr>
    <p:cSldViewPr snapToGrid="0">
      <p:cViewPr varScale="1">
        <p:scale>
          <a:sx n="207" d="100"/>
          <a:sy n="207" d="100"/>
        </p:scale>
        <p:origin x="176" y="52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852C9-8407-48EB-B68A-798D7DA2901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58336F3-0D5F-4D06-9341-75D9ACF6ABD7}">
      <dgm:prSet/>
      <dgm:spPr/>
      <dgm:t>
        <a:bodyPr/>
        <a:lstStyle/>
        <a:p>
          <a:r>
            <a:rPr lang="en-AU" dirty="0"/>
            <a:t>The one-way analysis of variance is used to test the claim that </a:t>
          </a:r>
          <a:r>
            <a:rPr lang="en-AU" b="1" i="1" dirty="0"/>
            <a:t>three or more population means are equal </a:t>
          </a:r>
          <a:endParaRPr lang="en-US" b="1" i="1" dirty="0"/>
        </a:p>
      </dgm:t>
    </dgm:pt>
    <dgm:pt modelId="{B4D2DD99-E4F7-4CC5-9B31-332622192B6A}" type="parTrans" cxnId="{9E541F16-FAC2-4042-BD78-42D4D6716721}">
      <dgm:prSet/>
      <dgm:spPr/>
      <dgm:t>
        <a:bodyPr/>
        <a:lstStyle/>
        <a:p>
          <a:endParaRPr lang="en-US"/>
        </a:p>
      </dgm:t>
    </dgm:pt>
    <dgm:pt modelId="{31DDD3C1-6455-4475-A731-C9650888A729}" type="sibTrans" cxnId="{9E541F16-FAC2-4042-BD78-42D4D6716721}">
      <dgm:prSet/>
      <dgm:spPr/>
      <dgm:t>
        <a:bodyPr/>
        <a:lstStyle/>
        <a:p>
          <a:endParaRPr lang="en-US"/>
        </a:p>
      </dgm:t>
    </dgm:pt>
    <dgm:pt modelId="{082A2C45-5B62-4E00-B166-E9084CDA6875}">
      <dgm:prSet/>
      <dgm:spPr/>
      <dgm:t>
        <a:bodyPr/>
        <a:lstStyle/>
        <a:p>
          <a:r>
            <a:rPr lang="en-AU" dirty="0"/>
            <a:t>This is an </a:t>
          </a:r>
          <a:r>
            <a:rPr lang="en-AU" b="1" i="1" dirty="0"/>
            <a:t>extension</a:t>
          </a:r>
          <a:r>
            <a:rPr lang="en-AU" dirty="0"/>
            <a:t> of the two independent samples t-test </a:t>
          </a:r>
          <a:endParaRPr lang="en-US" dirty="0"/>
        </a:p>
      </dgm:t>
    </dgm:pt>
    <dgm:pt modelId="{4F0F7DD0-CEED-42AF-9B24-C223C5C82EE3}" type="parTrans" cxnId="{0344FFCC-0EA7-479A-84F1-B386EC575CD0}">
      <dgm:prSet/>
      <dgm:spPr/>
      <dgm:t>
        <a:bodyPr/>
        <a:lstStyle/>
        <a:p>
          <a:endParaRPr lang="en-US"/>
        </a:p>
      </dgm:t>
    </dgm:pt>
    <dgm:pt modelId="{DCEF0E5B-5E5F-40E3-AA00-7DBE7551442A}" type="sibTrans" cxnId="{0344FFCC-0EA7-479A-84F1-B386EC575CD0}">
      <dgm:prSet/>
      <dgm:spPr/>
      <dgm:t>
        <a:bodyPr/>
        <a:lstStyle/>
        <a:p>
          <a:endParaRPr lang="en-US"/>
        </a:p>
      </dgm:t>
    </dgm:pt>
    <dgm:pt modelId="{082EB61F-2CCF-4FF8-B631-3EA1244E1932}">
      <dgm:prSet/>
      <dgm:spPr/>
      <dgm:t>
        <a:bodyPr/>
        <a:lstStyle/>
        <a:p>
          <a:r>
            <a:rPr lang="en-AU" dirty="0"/>
            <a:t>The </a:t>
          </a:r>
          <a:r>
            <a:rPr lang="en-AU" b="1" i="1" dirty="0"/>
            <a:t>response variable </a:t>
          </a:r>
          <a:r>
            <a:rPr lang="en-AU" dirty="0"/>
            <a:t>(dependant variable) is </a:t>
          </a:r>
          <a:r>
            <a:rPr lang="en-GB" dirty="0"/>
            <a:t>the outcome or measure that you observe and analyse to see how it changes in response to the factor variable.</a:t>
          </a:r>
          <a:r>
            <a:rPr lang="en-AU" dirty="0"/>
            <a:t> E.g., productivity of employees, test scores, diet outcome etc.</a:t>
          </a:r>
          <a:endParaRPr lang="en-US" dirty="0"/>
        </a:p>
      </dgm:t>
    </dgm:pt>
    <dgm:pt modelId="{20A97F6B-7B31-434A-8E67-36308F8131F9}" type="parTrans" cxnId="{EB0A1E43-D5F3-4FD0-8876-01D84A40E814}">
      <dgm:prSet/>
      <dgm:spPr/>
      <dgm:t>
        <a:bodyPr/>
        <a:lstStyle/>
        <a:p>
          <a:endParaRPr lang="en-US"/>
        </a:p>
      </dgm:t>
    </dgm:pt>
    <dgm:pt modelId="{9921A026-C380-477B-89E4-B9886560CC07}" type="sibTrans" cxnId="{EB0A1E43-D5F3-4FD0-8876-01D84A40E814}">
      <dgm:prSet/>
      <dgm:spPr/>
      <dgm:t>
        <a:bodyPr/>
        <a:lstStyle/>
        <a:p>
          <a:endParaRPr lang="en-US"/>
        </a:p>
      </dgm:t>
    </dgm:pt>
    <dgm:pt modelId="{E8175E36-2FCD-4F52-B1E0-22EE36BCF791}">
      <dgm:prSet/>
      <dgm:spPr/>
      <dgm:t>
        <a:bodyPr/>
        <a:lstStyle/>
        <a:p>
          <a:r>
            <a:rPr lang="en-AU" dirty="0"/>
            <a:t>The </a:t>
          </a:r>
          <a:r>
            <a:rPr lang="en-AU" b="1" i="1" dirty="0"/>
            <a:t>factor variable </a:t>
          </a:r>
          <a:r>
            <a:rPr lang="en-AU" dirty="0"/>
            <a:t>is the independent categorical variable being used to define the groups. E.g., different types of study methods (flashcards, online quizzes, textbooks etc.), different types of diets (diet 1, diet 2, diet 3) etc.</a:t>
          </a:r>
          <a:endParaRPr lang="en-US" dirty="0"/>
        </a:p>
      </dgm:t>
    </dgm:pt>
    <dgm:pt modelId="{E04CF7C5-70CA-428C-A251-F579A4C6003E}" type="parTrans" cxnId="{37BD2C34-ADB1-4E72-9477-2D4EC51113CC}">
      <dgm:prSet/>
      <dgm:spPr/>
      <dgm:t>
        <a:bodyPr/>
        <a:lstStyle/>
        <a:p>
          <a:endParaRPr lang="en-US"/>
        </a:p>
      </dgm:t>
    </dgm:pt>
    <dgm:pt modelId="{59FF8E6C-BADF-45F0-8705-7DD221FA9F67}" type="sibTrans" cxnId="{37BD2C34-ADB1-4E72-9477-2D4EC51113CC}">
      <dgm:prSet/>
      <dgm:spPr/>
      <dgm:t>
        <a:bodyPr/>
        <a:lstStyle/>
        <a:p>
          <a:endParaRPr lang="en-US"/>
        </a:p>
      </dgm:t>
    </dgm:pt>
    <dgm:pt modelId="{4AB94FBD-6B2F-AD49-A0C2-FCC5974D4619}" type="pres">
      <dgm:prSet presAssocID="{40F852C9-8407-48EB-B68A-798D7DA29014}" presName="linear" presStyleCnt="0">
        <dgm:presLayoutVars>
          <dgm:animLvl val="lvl"/>
          <dgm:resizeHandles val="exact"/>
        </dgm:presLayoutVars>
      </dgm:prSet>
      <dgm:spPr/>
    </dgm:pt>
    <dgm:pt modelId="{C1BA33EA-128F-3040-98B1-58C1D0049F85}" type="pres">
      <dgm:prSet presAssocID="{858336F3-0D5F-4D06-9341-75D9ACF6ABD7}" presName="parentText" presStyleLbl="node1" presStyleIdx="0" presStyleCnt="4">
        <dgm:presLayoutVars>
          <dgm:chMax val="0"/>
          <dgm:bulletEnabled val="1"/>
        </dgm:presLayoutVars>
      </dgm:prSet>
      <dgm:spPr/>
    </dgm:pt>
    <dgm:pt modelId="{2DD5F574-3894-3249-97B0-82439C225A3B}" type="pres">
      <dgm:prSet presAssocID="{31DDD3C1-6455-4475-A731-C9650888A729}" presName="spacer" presStyleCnt="0"/>
      <dgm:spPr/>
    </dgm:pt>
    <dgm:pt modelId="{D0557581-28AD-444B-8657-FC096BB96744}" type="pres">
      <dgm:prSet presAssocID="{082A2C45-5B62-4E00-B166-E9084CDA6875}" presName="parentText" presStyleLbl="node1" presStyleIdx="1" presStyleCnt="4">
        <dgm:presLayoutVars>
          <dgm:chMax val="0"/>
          <dgm:bulletEnabled val="1"/>
        </dgm:presLayoutVars>
      </dgm:prSet>
      <dgm:spPr/>
    </dgm:pt>
    <dgm:pt modelId="{6AF57FC0-1200-1E4F-9A2B-509722B13953}" type="pres">
      <dgm:prSet presAssocID="{DCEF0E5B-5E5F-40E3-AA00-7DBE7551442A}" presName="spacer" presStyleCnt="0"/>
      <dgm:spPr/>
    </dgm:pt>
    <dgm:pt modelId="{017C40B5-E41F-9E46-B8C1-3B1B6BF64DD9}" type="pres">
      <dgm:prSet presAssocID="{082EB61F-2CCF-4FF8-B631-3EA1244E1932}" presName="parentText" presStyleLbl="node1" presStyleIdx="2" presStyleCnt="4">
        <dgm:presLayoutVars>
          <dgm:chMax val="0"/>
          <dgm:bulletEnabled val="1"/>
        </dgm:presLayoutVars>
      </dgm:prSet>
      <dgm:spPr/>
    </dgm:pt>
    <dgm:pt modelId="{348F9FEA-E982-7A48-9980-C75172E6F7DD}" type="pres">
      <dgm:prSet presAssocID="{9921A026-C380-477B-89E4-B9886560CC07}" presName="spacer" presStyleCnt="0"/>
      <dgm:spPr/>
    </dgm:pt>
    <dgm:pt modelId="{A0A26E42-D94E-AB4B-BCF7-2311431AB920}" type="pres">
      <dgm:prSet presAssocID="{E8175E36-2FCD-4F52-B1E0-22EE36BCF791}" presName="parentText" presStyleLbl="node1" presStyleIdx="3" presStyleCnt="4">
        <dgm:presLayoutVars>
          <dgm:chMax val="0"/>
          <dgm:bulletEnabled val="1"/>
        </dgm:presLayoutVars>
      </dgm:prSet>
      <dgm:spPr/>
    </dgm:pt>
  </dgm:ptLst>
  <dgm:cxnLst>
    <dgm:cxn modelId="{CFB9F803-6604-BC40-B4E2-1514F73C2D32}" type="presOf" srcId="{40F852C9-8407-48EB-B68A-798D7DA29014}" destId="{4AB94FBD-6B2F-AD49-A0C2-FCC5974D4619}" srcOrd="0" destOrd="0" presId="urn:microsoft.com/office/officeart/2005/8/layout/vList2"/>
    <dgm:cxn modelId="{8AF02009-1D0D-DA43-ACE1-8D0554280DF6}" type="presOf" srcId="{E8175E36-2FCD-4F52-B1E0-22EE36BCF791}" destId="{A0A26E42-D94E-AB4B-BCF7-2311431AB920}" srcOrd="0" destOrd="0" presId="urn:microsoft.com/office/officeart/2005/8/layout/vList2"/>
    <dgm:cxn modelId="{9E541F16-FAC2-4042-BD78-42D4D6716721}" srcId="{40F852C9-8407-48EB-B68A-798D7DA29014}" destId="{858336F3-0D5F-4D06-9341-75D9ACF6ABD7}" srcOrd="0" destOrd="0" parTransId="{B4D2DD99-E4F7-4CC5-9B31-332622192B6A}" sibTransId="{31DDD3C1-6455-4475-A731-C9650888A729}"/>
    <dgm:cxn modelId="{37BD2C34-ADB1-4E72-9477-2D4EC51113CC}" srcId="{40F852C9-8407-48EB-B68A-798D7DA29014}" destId="{E8175E36-2FCD-4F52-B1E0-22EE36BCF791}" srcOrd="3" destOrd="0" parTransId="{E04CF7C5-70CA-428C-A251-F579A4C6003E}" sibTransId="{59FF8E6C-BADF-45F0-8705-7DD221FA9F67}"/>
    <dgm:cxn modelId="{EB0A1E43-D5F3-4FD0-8876-01D84A40E814}" srcId="{40F852C9-8407-48EB-B68A-798D7DA29014}" destId="{082EB61F-2CCF-4FF8-B631-3EA1244E1932}" srcOrd="2" destOrd="0" parTransId="{20A97F6B-7B31-434A-8E67-36308F8131F9}" sibTransId="{9921A026-C380-477B-89E4-B9886560CC07}"/>
    <dgm:cxn modelId="{0C1CDD54-79A9-1242-A44B-75839F886570}" type="presOf" srcId="{082A2C45-5B62-4E00-B166-E9084CDA6875}" destId="{D0557581-28AD-444B-8657-FC096BB96744}" srcOrd="0" destOrd="0" presId="urn:microsoft.com/office/officeart/2005/8/layout/vList2"/>
    <dgm:cxn modelId="{3FA42F69-681E-EB4A-952A-00FA3F0C8844}" type="presOf" srcId="{082EB61F-2CCF-4FF8-B631-3EA1244E1932}" destId="{017C40B5-E41F-9E46-B8C1-3B1B6BF64DD9}" srcOrd="0" destOrd="0" presId="urn:microsoft.com/office/officeart/2005/8/layout/vList2"/>
    <dgm:cxn modelId="{EE50EBAD-4B83-B14C-979D-37B5A4B867DF}" type="presOf" srcId="{858336F3-0D5F-4D06-9341-75D9ACF6ABD7}" destId="{C1BA33EA-128F-3040-98B1-58C1D0049F85}" srcOrd="0" destOrd="0" presId="urn:microsoft.com/office/officeart/2005/8/layout/vList2"/>
    <dgm:cxn modelId="{0344FFCC-0EA7-479A-84F1-B386EC575CD0}" srcId="{40F852C9-8407-48EB-B68A-798D7DA29014}" destId="{082A2C45-5B62-4E00-B166-E9084CDA6875}" srcOrd="1" destOrd="0" parTransId="{4F0F7DD0-CEED-42AF-9B24-C223C5C82EE3}" sibTransId="{DCEF0E5B-5E5F-40E3-AA00-7DBE7551442A}"/>
    <dgm:cxn modelId="{52AE8B9F-040F-0E42-9073-E14069BABC16}" type="presParOf" srcId="{4AB94FBD-6B2F-AD49-A0C2-FCC5974D4619}" destId="{C1BA33EA-128F-3040-98B1-58C1D0049F85}" srcOrd="0" destOrd="0" presId="urn:microsoft.com/office/officeart/2005/8/layout/vList2"/>
    <dgm:cxn modelId="{A0B77FD0-F322-A140-9996-56272585DF53}" type="presParOf" srcId="{4AB94FBD-6B2F-AD49-A0C2-FCC5974D4619}" destId="{2DD5F574-3894-3249-97B0-82439C225A3B}" srcOrd="1" destOrd="0" presId="urn:microsoft.com/office/officeart/2005/8/layout/vList2"/>
    <dgm:cxn modelId="{24C8F223-F4F4-774C-8C18-3B9362149D19}" type="presParOf" srcId="{4AB94FBD-6B2F-AD49-A0C2-FCC5974D4619}" destId="{D0557581-28AD-444B-8657-FC096BB96744}" srcOrd="2" destOrd="0" presId="urn:microsoft.com/office/officeart/2005/8/layout/vList2"/>
    <dgm:cxn modelId="{FD77CB25-3EBC-7046-B927-960A4998B8B3}" type="presParOf" srcId="{4AB94FBD-6B2F-AD49-A0C2-FCC5974D4619}" destId="{6AF57FC0-1200-1E4F-9A2B-509722B13953}" srcOrd="3" destOrd="0" presId="urn:microsoft.com/office/officeart/2005/8/layout/vList2"/>
    <dgm:cxn modelId="{4DF5FAC2-1B6B-CF44-8247-6D79B32F60B8}" type="presParOf" srcId="{4AB94FBD-6B2F-AD49-A0C2-FCC5974D4619}" destId="{017C40B5-E41F-9E46-B8C1-3B1B6BF64DD9}" srcOrd="4" destOrd="0" presId="urn:microsoft.com/office/officeart/2005/8/layout/vList2"/>
    <dgm:cxn modelId="{FC21FC67-F101-1E4F-8193-7EE481E7CAA2}" type="presParOf" srcId="{4AB94FBD-6B2F-AD49-A0C2-FCC5974D4619}" destId="{348F9FEA-E982-7A48-9980-C75172E6F7DD}" srcOrd="5" destOrd="0" presId="urn:microsoft.com/office/officeart/2005/8/layout/vList2"/>
    <dgm:cxn modelId="{82238020-4959-E14C-9FA0-683F3AD000B3}" type="presParOf" srcId="{4AB94FBD-6B2F-AD49-A0C2-FCC5974D4619}" destId="{A0A26E42-D94E-AB4B-BCF7-2311431AB92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A33EA-128F-3040-98B1-58C1D0049F85}">
      <dsp:nvSpPr>
        <dsp:cNvPr id="0" name=""/>
        <dsp:cNvSpPr/>
      </dsp:nvSpPr>
      <dsp:spPr>
        <a:xfrm>
          <a:off x="0" y="11911"/>
          <a:ext cx="7200000" cy="950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dirty="0"/>
            <a:t>The one-way analysis of variance is used to test the claim that </a:t>
          </a:r>
          <a:r>
            <a:rPr lang="en-AU" sz="1700" b="1" i="1" kern="1200" dirty="0"/>
            <a:t>three or more population means are equal </a:t>
          </a:r>
          <a:endParaRPr lang="en-US" sz="1700" b="1" i="1" kern="1200" dirty="0"/>
        </a:p>
      </dsp:txBody>
      <dsp:txXfrm>
        <a:off x="46424" y="58335"/>
        <a:ext cx="7107152" cy="858142"/>
      </dsp:txXfrm>
    </dsp:sp>
    <dsp:sp modelId="{D0557581-28AD-444B-8657-FC096BB96744}">
      <dsp:nvSpPr>
        <dsp:cNvPr id="0" name=""/>
        <dsp:cNvSpPr/>
      </dsp:nvSpPr>
      <dsp:spPr>
        <a:xfrm>
          <a:off x="0" y="1011862"/>
          <a:ext cx="7200000" cy="950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dirty="0"/>
            <a:t>This is an </a:t>
          </a:r>
          <a:r>
            <a:rPr lang="en-AU" sz="1700" b="1" i="1" kern="1200" dirty="0"/>
            <a:t>extension</a:t>
          </a:r>
          <a:r>
            <a:rPr lang="en-AU" sz="1700" kern="1200" dirty="0"/>
            <a:t> of the two independent samples t-test </a:t>
          </a:r>
          <a:endParaRPr lang="en-US" sz="1700" kern="1200" dirty="0"/>
        </a:p>
      </dsp:txBody>
      <dsp:txXfrm>
        <a:off x="46424" y="1058286"/>
        <a:ext cx="7107152" cy="858142"/>
      </dsp:txXfrm>
    </dsp:sp>
    <dsp:sp modelId="{017C40B5-E41F-9E46-B8C1-3B1B6BF64DD9}">
      <dsp:nvSpPr>
        <dsp:cNvPr id="0" name=""/>
        <dsp:cNvSpPr/>
      </dsp:nvSpPr>
      <dsp:spPr>
        <a:xfrm>
          <a:off x="0" y="2011813"/>
          <a:ext cx="7200000" cy="950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dirty="0"/>
            <a:t>The </a:t>
          </a:r>
          <a:r>
            <a:rPr lang="en-AU" sz="1700" b="1" i="1" kern="1200" dirty="0"/>
            <a:t>response variable </a:t>
          </a:r>
          <a:r>
            <a:rPr lang="en-AU" sz="1700" kern="1200" dirty="0"/>
            <a:t>(dependant variable) is </a:t>
          </a:r>
          <a:r>
            <a:rPr lang="en-GB" sz="1700" kern="1200" dirty="0"/>
            <a:t>the outcome or measure that you observe and analyse to see how it changes in response to the factor variable.</a:t>
          </a:r>
          <a:r>
            <a:rPr lang="en-AU" sz="1700" kern="1200" dirty="0"/>
            <a:t> E.g., productivity of employees, test scores, diet outcome etc.</a:t>
          </a:r>
          <a:endParaRPr lang="en-US" sz="1700" kern="1200" dirty="0"/>
        </a:p>
      </dsp:txBody>
      <dsp:txXfrm>
        <a:off x="46424" y="2058237"/>
        <a:ext cx="7107152" cy="858142"/>
      </dsp:txXfrm>
    </dsp:sp>
    <dsp:sp modelId="{A0A26E42-D94E-AB4B-BCF7-2311431AB920}">
      <dsp:nvSpPr>
        <dsp:cNvPr id="0" name=""/>
        <dsp:cNvSpPr/>
      </dsp:nvSpPr>
      <dsp:spPr>
        <a:xfrm>
          <a:off x="0" y="3011763"/>
          <a:ext cx="7200000" cy="950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dirty="0"/>
            <a:t>The </a:t>
          </a:r>
          <a:r>
            <a:rPr lang="en-AU" sz="1700" b="1" i="1" kern="1200" dirty="0"/>
            <a:t>factor variable </a:t>
          </a:r>
          <a:r>
            <a:rPr lang="en-AU" sz="1700" kern="1200" dirty="0"/>
            <a:t>is the independent categorical variable being used to define the groups. E.g., different types of study methods (flashcards, online quizzes, textbooks etc.), different types of diets (diet 1, diet 2, diet 3) etc.</a:t>
          </a:r>
          <a:endParaRPr lang="en-US" sz="1700" kern="1200" dirty="0"/>
        </a:p>
      </dsp:txBody>
      <dsp:txXfrm>
        <a:off x="46424" y="3058187"/>
        <a:ext cx="7107152" cy="8581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94D05-2413-416E-8BCF-22CC6EAE5C7A}" type="datetimeFigureOut">
              <a:rPr lang="en-GB" smtClean="0"/>
              <a:t>25/07/2024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2EEF7-10B8-48BD-98D2-6BEDC41F7233}" type="slidenum">
              <a:rPr lang="en-GB" smtClean="0"/>
              <a:t>‹#›</a:t>
            </a:fld>
            <a:endParaRPr lang="en-GB"/>
          </a:p>
        </p:txBody>
      </p:sp>
    </p:spTree>
    <p:extLst>
      <p:ext uri="{BB962C8B-B14F-4D97-AF65-F5344CB8AC3E}">
        <p14:creationId xmlns:p14="http://schemas.microsoft.com/office/powerpoint/2010/main" val="2700026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600"/>
              </a:spcBef>
              <a:spcAft>
                <a:spcPts val="1200"/>
              </a:spcAft>
            </a:pPr>
            <a:r>
              <a:rPr lang="en-AU" sz="1100" b="1" dirty="0">
                <a:effectLst/>
                <a:latin typeface="Calibri" panose="020F0502020204030204" pitchFamily="34" charset="0"/>
                <a:ea typeface="Calibri" panose="020F0502020204030204" pitchFamily="34" charset="0"/>
                <a:cs typeface="Times New Roman" panose="02020603050405020304" pitchFamily="18" charset="0"/>
              </a:rPr>
              <a:t>Accessibility requirements for template users</a:t>
            </a:r>
          </a:p>
          <a:p>
            <a:pPr>
              <a:lnSpc>
                <a:spcPct val="100000"/>
              </a:lnSpc>
              <a:spcBef>
                <a:spcPts val="600"/>
              </a:spcBef>
              <a:spcAft>
                <a:spcPts val="12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600"/>
              </a:spcBef>
              <a:spcAft>
                <a:spcPts val="1200"/>
              </a:spcAft>
            </a:pPr>
            <a:r>
              <a:rPr lang="en-AU" sz="1100" dirty="0">
                <a:effectLst/>
                <a:latin typeface="Calibri" panose="020F0502020204030204" pitchFamily="34" charset="0"/>
                <a:ea typeface="Calibri" panose="020F0502020204030204" pitchFamily="34" charset="0"/>
                <a:cs typeface="Times New Roman" panose="02020603050405020304" pitchFamily="18" charset="0"/>
              </a:rPr>
              <a:t>This PowerPoint template has been created with a number of in-built accessibility options.</a:t>
            </a:r>
          </a:p>
          <a:p>
            <a:pPr>
              <a:lnSpc>
                <a:spcPct val="100000"/>
              </a:lnSpc>
              <a:spcBef>
                <a:spcPts val="600"/>
              </a:spcBef>
              <a:spcAft>
                <a:spcPts val="1200"/>
              </a:spcAft>
            </a:pPr>
            <a:r>
              <a:rPr lang="en-AU" sz="1100" dirty="0">
                <a:effectLst/>
                <a:latin typeface="Calibri" panose="020F0502020204030204" pitchFamily="34" charset="0"/>
                <a:ea typeface="Calibri" panose="020F0502020204030204" pitchFamily="34" charset="0"/>
                <a:cs typeface="Times New Roman" panose="02020603050405020304" pitchFamily="18" charset="0"/>
              </a:rPr>
              <a:t>When working with this template, there are a few things you will need to do within the file to ensure that it meets Deakin’s accessibility requirements when documents, or exported pdf files, are shared with others or placed online.</a:t>
            </a:r>
          </a:p>
          <a:p>
            <a:pPr>
              <a:lnSpc>
                <a:spcPct val="100000"/>
              </a:lnSpc>
              <a:spcBef>
                <a:spcPts val="600"/>
              </a:spcBef>
              <a:spcAft>
                <a:spcPts val="12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180000">
              <a:lnSpc>
                <a:spcPct val="100000"/>
              </a:lnSpc>
              <a:spcBef>
                <a:spcPts val="600"/>
              </a:spcBef>
              <a:spcAft>
                <a:spcPts val="1200"/>
              </a:spcAft>
              <a:buFont typeface="Symbol" panose="05050102010706020507" pitchFamily="18"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Font styles</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Only use the provided heading styles and text styles as pre-set in the template</a:t>
            </a:r>
            <a:br>
              <a:rPr lang="en-AU" sz="1100" dirty="0">
                <a:effectLst/>
                <a:latin typeface="Calibri" panose="020F0502020204030204" pitchFamily="34" charset="0"/>
                <a:ea typeface="Calibri" panose="020F0502020204030204" pitchFamily="34" charset="0"/>
                <a:cs typeface="Times New Roman" panose="02020603050405020304" pitchFamily="18" charset="0"/>
              </a:rPr>
            </a:b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180000">
              <a:lnSpc>
                <a:spcPct val="100000"/>
              </a:lnSpc>
              <a:spcBef>
                <a:spcPts val="600"/>
              </a:spcBef>
              <a:spcAft>
                <a:spcPts val="1200"/>
              </a:spcAft>
              <a:buFont typeface="Symbol" panose="05050102010706020507" pitchFamily="18"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ALT text</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All images and graphics, backgrounds, logo and brand shapes need to have ALT text added to describe the image or be indicated as decorative. Elements provided within the template have had this added, but if you make any changes or add your own images/replace any default imagery, you will need to ensure ALT text is added.</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If an image is also a hyperlink provide the destination in writing, for example an image of a ‘Hand holding a pen writing in a notebook’ that hyperlinks to Deakin homepage should also explain that the link goes to that page.</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ALT text can be added by right clicking on the image/graphic and selecting ‘Edit alt text’ from the window.</a:t>
            </a:r>
            <a:br>
              <a:rPr lang="en-AU" sz="1100" dirty="0">
                <a:effectLst/>
                <a:latin typeface="Calibri" panose="020F0502020204030204" pitchFamily="34" charset="0"/>
                <a:ea typeface="Calibri" panose="020F0502020204030204" pitchFamily="34" charset="0"/>
                <a:cs typeface="Times New Roman" panose="02020603050405020304" pitchFamily="18" charset="0"/>
              </a:rPr>
            </a:b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180000">
              <a:lnSpc>
                <a:spcPct val="100000"/>
              </a:lnSpc>
              <a:spcBef>
                <a:spcPts val="600"/>
              </a:spcBef>
              <a:spcAft>
                <a:spcPts val="1200"/>
              </a:spcAft>
              <a:buFont typeface="Symbol" panose="05050102010706020507" pitchFamily="18"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Tables</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All tables are required to include alt text.</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The first row in a Word table can be identified as a header row/table title which can help screen reader users identify what the table content is about and whether they want to read it.</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Where tables are already included, a basic form of ALT text will have been added, but you will need to add your own by going into the ‘table properties’ for each table, and clicking on the’ Alt text’ tab, and then completing the fields to provide a suitable description of your content.</a:t>
            </a:r>
          </a:p>
          <a:p>
            <a:pPr marL="180000" lvl="0" indent="-180000">
              <a:lnSpc>
                <a:spcPct val="100000"/>
              </a:lnSpc>
              <a:spcBef>
                <a:spcPts val="600"/>
              </a:spcBef>
              <a:spcAft>
                <a:spcPts val="1200"/>
              </a:spcAft>
              <a:buFont typeface="Symbol" panose="05050102010706020507" pitchFamily="18"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Accessibility checker</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Word has an inbuilt accessibility checker which can help to flag issues – go to ‘Review &gt; Check accessibility’ in the toolbars.</a:t>
            </a:r>
          </a:p>
          <a:p>
            <a:pPr marL="180000" lvl="0" indent="-180000">
              <a:lnSpc>
                <a:spcPct val="100000"/>
              </a:lnSpc>
              <a:spcBef>
                <a:spcPts val="600"/>
              </a:spcBef>
              <a:spcAft>
                <a:spcPts val="1200"/>
              </a:spcAft>
              <a:buFont typeface="Symbol" panose="05050102010706020507" pitchFamily="18"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Saving as a pdf</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When saving your file as a pdf, note that using the ‘Print to PDF’ option doesn’t keep any inbuilt accessibility features. Instead use the ‘Save As &gt; PDF’ option, and check that “Document structure tags for accessibility” is selected</a:t>
            </a:r>
          </a:p>
        </p:txBody>
      </p:sp>
      <p:sp>
        <p:nvSpPr>
          <p:cNvPr id="4" name="Slide Number Placeholder 3"/>
          <p:cNvSpPr>
            <a:spLocks noGrp="1"/>
          </p:cNvSpPr>
          <p:nvPr>
            <p:ph type="sldNum" sz="quarter" idx="5"/>
          </p:nvPr>
        </p:nvSpPr>
        <p:spPr/>
        <p:txBody>
          <a:bodyPr/>
          <a:lstStyle/>
          <a:p>
            <a:fld id="{9702EEF7-10B8-48BD-98D2-6BEDC41F7233}" type="slidenum">
              <a:rPr lang="en-GB" smtClean="0"/>
              <a:t>1</a:t>
            </a:fld>
            <a:endParaRPr lang="en-GB"/>
          </a:p>
        </p:txBody>
      </p:sp>
    </p:spTree>
    <p:extLst>
      <p:ext uri="{BB962C8B-B14F-4D97-AF65-F5344CB8AC3E}">
        <p14:creationId xmlns:p14="http://schemas.microsoft.com/office/powerpoint/2010/main" val="2395739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A">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6362257" y="542542"/>
            <a:ext cx="4752000" cy="1835208"/>
          </a:xfrm>
        </p:spPr>
        <p:txBody>
          <a:bodyPr anchor="b"/>
          <a:lstStyle>
            <a:lvl1pPr algn="l">
              <a:lnSpc>
                <a:spcPct val="100000"/>
              </a:lnSpc>
              <a:defRPr sz="4200" b="0">
                <a:solidFill>
                  <a:schemeClr val="bg2"/>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6362258" y="2701251"/>
            <a:ext cx="4751999" cy="1980000"/>
          </a:xfrm>
        </p:spPr>
        <p:txBody>
          <a:bodyPr/>
          <a:lstStyle>
            <a:lvl1pPr marL="0" indent="0" algn="l">
              <a:buNone/>
              <a:defRPr sz="2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8" name="Graphics">
            <a:extLst>
              <a:ext uri="{FF2B5EF4-FFF2-40B4-BE49-F238E27FC236}">
                <a16:creationId xmlns:a16="http://schemas.microsoft.com/office/drawing/2014/main" id="{F184C083-2F30-4ED2-8E53-E9F791CB5138}"/>
              </a:ext>
              <a:ext uri="{C183D7F6-B498-43B3-948B-1728B52AA6E4}">
                <adec:decorative xmlns:adec="http://schemas.microsoft.com/office/drawing/2017/decorative" val="1"/>
              </a:ext>
            </a:extLst>
          </p:cNvPr>
          <p:cNvGrpSpPr>
            <a:grpSpLocks noChangeAspect="1"/>
          </p:cNvGrpSpPr>
          <p:nvPr userDrawn="1"/>
        </p:nvGrpSpPr>
        <p:grpSpPr bwMode="auto">
          <a:xfrm>
            <a:off x="0" y="1587"/>
            <a:ext cx="7446963" cy="6856413"/>
            <a:chOff x="1841" y="-474"/>
            <a:chExt cx="4691" cy="4319"/>
          </a:xfrm>
        </p:grpSpPr>
        <p:sp>
          <p:nvSpPr>
            <p:cNvPr id="15" name="Shape">
              <a:extLst>
                <a:ext uri="{FF2B5EF4-FFF2-40B4-BE49-F238E27FC236}">
                  <a16:creationId xmlns:a16="http://schemas.microsoft.com/office/drawing/2014/main" id="{05C70A15-552F-464E-AAAD-DAC369240B8D}"/>
                </a:ext>
              </a:extLst>
            </p:cNvPr>
            <p:cNvSpPr>
              <a:spLocks/>
            </p:cNvSpPr>
            <p:nvPr userDrawn="1"/>
          </p:nvSpPr>
          <p:spPr bwMode="auto">
            <a:xfrm>
              <a:off x="2573" y="409"/>
              <a:ext cx="3959" cy="3436"/>
            </a:xfrm>
            <a:custGeom>
              <a:avLst/>
              <a:gdLst>
                <a:gd name="T0" fmla="*/ 0 w 3959"/>
                <a:gd name="T1" fmla="*/ 3436 h 3436"/>
                <a:gd name="T2" fmla="*/ 3959 w 3959"/>
                <a:gd name="T3" fmla="*/ 3436 h 3436"/>
                <a:gd name="T4" fmla="*/ 1984 w 3959"/>
                <a:gd name="T5" fmla="*/ 0 h 3436"/>
                <a:gd name="T6" fmla="*/ 0 w 3959"/>
                <a:gd name="T7" fmla="*/ 3436 h 3436"/>
              </a:gdLst>
              <a:ahLst/>
              <a:cxnLst>
                <a:cxn ang="0">
                  <a:pos x="T0" y="T1"/>
                </a:cxn>
                <a:cxn ang="0">
                  <a:pos x="T2" y="T3"/>
                </a:cxn>
                <a:cxn ang="0">
                  <a:pos x="T4" y="T5"/>
                </a:cxn>
                <a:cxn ang="0">
                  <a:pos x="T6" y="T7"/>
                </a:cxn>
              </a:cxnLst>
              <a:rect l="0" t="0" r="r" b="b"/>
              <a:pathLst>
                <a:path w="3959" h="3436">
                  <a:moveTo>
                    <a:pt x="0" y="3436"/>
                  </a:moveTo>
                  <a:lnTo>
                    <a:pt x="3959" y="3436"/>
                  </a:lnTo>
                  <a:lnTo>
                    <a:pt x="1984" y="0"/>
                  </a:lnTo>
                  <a:lnTo>
                    <a:pt x="0" y="3436"/>
                  </a:ln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6" name="Shape">
              <a:extLst>
                <a:ext uri="{FF2B5EF4-FFF2-40B4-BE49-F238E27FC236}">
                  <a16:creationId xmlns:a16="http://schemas.microsoft.com/office/drawing/2014/main" id="{66F95119-5A9A-4E22-99FE-EDCD6D3D0423}"/>
                </a:ext>
              </a:extLst>
            </p:cNvPr>
            <p:cNvSpPr>
              <a:spLocks/>
            </p:cNvSpPr>
            <p:nvPr userDrawn="1"/>
          </p:nvSpPr>
          <p:spPr bwMode="auto">
            <a:xfrm>
              <a:off x="1841" y="-474"/>
              <a:ext cx="3008" cy="3568"/>
            </a:xfrm>
            <a:custGeom>
              <a:avLst/>
              <a:gdLst>
                <a:gd name="T0" fmla="*/ 3008 w 3008"/>
                <a:gd name="T1" fmla="*/ 0 h 3568"/>
                <a:gd name="T2" fmla="*/ 2971 w 3008"/>
                <a:gd name="T3" fmla="*/ 0 h 3568"/>
                <a:gd name="T4" fmla="*/ 948 w 3008"/>
                <a:gd name="T5" fmla="*/ 3503 h 3568"/>
                <a:gd name="T6" fmla="*/ 0 w 3008"/>
                <a:gd name="T7" fmla="*/ 1851 h 3568"/>
                <a:gd name="T8" fmla="*/ 0 w 3008"/>
                <a:gd name="T9" fmla="*/ 1918 h 3568"/>
                <a:gd name="T10" fmla="*/ 948 w 3008"/>
                <a:gd name="T11" fmla="*/ 3568 h 3568"/>
                <a:gd name="T12" fmla="*/ 3008 w 3008"/>
                <a:gd name="T13" fmla="*/ 0 h 3568"/>
              </a:gdLst>
              <a:ahLst/>
              <a:cxnLst>
                <a:cxn ang="0">
                  <a:pos x="T0" y="T1"/>
                </a:cxn>
                <a:cxn ang="0">
                  <a:pos x="T2" y="T3"/>
                </a:cxn>
                <a:cxn ang="0">
                  <a:pos x="T4" y="T5"/>
                </a:cxn>
                <a:cxn ang="0">
                  <a:pos x="T6" y="T7"/>
                </a:cxn>
                <a:cxn ang="0">
                  <a:pos x="T8" y="T9"/>
                </a:cxn>
                <a:cxn ang="0">
                  <a:pos x="T10" y="T11"/>
                </a:cxn>
                <a:cxn ang="0">
                  <a:pos x="T12" y="T13"/>
                </a:cxn>
              </a:cxnLst>
              <a:rect l="0" t="0" r="r" b="b"/>
              <a:pathLst>
                <a:path w="3008" h="3568">
                  <a:moveTo>
                    <a:pt x="3008" y="0"/>
                  </a:moveTo>
                  <a:lnTo>
                    <a:pt x="2971" y="0"/>
                  </a:lnTo>
                  <a:lnTo>
                    <a:pt x="948" y="3503"/>
                  </a:lnTo>
                  <a:lnTo>
                    <a:pt x="0" y="1851"/>
                  </a:lnTo>
                  <a:lnTo>
                    <a:pt x="0" y="1918"/>
                  </a:lnTo>
                  <a:lnTo>
                    <a:pt x="948" y="3568"/>
                  </a:lnTo>
                  <a:lnTo>
                    <a:pt x="3008"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735282" y="3375501"/>
            <a:ext cx="1513885" cy="1511655"/>
          </a:xfrm>
          <a:prstGeom prst="rect">
            <a:avLst/>
          </a:prstGeom>
        </p:spPr>
      </p:pic>
      <p:sp>
        <p:nvSpPr>
          <p:cNvPr id="10" name="Footer/CRICOS">
            <a:extLst>
              <a:ext uri="{FF2B5EF4-FFF2-40B4-BE49-F238E27FC236}">
                <a16:creationId xmlns:a16="http://schemas.microsoft.com/office/drawing/2014/main" id="{44FC142B-F28E-4B8F-A1B4-195D3067762F}"/>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251806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A">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1539675" y="1388347"/>
            <a:ext cx="4284000" cy="1440000"/>
          </a:xfrm>
        </p:spPr>
        <p:txBody>
          <a:bodyPr anchor="t"/>
          <a:lstStyle>
            <a:lvl1pPr algn="l">
              <a:lnSpc>
                <a:spcPct val="100000"/>
              </a:lnSpc>
              <a:defRPr sz="2800" b="0">
                <a:solidFill>
                  <a:schemeClr val="tx1"/>
                </a:solidFill>
              </a:defRPr>
            </a:lvl1pPr>
          </a:lstStyle>
          <a:p>
            <a:r>
              <a:rPr lang="en-US" dirty="0"/>
              <a:t>Section break heading</a:t>
            </a:r>
            <a:endParaRPr lang="en-GB" dirty="0"/>
          </a:p>
        </p:txBody>
      </p:sp>
      <p:pic>
        <p:nvPicPr>
          <p:cNvPr id="6" name="Graphic">
            <a:extLst>
              <a:ext uri="{FF2B5EF4-FFF2-40B4-BE49-F238E27FC236}">
                <a16:creationId xmlns:a16="http://schemas.microsoft.com/office/drawing/2014/main" id="{0D830547-121B-4927-BA40-33443559DD5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9071" y="748014"/>
            <a:ext cx="6524625" cy="4343400"/>
          </a:xfrm>
          <a:prstGeom prst="rect">
            <a:avLst/>
          </a:prstGeom>
        </p:spPr>
      </p:pic>
      <p:pic>
        <p:nvPicPr>
          <p:cNvPr id="15" name="Deakin Logo" descr="Deakin Logo">
            <a:extLst>
              <a:ext uri="{FF2B5EF4-FFF2-40B4-BE49-F238E27FC236}">
                <a16:creationId xmlns:a16="http://schemas.microsoft.com/office/drawing/2014/main" id="{EC744370-2816-4855-864E-D52E472642F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296277" y="3726415"/>
            <a:ext cx="1177419" cy="1175685"/>
          </a:xfrm>
          <a:prstGeom prst="rect">
            <a:avLst/>
          </a:prstGeom>
        </p:spPr>
      </p:pic>
      <p:sp>
        <p:nvSpPr>
          <p:cNvPr id="7" name="Footer/CRICOS">
            <a:extLst>
              <a:ext uri="{FF2B5EF4-FFF2-40B4-BE49-F238E27FC236}">
                <a16:creationId xmlns:a16="http://schemas.microsoft.com/office/drawing/2014/main" id="{BDF2D210-E1F9-4FD6-9A0A-9C12F64DBB93}"/>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tx1"/>
                </a:solidFill>
              </a:defRPr>
            </a:lvl1pPr>
          </a:lstStyle>
          <a:p>
            <a:pPr algn="r"/>
            <a:r>
              <a:rPr lang="en-AU"/>
              <a:t>Deakin University CRICOS Provider Code: 00113B</a:t>
            </a:r>
            <a:endParaRPr lang="en-GB" dirty="0"/>
          </a:p>
        </p:txBody>
      </p:sp>
    </p:spTree>
    <p:extLst>
      <p:ext uri="{BB962C8B-B14F-4D97-AF65-F5344CB8AC3E}">
        <p14:creationId xmlns:p14="http://schemas.microsoft.com/office/powerpoint/2010/main" val="178161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B">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795093" y="1244654"/>
            <a:ext cx="4284000" cy="1440000"/>
          </a:xfrm>
        </p:spPr>
        <p:txBody>
          <a:bodyPr anchor="t"/>
          <a:lstStyle>
            <a:lvl1pPr algn="l">
              <a:lnSpc>
                <a:spcPct val="100000"/>
              </a:lnSpc>
              <a:defRPr sz="2800" b="0">
                <a:solidFill>
                  <a:schemeClr val="tx1"/>
                </a:solidFill>
              </a:defRPr>
            </a:lvl1pPr>
          </a:lstStyle>
          <a:p>
            <a:r>
              <a:rPr lang="en-US" dirty="0"/>
              <a:t>Section break heading</a:t>
            </a:r>
            <a:endParaRPr lang="en-GB" dirty="0"/>
          </a:p>
        </p:txBody>
      </p:sp>
      <p:pic>
        <p:nvPicPr>
          <p:cNvPr id="4" name="Graphic">
            <a:extLst>
              <a:ext uri="{FF2B5EF4-FFF2-40B4-BE49-F238E27FC236}">
                <a16:creationId xmlns:a16="http://schemas.microsoft.com/office/drawing/2014/main" id="{537A22D8-A6D3-40C1-BC13-C19EA24C3381}"/>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45916" y="0"/>
            <a:ext cx="7685813" cy="6858000"/>
          </a:xfrm>
          <a:prstGeom prst="rect">
            <a:avLst/>
          </a:prstGeom>
        </p:spPr>
      </p:pic>
      <p:pic>
        <p:nvPicPr>
          <p:cNvPr id="15" name="Deakin Logo" descr="Deakin Logo">
            <a:extLst>
              <a:ext uri="{FF2B5EF4-FFF2-40B4-BE49-F238E27FC236}">
                <a16:creationId xmlns:a16="http://schemas.microsoft.com/office/drawing/2014/main" id="{EC744370-2816-4855-864E-D52E472642F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8665" y="5268541"/>
            <a:ext cx="1177419" cy="1175685"/>
          </a:xfrm>
          <a:prstGeom prst="rect">
            <a:avLst/>
          </a:prstGeom>
        </p:spPr>
      </p:pic>
      <p:sp>
        <p:nvSpPr>
          <p:cNvPr id="7" name="Footer/CRICOS">
            <a:extLst>
              <a:ext uri="{FF2B5EF4-FFF2-40B4-BE49-F238E27FC236}">
                <a16:creationId xmlns:a16="http://schemas.microsoft.com/office/drawing/2014/main" id="{65813DF2-1313-4E0F-A2E8-9C2A244FEBA2}"/>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tx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1684889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C">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912660" y="1244654"/>
            <a:ext cx="4284000" cy="1944000"/>
          </a:xfrm>
        </p:spPr>
        <p:txBody>
          <a:bodyPr anchor="t"/>
          <a:lstStyle>
            <a:lvl1pPr algn="l">
              <a:lnSpc>
                <a:spcPct val="100000"/>
              </a:lnSpc>
              <a:defRPr sz="3600" b="0">
                <a:solidFill>
                  <a:schemeClr val="bg1"/>
                </a:solidFill>
              </a:defRPr>
            </a:lvl1pPr>
          </a:lstStyle>
          <a:p>
            <a:r>
              <a:rPr lang="en-US" dirty="0"/>
              <a:t>Section break heading</a:t>
            </a:r>
            <a:endParaRPr lang="en-GB" dirty="0"/>
          </a:p>
        </p:txBody>
      </p:sp>
      <p:grpSp>
        <p:nvGrpSpPr>
          <p:cNvPr id="6" name="Graphic">
            <a:extLst>
              <a:ext uri="{FF2B5EF4-FFF2-40B4-BE49-F238E27FC236}">
                <a16:creationId xmlns:a16="http://schemas.microsoft.com/office/drawing/2014/main" id="{C8F76553-1AF4-4347-8488-C1B561E66EF2}"/>
              </a:ext>
              <a:ext uri="{C183D7F6-B498-43B3-948B-1728B52AA6E4}">
                <adec:decorative xmlns:adec="http://schemas.microsoft.com/office/drawing/2017/decorative" val="1"/>
              </a:ext>
            </a:extLst>
          </p:cNvPr>
          <p:cNvGrpSpPr>
            <a:grpSpLocks noChangeAspect="1"/>
          </p:cNvGrpSpPr>
          <p:nvPr userDrawn="1"/>
        </p:nvGrpSpPr>
        <p:grpSpPr bwMode="auto">
          <a:xfrm>
            <a:off x="1363662" y="-3175"/>
            <a:ext cx="10828338" cy="6861175"/>
            <a:chOff x="431" y="-1"/>
            <a:chExt cx="6821" cy="4322"/>
          </a:xfrm>
        </p:grpSpPr>
        <p:sp>
          <p:nvSpPr>
            <p:cNvPr id="8" name="Shape">
              <a:extLst>
                <a:ext uri="{FF2B5EF4-FFF2-40B4-BE49-F238E27FC236}">
                  <a16:creationId xmlns:a16="http://schemas.microsoft.com/office/drawing/2014/main" id="{D43CDD48-B735-4C35-963D-0D51CBDE74F4}"/>
                </a:ext>
              </a:extLst>
            </p:cNvPr>
            <p:cNvSpPr>
              <a:spLocks/>
            </p:cNvSpPr>
            <p:nvPr userDrawn="1"/>
          </p:nvSpPr>
          <p:spPr bwMode="auto">
            <a:xfrm>
              <a:off x="431" y="-1"/>
              <a:ext cx="5142" cy="4322"/>
            </a:xfrm>
            <a:custGeom>
              <a:avLst/>
              <a:gdLst>
                <a:gd name="T0" fmla="*/ 5142 w 5142"/>
                <a:gd name="T1" fmla="*/ 1411 h 4322"/>
                <a:gd name="T2" fmla="*/ 2707 w 5142"/>
                <a:gd name="T3" fmla="*/ 0 h 4322"/>
                <a:gd name="T4" fmla="*/ 2635 w 5142"/>
                <a:gd name="T5" fmla="*/ 0 h 4322"/>
                <a:gd name="T6" fmla="*/ 5070 w 5142"/>
                <a:gd name="T7" fmla="*/ 1411 h 4322"/>
                <a:gd name="T8" fmla="*/ 0 w 5142"/>
                <a:gd name="T9" fmla="*/ 4322 h 4322"/>
                <a:gd name="T10" fmla="*/ 73 w 5142"/>
                <a:gd name="T11" fmla="*/ 4322 h 4322"/>
                <a:gd name="T12" fmla="*/ 5115 w 5142"/>
                <a:gd name="T13" fmla="*/ 1426 h 4322"/>
                <a:gd name="T14" fmla="*/ 5142 w 5142"/>
                <a:gd name="T15" fmla="*/ 1411 h 4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2" h="4322">
                  <a:moveTo>
                    <a:pt x="5142" y="1411"/>
                  </a:moveTo>
                  <a:lnTo>
                    <a:pt x="2707" y="0"/>
                  </a:lnTo>
                  <a:lnTo>
                    <a:pt x="2635" y="0"/>
                  </a:lnTo>
                  <a:lnTo>
                    <a:pt x="5070" y="1411"/>
                  </a:lnTo>
                  <a:lnTo>
                    <a:pt x="0" y="4322"/>
                  </a:lnTo>
                  <a:lnTo>
                    <a:pt x="73" y="4322"/>
                  </a:lnTo>
                  <a:lnTo>
                    <a:pt x="5115" y="1426"/>
                  </a:lnTo>
                  <a:lnTo>
                    <a:pt x="5142" y="14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 name="Shape">
              <a:extLst>
                <a:ext uri="{FF2B5EF4-FFF2-40B4-BE49-F238E27FC236}">
                  <a16:creationId xmlns:a16="http://schemas.microsoft.com/office/drawing/2014/main" id="{4D92C4ED-F902-469C-8F68-6CF9C5D9F1B0}"/>
                </a:ext>
              </a:extLst>
            </p:cNvPr>
            <p:cNvSpPr>
              <a:spLocks/>
            </p:cNvSpPr>
            <p:nvPr userDrawn="1"/>
          </p:nvSpPr>
          <p:spPr bwMode="auto">
            <a:xfrm>
              <a:off x="4147" y="-1"/>
              <a:ext cx="3105" cy="2106"/>
            </a:xfrm>
            <a:custGeom>
              <a:avLst/>
              <a:gdLst>
                <a:gd name="T0" fmla="*/ 72 w 3105"/>
                <a:gd name="T1" fmla="*/ 306 h 2106"/>
                <a:gd name="T2" fmla="*/ 603 w 3105"/>
                <a:gd name="T3" fmla="*/ 0 h 2106"/>
                <a:gd name="T4" fmla="*/ 531 w 3105"/>
                <a:gd name="T5" fmla="*/ 0 h 2106"/>
                <a:gd name="T6" fmla="*/ 27 w 3105"/>
                <a:gd name="T7" fmla="*/ 291 h 2106"/>
                <a:gd name="T8" fmla="*/ 0 w 3105"/>
                <a:gd name="T9" fmla="*/ 306 h 2106"/>
                <a:gd name="T10" fmla="*/ 3105 w 3105"/>
                <a:gd name="T11" fmla="*/ 2106 h 2106"/>
                <a:gd name="T12" fmla="*/ 3105 w 3105"/>
                <a:gd name="T13" fmla="*/ 2064 h 2106"/>
                <a:gd name="T14" fmla="*/ 72 w 3105"/>
                <a:gd name="T15" fmla="*/ 306 h 2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5" h="2106">
                  <a:moveTo>
                    <a:pt x="72" y="306"/>
                  </a:moveTo>
                  <a:lnTo>
                    <a:pt x="603" y="0"/>
                  </a:lnTo>
                  <a:lnTo>
                    <a:pt x="531" y="0"/>
                  </a:lnTo>
                  <a:lnTo>
                    <a:pt x="27" y="291"/>
                  </a:lnTo>
                  <a:lnTo>
                    <a:pt x="0" y="306"/>
                  </a:lnTo>
                  <a:lnTo>
                    <a:pt x="3105" y="2106"/>
                  </a:lnTo>
                  <a:lnTo>
                    <a:pt x="3105" y="2064"/>
                  </a:lnTo>
                  <a:lnTo>
                    <a:pt x="72" y="30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5" name="Deakin Logo" descr="Deakin Logo">
            <a:extLst>
              <a:ext uri="{FF2B5EF4-FFF2-40B4-BE49-F238E27FC236}">
                <a16:creationId xmlns:a16="http://schemas.microsoft.com/office/drawing/2014/main" id="{EC744370-2816-4855-864E-D52E472642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8665" y="5268541"/>
            <a:ext cx="1177419" cy="1175685"/>
          </a:xfrm>
          <a:prstGeom prst="rect">
            <a:avLst/>
          </a:prstGeom>
        </p:spPr>
      </p:pic>
      <p:sp>
        <p:nvSpPr>
          <p:cNvPr id="16" name="Footer/CRICOS">
            <a:extLst>
              <a:ext uri="{FF2B5EF4-FFF2-40B4-BE49-F238E27FC236}">
                <a16:creationId xmlns:a16="http://schemas.microsoft.com/office/drawing/2014/main" id="{76F6FAF9-3DEF-4AC0-A3DD-B9DB37BA5BA9}"/>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3305438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A - With Heading over two lin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887644"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Graphic">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4259" y="396502"/>
            <a:ext cx="352425" cy="400050"/>
          </a:xfrm>
          <a:prstGeom prst="rect">
            <a:avLst/>
          </a:prstGeom>
        </p:spPr>
      </p:pic>
      <p:sp>
        <p:nvSpPr>
          <p:cNvPr id="10" name="Slide Number">
            <a:extLst>
              <a:ext uri="{FF2B5EF4-FFF2-40B4-BE49-F238E27FC236}">
                <a16:creationId xmlns:a16="http://schemas.microsoft.com/office/drawing/2014/main" id="{A669E11A-5375-4CDA-AE5F-73599D65D32B}"/>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343AF9C5-02E3-478B-8FF1-765887282F3E}"/>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C21CF60B-CC84-48CA-8A79-12A6E322A119}"/>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869817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B - One line heading only">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85350"/>
            <a:ext cx="9900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Graphic">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4259" y="396502"/>
            <a:ext cx="352425" cy="400050"/>
          </a:xfrm>
          <a:prstGeom prst="rect">
            <a:avLst/>
          </a:prstGeom>
        </p:spPr>
      </p:pic>
      <p:sp>
        <p:nvSpPr>
          <p:cNvPr id="10" name="Slide Number">
            <a:extLst>
              <a:ext uri="{FF2B5EF4-FFF2-40B4-BE49-F238E27FC236}">
                <a16:creationId xmlns:a16="http://schemas.microsoft.com/office/drawing/2014/main" id="{FE431B96-D9B2-471C-94EA-209D0EFBF481}"/>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32F89E9A-A860-4407-B867-4F34B84472C5}"/>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5DF69438-3CFF-464B-B170-B87FF1D01FFC}"/>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434670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B">
    <p:spTree>
      <p:nvGrpSpPr>
        <p:cNvPr id="1" name=""/>
        <p:cNvGrpSpPr/>
        <p:nvPr/>
      </p:nvGrpSpPr>
      <p:grpSpPr>
        <a:xfrm>
          <a:off x="0" y="0"/>
          <a:ext cx="0" cy="0"/>
          <a:chOff x="0" y="0"/>
          <a:chExt cx="0" cy="0"/>
        </a:xfrm>
      </p:grpSpPr>
      <p:pic>
        <p:nvPicPr>
          <p:cNvPr id="7" name="Display shape">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4840" y="495300"/>
            <a:ext cx="183592" cy="208401"/>
          </a:xfrm>
          <a:prstGeom prst="rect">
            <a:avLst/>
          </a:prstGeom>
        </p:spPr>
      </p:pic>
      <p:sp>
        <p:nvSpPr>
          <p:cNvPr id="2" name="Title"/>
          <p:cNvSpPr>
            <a:spLocks noGrp="1"/>
          </p:cNvSpPr>
          <p:nvPr>
            <p:ph type="title" hasCustomPrompt="1"/>
          </p:nvPr>
        </p:nvSpPr>
        <p:spPr>
          <a:xfrm>
            <a:off x="801765" y="385350"/>
            <a:ext cx="9900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18" name="Subheading" descr="Text Box">
            <a:extLst>
              <a:ext uri="{FF2B5EF4-FFF2-40B4-BE49-F238E27FC236}">
                <a16:creationId xmlns:a16="http://schemas.microsoft.com/office/drawing/2014/main" id="{34CDAE80-AB5A-4029-BEC3-52CCB483A030}"/>
              </a:ext>
            </a:extLst>
          </p:cNvPr>
          <p:cNvSpPr>
            <a:spLocks noGrp="1"/>
          </p:cNvSpPr>
          <p:nvPr>
            <p:ph type="body" sz="quarter" idx="15" hasCustomPrompt="1"/>
          </p:nvPr>
        </p:nvSpPr>
        <p:spPr>
          <a:xfrm>
            <a:off x="0" y="830490"/>
            <a:ext cx="9913620" cy="490960"/>
          </a:xfrm>
          <a:custGeom>
            <a:avLst/>
            <a:gdLst>
              <a:gd name="connsiteX0" fmla="*/ 0 w 9913620"/>
              <a:gd name="connsiteY0" fmla="*/ 0 h 490960"/>
              <a:gd name="connsiteX1" fmla="*/ 4271 w 9913620"/>
              <a:gd name="connsiteY1" fmla="*/ 0 h 490960"/>
              <a:gd name="connsiteX2" fmla="*/ 9671413 w 9913620"/>
              <a:gd name="connsiteY2" fmla="*/ 0 h 490960"/>
              <a:gd name="connsiteX3" fmla="*/ 9913620 w 9913620"/>
              <a:gd name="connsiteY3" fmla="*/ 245480 h 490960"/>
              <a:gd name="connsiteX4" fmla="*/ 9671413 w 9913620"/>
              <a:gd name="connsiteY4" fmla="*/ 490960 h 490960"/>
              <a:gd name="connsiteX5" fmla="*/ 393261 w 9913620"/>
              <a:gd name="connsiteY5" fmla="*/ 490960 h 490960"/>
              <a:gd name="connsiteX6" fmla="*/ 0 w 9913620"/>
              <a:gd name="connsiteY6" fmla="*/ 490960 h 49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13620" h="490960">
                <a:moveTo>
                  <a:pt x="0" y="0"/>
                </a:moveTo>
                <a:lnTo>
                  <a:pt x="4271" y="0"/>
                </a:lnTo>
                <a:cubicBezTo>
                  <a:pt x="901222" y="0"/>
                  <a:pt x="3293093" y="0"/>
                  <a:pt x="9671413" y="0"/>
                </a:cubicBezTo>
                <a:cubicBezTo>
                  <a:pt x="9806490" y="0"/>
                  <a:pt x="9913620" y="110938"/>
                  <a:pt x="9913620" y="245480"/>
                </a:cubicBezTo>
                <a:cubicBezTo>
                  <a:pt x="9913620" y="380022"/>
                  <a:pt x="9806490" y="490960"/>
                  <a:pt x="9671413" y="490960"/>
                </a:cubicBezTo>
                <a:cubicBezTo>
                  <a:pt x="9671413" y="490960"/>
                  <a:pt x="9671413" y="490960"/>
                  <a:pt x="393261" y="490960"/>
                </a:cubicBezTo>
                <a:lnTo>
                  <a:pt x="0" y="490960"/>
                </a:lnTo>
                <a:close/>
              </a:path>
            </a:pathLst>
          </a:custGeom>
          <a:solidFill>
            <a:schemeClr val="accent6"/>
          </a:solidFill>
        </p:spPr>
        <p:txBody>
          <a:bodyPr wrap="square" lIns="864000" tIns="72000" rIns="3600000" anchor="ctr" anchorCtr="0">
            <a:noAutofit/>
          </a:bodyPr>
          <a:lstStyle>
            <a:lvl1pPr>
              <a:lnSpc>
                <a:spcPct val="100000"/>
              </a:lnSpc>
              <a:spcBef>
                <a:spcPts val="600"/>
              </a:spcBef>
              <a:spcAft>
                <a:spcPts val="0"/>
              </a:spcAft>
              <a:buFont typeface="Arial" panose="020B0604020202020204" pitchFamily="34" charset="0"/>
              <a:buNone/>
              <a:defRPr sz="1150"/>
            </a:lvl1pPr>
            <a:lvl2pPr>
              <a:buFont typeface="Arial" panose="020B0604020202020204" pitchFamily="34" charset="0"/>
              <a:buNone/>
              <a:defRPr sz="1300"/>
            </a:lvl2pPr>
            <a:lvl3pPr>
              <a:buNone/>
              <a:defRPr sz="1600"/>
            </a:lvl3pPr>
            <a:lvl4pPr marL="0" indent="0">
              <a:buNone/>
              <a:defRPr sz="1300"/>
            </a:lvl4pPr>
            <a:lvl5pPr marL="0">
              <a:buFont typeface="Arial" panose="020B0604020202020204" pitchFamily="34" charset="0"/>
              <a:buNone/>
              <a:defRPr sz="1300"/>
            </a:lvl5pPr>
            <a:lvl6pPr>
              <a:buFont typeface="Arial" panose="020B0604020202020204" pitchFamily="34" charset="0"/>
              <a:buNone/>
              <a:defRPr sz="1300"/>
            </a:lvl6pPr>
            <a:lvl7pPr>
              <a:buFont typeface="Arial" panose="020B0604020202020204" pitchFamily="34" charset="0"/>
              <a:buNone/>
              <a:defRPr sz="1300"/>
            </a:lvl7pPr>
            <a:lvl8pPr>
              <a:buFont typeface="Arial" panose="020B0604020202020204" pitchFamily="34" charset="0"/>
              <a:buNone/>
              <a:defRPr sz="1300"/>
            </a:lvl8pPr>
            <a:lvl9pPr>
              <a:buFont typeface="Arial" panose="020B0604020202020204" pitchFamily="34" charset="0"/>
              <a:buNone/>
              <a:defRPr sz="1300"/>
            </a:lvl9pPr>
          </a:lstStyle>
          <a:p>
            <a:pPr lvl="0"/>
            <a:r>
              <a:rPr lang="en-US" dirty="0"/>
              <a:t>Click to add subheading</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AU"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Slide Number">
            <a:extLst>
              <a:ext uri="{FF2B5EF4-FFF2-40B4-BE49-F238E27FC236}">
                <a16:creationId xmlns:a16="http://schemas.microsoft.com/office/drawing/2014/main" id="{2D90F210-6C5D-4952-AC8F-B85FD4D76A21}"/>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58423D09-AE22-47A4-B7C5-0786760BF49D}"/>
              </a:ext>
            </a:extLst>
          </p:cNvPr>
          <p:cNvSpPr>
            <a:spLocks noGrp="1"/>
          </p:cNvSpPr>
          <p:nvPr>
            <p:ph type="dt" sz="half" idx="16"/>
          </p:nvPr>
        </p:nvSpPr>
        <p:spPr/>
        <p:txBody>
          <a:bodyPr/>
          <a:lstStyle/>
          <a:p>
            <a:endParaRPr lang="en-GB" dirty="0"/>
          </a:p>
        </p:txBody>
      </p:sp>
      <p:sp>
        <p:nvSpPr>
          <p:cNvPr id="4" name="Footer/CRICOS">
            <a:extLst>
              <a:ext uri="{FF2B5EF4-FFF2-40B4-BE49-F238E27FC236}">
                <a16:creationId xmlns:a16="http://schemas.microsoft.com/office/drawing/2014/main" id="{2263AB1F-7162-4AFC-BCDC-8563F9A1727E}"/>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839706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C">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887644"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1D09E9B0-CEBB-4940-A212-9C872E25378B}"/>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17DCDEEA-5F1E-41D3-B080-F623F4486723}"/>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6C3A8F0D-C068-4EC5-90E8-2F4BD9975D37}"/>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529296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72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Pull-out quote text" descr="Pull-Out Quote Shape">
            <a:extLst>
              <a:ext uri="{FF2B5EF4-FFF2-40B4-BE49-F238E27FC236}">
                <a16:creationId xmlns:a16="http://schemas.microsoft.com/office/drawing/2014/main" id="{A40155D9-57D6-423E-967D-589CAB195AEE}"/>
              </a:ext>
            </a:extLst>
          </p:cNvPr>
          <p:cNvSpPr>
            <a:spLocks noGrp="1"/>
          </p:cNvSpPr>
          <p:nvPr>
            <p:ph type="body" sz="quarter" idx="15" hasCustomPrompt="1"/>
          </p:nvPr>
        </p:nvSpPr>
        <p:spPr>
          <a:xfrm>
            <a:off x="8188452" y="3194495"/>
            <a:ext cx="4003548" cy="3663506"/>
          </a:xfrm>
          <a:custGeom>
            <a:avLst/>
            <a:gdLst>
              <a:gd name="connsiteX0" fmla="*/ 4003548 w 4003548"/>
              <a:gd name="connsiteY0" fmla="*/ 0 h 3663506"/>
              <a:gd name="connsiteX1" fmla="*/ 4003548 w 4003548"/>
              <a:gd name="connsiteY1" fmla="*/ 3663506 h 3663506"/>
              <a:gd name="connsiteX2" fmla="*/ 2355056 w 4003548"/>
              <a:gd name="connsiteY2" fmla="*/ 3663506 h 3663506"/>
              <a:gd name="connsiteX3" fmla="*/ 0 w 4003548"/>
              <a:gd name="connsiteY3" fmla="*/ 2298764 h 3663506"/>
            </a:gdLst>
            <a:ahLst/>
            <a:cxnLst>
              <a:cxn ang="0">
                <a:pos x="connsiteX0" y="connsiteY0"/>
              </a:cxn>
              <a:cxn ang="0">
                <a:pos x="connsiteX1" y="connsiteY1"/>
              </a:cxn>
              <a:cxn ang="0">
                <a:pos x="connsiteX2" y="connsiteY2"/>
              </a:cxn>
              <a:cxn ang="0">
                <a:pos x="connsiteX3" y="connsiteY3"/>
              </a:cxn>
            </a:cxnLst>
            <a:rect l="l" t="t" r="r" b="b"/>
            <a:pathLst>
              <a:path w="4003548" h="3663506">
                <a:moveTo>
                  <a:pt x="4003548" y="0"/>
                </a:moveTo>
                <a:lnTo>
                  <a:pt x="4003548" y="3663506"/>
                </a:lnTo>
                <a:lnTo>
                  <a:pt x="2355056" y="3663506"/>
                </a:lnTo>
                <a:lnTo>
                  <a:pt x="0" y="2298764"/>
                </a:lnTo>
                <a:close/>
              </a:path>
            </a:pathLst>
          </a:custGeom>
          <a:solidFill>
            <a:schemeClr val="accent1"/>
          </a:solidFill>
        </p:spPr>
        <p:txBody>
          <a:bodyPr wrap="square" lIns="1512000" tIns="1944000" rIns="648000" anchor="t" anchorCtr="0">
            <a:noAutofit/>
          </a:bodyPr>
          <a:lstStyle>
            <a:lvl1pPr>
              <a:lnSpc>
                <a:spcPct val="100000"/>
              </a:lnSpc>
              <a:spcBef>
                <a:spcPts val="600"/>
              </a:spcBef>
              <a:spcAft>
                <a:spcPts val="0"/>
              </a:spcAft>
              <a:buFont typeface="Arial" panose="020B0604020202020204" pitchFamily="34" charset="0"/>
              <a:buNone/>
              <a:defRPr sz="1650"/>
            </a:lvl1pPr>
            <a:lvl2pPr>
              <a:buFont typeface="Arial" panose="020B0604020202020204" pitchFamily="34" charset="0"/>
              <a:buNone/>
              <a:defRPr sz="1650"/>
            </a:lvl2pPr>
            <a:lvl3pPr>
              <a:buNone/>
              <a:defRPr sz="1650"/>
            </a:lvl3pPr>
            <a:lvl4pPr marL="0" indent="0">
              <a:buNone/>
              <a:defRPr sz="1650"/>
            </a:lvl4pPr>
            <a:lvl5pPr marL="0">
              <a:buFont typeface="Arial" panose="020B0604020202020204" pitchFamily="34" charset="0"/>
              <a:buNone/>
              <a:defRPr sz="1650"/>
            </a:lvl5pPr>
            <a:lvl6pPr>
              <a:buFont typeface="Arial" panose="020B0604020202020204" pitchFamily="34" charset="0"/>
              <a:buNone/>
              <a:defRPr sz="1650"/>
            </a:lvl6pPr>
            <a:lvl7pPr>
              <a:buFont typeface="Arial" panose="020B0604020202020204" pitchFamily="34" charset="0"/>
              <a:buNone/>
              <a:defRPr sz="1650"/>
            </a:lvl7pPr>
            <a:lvl8pPr>
              <a:buFont typeface="Arial" panose="020B0604020202020204" pitchFamily="34" charset="0"/>
              <a:buNone/>
              <a:defRPr sz="1650"/>
            </a:lvl8pPr>
            <a:lvl9pPr>
              <a:buFont typeface="Arial" panose="020B0604020202020204" pitchFamily="34" charset="0"/>
              <a:buNone/>
              <a:defRPr sz="1650"/>
            </a:lvl9pPr>
          </a:lstStyle>
          <a:p>
            <a:pPr lvl="0"/>
            <a:r>
              <a:rPr lang="en-US" dirty="0"/>
              <a:t>Pull quote here can go over up to three lines of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AU"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5" name="Slide Number">
            <a:extLst>
              <a:ext uri="{FF2B5EF4-FFF2-40B4-BE49-F238E27FC236}">
                <a16:creationId xmlns:a16="http://schemas.microsoft.com/office/drawing/2014/main" id="{98C4CEB6-A2C0-4B19-8A79-52EF0387C0BB}"/>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A50931F4-44DE-47DF-A652-23A0EF2FD3C1}"/>
              </a:ext>
            </a:extLst>
          </p:cNvPr>
          <p:cNvSpPr>
            <a:spLocks noGrp="1"/>
          </p:cNvSpPr>
          <p:nvPr>
            <p:ph type="dt" sz="half" idx="16"/>
          </p:nvPr>
        </p:nvSpPr>
        <p:spPr/>
        <p:txBody>
          <a:bodyPr/>
          <a:lstStyle/>
          <a:p>
            <a:endParaRPr lang="en-GB" dirty="0"/>
          </a:p>
        </p:txBody>
      </p:sp>
      <p:sp>
        <p:nvSpPr>
          <p:cNvPr id="4" name="Footer/CRICOS">
            <a:extLst>
              <a:ext uri="{FF2B5EF4-FFF2-40B4-BE49-F238E27FC236}">
                <a16:creationId xmlns:a16="http://schemas.microsoft.com/office/drawing/2014/main" id="{4FD20A21-8853-40DE-8CCF-8324DF3634D9}"/>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60195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278670"/>
            <a:ext cx="8496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Header Graphic">
            <a:extLst>
              <a:ext uri="{FF2B5EF4-FFF2-40B4-BE49-F238E27FC236}">
                <a16:creationId xmlns:a16="http://schemas.microsoft.com/office/drawing/2014/main" id="{8515E671-E538-4CCB-8E7C-A93467ED956C}"/>
              </a:ext>
              <a:ext uri="{C183D7F6-B498-43B3-948B-1728B52AA6E4}">
                <adec:decorative xmlns:adec="http://schemas.microsoft.com/office/drawing/2017/decorative" val="1"/>
              </a:ext>
            </a:extLst>
          </p:cNvPr>
          <p:cNvSpPr>
            <a:spLocks/>
          </p:cNvSpPr>
          <p:nvPr userDrawn="1"/>
        </p:nvSpPr>
        <p:spPr bwMode="auto">
          <a:xfrm>
            <a:off x="3175" y="0"/>
            <a:ext cx="10177145" cy="901101"/>
          </a:xfrm>
          <a:custGeom>
            <a:avLst/>
            <a:gdLst>
              <a:gd name="T0" fmla="*/ 4275 w 4275"/>
              <a:gd name="T1" fmla="*/ 0 h 376"/>
              <a:gd name="T2" fmla="*/ 4275 w 4275"/>
              <a:gd name="T3" fmla="*/ 0 h 376"/>
              <a:gd name="T4" fmla="*/ 4259 w 4275"/>
              <a:gd name="T5" fmla="*/ 0 h 376"/>
              <a:gd name="T6" fmla="*/ 4259 w 4275"/>
              <a:gd name="T7" fmla="*/ 0 h 376"/>
              <a:gd name="T8" fmla="*/ 3899 w 4275"/>
              <a:gd name="T9" fmla="*/ 360 h 376"/>
              <a:gd name="T10" fmla="*/ 0 w 4275"/>
              <a:gd name="T11" fmla="*/ 360 h 376"/>
              <a:gd name="T12" fmla="*/ 0 w 4275"/>
              <a:gd name="T13" fmla="*/ 376 h 376"/>
              <a:gd name="T14" fmla="*/ 3899 w 4275"/>
              <a:gd name="T15" fmla="*/ 376 h 376"/>
              <a:gd name="T16" fmla="*/ 4275 w 4275"/>
              <a:gd name="T17"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5" h="376">
                <a:moveTo>
                  <a:pt x="4275" y="0"/>
                </a:moveTo>
                <a:cubicBezTo>
                  <a:pt x="4275" y="0"/>
                  <a:pt x="4275" y="0"/>
                  <a:pt x="4275" y="0"/>
                </a:cubicBezTo>
                <a:cubicBezTo>
                  <a:pt x="4259" y="0"/>
                  <a:pt x="4259" y="0"/>
                  <a:pt x="4259" y="0"/>
                </a:cubicBezTo>
                <a:cubicBezTo>
                  <a:pt x="4259" y="0"/>
                  <a:pt x="4259" y="0"/>
                  <a:pt x="4259" y="0"/>
                </a:cubicBezTo>
                <a:cubicBezTo>
                  <a:pt x="4259" y="199"/>
                  <a:pt x="4098" y="360"/>
                  <a:pt x="3899" y="360"/>
                </a:cubicBezTo>
                <a:cubicBezTo>
                  <a:pt x="0" y="360"/>
                  <a:pt x="0" y="360"/>
                  <a:pt x="0" y="360"/>
                </a:cubicBezTo>
                <a:cubicBezTo>
                  <a:pt x="0" y="376"/>
                  <a:pt x="0" y="376"/>
                  <a:pt x="0" y="376"/>
                </a:cubicBezTo>
                <a:cubicBezTo>
                  <a:pt x="3899" y="376"/>
                  <a:pt x="3899" y="376"/>
                  <a:pt x="3899" y="376"/>
                </a:cubicBezTo>
                <a:cubicBezTo>
                  <a:pt x="4106" y="376"/>
                  <a:pt x="4275" y="207"/>
                  <a:pt x="4275" y="0"/>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 name="Slide Number">
            <a:extLst>
              <a:ext uri="{FF2B5EF4-FFF2-40B4-BE49-F238E27FC236}">
                <a16:creationId xmlns:a16="http://schemas.microsoft.com/office/drawing/2014/main" id="{A90E8455-9DDE-4AD6-941E-5C300E8AB7BB}"/>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10978BE7-DA8D-40A5-B831-ADB83E799186}"/>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078B68F8-DD48-42D0-9D57-E9D277EAA005}"/>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684554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and Image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8784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7" name="Picture Placeholder" descr="Image Placeholder">
            <a:extLst>
              <a:ext uri="{FF2B5EF4-FFF2-40B4-BE49-F238E27FC236}">
                <a16:creationId xmlns:a16="http://schemas.microsoft.com/office/drawing/2014/main" id="{8026A595-6018-4A69-B9E1-3E9FDB7E0E62}"/>
              </a:ext>
            </a:extLst>
          </p:cNvPr>
          <p:cNvSpPr>
            <a:spLocks noGrp="1"/>
          </p:cNvSpPr>
          <p:nvPr>
            <p:ph type="pic" sz="quarter" idx="17" hasCustomPrompt="1"/>
          </p:nvPr>
        </p:nvSpPr>
        <p:spPr>
          <a:xfrm>
            <a:off x="10134600" y="3152775"/>
            <a:ext cx="2059496" cy="3705797"/>
          </a:xfrm>
          <a:custGeom>
            <a:avLst/>
            <a:gdLst>
              <a:gd name="connsiteX0" fmla="*/ 1201198 w 2059496"/>
              <a:gd name="connsiteY0" fmla="*/ 0 h 3705797"/>
              <a:gd name="connsiteX1" fmla="*/ 2059496 w 2059496"/>
              <a:gd name="connsiteY1" fmla="*/ 361379 h 3705797"/>
              <a:gd name="connsiteX2" fmla="*/ 2059496 w 2059496"/>
              <a:gd name="connsiteY2" fmla="*/ 3705797 h 3705797"/>
              <a:gd name="connsiteX3" fmla="*/ 0 w 2059496"/>
              <a:gd name="connsiteY3" fmla="*/ 3705797 h 3705797"/>
              <a:gd name="connsiteX4" fmla="*/ 0 w 2059496"/>
              <a:gd name="connsiteY4" fmla="*/ 1200722 h 3705797"/>
              <a:gd name="connsiteX5" fmla="*/ 1201198 w 2059496"/>
              <a:gd name="connsiteY5" fmla="*/ 0 h 3705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9496" h="3705797">
                <a:moveTo>
                  <a:pt x="1201198" y="0"/>
                </a:moveTo>
                <a:cubicBezTo>
                  <a:pt x="1537621" y="0"/>
                  <a:pt x="1841564" y="138494"/>
                  <a:pt x="2059496" y="361379"/>
                </a:cubicBezTo>
                <a:lnTo>
                  <a:pt x="2059496" y="3705797"/>
                </a:lnTo>
                <a:lnTo>
                  <a:pt x="0" y="3705797"/>
                </a:lnTo>
                <a:lnTo>
                  <a:pt x="0" y="1200722"/>
                </a:lnTo>
                <a:cubicBezTo>
                  <a:pt x="0" y="537401"/>
                  <a:pt x="537686" y="0"/>
                  <a:pt x="1201198" y="0"/>
                </a:cubicBezTo>
                <a:close/>
              </a:path>
            </a:pathLst>
          </a:custGeom>
          <a:solidFill>
            <a:schemeClr val="bg1">
              <a:lumMod val="75000"/>
            </a:schemeClr>
          </a:solidFill>
        </p:spPr>
        <p:txBody>
          <a:bodyPr wrap="square" lIns="144000" tIns="144000" anchor="ctr" anchorCtr="0">
            <a:noAutofit/>
          </a:bodyPr>
          <a:lstStyle>
            <a:lvl1pPr algn="ctr">
              <a:defRPr sz="1400">
                <a:solidFill>
                  <a:schemeClr val="bg1"/>
                </a:solidFill>
              </a:defRPr>
            </a:lvl1pPr>
          </a:lstStyle>
          <a:p>
            <a:r>
              <a:rPr lang="en-AU" sz="1400" dirty="0"/>
              <a:t>Click Icon to Add Image</a:t>
            </a:r>
            <a:endParaRPr lang="en-AU" dirty="0"/>
          </a:p>
        </p:txBody>
      </p:sp>
      <p:sp>
        <p:nvSpPr>
          <p:cNvPr id="5" name="Slide Number">
            <a:extLst>
              <a:ext uri="{FF2B5EF4-FFF2-40B4-BE49-F238E27FC236}">
                <a16:creationId xmlns:a16="http://schemas.microsoft.com/office/drawing/2014/main" id="{E40374F3-9BED-4496-A103-1DED0134EFB4}"/>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91889E45-474A-4367-995B-44A586E8FAA9}"/>
              </a:ext>
            </a:extLst>
          </p:cNvPr>
          <p:cNvSpPr>
            <a:spLocks noGrp="1"/>
          </p:cNvSpPr>
          <p:nvPr>
            <p:ph type="dt" sz="half" idx="18"/>
          </p:nvPr>
        </p:nvSpPr>
        <p:spPr/>
        <p:txBody>
          <a:bodyPr/>
          <a:lstStyle/>
          <a:p>
            <a:endParaRPr lang="en-GB" dirty="0"/>
          </a:p>
        </p:txBody>
      </p:sp>
      <p:sp>
        <p:nvSpPr>
          <p:cNvPr id="4" name="Footer/CRICOS">
            <a:extLst>
              <a:ext uri="{FF2B5EF4-FFF2-40B4-BE49-F238E27FC236}">
                <a16:creationId xmlns:a16="http://schemas.microsoft.com/office/drawing/2014/main" id="{86865381-E7D2-4773-BE6E-223155200587}"/>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7304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B">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Graphic">
            <a:extLst>
              <a:ext uri="{FF2B5EF4-FFF2-40B4-BE49-F238E27FC236}">
                <a16:creationId xmlns:a16="http://schemas.microsoft.com/office/drawing/2014/main" id="{6A9026D8-4650-4F23-9189-95187B759076}"/>
              </a:ext>
              <a:ext uri="{C183D7F6-B498-43B3-948B-1728B52AA6E4}">
                <adec:decorative xmlns:adec="http://schemas.microsoft.com/office/drawing/2017/decorative" val="1"/>
              </a:ext>
            </a:extLst>
          </p:cNvPr>
          <p:cNvSpPr>
            <a:spLocks/>
          </p:cNvSpPr>
          <p:nvPr userDrawn="1"/>
        </p:nvSpPr>
        <p:spPr bwMode="auto">
          <a:xfrm>
            <a:off x="1156121" y="689155"/>
            <a:ext cx="6325057" cy="5345885"/>
          </a:xfrm>
          <a:custGeom>
            <a:avLst/>
            <a:gdLst>
              <a:gd name="T0" fmla="*/ 0 w 2658"/>
              <a:gd name="T1" fmla="*/ 2246 h 2246"/>
              <a:gd name="T2" fmla="*/ 1536 w 2658"/>
              <a:gd name="T3" fmla="*/ 2246 h 2246"/>
              <a:gd name="T4" fmla="*/ 2658 w 2658"/>
              <a:gd name="T5" fmla="*/ 1123 h 2246"/>
              <a:gd name="T6" fmla="*/ 1536 w 2658"/>
              <a:gd name="T7" fmla="*/ 0 h 2246"/>
              <a:gd name="T8" fmla="*/ 0 w 2658"/>
              <a:gd name="T9" fmla="*/ 0 h 2246"/>
              <a:gd name="T10" fmla="*/ 0 w 2658"/>
              <a:gd name="T11" fmla="*/ 2246 h 2246"/>
            </a:gdLst>
            <a:ahLst/>
            <a:cxnLst>
              <a:cxn ang="0">
                <a:pos x="T0" y="T1"/>
              </a:cxn>
              <a:cxn ang="0">
                <a:pos x="T2" y="T3"/>
              </a:cxn>
              <a:cxn ang="0">
                <a:pos x="T4" y="T5"/>
              </a:cxn>
              <a:cxn ang="0">
                <a:pos x="T6" y="T7"/>
              </a:cxn>
              <a:cxn ang="0">
                <a:pos x="T8" y="T9"/>
              </a:cxn>
              <a:cxn ang="0">
                <a:pos x="T10" y="T11"/>
              </a:cxn>
            </a:cxnLst>
            <a:rect l="0" t="0" r="r" b="b"/>
            <a:pathLst>
              <a:path w="2658" h="2246">
                <a:moveTo>
                  <a:pt x="0" y="2246"/>
                </a:moveTo>
                <a:cubicBezTo>
                  <a:pt x="1536" y="2246"/>
                  <a:pt x="1536" y="2246"/>
                  <a:pt x="1536" y="2246"/>
                </a:cubicBezTo>
                <a:cubicBezTo>
                  <a:pt x="2155" y="2246"/>
                  <a:pt x="2658" y="1744"/>
                  <a:pt x="2658" y="1123"/>
                </a:cubicBezTo>
                <a:cubicBezTo>
                  <a:pt x="2658" y="503"/>
                  <a:pt x="2156" y="0"/>
                  <a:pt x="1536" y="0"/>
                </a:cubicBezTo>
                <a:cubicBezTo>
                  <a:pt x="0" y="0"/>
                  <a:pt x="0" y="0"/>
                  <a:pt x="0" y="0"/>
                </a:cubicBezTo>
                <a:lnTo>
                  <a:pt x="0" y="22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p>
        </p:txBody>
      </p:sp>
      <p:sp>
        <p:nvSpPr>
          <p:cNvPr id="2" name="Title"/>
          <p:cNvSpPr>
            <a:spLocks noGrp="1"/>
          </p:cNvSpPr>
          <p:nvPr>
            <p:ph type="ctrTitle" hasCustomPrompt="1"/>
          </p:nvPr>
        </p:nvSpPr>
        <p:spPr>
          <a:xfrm>
            <a:off x="1546418" y="1326018"/>
            <a:ext cx="4752000" cy="1440000"/>
          </a:xfrm>
        </p:spPr>
        <p:txBody>
          <a:bodyPr anchor="b"/>
          <a:lstStyle>
            <a:lvl1pPr algn="l">
              <a:lnSpc>
                <a:spcPct val="100000"/>
              </a:lnSpc>
              <a:defRPr sz="28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546418" y="3393287"/>
            <a:ext cx="4751999" cy="1980000"/>
          </a:xfrm>
        </p:spPr>
        <p:txBody>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96680" y="4309872"/>
            <a:ext cx="1437588" cy="1435470"/>
          </a:xfrm>
          <a:prstGeom prst="rect">
            <a:avLst/>
          </a:prstGeom>
        </p:spPr>
      </p:pic>
      <p:sp>
        <p:nvSpPr>
          <p:cNvPr id="8" name="Footer/CRICOS">
            <a:extLst>
              <a:ext uri="{FF2B5EF4-FFF2-40B4-BE49-F238E27FC236}">
                <a16:creationId xmlns:a16="http://schemas.microsoft.com/office/drawing/2014/main" id="{A7EC68DA-FBB0-4AAA-ABAC-746F7508E99A}"/>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1506215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and Image B">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8784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Picture Placeholder" descr="Image Placeholder">
            <a:extLst>
              <a:ext uri="{FF2B5EF4-FFF2-40B4-BE49-F238E27FC236}">
                <a16:creationId xmlns:a16="http://schemas.microsoft.com/office/drawing/2014/main" id="{964466B3-429C-4DB3-8708-96B99F2426B5}"/>
              </a:ext>
            </a:extLst>
          </p:cNvPr>
          <p:cNvSpPr>
            <a:spLocks noGrp="1"/>
          </p:cNvSpPr>
          <p:nvPr>
            <p:ph type="pic" sz="quarter" idx="17" hasCustomPrompt="1"/>
          </p:nvPr>
        </p:nvSpPr>
        <p:spPr>
          <a:xfrm>
            <a:off x="8188452" y="3194495"/>
            <a:ext cx="4003548" cy="3663506"/>
          </a:xfrm>
          <a:custGeom>
            <a:avLst/>
            <a:gdLst>
              <a:gd name="connsiteX0" fmla="*/ 4003548 w 4003548"/>
              <a:gd name="connsiteY0" fmla="*/ 0 h 3663506"/>
              <a:gd name="connsiteX1" fmla="*/ 4003548 w 4003548"/>
              <a:gd name="connsiteY1" fmla="*/ 3663506 h 3663506"/>
              <a:gd name="connsiteX2" fmla="*/ 2355056 w 4003548"/>
              <a:gd name="connsiteY2" fmla="*/ 3663506 h 3663506"/>
              <a:gd name="connsiteX3" fmla="*/ 0 w 4003548"/>
              <a:gd name="connsiteY3" fmla="*/ 2298764 h 3663506"/>
            </a:gdLst>
            <a:ahLst/>
            <a:cxnLst>
              <a:cxn ang="0">
                <a:pos x="connsiteX0" y="connsiteY0"/>
              </a:cxn>
              <a:cxn ang="0">
                <a:pos x="connsiteX1" y="connsiteY1"/>
              </a:cxn>
              <a:cxn ang="0">
                <a:pos x="connsiteX2" y="connsiteY2"/>
              </a:cxn>
              <a:cxn ang="0">
                <a:pos x="connsiteX3" y="connsiteY3"/>
              </a:cxn>
            </a:cxnLst>
            <a:rect l="l" t="t" r="r" b="b"/>
            <a:pathLst>
              <a:path w="4003548" h="3663506">
                <a:moveTo>
                  <a:pt x="4003548" y="0"/>
                </a:moveTo>
                <a:lnTo>
                  <a:pt x="4003548" y="3663506"/>
                </a:lnTo>
                <a:lnTo>
                  <a:pt x="2355056" y="3663506"/>
                </a:lnTo>
                <a:lnTo>
                  <a:pt x="0" y="2298764"/>
                </a:lnTo>
                <a:close/>
              </a:path>
            </a:pathLst>
          </a:custGeom>
          <a:solidFill>
            <a:schemeClr val="bg1">
              <a:lumMod val="75000"/>
            </a:schemeClr>
          </a:solidFill>
        </p:spPr>
        <p:txBody>
          <a:bodyPr wrap="square" lIns="144000" tIns="144000" anchor="ctr" anchorCtr="0">
            <a:noAutofit/>
          </a:bodyPr>
          <a:lstStyle>
            <a:lvl1pPr algn="r">
              <a:defRPr sz="1400">
                <a:solidFill>
                  <a:schemeClr val="bg1"/>
                </a:solidFill>
              </a:defRPr>
            </a:lvl1pPr>
          </a:lstStyle>
          <a:p>
            <a:r>
              <a:rPr lang="en-AU" sz="1400" dirty="0"/>
              <a:t>Click Icon to Add Image</a:t>
            </a:r>
            <a:endParaRPr lang="en-AU"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9" name="Slide Number">
            <a:extLst>
              <a:ext uri="{FF2B5EF4-FFF2-40B4-BE49-F238E27FC236}">
                <a16:creationId xmlns:a16="http://schemas.microsoft.com/office/drawing/2014/main" id="{8280DD66-81F6-47DF-8E1A-58C925112832}"/>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B351D502-DD4B-40CF-8223-A8B2D2B55534}"/>
              </a:ext>
            </a:extLst>
          </p:cNvPr>
          <p:cNvSpPr>
            <a:spLocks noGrp="1"/>
          </p:cNvSpPr>
          <p:nvPr>
            <p:ph type="dt" sz="half" idx="18"/>
          </p:nvPr>
        </p:nvSpPr>
        <p:spPr/>
        <p:txBody>
          <a:bodyPr/>
          <a:lstStyle/>
          <a:p>
            <a:endParaRPr lang="en-GB" dirty="0"/>
          </a:p>
        </p:txBody>
      </p:sp>
      <p:sp>
        <p:nvSpPr>
          <p:cNvPr id="8" name="Footer/CRICOS">
            <a:extLst>
              <a:ext uri="{FF2B5EF4-FFF2-40B4-BE49-F238E27FC236}">
                <a16:creationId xmlns:a16="http://schemas.microsoft.com/office/drawing/2014/main" id="{F23995E2-8603-4453-ABE1-DC84EE85DC8A}"/>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422756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and Image C">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85350"/>
            <a:ext cx="9900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Picture Placeholder" descr="Image Placeholder">
            <a:extLst>
              <a:ext uri="{FF2B5EF4-FFF2-40B4-BE49-F238E27FC236}">
                <a16:creationId xmlns:a16="http://schemas.microsoft.com/office/drawing/2014/main" id="{381A31CB-E12D-4693-B07C-5C938482A95D}"/>
              </a:ext>
            </a:extLst>
          </p:cNvPr>
          <p:cNvSpPr>
            <a:spLocks noGrp="1"/>
          </p:cNvSpPr>
          <p:nvPr>
            <p:ph type="pic" sz="quarter" idx="17" hasCustomPrompt="1"/>
          </p:nvPr>
        </p:nvSpPr>
        <p:spPr>
          <a:xfrm>
            <a:off x="8174546" y="5294662"/>
            <a:ext cx="4019550" cy="1563910"/>
          </a:xfrm>
          <a:custGeom>
            <a:avLst/>
            <a:gdLst>
              <a:gd name="connsiteX0" fmla="*/ 1095756 w 4019550"/>
              <a:gd name="connsiteY0" fmla="*/ 0 h 1563910"/>
              <a:gd name="connsiteX1" fmla="*/ 4017455 w 4019550"/>
              <a:gd name="connsiteY1" fmla="*/ 0 h 1563910"/>
              <a:gd name="connsiteX2" fmla="*/ 4017455 w 4019550"/>
              <a:gd name="connsiteY2" fmla="*/ 710206 h 1563910"/>
              <a:gd name="connsiteX3" fmla="*/ 4019550 w 4019550"/>
              <a:gd name="connsiteY3" fmla="*/ 710656 h 1563910"/>
              <a:gd name="connsiteX4" fmla="*/ 4019550 w 4019550"/>
              <a:gd name="connsiteY4" fmla="*/ 1563910 h 1563910"/>
              <a:gd name="connsiteX5" fmla="*/ 1960054 w 4019550"/>
              <a:gd name="connsiteY5" fmla="*/ 1563910 h 1563910"/>
              <a:gd name="connsiteX6" fmla="*/ 1960054 w 4019550"/>
              <a:gd name="connsiteY6" fmla="*/ 1563338 h 1563910"/>
              <a:gd name="connsiteX7" fmla="*/ 104394 w 4019550"/>
              <a:gd name="connsiteY7" fmla="*/ 1563338 h 1563910"/>
              <a:gd name="connsiteX8" fmla="*/ 0 w 4019550"/>
              <a:gd name="connsiteY8" fmla="*/ 1095756 h 1563910"/>
              <a:gd name="connsiteX9" fmla="*/ 1095756 w 4019550"/>
              <a:gd name="connsiteY9" fmla="*/ 0 h 156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9550" h="1563910">
                <a:moveTo>
                  <a:pt x="1095756" y="0"/>
                </a:moveTo>
                <a:lnTo>
                  <a:pt x="4017455" y="0"/>
                </a:lnTo>
                <a:lnTo>
                  <a:pt x="4017455" y="710206"/>
                </a:lnTo>
                <a:lnTo>
                  <a:pt x="4019550" y="710656"/>
                </a:lnTo>
                <a:lnTo>
                  <a:pt x="4019550" y="1563910"/>
                </a:lnTo>
                <a:lnTo>
                  <a:pt x="1960054" y="1563910"/>
                </a:lnTo>
                <a:lnTo>
                  <a:pt x="1960054" y="1563338"/>
                </a:lnTo>
                <a:lnTo>
                  <a:pt x="104394" y="1563338"/>
                </a:lnTo>
                <a:cubicBezTo>
                  <a:pt x="37529" y="1421511"/>
                  <a:pt x="0" y="1263015"/>
                  <a:pt x="0" y="1095756"/>
                </a:cubicBezTo>
                <a:cubicBezTo>
                  <a:pt x="0" y="490442"/>
                  <a:pt x="491109" y="0"/>
                  <a:pt x="1095756" y="0"/>
                </a:cubicBezTo>
                <a:close/>
              </a:path>
            </a:pathLst>
          </a:custGeom>
          <a:solidFill>
            <a:schemeClr val="bg1">
              <a:lumMod val="75000"/>
            </a:schemeClr>
          </a:solidFill>
        </p:spPr>
        <p:txBody>
          <a:bodyPr wrap="square" lIns="144000" tIns="144000" anchor="ctr" anchorCtr="0">
            <a:noAutofit/>
          </a:bodyPr>
          <a:lstStyle>
            <a:lvl1pPr algn="r">
              <a:defRPr sz="1400">
                <a:solidFill>
                  <a:schemeClr val="bg1"/>
                </a:solidFill>
              </a:defRPr>
            </a:lvl1pPr>
          </a:lstStyle>
          <a:p>
            <a:r>
              <a:rPr lang="en-AU" sz="1400" dirty="0"/>
              <a:t>Click Icon to Add Image</a:t>
            </a:r>
            <a:endParaRPr lang="en-AU" dirty="0"/>
          </a:p>
        </p:txBody>
      </p:sp>
      <p:pic>
        <p:nvPicPr>
          <p:cNvPr id="7" name="Header Graphic">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4259" y="396502"/>
            <a:ext cx="352425" cy="400050"/>
          </a:xfrm>
          <a:prstGeom prst="rect">
            <a:avLst/>
          </a:prstGeom>
        </p:spPr>
      </p:pic>
      <p:sp>
        <p:nvSpPr>
          <p:cNvPr id="19" name="Slide Number">
            <a:extLst>
              <a:ext uri="{FF2B5EF4-FFF2-40B4-BE49-F238E27FC236}">
                <a16:creationId xmlns:a16="http://schemas.microsoft.com/office/drawing/2014/main" id="{8E2CE6AB-1ABD-454E-B55F-E629068A14A0}"/>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17" name="Date">
            <a:extLst>
              <a:ext uri="{FF2B5EF4-FFF2-40B4-BE49-F238E27FC236}">
                <a16:creationId xmlns:a16="http://schemas.microsoft.com/office/drawing/2014/main" id="{1D2E4564-995C-42F8-8BD4-7367B5DB0513}"/>
              </a:ext>
            </a:extLst>
          </p:cNvPr>
          <p:cNvSpPr>
            <a:spLocks noGrp="1"/>
          </p:cNvSpPr>
          <p:nvPr>
            <p:ph type="dt" sz="half" idx="18"/>
          </p:nvPr>
        </p:nvSpPr>
        <p:spPr/>
        <p:txBody>
          <a:bodyPr/>
          <a:lstStyle/>
          <a:p>
            <a:endParaRPr lang="en-GB" dirty="0"/>
          </a:p>
        </p:txBody>
      </p:sp>
      <p:sp>
        <p:nvSpPr>
          <p:cNvPr id="18" name="Footer/CRICOS">
            <a:extLst>
              <a:ext uri="{FF2B5EF4-FFF2-40B4-BE49-F238E27FC236}">
                <a16:creationId xmlns:a16="http://schemas.microsoft.com/office/drawing/2014/main" id="{88DA4857-4DCB-4E65-A0B1-D7E6FC9C05E4}"/>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364404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and Table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1">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77965" y="1582600"/>
            <a:ext cx="3636000" cy="4356000"/>
          </a:xfrm>
          <a:solidFill>
            <a:schemeClr val="accent6"/>
          </a:solidFill>
        </p:spPr>
        <p:txBody>
          <a:bodyPr lIns="216000" tIns="25200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200"/>
            </a:lvl2pPr>
            <a:lvl3pPr>
              <a:spcBef>
                <a:spcPts val="600"/>
              </a:spcBef>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Body copy text 2">
            <a:extLst>
              <a:ext uri="{FF2B5EF4-FFF2-40B4-BE49-F238E27FC236}">
                <a16:creationId xmlns:a16="http://schemas.microsoft.com/office/drawing/2014/main" id="{7A8B5648-049A-4275-B63C-8DE5F8AE7099}"/>
              </a:ext>
            </a:extLst>
          </p:cNvPr>
          <p:cNvSpPr>
            <a:spLocks noGrp="1"/>
          </p:cNvSpPr>
          <p:nvPr>
            <p:ph sz="quarter" idx="16" hasCustomPrompt="1"/>
          </p:nvPr>
        </p:nvSpPr>
        <p:spPr>
          <a:xfrm>
            <a:off x="4992515" y="1582599"/>
            <a:ext cx="2936639" cy="4355999"/>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0" name="Slide Number">
            <a:extLst>
              <a:ext uri="{FF2B5EF4-FFF2-40B4-BE49-F238E27FC236}">
                <a16:creationId xmlns:a16="http://schemas.microsoft.com/office/drawing/2014/main" id="{DCE954CA-5F34-41AF-8C0A-75249D76E797}"/>
              </a:ext>
            </a:extLst>
          </p:cNvPr>
          <p:cNvSpPr>
            <a:spLocks noGrp="1"/>
          </p:cNvSpPr>
          <p:nvPr>
            <p:ph type="sldNum" sz="quarter" idx="19"/>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AD2E3E0D-44F7-47A6-9599-51FC98AA7499}"/>
              </a:ext>
            </a:extLst>
          </p:cNvPr>
          <p:cNvSpPr>
            <a:spLocks noGrp="1"/>
          </p:cNvSpPr>
          <p:nvPr>
            <p:ph type="dt" sz="half" idx="17"/>
          </p:nvPr>
        </p:nvSpPr>
        <p:spPr/>
        <p:txBody>
          <a:bodyPr/>
          <a:lstStyle/>
          <a:p>
            <a:endParaRPr lang="en-GB" dirty="0"/>
          </a:p>
        </p:txBody>
      </p:sp>
      <p:sp>
        <p:nvSpPr>
          <p:cNvPr id="8" name="Footer/CRICOS">
            <a:extLst>
              <a:ext uri="{FF2B5EF4-FFF2-40B4-BE49-F238E27FC236}">
                <a16:creationId xmlns:a16="http://schemas.microsoft.com/office/drawing/2014/main" id="{4E8A1DF4-45A8-4486-8ACA-700AF2812ABE}"/>
              </a:ext>
            </a:extLst>
          </p:cNvPr>
          <p:cNvSpPr>
            <a:spLocks noGrp="1"/>
          </p:cNvSpPr>
          <p:nvPr>
            <p:ph type="ftr" sz="quarter" idx="18"/>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873635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and Table B">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7" name="Table Placeholder">
            <a:extLst>
              <a:ext uri="{FF2B5EF4-FFF2-40B4-BE49-F238E27FC236}">
                <a16:creationId xmlns:a16="http://schemas.microsoft.com/office/drawing/2014/main" id="{186C0C8E-6E89-41BD-BF85-EA7502310463}"/>
              </a:ext>
            </a:extLst>
          </p:cNvPr>
          <p:cNvSpPr>
            <a:spLocks noGrp="1"/>
          </p:cNvSpPr>
          <p:nvPr>
            <p:ph type="tbl" sz="quarter" idx="16"/>
          </p:nvPr>
        </p:nvSpPr>
        <p:spPr>
          <a:xfrm>
            <a:off x="801766" y="1617663"/>
            <a:ext cx="5832000" cy="3816350"/>
          </a:xfrm>
          <a:solidFill>
            <a:schemeClr val="accent6"/>
          </a:solidFill>
        </p:spPr>
        <p:txBody>
          <a:bodyPr/>
          <a:lstStyle>
            <a:lvl1pPr>
              <a:defRPr sz="1400"/>
            </a:lvl1pPr>
          </a:lstStyle>
          <a:p>
            <a:endParaRPr lang="en-AU"/>
          </a:p>
        </p:txBody>
      </p:sp>
      <p:grpSp>
        <p:nvGrpSpPr>
          <p:cNvPr id="11" name="Header Graphics">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0" name="Slide Number">
            <a:extLst>
              <a:ext uri="{FF2B5EF4-FFF2-40B4-BE49-F238E27FC236}">
                <a16:creationId xmlns:a16="http://schemas.microsoft.com/office/drawing/2014/main" id="{AA537430-6C10-4C2A-9E36-A76ADBC95041}"/>
              </a:ext>
            </a:extLst>
          </p:cNvPr>
          <p:cNvSpPr>
            <a:spLocks noGrp="1"/>
          </p:cNvSpPr>
          <p:nvPr>
            <p:ph type="sldNum" sz="quarter" idx="19"/>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0B131A70-E30F-45DB-A526-B035C08F4646}"/>
              </a:ext>
            </a:extLst>
          </p:cNvPr>
          <p:cNvSpPr>
            <a:spLocks noGrp="1"/>
          </p:cNvSpPr>
          <p:nvPr>
            <p:ph type="dt" sz="half" idx="17"/>
          </p:nvPr>
        </p:nvSpPr>
        <p:spPr/>
        <p:txBody>
          <a:bodyPr/>
          <a:lstStyle/>
          <a:p>
            <a:endParaRPr lang="en-GB" dirty="0"/>
          </a:p>
        </p:txBody>
      </p:sp>
      <p:sp>
        <p:nvSpPr>
          <p:cNvPr id="8" name="Footer/CRICOS">
            <a:extLst>
              <a:ext uri="{FF2B5EF4-FFF2-40B4-BE49-F238E27FC236}">
                <a16:creationId xmlns:a16="http://schemas.microsoft.com/office/drawing/2014/main" id="{FF76CC07-9746-4B8A-B96D-B272F3F6E8DB}"/>
              </a:ext>
            </a:extLst>
          </p:cNvPr>
          <p:cNvSpPr>
            <a:spLocks noGrp="1"/>
          </p:cNvSpPr>
          <p:nvPr>
            <p:ph type="ftr" sz="quarter" idx="18"/>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558855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A">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4262EEFC-6A97-470A-8C1E-B4F6FAF14D43}"/>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raphic">
            <a:extLst>
              <a:ext uri="{FF2B5EF4-FFF2-40B4-BE49-F238E27FC236}">
                <a16:creationId xmlns:a16="http://schemas.microsoft.com/office/drawing/2014/main" id="{6551DA18-E036-4C63-B29C-5ABCD4B402F1}"/>
              </a:ext>
              <a:ext uri="{C183D7F6-B498-43B3-948B-1728B52AA6E4}">
                <adec:decorative xmlns:adec="http://schemas.microsoft.com/office/drawing/2017/decorative" val="1"/>
              </a:ext>
            </a:extLst>
          </p:cNvPr>
          <p:cNvSpPr/>
          <p:nvPr/>
        </p:nvSpPr>
        <p:spPr>
          <a:xfrm>
            <a:off x="0" y="911590"/>
            <a:ext cx="8415146" cy="5034820"/>
          </a:xfrm>
          <a:custGeom>
            <a:avLst/>
            <a:gdLst>
              <a:gd name="connsiteX0" fmla="*/ 0 w 8415146"/>
              <a:gd name="connsiteY0" fmla="*/ 5034820 h 5034820"/>
              <a:gd name="connsiteX1" fmla="*/ 5898261 w 8415146"/>
              <a:gd name="connsiteY1" fmla="*/ 5034820 h 5034820"/>
              <a:gd name="connsiteX2" fmla="*/ 8415147 w 8415146"/>
              <a:gd name="connsiteY2" fmla="*/ 2517934 h 5034820"/>
              <a:gd name="connsiteX3" fmla="*/ 5898261 w 8415146"/>
              <a:gd name="connsiteY3" fmla="*/ 0 h 5034820"/>
              <a:gd name="connsiteX4" fmla="*/ 0 w 8415146"/>
              <a:gd name="connsiteY4" fmla="*/ 0 h 5034820"/>
              <a:gd name="connsiteX5" fmla="*/ 0 w 8415146"/>
              <a:gd name="connsiteY5" fmla="*/ 5034820 h 503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5146" h="5034820">
                <a:moveTo>
                  <a:pt x="0" y="5034820"/>
                </a:moveTo>
                <a:lnTo>
                  <a:pt x="5898261" y="5034820"/>
                </a:lnTo>
                <a:cubicBezTo>
                  <a:pt x="7287101" y="5034820"/>
                  <a:pt x="8415147" y="3908393"/>
                  <a:pt x="8415147" y="2517934"/>
                </a:cubicBezTo>
                <a:cubicBezTo>
                  <a:pt x="8415242" y="1127093"/>
                  <a:pt x="7288816" y="0"/>
                  <a:pt x="5898261" y="0"/>
                </a:cubicBezTo>
                <a:lnTo>
                  <a:pt x="0" y="0"/>
                </a:lnTo>
                <a:lnTo>
                  <a:pt x="0" y="5034820"/>
                </a:lnTo>
                <a:close/>
              </a:path>
            </a:pathLst>
          </a:custGeom>
          <a:solidFill>
            <a:schemeClr val="accent1"/>
          </a:solidFill>
          <a:ln w="9525" cap="flat">
            <a:noFill/>
            <a:prstDash val="solid"/>
            <a:miter/>
          </a:ln>
        </p:spPr>
        <p:txBody>
          <a:bodyPr rtlCol="0" anchor="ctr"/>
          <a:lstStyle/>
          <a:p>
            <a:endParaRPr lang="en-AU"/>
          </a:p>
        </p:txBody>
      </p:sp>
      <p:sp>
        <p:nvSpPr>
          <p:cNvPr id="2" name="Title"/>
          <p:cNvSpPr>
            <a:spLocks noGrp="1"/>
          </p:cNvSpPr>
          <p:nvPr>
            <p:ph type="title" hasCustomPrompt="1"/>
          </p:nvPr>
        </p:nvSpPr>
        <p:spPr>
          <a:xfrm>
            <a:off x="801765" y="1473196"/>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14" name="Body copy text">
            <a:extLst>
              <a:ext uri="{FF2B5EF4-FFF2-40B4-BE49-F238E27FC236}">
                <a16:creationId xmlns:a16="http://schemas.microsoft.com/office/drawing/2014/main" id="{7CEB7F94-BC87-4343-A596-E86EF3A223CB}"/>
              </a:ext>
            </a:extLst>
          </p:cNvPr>
          <p:cNvSpPr>
            <a:spLocks noGrp="1"/>
          </p:cNvSpPr>
          <p:nvPr>
            <p:ph sz="quarter" idx="12" hasCustomPrompt="1"/>
          </p:nvPr>
        </p:nvSpPr>
        <p:spPr>
          <a:xfrm>
            <a:off x="801764" y="2662888"/>
            <a:ext cx="5507999" cy="2664000"/>
          </a:xfrm>
          <a:noFill/>
        </p:spPr>
        <p:txBody>
          <a:bodyPr lIns="90000" tIns="9000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200"/>
            </a:lvl2pPr>
            <a:lvl3pPr>
              <a:spcBef>
                <a:spcPts val="600"/>
              </a:spcBef>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3" name="Deakin Logo" descr="Deakin Logo">
            <a:extLst>
              <a:ext uri="{FF2B5EF4-FFF2-40B4-BE49-F238E27FC236}">
                <a16:creationId xmlns:a16="http://schemas.microsoft.com/office/drawing/2014/main" id="{23338597-587A-4CB8-83E0-91137A59A5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10240" y="345808"/>
            <a:ext cx="1038747" cy="1037217"/>
          </a:xfrm>
          <a:prstGeom prst="rect">
            <a:avLst/>
          </a:prstGeom>
        </p:spPr>
      </p:pic>
      <p:sp>
        <p:nvSpPr>
          <p:cNvPr id="5" name="Slide Number">
            <a:extLst>
              <a:ext uri="{FF2B5EF4-FFF2-40B4-BE49-F238E27FC236}">
                <a16:creationId xmlns:a16="http://schemas.microsoft.com/office/drawing/2014/main" id="{C68B1544-0DFA-459D-8ABC-F4811138FABA}"/>
              </a:ext>
            </a:extLst>
          </p:cNvPr>
          <p:cNvSpPr>
            <a:spLocks noGrp="1"/>
          </p:cNvSpPr>
          <p:nvPr>
            <p:ph type="sldNum" sz="quarter" idx="15"/>
          </p:nvPr>
        </p:nvSpPr>
        <p:spPr/>
        <p:txBody>
          <a:bodyPr/>
          <a:lstStyle>
            <a:lvl1pPr>
              <a:defRPr>
                <a:solidFill>
                  <a:schemeClr val="bg1"/>
                </a:solidFill>
              </a:defRPr>
            </a:lvl1p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971B77DE-A496-4B93-B64F-ED5DC4A08ACE}"/>
              </a:ext>
            </a:extLst>
          </p:cNvPr>
          <p:cNvSpPr>
            <a:spLocks noGrp="1"/>
          </p:cNvSpPr>
          <p:nvPr>
            <p:ph type="dt" sz="half" idx="13"/>
          </p:nvPr>
        </p:nvSpPr>
        <p:spPr/>
        <p:txBody>
          <a:bodyPr/>
          <a:lstStyle>
            <a:lvl1pPr>
              <a:defRPr>
                <a:solidFill>
                  <a:schemeClr val="bg1"/>
                </a:solidFill>
              </a:defRPr>
            </a:lvl1pPr>
          </a:lstStyle>
          <a:p>
            <a:endParaRPr lang="en-GB" dirty="0">
              <a:solidFill>
                <a:schemeClr val="bg1"/>
              </a:solidFill>
            </a:endParaRPr>
          </a:p>
        </p:txBody>
      </p:sp>
      <p:sp>
        <p:nvSpPr>
          <p:cNvPr id="4" name="Footer/CRICOS">
            <a:extLst>
              <a:ext uri="{FF2B5EF4-FFF2-40B4-BE49-F238E27FC236}">
                <a16:creationId xmlns:a16="http://schemas.microsoft.com/office/drawing/2014/main" id="{C6096C4C-B29C-42A4-AD6C-2A14A7616E8E}"/>
              </a:ext>
            </a:extLst>
          </p:cNvPr>
          <p:cNvSpPr>
            <a:spLocks noGrp="1"/>
          </p:cNvSpPr>
          <p:nvPr>
            <p:ph type="ftr" sz="quarter" idx="14"/>
          </p:nvPr>
        </p:nvSpPr>
        <p:spPr/>
        <p:txBody>
          <a:bodyPr/>
          <a:lstStyle>
            <a:lvl1pPr>
              <a:defRPr>
                <a:solidFill>
                  <a:schemeClr val="bg1"/>
                </a:solidFill>
              </a:defRPr>
            </a:lvl1pPr>
          </a:lstStyle>
          <a:p>
            <a:r>
              <a:rPr lang="en-AU"/>
              <a:t>Deakin University CRICOS Provider Code: 00113B</a:t>
            </a:r>
            <a:endParaRPr lang="en-GB" dirty="0"/>
          </a:p>
        </p:txBody>
      </p:sp>
    </p:spTree>
    <p:extLst>
      <p:ext uri="{BB962C8B-B14F-4D97-AF65-F5344CB8AC3E}">
        <p14:creationId xmlns:p14="http://schemas.microsoft.com/office/powerpoint/2010/main" val="24520214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B">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4262EEFC-6A97-470A-8C1E-B4F6FAF14D43}"/>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a:xfrm>
            <a:off x="1402661" y="1473196"/>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16" name="Body copy text">
            <a:extLst>
              <a:ext uri="{FF2B5EF4-FFF2-40B4-BE49-F238E27FC236}">
                <a16:creationId xmlns:a16="http://schemas.microsoft.com/office/drawing/2014/main" id="{F3791DE4-1437-4699-A928-975D1055FA5F}"/>
              </a:ext>
            </a:extLst>
          </p:cNvPr>
          <p:cNvSpPr>
            <a:spLocks noGrp="1"/>
          </p:cNvSpPr>
          <p:nvPr>
            <p:ph sz="quarter" idx="16" hasCustomPrompt="1"/>
          </p:nvPr>
        </p:nvSpPr>
        <p:spPr>
          <a:xfrm>
            <a:off x="1402662" y="2664820"/>
            <a:ext cx="5508000" cy="2592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Graphic">
            <a:extLst>
              <a:ext uri="{FF2B5EF4-FFF2-40B4-BE49-F238E27FC236}">
                <a16:creationId xmlns:a16="http://schemas.microsoft.com/office/drawing/2014/main" id="{E5E545D0-CCCB-49AF-95FD-78F4DA9A6BE5}"/>
              </a:ext>
              <a:ext uri="{C183D7F6-B498-43B3-948B-1728B52AA6E4}">
                <adec:decorative xmlns:adec="http://schemas.microsoft.com/office/drawing/2017/decorative" val="1"/>
              </a:ext>
            </a:extLst>
          </p:cNvPr>
          <p:cNvSpPr/>
          <p:nvPr/>
        </p:nvSpPr>
        <p:spPr>
          <a:xfrm>
            <a:off x="850311" y="828810"/>
            <a:ext cx="7587424" cy="5091970"/>
          </a:xfrm>
          <a:custGeom>
            <a:avLst/>
            <a:gdLst>
              <a:gd name="connsiteX0" fmla="*/ 5041869 w 7587424"/>
              <a:gd name="connsiteY0" fmla="*/ 5091970 h 5091970"/>
              <a:gd name="connsiteX1" fmla="*/ 0 w 7587424"/>
              <a:gd name="connsiteY1" fmla="*/ 5091970 h 5091970"/>
              <a:gd name="connsiteX2" fmla="*/ 0 w 7587424"/>
              <a:gd name="connsiteY2" fmla="*/ 0 h 5091970"/>
              <a:gd name="connsiteX3" fmla="*/ 5041869 w 7587424"/>
              <a:gd name="connsiteY3" fmla="*/ 0 h 5091970"/>
              <a:gd name="connsiteX4" fmla="*/ 6841998 w 7587424"/>
              <a:gd name="connsiteY4" fmla="*/ 745808 h 5091970"/>
              <a:gd name="connsiteX5" fmla="*/ 7587425 w 7587424"/>
              <a:gd name="connsiteY5" fmla="*/ 2546509 h 5091970"/>
              <a:gd name="connsiteX6" fmla="*/ 6841427 w 7587424"/>
              <a:gd name="connsiteY6" fmla="*/ 4346543 h 5091970"/>
              <a:gd name="connsiteX7" fmla="*/ 5041869 w 7587424"/>
              <a:gd name="connsiteY7" fmla="*/ 5091970 h 5091970"/>
              <a:gd name="connsiteX8" fmla="*/ 57150 w 7587424"/>
              <a:gd name="connsiteY8" fmla="*/ 5034820 h 5091970"/>
              <a:gd name="connsiteX9" fmla="*/ 5041869 w 7587424"/>
              <a:gd name="connsiteY9" fmla="*/ 5034820 h 5091970"/>
              <a:gd name="connsiteX10" fmla="*/ 7530180 w 7587424"/>
              <a:gd name="connsiteY10" fmla="*/ 2546509 h 5091970"/>
              <a:gd name="connsiteX11" fmla="*/ 5041869 w 7587424"/>
              <a:gd name="connsiteY11" fmla="*/ 57150 h 5091970"/>
              <a:gd name="connsiteX12" fmla="*/ 57150 w 7587424"/>
              <a:gd name="connsiteY12" fmla="*/ 57150 h 5091970"/>
              <a:gd name="connsiteX13" fmla="*/ 57150 w 7587424"/>
              <a:gd name="connsiteY13" fmla="*/ 5034820 h 509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87424" h="5091970">
                <a:moveTo>
                  <a:pt x="5041869" y="5091970"/>
                </a:moveTo>
                <a:lnTo>
                  <a:pt x="0" y="5091970"/>
                </a:lnTo>
                <a:lnTo>
                  <a:pt x="0" y="0"/>
                </a:lnTo>
                <a:lnTo>
                  <a:pt x="5041869" y="0"/>
                </a:lnTo>
                <a:cubicBezTo>
                  <a:pt x="5721953" y="0"/>
                  <a:pt x="6361271" y="264890"/>
                  <a:pt x="6841998" y="745808"/>
                </a:cubicBezTo>
                <a:cubicBezTo>
                  <a:pt x="7322630" y="1226725"/>
                  <a:pt x="7587425" y="1866233"/>
                  <a:pt x="7587425" y="2546509"/>
                </a:cubicBezTo>
                <a:cubicBezTo>
                  <a:pt x="7587425" y="3226403"/>
                  <a:pt x="7322439" y="3865721"/>
                  <a:pt x="6841427" y="4346543"/>
                </a:cubicBezTo>
                <a:cubicBezTo>
                  <a:pt x="6360414" y="4827270"/>
                  <a:pt x="5721382" y="5091970"/>
                  <a:pt x="5041869" y="5091970"/>
                </a:cubicBezTo>
                <a:close/>
                <a:moveTo>
                  <a:pt x="57150" y="5034820"/>
                </a:moveTo>
                <a:lnTo>
                  <a:pt x="5041869" y="5034820"/>
                </a:lnTo>
                <a:cubicBezTo>
                  <a:pt x="6413945" y="5034820"/>
                  <a:pt x="7530180" y="3918585"/>
                  <a:pt x="7530180" y="2546509"/>
                </a:cubicBezTo>
                <a:cubicBezTo>
                  <a:pt x="7530275" y="1173861"/>
                  <a:pt x="6413945" y="57150"/>
                  <a:pt x="5041869" y="57150"/>
                </a:cubicBezTo>
                <a:lnTo>
                  <a:pt x="57150" y="57150"/>
                </a:lnTo>
                <a:lnTo>
                  <a:pt x="57150" y="5034820"/>
                </a:lnTo>
                <a:close/>
              </a:path>
            </a:pathLst>
          </a:custGeom>
          <a:solidFill>
            <a:srgbClr val="FFFFFF"/>
          </a:solidFill>
          <a:ln w="9525" cap="flat">
            <a:noFill/>
            <a:prstDash val="solid"/>
            <a:miter/>
          </a:ln>
        </p:spPr>
        <p:txBody>
          <a:bodyPr rtlCol="0" anchor="ctr"/>
          <a:lstStyle/>
          <a:p>
            <a:endParaRPr lang="en-AU"/>
          </a:p>
        </p:txBody>
      </p:sp>
      <p:pic>
        <p:nvPicPr>
          <p:cNvPr id="13" name="Deakin Logo" descr="Deakin Logo">
            <a:extLst>
              <a:ext uri="{FF2B5EF4-FFF2-40B4-BE49-F238E27FC236}">
                <a16:creationId xmlns:a16="http://schemas.microsoft.com/office/drawing/2014/main" id="{23338597-587A-4CB8-83E0-91137A59A5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10240" y="345808"/>
            <a:ext cx="1038747" cy="1037217"/>
          </a:xfrm>
          <a:prstGeom prst="rect">
            <a:avLst/>
          </a:prstGeom>
        </p:spPr>
      </p:pic>
      <p:sp>
        <p:nvSpPr>
          <p:cNvPr id="5" name="Slide Number">
            <a:extLst>
              <a:ext uri="{FF2B5EF4-FFF2-40B4-BE49-F238E27FC236}">
                <a16:creationId xmlns:a16="http://schemas.microsoft.com/office/drawing/2014/main" id="{37EA43FF-D04F-4A6E-9F96-422B82399310}"/>
              </a:ext>
            </a:extLst>
          </p:cNvPr>
          <p:cNvSpPr>
            <a:spLocks noGrp="1"/>
          </p:cNvSpPr>
          <p:nvPr>
            <p:ph type="sldNum" sz="quarter" idx="19"/>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6CDDB718-A996-4A98-8739-BEFFB22474D3}"/>
              </a:ext>
            </a:extLst>
          </p:cNvPr>
          <p:cNvSpPr>
            <a:spLocks noGrp="1"/>
          </p:cNvSpPr>
          <p:nvPr>
            <p:ph type="dt" sz="half" idx="17"/>
          </p:nvPr>
        </p:nvSpPr>
        <p:spPr/>
        <p:txBody>
          <a:bodyPr/>
          <a:lstStyle/>
          <a:p>
            <a:endParaRPr lang="en-GB" dirty="0"/>
          </a:p>
        </p:txBody>
      </p:sp>
      <p:sp>
        <p:nvSpPr>
          <p:cNvPr id="4" name="Footer/CRICOS">
            <a:extLst>
              <a:ext uri="{FF2B5EF4-FFF2-40B4-BE49-F238E27FC236}">
                <a16:creationId xmlns:a16="http://schemas.microsoft.com/office/drawing/2014/main" id="{1F08ED1B-906B-4B47-B5E0-ED1012EB0674}"/>
              </a:ext>
            </a:extLst>
          </p:cNvPr>
          <p:cNvSpPr>
            <a:spLocks noGrp="1"/>
          </p:cNvSpPr>
          <p:nvPr>
            <p:ph type="ftr" sz="quarter" idx="18"/>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98443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C">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0CFD4351-9C64-4705-A41F-E710159B5BF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a:xfrm>
            <a:off x="801765" y="278670"/>
            <a:ext cx="8496000" cy="468000"/>
          </a:xfrm>
        </p:spPr>
        <p:txBody>
          <a:bodyPr/>
          <a:lstStyle>
            <a:lvl1pPr>
              <a:lnSpc>
                <a:spcPct val="100000"/>
              </a:lnSpc>
              <a:buFont typeface="Arial" panose="020B0604020202020204" pitchFamily="34" charset="0"/>
              <a:buNone/>
              <a:defRPr sz="2200">
                <a:solidFill>
                  <a:schemeClr val="bg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24732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solidFill>
                  <a:schemeClr val="bg1"/>
                </a:solidFill>
              </a:defRPr>
            </a:lvl1pPr>
            <a:lvl2pPr>
              <a:defRPr>
                <a:solidFill>
                  <a:schemeClr val="bg1"/>
                </a:solidFill>
              </a:defRPr>
            </a:lvl2pPr>
            <a:lvl3pPr>
              <a:spcBef>
                <a:spcPts val="600"/>
              </a:spcBef>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Header Graphic">
            <a:extLst>
              <a:ext uri="{FF2B5EF4-FFF2-40B4-BE49-F238E27FC236}">
                <a16:creationId xmlns:a16="http://schemas.microsoft.com/office/drawing/2014/main" id="{8515E671-E538-4CCB-8E7C-A93467ED956C}"/>
              </a:ext>
              <a:ext uri="{C183D7F6-B498-43B3-948B-1728B52AA6E4}">
                <adec:decorative xmlns:adec="http://schemas.microsoft.com/office/drawing/2017/decorative" val="1"/>
              </a:ext>
            </a:extLst>
          </p:cNvPr>
          <p:cNvSpPr>
            <a:spLocks/>
          </p:cNvSpPr>
          <p:nvPr userDrawn="1"/>
        </p:nvSpPr>
        <p:spPr bwMode="auto">
          <a:xfrm>
            <a:off x="3175" y="0"/>
            <a:ext cx="10177145" cy="901101"/>
          </a:xfrm>
          <a:custGeom>
            <a:avLst/>
            <a:gdLst>
              <a:gd name="T0" fmla="*/ 4275 w 4275"/>
              <a:gd name="T1" fmla="*/ 0 h 376"/>
              <a:gd name="T2" fmla="*/ 4275 w 4275"/>
              <a:gd name="T3" fmla="*/ 0 h 376"/>
              <a:gd name="T4" fmla="*/ 4259 w 4275"/>
              <a:gd name="T5" fmla="*/ 0 h 376"/>
              <a:gd name="T6" fmla="*/ 4259 w 4275"/>
              <a:gd name="T7" fmla="*/ 0 h 376"/>
              <a:gd name="T8" fmla="*/ 3899 w 4275"/>
              <a:gd name="T9" fmla="*/ 360 h 376"/>
              <a:gd name="T10" fmla="*/ 0 w 4275"/>
              <a:gd name="T11" fmla="*/ 360 h 376"/>
              <a:gd name="T12" fmla="*/ 0 w 4275"/>
              <a:gd name="T13" fmla="*/ 376 h 376"/>
              <a:gd name="T14" fmla="*/ 3899 w 4275"/>
              <a:gd name="T15" fmla="*/ 376 h 376"/>
              <a:gd name="T16" fmla="*/ 4275 w 4275"/>
              <a:gd name="T17"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5" h="376">
                <a:moveTo>
                  <a:pt x="4275" y="0"/>
                </a:moveTo>
                <a:cubicBezTo>
                  <a:pt x="4275" y="0"/>
                  <a:pt x="4275" y="0"/>
                  <a:pt x="4275" y="0"/>
                </a:cubicBezTo>
                <a:cubicBezTo>
                  <a:pt x="4259" y="0"/>
                  <a:pt x="4259" y="0"/>
                  <a:pt x="4259" y="0"/>
                </a:cubicBezTo>
                <a:cubicBezTo>
                  <a:pt x="4259" y="0"/>
                  <a:pt x="4259" y="0"/>
                  <a:pt x="4259" y="0"/>
                </a:cubicBezTo>
                <a:cubicBezTo>
                  <a:pt x="4259" y="199"/>
                  <a:pt x="4098" y="360"/>
                  <a:pt x="3899" y="360"/>
                </a:cubicBezTo>
                <a:cubicBezTo>
                  <a:pt x="0" y="360"/>
                  <a:pt x="0" y="360"/>
                  <a:pt x="0" y="360"/>
                </a:cubicBezTo>
                <a:cubicBezTo>
                  <a:pt x="0" y="376"/>
                  <a:pt x="0" y="376"/>
                  <a:pt x="0" y="376"/>
                </a:cubicBezTo>
                <a:cubicBezTo>
                  <a:pt x="3899" y="376"/>
                  <a:pt x="3899" y="376"/>
                  <a:pt x="3899" y="376"/>
                </a:cubicBezTo>
                <a:cubicBezTo>
                  <a:pt x="4106" y="376"/>
                  <a:pt x="4275" y="207"/>
                  <a:pt x="4275" y="0"/>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 name="Slide Number">
            <a:extLst>
              <a:ext uri="{FF2B5EF4-FFF2-40B4-BE49-F238E27FC236}">
                <a16:creationId xmlns:a16="http://schemas.microsoft.com/office/drawing/2014/main" id="{0C0F968D-EDD8-4F6B-84B9-82CCA88FAEA7}"/>
              </a:ext>
            </a:extLst>
          </p:cNvPr>
          <p:cNvSpPr>
            <a:spLocks noGrp="1"/>
          </p:cNvSpPr>
          <p:nvPr>
            <p:ph type="sldNum" sz="quarter" idx="15"/>
          </p:nvPr>
        </p:nvSpPr>
        <p:spPr/>
        <p:txBody>
          <a:bodyPr/>
          <a:lstStyle>
            <a:lvl1pPr>
              <a:defRPr>
                <a:solidFill>
                  <a:schemeClr val="bg1"/>
                </a:solidFill>
              </a:defRPr>
            </a:lvl1p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BE3CC924-D035-438F-8001-2843F4CBDD5A}"/>
              </a:ext>
            </a:extLst>
          </p:cNvPr>
          <p:cNvSpPr>
            <a:spLocks noGrp="1"/>
          </p:cNvSpPr>
          <p:nvPr>
            <p:ph type="dt" sz="half" idx="13"/>
          </p:nvPr>
        </p:nvSpPr>
        <p:spPr/>
        <p:txBody>
          <a:bodyPr/>
          <a:lstStyle>
            <a:lvl1pPr>
              <a:defRPr>
                <a:solidFill>
                  <a:schemeClr val="bg1"/>
                </a:solidFill>
              </a:defRPr>
            </a:lvl1pPr>
          </a:lstStyle>
          <a:p>
            <a:endParaRPr lang="en-GB" dirty="0">
              <a:solidFill>
                <a:schemeClr val="bg1"/>
              </a:solidFill>
            </a:endParaRPr>
          </a:p>
        </p:txBody>
      </p:sp>
      <p:sp>
        <p:nvSpPr>
          <p:cNvPr id="4" name="Footer/CRICOS">
            <a:extLst>
              <a:ext uri="{FF2B5EF4-FFF2-40B4-BE49-F238E27FC236}">
                <a16:creationId xmlns:a16="http://schemas.microsoft.com/office/drawing/2014/main" id="{EA94DFF9-D916-402B-9E90-5C63C3CFC8B9}"/>
              </a:ext>
            </a:extLst>
          </p:cNvPr>
          <p:cNvSpPr>
            <a:spLocks noGrp="1"/>
          </p:cNvSpPr>
          <p:nvPr>
            <p:ph type="ftr" sz="quarter" idx="14"/>
          </p:nvPr>
        </p:nvSpPr>
        <p:spPr/>
        <p:txBody>
          <a:bodyPr/>
          <a:lstStyle>
            <a:lvl1pPr>
              <a:defRPr>
                <a:solidFill>
                  <a:schemeClr val="bg1"/>
                </a:solidFill>
              </a:defRPr>
            </a:lvl1pPr>
          </a:lstStyle>
          <a:p>
            <a:r>
              <a:rPr lang="en-AU"/>
              <a:t>Deakin University CRICOS Provider Code: 00113B</a:t>
            </a:r>
            <a:endParaRPr lang="en-GB" dirty="0"/>
          </a:p>
        </p:txBody>
      </p:sp>
      <p:pic>
        <p:nvPicPr>
          <p:cNvPr id="16" name="Deakin Logo" descr="Deakin Logo">
            <a:extLst>
              <a:ext uri="{FF2B5EF4-FFF2-40B4-BE49-F238E27FC236}">
                <a16:creationId xmlns:a16="http://schemas.microsoft.com/office/drawing/2014/main" id="{7AC874EC-57B5-49C0-824E-DA7F5655684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38955" y="205550"/>
            <a:ext cx="651961" cy="651000"/>
          </a:xfrm>
          <a:prstGeom prst="rect">
            <a:avLst/>
          </a:prstGeom>
        </p:spPr>
      </p:pic>
    </p:spTree>
    <p:extLst>
      <p:ext uri="{BB962C8B-B14F-4D97-AF65-F5344CB8AC3E}">
        <p14:creationId xmlns:p14="http://schemas.microsoft.com/office/powerpoint/2010/main" val="42327895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D">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19E9C816-6474-471F-AE0E-BE2E2A471D07}"/>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bg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887644"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solidFill>
                  <a:schemeClr val="bg1"/>
                </a:solidFill>
              </a:defRPr>
            </a:lvl1pPr>
            <a:lvl2pPr>
              <a:defRPr>
                <a:solidFill>
                  <a:schemeClr val="bg1"/>
                </a:solidFill>
              </a:defRPr>
            </a:lvl2pPr>
            <a:lvl3pPr>
              <a:spcBef>
                <a:spcPts val="600"/>
              </a:spcBef>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s">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491CA120-A3CC-4D51-908E-B32825A79F95}"/>
              </a:ext>
            </a:extLst>
          </p:cNvPr>
          <p:cNvSpPr>
            <a:spLocks noGrp="1"/>
          </p:cNvSpPr>
          <p:nvPr>
            <p:ph type="sldNum" sz="quarter" idx="15"/>
          </p:nvPr>
        </p:nvSpPr>
        <p:spPr/>
        <p:txBody>
          <a:bodyPr/>
          <a:lstStyle>
            <a:lvl1pPr>
              <a:defRPr>
                <a:solidFill>
                  <a:schemeClr val="bg1"/>
                </a:solidFill>
              </a:defRPr>
            </a:lvl1p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F42FB864-99B6-4CFC-8C0E-16AC413A621A}"/>
              </a:ext>
            </a:extLst>
          </p:cNvPr>
          <p:cNvSpPr>
            <a:spLocks noGrp="1"/>
          </p:cNvSpPr>
          <p:nvPr>
            <p:ph type="dt" sz="half" idx="13"/>
          </p:nvPr>
        </p:nvSpPr>
        <p:spPr/>
        <p:txBody>
          <a:bodyPr/>
          <a:lstStyle>
            <a:lvl1pPr>
              <a:defRPr>
                <a:solidFill>
                  <a:schemeClr val="bg1"/>
                </a:solidFill>
              </a:defRPr>
            </a:lvl1pPr>
          </a:lstStyle>
          <a:p>
            <a:endParaRPr lang="en-GB" dirty="0">
              <a:solidFill>
                <a:schemeClr val="bg1"/>
              </a:solidFill>
            </a:endParaRPr>
          </a:p>
        </p:txBody>
      </p:sp>
      <p:sp>
        <p:nvSpPr>
          <p:cNvPr id="4" name="Footer/CRICOS">
            <a:extLst>
              <a:ext uri="{FF2B5EF4-FFF2-40B4-BE49-F238E27FC236}">
                <a16:creationId xmlns:a16="http://schemas.microsoft.com/office/drawing/2014/main" id="{E4B97F27-BBD0-4892-9F01-48CF1B733F20}"/>
              </a:ext>
            </a:extLst>
          </p:cNvPr>
          <p:cNvSpPr>
            <a:spLocks noGrp="1"/>
          </p:cNvSpPr>
          <p:nvPr>
            <p:ph type="ftr" sz="quarter" idx="14"/>
          </p:nvPr>
        </p:nvSpPr>
        <p:spPr/>
        <p:txBody>
          <a:bodyPr/>
          <a:lstStyle>
            <a:lvl1pPr>
              <a:defRPr>
                <a:solidFill>
                  <a:schemeClr val="bg1"/>
                </a:solidFill>
              </a:defRPr>
            </a:lvl1pPr>
          </a:lstStyle>
          <a:p>
            <a:r>
              <a:rPr lang="en-AU"/>
              <a:t>Deakin University CRICOS Provider Code: 00113B</a:t>
            </a:r>
            <a:endParaRPr lang="en-GB" dirty="0"/>
          </a:p>
        </p:txBody>
      </p:sp>
      <p:pic>
        <p:nvPicPr>
          <p:cNvPr id="17" name="Deakin Logo" descr="Deakin Logo">
            <a:extLst>
              <a:ext uri="{FF2B5EF4-FFF2-40B4-BE49-F238E27FC236}">
                <a16:creationId xmlns:a16="http://schemas.microsoft.com/office/drawing/2014/main" id="{27BBA998-D685-4B60-89ED-6011BC67AE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38955" y="205550"/>
            <a:ext cx="651961" cy="651000"/>
          </a:xfrm>
          <a:prstGeom prst="rect">
            <a:avLst/>
          </a:prstGeom>
        </p:spPr>
      </p:pic>
    </p:spTree>
    <p:extLst>
      <p:ext uri="{BB962C8B-B14F-4D97-AF65-F5344CB8AC3E}">
        <p14:creationId xmlns:p14="http://schemas.microsoft.com/office/powerpoint/2010/main" val="28366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C">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1031068" y="1293486"/>
            <a:ext cx="5292000" cy="2016000"/>
          </a:xfrm>
        </p:spPr>
        <p:txBody>
          <a:bodyPr anchor="t"/>
          <a:lstStyle>
            <a:lvl1pPr marL="432000" indent="-432000" algn="l">
              <a:lnSpc>
                <a:spcPct val="100000"/>
              </a:lnSpc>
              <a:buClr>
                <a:schemeClr val="bg1"/>
              </a:buClr>
              <a:buSzPct val="80000"/>
              <a:buFont typeface="Wingdings 3" panose="05040102010807070707" pitchFamily="18" charset="2"/>
              <a:buChar char=""/>
              <a:defRPr sz="4000" b="0">
                <a:solidFill>
                  <a:schemeClr val="bg2"/>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480096" y="3614630"/>
            <a:ext cx="4842972" cy="14040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9" name="Graphics">
            <a:extLst>
              <a:ext uri="{FF2B5EF4-FFF2-40B4-BE49-F238E27FC236}">
                <a16:creationId xmlns:a16="http://schemas.microsoft.com/office/drawing/2014/main" id="{39C8C252-A524-44EB-85F8-12649E7AAE0A}"/>
              </a:ext>
              <a:ext uri="{C183D7F6-B498-43B3-948B-1728B52AA6E4}">
                <adec:decorative xmlns:adec="http://schemas.microsoft.com/office/drawing/2017/decorative" val="1"/>
              </a:ext>
            </a:extLst>
          </p:cNvPr>
          <p:cNvGrpSpPr>
            <a:grpSpLocks noChangeAspect="1"/>
          </p:cNvGrpSpPr>
          <p:nvPr userDrawn="1"/>
        </p:nvGrpSpPr>
        <p:grpSpPr bwMode="auto">
          <a:xfrm>
            <a:off x="623888" y="546100"/>
            <a:ext cx="11566525" cy="6308725"/>
            <a:chOff x="393" y="344"/>
            <a:chExt cx="7286" cy="3974"/>
          </a:xfrm>
        </p:grpSpPr>
        <p:sp>
          <p:nvSpPr>
            <p:cNvPr id="11" name="Shape">
              <a:extLst>
                <a:ext uri="{FF2B5EF4-FFF2-40B4-BE49-F238E27FC236}">
                  <a16:creationId xmlns:a16="http://schemas.microsoft.com/office/drawing/2014/main" id="{13FEA6FD-10AA-47FE-A88F-B270509EC5E6}"/>
                </a:ext>
              </a:extLst>
            </p:cNvPr>
            <p:cNvSpPr>
              <a:spLocks/>
            </p:cNvSpPr>
            <p:nvPr userDrawn="1"/>
          </p:nvSpPr>
          <p:spPr bwMode="auto">
            <a:xfrm>
              <a:off x="4305" y="2525"/>
              <a:ext cx="3374" cy="1793"/>
            </a:xfrm>
            <a:custGeom>
              <a:avLst/>
              <a:gdLst>
                <a:gd name="T0" fmla="*/ 2265 w 2265"/>
                <a:gd name="T1" fmla="*/ 497 h 1204"/>
                <a:gd name="T2" fmla="*/ 1261 w 2265"/>
                <a:gd name="T3" fmla="*/ 0 h 1204"/>
                <a:gd name="T4" fmla="*/ 0 w 2265"/>
                <a:gd name="T5" fmla="*/ 1204 h 1204"/>
                <a:gd name="T6" fmla="*/ 2265 w 2265"/>
                <a:gd name="T7" fmla="*/ 1204 h 1204"/>
                <a:gd name="T8" fmla="*/ 2265 w 2265"/>
                <a:gd name="T9" fmla="*/ 497 h 1204"/>
              </a:gdLst>
              <a:ahLst/>
              <a:cxnLst>
                <a:cxn ang="0">
                  <a:pos x="T0" y="T1"/>
                </a:cxn>
                <a:cxn ang="0">
                  <a:pos x="T2" y="T3"/>
                </a:cxn>
                <a:cxn ang="0">
                  <a:pos x="T4" y="T5"/>
                </a:cxn>
                <a:cxn ang="0">
                  <a:pos x="T6" y="T7"/>
                </a:cxn>
                <a:cxn ang="0">
                  <a:pos x="T8" y="T9"/>
                </a:cxn>
              </a:cxnLst>
              <a:rect l="0" t="0" r="r" b="b"/>
              <a:pathLst>
                <a:path w="2265" h="1204">
                  <a:moveTo>
                    <a:pt x="2265" y="497"/>
                  </a:moveTo>
                  <a:cubicBezTo>
                    <a:pt x="2034" y="195"/>
                    <a:pt x="1670" y="0"/>
                    <a:pt x="1261" y="0"/>
                  </a:cubicBezTo>
                  <a:cubicBezTo>
                    <a:pt x="583" y="0"/>
                    <a:pt x="30" y="534"/>
                    <a:pt x="0" y="1204"/>
                  </a:cubicBezTo>
                  <a:cubicBezTo>
                    <a:pt x="2265" y="1204"/>
                    <a:pt x="2265" y="1204"/>
                    <a:pt x="2265" y="1204"/>
                  </a:cubicBezTo>
                  <a:lnTo>
                    <a:pt x="2265" y="49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9B89CD33-DA52-4E6E-91E9-2293E7BC0D6C}"/>
                </a:ext>
              </a:extLst>
            </p:cNvPr>
            <p:cNvSpPr>
              <a:spLocks noEditPoints="1"/>
            </p:cNvSpPr>
            <p:nvPr userDrawn="1"/>
          </p:nvSpPr>
          <p:spPr bwMode="auto">
            <a:xfrm>
              <a:off x="393" y="344"/>
              <a:ext cx="4730" cy="3148"/>
            </a:xfrm>
            <a:custGeom>
              <a:avLst/>
              <a:gdLst>
                <a:gd name="T0" fmla="*/ 2120 w 3176"/>
                <a:gd name="T1" fmla="*/ 2113 h 2113"/>
                <a:gd name="T2" fmla="*/ 0 w 3176"/>
                <a:gd name="T3" fmla="*/ 2113 h 2113"/>
                <a:gd name="T4" fmla="*/ 0 w 3176"/>
                <a:gd name="T5" fmla="*/ 0 h 2113"/>
                <a:gd name="T6" fmla="*/ 2120 w 3176"/>
                <a:gd name="T7" fmla="*/ 0 h 2113"/>
                <a:gd name="T8" fmla="*/ 2867 w 3176"/>
                <a:gd name="T9" fmla="*/ 310 h 2113"/>
                <a:gd name="T10" fmla="*/ 3176 w 3176"/>
                <a:gd name="T11" fmla="*/ 1057 h 2113"/>
                <a:gd name="T12" fmla="*/ 2867 w 3176"/>
                <a:gd name="T13" fmla="*/ 1804 h 2113"/>
                <a:gd name="T14" fmla="*/ 2120 w 3176"/>
                <a:gd name="T15" fmla="*/ 2113 h 2113"/>
                <a:gd name="T16" fmla="*/ 21 w 3176"/>
                <a:gd name="T17" fmla="*/ 2092 h 2113"/>
                <a:gd name="T18" fmla="*/ 2120 w 3176"/>
                <a:gd name="T19" fmla="*/ 2092 h 2113"/>
                <a:gd name="T20" fmla="*/ 3155 w 3176"/>
                <a:gd name="T21" fmla="*/ 1057 h 2113"/>
                <a:gd name="T22" fmla="*/ 2120 w 3176"/>
                <a:gd name="T23" fmla="*/ 22 h 2113"/>
                <a:gd name="T24" fmla="*/ 21 w 3176"/>
                <a:gd name="T25" fmla="*/ 22 h 2113"/>
                <a:gd name="T26" fmla="*/ 21 w 3176"/>
                <a:gd name="T27" fmla="*/ 2092 h 2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76" h="2113">
                  <a:moveTo>
                    <a:pt x="2120" y="2113"/>
                  </a:moveTo>
                  <a:cubicBezTo>
                    <a:pt x="0" y="2113"/>
                    <a:pt x="0" y="2113"/>
                    <a:pt x="0" y="2113"/>
                  </a:cubicBezTo>
                  <a:cubicBezTo>
                    <a:pt x="0" y="0"/>
                    <a:pt x="0" y="0"/>
                    <a:pt x="0" y="0"/>
                  </a:cubicBezTo>
                  <a:cubicBezTo>
                    <a:pt x="2120" y="0"/>
                    <a:pt x="2120" y="0"/>
                    <a:pt x="2120" y="0"/>
                  </a:cubicBezTo>
                  <a:cubicBezTo>
                    <a:pt x="2402" y="0"/>
                    <a:pt x="2667" y="110"/>
                    <a:pt x="2867" y="310"/>
                  </a:cubicBezTo>
                  <a:cubicBezTo>
                    <a:pt x="3066" y="509"/>
                    <a:pt x="3176" y="775"/>
                    <a:pt x="3176" y="1057"/>
                  </a:cubicBezTo>
                  <a:cubicBezTo>
                    <a:pt x="3176" y="1339"/>
                    <a:pt x="3066" y="1604"/>
                    <a:pt x="2867" y="1804"/>
                  </a:cubicBezTo>
                  <a:cubicBezTo>
                    <a:pt x="2667" y="2003"/>
                    <a:pt x="2402" y="2113"/>
                    <a:pt x="2120" y="2113"/>
                  </a:cubicBezTo>
                  <a:close/>
                  <a:moveTo>
                    <a:pt x="21" y="2092"/>
                  </a:moveTo>
                  <a:cubicBezTo>
                    <a:pt x="2120" y="2092"/>
                    <a:pt x="2120" y="2092"/>
                    <a:pt x="2120" y="2092"/>
                  </a:cubicBezTo>
                  <a:cubicBezTo>
                    <a:pt x="2690" y="2092"/>
                    <a:pt x="3155" y="1628"/>
                    <a:pt x="3155" y="1057"/>
                  </a:cubicBezTo>
                  <a:cubicBezTo>
                    <a:pt x="3155" y="486"/>
                    <a:pt x="2690" y="22"/>
                    <a:pt x="2120" y="22"/>
                  </a:cubicBezTo>
                  <a:cubicBezTo>
                    <a:pt x="21" y="22"/>
                    <a:pt x="21" y="22"/>
                    <a:pt x="21" y="22"/>
                  </a:cubicBezTo>
                  <a:lnTo>
                    <a:pt x="21" y="2092"/>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467" y="4103412"/>
            <a:ext cx="1350813" cy="1348823"/>
          </a:xfrm>
          <a:prstGeom prst="rect">
            <a:avLst/>
          </a:prstGeom>
        </p:spPr>
      </p:pic>
      <p:sp>
        <p:nvSpPr>
          <p:cNvPr id="7" name="Footer/CRICOS">
            <a:extLst>
              <a:ext uri="{FF2B5EF4-FFF2-40B4-BE49-F238E27FC236}">
                <a16:creationId xmlns:a16="http://schemas.microsoft.com/office/drawing/2014/main" id="{503C0357-7701-438B-B337-77AE6DED2CF1}"/>
              </a:ext>
            </a:extLst>
          </p:cNvPr>
          <p:cNvSpPr>
            <a:spLocks noGrp="1"/>
          </p:cNvSpPr>
          <p:nvPr>
            <p:ph type="ftr" sz="quarter" idx="11"/>
          </p:nvPr>
        </p:nvSpPr>
        <p:spPr/>
        <p:txBody>
          <a:bodyPr/>
          <a:lstStyle>
            <a:lvl1pPr>
              <a:defRPr>
                <a:solidFill>
                  <a:schemeClr val="bg1"/>
                </a:solidFill>
              </a:defRPr>
            </a:lvl1pPr>
          </a:lstStyle>
          <a:p>
            <a:r>
              <a:rPr lang="en-AU"/>
              <a:t>Deakin University CRICOS Provider Code: 00113B</a:t>
            </a:r>
            <a:endParaRPr lang="en-GB" dirty="0"/>
          </a:p>
        </p:txBody>
      </p:sp>
    </p:spTree>
    <p:extLst>
      <p:ext uri="{BB962C8B-B14F-4D97-AF65-F5344CB8AC3E}">
        <p14:creationId xmlns:p14="http://schemas.microsoft.com/office/powerpoint/2010/main" val="160576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D">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5008708" y="980331"/>
            <a:ext cx="5292000" cy="2016000"/>
          </a:xfrm>
        </p:spPr>
        <p:txBody>
          <a:bodyPr anchor="b"/>
          <a:lstStyle>
            <a:lvl1pPr marL="432000" indent="-432000" algn="l">
              <a:lnSpc>
                <a:spcPct val="100000"/>
              </a:lnSpc>
              <a:buClr>
                <a:schemeClr val="accent5"/>
              </a:buClr>
              <a:buSzPct val="75000"/>
              <a:buFont typeface="Wingdings 3" panose="05040102010807070707" pitchFamily="18" charset="2"/>
              <a:buChar char=""/>
              <a:defRPr sz="42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5427256" y="3240515"/>
            <a:ext cx="4873452" cy="720000"/>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8" name="Graphics">
            <a:extLst>
              <a:ext uri="{FF2B5EF4-FFF2-40B4-BE49-F238E27FC236}">
                <a16:creationId xmlns:a16="http://schemas.microsoft.com/office/drawing/2014/main" id="{F9047B9D-4C2D-48A6-8F8E-9A28F89D4197}"/>
              </a:ext>
              <a:ext uri="{C183D7F6-B498-43B3-948B-1728B52AA6E4}">
                <adec:decorative xmlns:adec="http://schemas.microsoft.com/office/drawing/2017/decorative" val="1"/>
              </a:ext>
            </a:extLst>
          </p:cNvPr>
          <p:cNvGrpSpPr>
            <a:grpSpLocks noChangeAspect="1"/>
          </p:cNvGrpSpPr>
          <p:nvPr userDrawn="1"/>
        </p:nvGrpSpPr>
        <p:grpSpPr bwMode="auto">
          <a:xfrm>
            <a:off x="0" y="0"/>
            <a:ext cx="4440238" cy="6858000"/>
            <a:chOff x="2440" y="2"/>
            <a:chExt cx="2797" cy="4320"/>
          </a:xfrm>
        </p:grpSpPr>
        <p:sp>
          <p:nvSpPr>
            <p:cNvPr id="17" name="Shape">
              <a:extLst>
                <a:ext uri="{FF2B5EF4-FFF2-40B4-BE49-F238E27FC236}">
                  <a16:creationId xmlns:a16="http://schemas.microsoft.com/office/drawing/2014/main" id="{37AB17E1-AF63-49BB-87F9-00267E607B48}"/>
                </a:ext>
              </a:extLst>
            </p:cNvPr>
            <p:cNvSpPr>
              <a:spLocks/>
            </p:cNvSpPr>
            <p:nvPr userDrawn="1"/>
          </p:nvSpPr>
          <p:spPr bwMode="auto">
            <a:xfrm>
              <a:off x="2440" y="2"/>
              <a:ext cx="2797" cy="3025"/>
            </a:xfrm>
            <a:custGeom>
              <a:avLst/>
              <a:gdLst>
                <a:gd name="T0" fmla="*/ 0 w 1863"/>
                <a:gd name="T1" fmla="*/ 1419 h 2017"/>
                <a:gd name="T2" fmla="*/ 895 w 1863"/>
                <a:gd name="T3" fmla="*/ 2017 h 2017"/>
                <a:gd name="T4" fmla="*/ 1863 w 1863"/>
                <a:gd name="T5" fmla="*/ 1049 h 2017"/>
                <a:gd name="T6" fmla="*/ 1863 w 1863"/>
                <a:gd name="T7" fmla="*/ 0 h 2017"/>
                <a:gd name="T8" fmla="*/ 0 w 1863"/>
                <a:gd name="T9" fmla="*/ 0 h 2017"/>
                <a:gd name="T10" fmla="*/ 0 w 1863"/>
                <a:gd name="T11" fmla="*/ 1419 h 2017"/>
              </a:gdLst>
              <a:ahLst/>
              <a:cxnLst>
                <a:cxn ang="0">
                  <a:pos x="T0" y="T1"/>
                </a:cxn>
                <a:cxn ang="0">
                  <a:pos x="T2" y="T3"/>
                </a:cxn>
                <a:cxn ang="0">
                  <a:pos x="T4" y="T5"/>
                </a:cxn>
                <a:cxn ang="0">
                  <a:pos x="T6" y="T7"/>
                </a:cxn>
                <a:cxn ang="0">
                  <a:pos x="T8" y="T9"/>
                </a:cxn>
                <a:cxn ang="0">
                  <a:pos x="T10" y="T11"/>
                </a:cxn>
              </a:cxnLst>
              <a:rect l="0" t="0" r="r" b="b"/>
              <a:pathLst>
                <a:path w="1863" h="2017">
                  <a:moveTo>
                    <a:pt x="0" y="1419"/>
                  </a:moveTo>
                  <a:cubicBezTo>
                    <a:pt x="146" y="1770"/>
                    <a:pt x="491" y="2017"/>
                    <a:pt x="895" y="2017"/>
                  </a:cubicBezTo>
                  <a:cubicBezTo>
                    <a:pt x="1430" y="2017"/>
                    <a:pt x="1863" y="1584"/>
                    <a:pt x="1863" y="1049"/>
                  </a:cubicBezTo>
                  <a:cubicBezTo>
                    <a:pt x="1863" y="0"/>
                    <a:pt x="1863" y="0"/>
                    <a:pt x="1863" y="0"/>
                  </a:cubicBezTo>
                  <a:cubicBezTo>
                    <a:pt x="0" y="0"/>
                    <a:pt x="0" y="0"/>
                    <a:pt x="0" y="0"/>
                  </a:cubicBezTo>
                  <a:lnTo>
                    <a:pt x="0" y="1419"/>
                  </a:lnTo>
                  <a:close/>
                </a:path>
              </a:pathLst>
            </a:custGeom>
            <a:solidFill>
              <a:srgbClr val="373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8" name="Shape">
              <a:extLst>
                <a:ext uri="{FF2B5EF4-FFF2-40B4-BE49-F238E27FC236}">
                  <a16:creationId xmlns:a16="http://schemas.microsoft.com/office/drawing/2014/main" id="{9CE2732B-AAB2-4870-8ACA-483F04FBBBF7}"/>
                </a:ext>
              </a:extLst>
            </p:cNvPr>
            <p:cNvSpPr>
              <a:spLocks/>
            </p:cNvSpPr>
            <p:nvPr userDrawn="1"/>
          </p:nvSpPr>
          <p:spPr bwMode="auto">
            <a:xfrm>
              <a:off x="2440" y="3161"/>
              <a:ext cx="2768" cy="1161"/>
            </a:xfrm>
            <a:custGeom>
              <a:avLst/>
              <a:gdLst>
                <a:gd name="T0" fmla="*/ 1844 w 1844"/>
                <a:gd name="T1" fmla="*/ 774 h 774"/>
                <a:gd name="T2" fmla="*/ 895 w 1844"/>
                <a:gd name="T3" fmla="*/ 0 h 774"/>
                <a:gd name="T4" fmla="*/ 0 w 1844"/>
                <a:gd name="T5" fmla="*/ 598 h 774"/>
                <a:gd name="T6" fmla="*/ 0 w 1844"/>
                <a:gd name="T7" fmla="*/ 774 h 774"/>
                <a:gd name="T8" fmla="*/ 1844 w 1844"/>
                <a:gd name="T9" fmla="*/ 774 h 774"/>
              </a:gdLst>
              <a:ahLst/>
              <a:cxnLst>
                <a:cxn ang="0">
                  <a:pos x="T0" y="T1"/>
                </a:cxn>
                <a:cxn ang="0">
                  <a:pos x="T2" y="T3"/>
                </a:cxn>
                <a:cxn ang="0">
                  <a:pos x="T4" y="T5"/>
                </a:cxn>
                <a:cxn ang="0">
                  <a:pos x="T6" y="T7"/>
                </a:cxn>
                <a:cxn ang="0">
                  <a:pos x="T8" y="T9"/>
                </a:cxn>
              </a:cxnLst>
              <a:rect l="0" t="0" r="r" b="b"/>
              <a:pathLst>
                <a:path w="1844" h="774">
                  <a:moveTo>
                    <a:pt x="1844" y="774"/>
                  </a:moveTo>
                  <a:cubicBezTo>
                    <a:pt x="1754" y="333"/>
                    <a:pt x="1364" y="0"/>
                    <a:pt x="895" y="0"/>
                  </a:cubicBezTo>
                  <a:cubicBezTo>
                    <a:pt x="492" y="0"/>
                    <a:pt x="146" y="247"/>
                    <a:pt x="0" y="598"/>
                  </a:cubicBezTo>
                  <a:cubicBezTo>
                    <a:pt x="0" y="774"/>
                    <a:pt x="0" y="774"/>
                    <a:pt x="0" y="774"/>
                  </a:cubicBezTo>
                  <a:lnTo>
                    <a:pt x="1844" y="77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02472" y="4254596"/>
            <a:ext cx="1462648" cy="1460493"/>
          </a:xfrm>
          <a:prstGeom prst="rect">
            <a:avLst/>
          </a:prstGeom>
        </p:spPr>
      </p:pic>
      <p:sp>
        <p:nvSpPr>
          <p:cNvPr id="10" name="Footer/CRICOS">
            <a:extLst>
              <a:ext uri="{FF2B5EF4-FFF2-40B4-BE49-F238E27FC236}">
                <a16:creationId xmlns:a16="http://schemas.microsoft.com/office/drawing/2014/main" id="{9D85B157-4252-4417-BAA7-C925512D7784}"/>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tx1"/>
                </a:solidFill>
              </a:defRPr>
            </a:lvl1pPr>
          </a:lstStyle>
          <a:p>
            <a:pPr algn="r"/>
            <a:r>
              <a:rPr lang="en-AU"/>
              <a:t>Deakin University CRICOS Provider Code: 00113B</a:t>
            </a:r>
            <a:endParaRPr lang="en-GB" dirty="0"/>
          </a:p>
        </p:txBody>
      </p:sp>
    </p:spTree>
    <p:extLst>
      <p:ext uri="{BB962C8B-B14F-4D97-AF65-F5344CB8AC3E}">
        <p14:creationId xmlns:p14="http://schemas.microsoft.com/office/powerpoint/2010/main" val="424454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E">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5008708" y="980331"/>
            <a:ext cx="5292000" cy="2016000"/>
          </a:xfrm>
        </p:spPr>
        <p:txBody>
          <a:bodyPr anchor="b"/>
          <a:lstStyle>
            <a:lvl1pPr marL="432000" indent="-432000" algn="l">
              <a:lnSpc>
                <a:spcPct val="100000"/>
              </a:lnSpc>
              <a:buClr>
                <a:schemeClr val="accent5"/>
              </a:buClr>
              <a:buSzPct val="75000"/>
              <a:buFont typeface="Wingdings 3" panose="05040102010807070707" pitchFamily="18" charset="2"/>
              <a:buChar char=""/>
              <a:defRPr sz="4200" b="0">
                <a:solidFill>
                  <a:schemeClr val="bg2"/>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5427256" y="3240515"/>
            <a:ext cx="4873452" cy="7200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8" name="Graphics">
            <a:extLst>
              <a:ext uri="{FF2B5EF4-FFF2-40B4-BE49-F238E27FC236}">
                <a16:creationId xmlns:a16="http://schemas.microsoft.com/office/drawing/2014/main" id="{F9047B9D-4C2D-48A6-8F8E-9A28F89D4197}"/>
              </a:ext>
              <a:ext uri="{C183D7F6-B498-43B3-948B-1728B52AA6E4}">
                <adec:decorative xmlns:adec="http://schemas.microsoft.com/office/drawing/2017/decorative" val="1"/>
              </a:ext>
            </a:extLst>
          </p:cNvPr>
          <p:cNvGrpSpPr>
            <a:grpSpLocks noChangeAspect="1"/>
          </p:cNvGrpSpPr>
          <p:nvPr userDrawn="1"/>
        </p:nvGrpSpPr>
        <p:grpSpPr bwMode="auto">
          <a:xfrm>
            <a:off x="0" y="0"/>
            <a:ext cx="4440238" cy="6858000"/>
            <a:chOff x="2440" y="2"/>
            <a:chExt cx="2797" cy="4320"/>
          </a:xfrm>
        </p:grpSpPr>
        <p:sp>
          <p:nvSpPr>
            <p:cNvPr id="17" name="Shape">
              <a:extLst>
                <a:ext uri="{FF2B5EF4-FFF2-40B4-BE49-F238E27FC236}">
                  <a16:creationId xmlns:a16="http://schemas.microsoft.com/office/drawing/2014/main" id="{37AB17E1-AF63-49BB-87F9-00267E607B48}"/>
                </a:ext>
              </a:extLst>
            </p:cNvPr>
            <p:cNvSpPr>
              <a:spLocks/>
            </p:cNvSpPr>
            <p:nvPr userDrawn="1"/>
          </p:nvSpPr>
          <p:spPr bwMode="auto">
            <a:xfrm>
              <a:off x="2440" y="2"/>
              <a:ext cx="2797" cy="3025"/>
            </a:xfrm>
            <a:custGeom>
              <a:avLst/>
              <a:gdLst>
                <a:gd name="T0" fmla="*/ 0 w 1863"/>
                <a:gd name="T1" fmla="*/ 1419 h 2017"/>
                <a:gd name="T2" fmla="*/ 895 w 1863"/>
                <a:gd name="T3" fmla="*/ 2017 h 2017"/>
                <a:gd name="T4" fmla="*/ 1863 w 1863"/>
                <a:gd name="T5" fmla="*/ 1049 h 2017"/>
                <a:gd name="T6" fmla="*/ 1863 w 1863"/>
                <a:gd name="T7" fmla="*/ 0 h 2017"/>
                <a:gd name="T8" fmla="*/ 0 w 1863"/>
                <a:gd name="T9" fmla="*/ 0 h 2017"/>
                <a:gd name="T10" fmla="*/ 0 w 1863"/>
                <a:gd name="T11" fmla="*/ 1419 h 2017"/>
              </a:gdLst>
              <a:ahLst/>
              <a:cxnLst>
                <a:cxn ang="0">
                  <a:pos x="T0" y="T1"/>
                </a:cxn>
                <a:cxn ang="0">
                  <a:pos x="T2" y="T3"/>
                </a:cxn>
                <a:cxn ang="0">
                  <a:pos x="T4" y="T5"/>
                </a:cxn>
                <a:cxn ang="0">
                  <a:pos x="T6" y="T7"/>
                </a:cxn>
                <a:cxn ang="0">
                  <a:pos x="T8" y="T9"/>
                </a:cxn>
                <a:cxn ang="0">
                  <a:pos x="T10" y="T11"/>
                </a:cxn>
              </a:cxnLst>
              <a:rect l="0" t="0" r="r" b="b"/>
              <a:pathLst>
                <a:path w="1863" h="2017">
                  <a:moveTo>
                    <a:pt x="0" y="1419"/>
                  </a:moveTo>
                  <a:cubicBezTo>
                    <a:pt x="146" y="1770"/>
                    <a:pt x="491" y="2017"/>
                    <a:pt x="895" y="2017"/>
                  </a:cubicBezTo>
                  <a:cubicBezTo>
                    <a:pt x="1430" y="2017"/>
                    <a:pt x="1863" y="1584"/>
                    <a:pt x="1863" y="1049"/>
                  </a:cubicBezTo>
                  <a:cubicBezTo>
                    <a:pt x="1863" y="0"/>
                    <a:pt x="1863" y="0"/>
                    <a:pt x="1863" y="0"/>
                  </a:cubicBezTo>
                  <a:cubicBezTo>
                    <a:pt x="0" y="0"/>
                    <a:pt x="0" y="0"/>
                    <a:pt x="0" y="0"/>
                  </a:cubicBezTo>
                  <a:lnTo>
                    <a:pt x="0" y="14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8" name="Shape">
              <a:extLst>
                <a:ext uri="{FF2B5EF4-FFF2-40B4-BE49-F238E27FC236}">
                  <a16:creationId xmlns:a16="http://schemas.microsoft.com/office/drawing/2014/main" id="{9CE2732B-AAB2-4870-8ACA-483F04FBBBF7}"/>
                </a:ext>
              </a:extLst>
            </p:cNvPr>
            <p:cNvSpPr>
              <a:spLocks/>
            </p:cNvSpPr>
            <p:nvPr userDrawn="1"/>
          </p:nvSpPr>
          <p:spPr bwMode="auto">
            <a:xfrm>
              <a:off x="2440" y="3161"/>
              <a:ext cx="2768" cy="1161"/>
            </a:xfrm>
            <a:custGeom>
              <a:avLst/>
              <a:gdLst>
                <a:gd name="T0" fmla="*/ 1844 w 1844"/>
                <a:gd name="T1" fmla="*/ 774 h 774"/>
                <a:gd name="T2" fmla="*/ 895 w 1844"/>
                <a:gd name="T3" fmla="*/ 0 h 774"/>
                <a:gd name="T4" fmla="*/ 0 w 1844"/>
                <a:gd name="T5" fmla="*/ 598 h 774"/>
                <a:gd name="T6" fmla="*/ 0 w 1844"/>
                <a:gd name="T7" fmla="*/ 774 h 774"/>
                <a:gd name="T8" fmla="*/ 1844 w 1844"/>
                <a:gd name="T9" fmla="*/ 774 h 774"/>
              </a:gdLst>
              <a:ahLst/>
              <a:cxnLst>
                <a:cxn ang="0">
                  <a:pos x="T0" y="T1"/>
                </a:cxn>
                <a:cxn ang="0">
                  <a:pos x="T2" y="T3"/>
                </a:cxn>
                <a:cxn ang="0">
                  <a:pos x="T4" y="T5"/>
                </a:cxn>
                <a:cxn ang="0">
                  <a:pos x="T6" y="T7"/>
                </a:cxn>
                <a:cxn ang="0">
                  <a:pos x="T8" y="T9"/>
                </a:cxn>
              </a:cxnLst>
              <a:rect l="0" t="0" r="r" b="b"/>
              <a:pathLst>
                <a:path w="1844" h="774">
                  <a:moveTo>
                    <a:pt x="1844" y="774"/>
                  </a:moveTo>
                  <a:cubicBezTo>
                    <a:pt x="1754" y="333"/>
                    <a:pt x="1364" y="0"/>
                    <a:pt x="895" y="0"/>
                  </a:cubicBezTo>
                  <a:cubicBezTo>
                    <a:pt x="492" y="0"/>
                    <a:pt x="146" y="247"/>
                    <a:pt x="0" y="598"/>
                  </a:cubicBezTo>
                  <a:cubicBezTo>
                    <a:pt x="0" y="774"/>
                    <a:pt x="0" y="774"/>
                    <a:pt x="0" y="774"/>
                  </a:cubicBezTo>
                  <a:lnTo>
                    <a:pt x="1844" y="774"/>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02472" y="4254596"/>
            <a:ext cx="1462648" cy="1460493"/>
          </a:xfrm>
          <a:prstGeom prst="rect">
            <a:avLst/>
          </a:prstGeom>
        </p:spPr>
      </p:pic>
      <p:sp>
        <p:nvSpPr>
          <p:cNvPr id="10" name="Footer/CRICOS">
            <a:extLst>
              <a:ext uri="{FF2B5EF4-FFF2-40B4-BE49-F238E27FC236}">
                <a16:creationId xmlns:a16="http://schemas.microsoft.com/office/drawing/2014/main" id="{F8DE3B7A-A5C5-4CF9-8D01-B802B4A97DC9}"/>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2114868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F">
    <p:spTree>
      <p:nvGrpSpPr>
        <p:cNvPr id="1" name=""/>
        <p:cNvGrpSpPr/>
        <p:nvPr/>
      </p:nvGrpSpPr>
      <p:grpSpPr>
        <a:xfrm>
          <a:off x="0" y="0"/>
          <a:ext cx="0" cy="0"/>
          <a:chOff x="0" y="0"/>
          <a:chExt cx="0" cy="0"/>
        </a:xfrm>
      </p:grpSpPr>
      <p:sp>
        <p:nvSpPr>
          <p:cNvPr id="13" name="Display 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aphics">
            <a:extLst>
              <a:ext uri="{FF2B5EF4-FFF2-40B4-BE49-F238E27FC236}">
                <a16:creationId xmlns:a16="http://schemas.microsoft.com/office/drawing/2014/main" id="{1E2347E1-97CB-4BDC-AAE6-848FF7BB5C6E}"/>
              </a:ext>
              <a:ext uri="{C183D7F6-B498-43B3-948B-1728B52AA6E4}">
                <adec:decorative xmlns:adec="http://schemas.microsoft.com/office/drawing/2017/decorative" val="1"/>
              </a:ext>
            </a:extLst>
          </p:cNvPr>
          <p:cNvGrpSpPr>
            <a:grpSpLocks noChangeAspect="1"/>
          </p:cNvGrpSpPr>
          <p:nvPr userDrawn="1"/>
        </p:nvGrpSpPr>
        <p:grpSpPr bwMode="auto">
          <a:xfrm>
            <a:off x="0" y="1495919"/>
            <a:ext cx="12189600" cy="2221514"/>
            <a:chOff x="-84" y="2238"/>
            <a:chExt cx="7638" cy="1392"/>
          </a:xfrm>
        </p:grpSpPr>
        <p:sp>
          <p:nvSpPr>
            <p:cNvPr id="10" name="Shape">
              <a:extLst>
                <a:ext uri="{FF2B5EF4-FFF2-40B4-BE49-F238E27FC236}">
                  <a16:creationId xmlns:a16="http://schemas.microsoft.com/office/drawing/2014/main" id="{D1927D92-1B96-4A82-831D-A2A2369824B4}"/>
                </a:ext>
              </a:extLst>
            </p:cNvPr>
            <p:cNvSpPr>
              <a:spLocks/>
            </p:cNvSpPr>
            <p:nvPr userDrawn="1"/>
          </p:nvSpPr>
          <p:spPr bwMode="auto">
            <a:xfrm>
              <a:off x="-84" y="2258"/>
              <a:ext cx="5603" cy="1353"/>
            </a:xfrm>
            <a:custGeom>
              <a:avLst/>
              <a:gdLst>
                <a:gd name="T0" fmla="*/ 0 w 3752"/>
                <a:gd name="T1" fmla="*/ 903 h 903"/>
                <a:gd name="T2" fmla="*/ 3301 w 3752"/>
                <a:gd name="T3" fmla="*/ 903 h 903"/>
                <a:gd name="T4" fmla="*/ 3752 w 3752"/>
                <a:gd name="T5" fmla="*/ 452 h 903"/>
                <a:gd name="T6" fmla="*/ 3301 w 3752"/>
                <a:gd name="T7" fmla="*/ 0 h 903"/>
                <a:gd name="T8" fmla="*/ 0 w 3752"/>
                <a:gd name="T9" fmla="*/ 0 h 903"/>
                <a:gd name="T10" fmla="*/ 0 w 3752"/>
                <a:gd name="T11" fmla="*/ 903 h 903"/>
              </a:gdLst>
              <a:ahLst/>
              <a:cxnLst>
                <a:cxn ang="0">
                  <a:pos x="T0" y="T1"/>
                </a:cxn>
                <a:cxn ang="0">
                  <a:pos x="T2" y="T3"/>
                </a:cxn>
                <a:cxn ang="0">
                  <a:pos x="T4" y="T5"/>
                </a:cxn>
                <a:cxn ang="0">
                  <a:pos x="T6" y="T7"/>
                </a:cxn>
                <a:cxn ang="0">
                  <a:pos x="T8" y="T9"/>
                </a:cxn>
                <a:cxn ang="0">
                  <a:pos x="T10" y="T11"/>
                </a:cxn>
              </a:cxnLst>
              <a:rect l="0" t="0" r="r" b="b"/>
              <a:pathLst>
                <a:path w="3752" h="903">
                  <a:moveTo>
                    <a:pt x="0" y="903"/>
                  </a:moveTo>
                  <a:cubicBezTo>
                    <a:pt x="3301" y="903"/>
                    <a:pt x="3301" y="903"/>
                    <a:pt x="3301" y="903"/>
                  </a:cubicBezTo>
                  <a:cubicBezTo>
                    <a:pt x="3550" y="903"/>
                    <a:pt x="3752" y="701"/>
                    <a:pt x="3752" y="452"/>
                  </a:cubicBezTo>
                  <a:cubicBezTo>
                    <a:pt x="3752" y="202"/>
                    <a:pt x="3550" y="0"/>
                    <a:pt x="3301" y="0"/>
                  </a:cubicBezTo>
                  <a:cubicBezTo>
                    <a:pt x="0" y="0"/>
                    <a:pt x="0" y="0"/>
                    <a:pt x="0" y="0"/>
                  </a:cubicBezTo>
                  <a:lnTo>
                    <a:pt x="0" y="90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 name="Shape">
              <a:extLst>
                <a:ext uri="{FF2B5EF4-FFF2-40B4-BE49-F238E27FC236}">
                  <a16:creationId xmlns:a16="http://schemas.microsoft.com/office/drawing/2014/main" id="{97AEBAEA-D717-4BDA-86A6-6A8FE3BEC177}"/>
                </a:ext>
              </a:extLst>
            </p:cNvPr>
            <p:cNvSpPr>
              <a:spLocks/>
            </p:cNvSpPr>
            <p:nvPr userDrawn="1"/>
          </p:nvSpPr>
          <p:spPr bwMode="auto">
            <a:xfrm>
              <a:off x="5563" y="2238"/>
              <a:ext cx="1991" cy="1392"/>
            </a:xfrm>
            <a:custGeom>
              <a:avLst/>
              <a:gdLst>
                <a:gd name="T0" fmla="*/ 464 w 1333"/>
                <a:gd name="T1" fmla="*/ 903 h 929"/>
                <a:gd name="T2" fmla="*/ 25 w 1333"/>
                <a:gd name="T3" fmla="*/ 464 h 929"/>
                <a:gd name="T4" fmla="*/ 464 w 1333"/>
                <a:gd name="T5" fmla="*/ 26 h 929"/>
                <a:gd name="T6" fmla="*/ 1333 w 1333"/>
                <a:gd name="T7" fmla="*/ 26 h 929"/>
                <a:gd name="T8" fmla="*/ 1333 w 1333"/>
                <a:gd name="T9" fmla="*/ 0 h 929"/>
                <a:gd name="T10" fmla="*/ 464 w 1333"/>
                <a:gd name="T11" fmla="*/ 0 h 929"/>
                <a:gd name="T12" fmla="*/ 0 w 1333"/>
                <a:gd name="T13" fmla="*/ 464 h 929"/>
                <a:gd name="T14" fmla="*/ 464 w 1333"/>
                <a:gd name="T15" fmla="*/ 929 h 929"/>
                <a:gd name="T16" fmla="*/ 1333 w 1333"/>
                <a:gd name="T17" fmla="*/ 929 h 929"/>
                <a:gd name="T18" fmla="*/ 1333 w 1333"/>
                <a:gd name="T19" fmla="*/ 903 h 929"/>
                <a:gd name="T20" fmla="*/ 464 w 1333"/>
                <a:gd name="T21" fmla="*/ 903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3" h="929">
                  <a:moveTo>
                    <a:pt x="464" y="903"/>
                  </a:moveTo>
                  <a:cubicBezTo>
                    <a:pt x="222" y="903"/>
                    <a:pt x="25" y="706"/>
                    <a:pt x="25" y="464"/>
                  </a:cubicBezTo>
                  <a:cubicBezTo>
                    <a:pt x="25" y="223"/>
                    <a:pt x="222" y="26"/>
                    <a:pt x="464" y="26"/>
                  </a:cubicBezTo>
                  <a:cubicBezTo>
                    <a:pt x="1333" y="26"/>
                    <a:pt x="1333" y="26"/>
                    <a:pt x="1333" y="26"/>
                  </a:cubicBezTo>
                  <a:cubicBezTo>
                    <a:pt x="1333" y="0"/>
                    <a:pt x="1333" y="0"/>
                    <a:pt x="1333" y="0"/>
                  </a:cubicBezTo>
                  <a:cubicBezTo>
                    <a:pt x="464" y="0"/>
                    <a:pt x="464" y="0"/>
                    <a:pt x="464" y="0"/>
                  </a:cubicBezTo>
                  <a:cubicBezTo>
                    <a:pt x="208" y="0"/>
                    <a:pt x="0" y="209"/>
                    <a:pt x="0" y="464"/>
                  </a:cubicBezTo>
                  <a:cubicBezTo>
                    <a:pt x="0" y="720"/>
                    <a:pt x="208" y="929"/>
                    <a:pt x="464" y="929"/>
                  </a:cubicBezTo>
                  <a:cubicBezTo>
                    <a:pt x="1333" y="929"/>
                    <a:pt x="1333" y="929"/>
                    <a:pt x="1333" y="929"/>
                  </a:cubicBezTo>
                  <a:cubicBezTo>
                    <a:pt x="1333" y="903"/>
                    <a:pt x="1333" y="903"/>
                    <a:pt x="1333" y="903"/>
                  </a:cubicBezTo>
                  <a:lnTo>
                    <a:pt x="464" y="903"/>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2" name="Title"/>
          <p:cNvSpPr>
            <a:spLocks noGrp="1"/>
          </p:cNvSpPr>
          <p:nvPr>
            <p:ph type="ctrTitle" hasCustomPrompt="1"/>
          </p:nvPr>
        </p:nvSpPr>
        <p:spPr>
          <a:xfrm>
            <a:off x="843108" y="1830360"/>
            <a:ext cx="5760000" cy="1476000"/>
          </a:xfrm>
        </p:spPr>
        <p:txBody>
          <a:bodyPr anchor="t"/>
          <a:lstStyle>
            <a:lvl1pPr marL="432000" indent="-432000" algn="l">
              <a:lnSpc>
                <a:spcPct val="100000"/>
              </a:lnSpc>
              <a:buClr>
                <a:schemeClr val="tx1"/>
              </a:buClr>
              <a:buSzPct val="75000"/>
              <a:buFont typeface="Wingdings 3" panose="05040102010807070707" pitchFamily="18" charset="2"/>
              <a:buChar char=""/>
              <a:defRPr sz="29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288586" y="3912224"/>
            <a:ext cx="5314521" cy="720000"/>
          </a:xfrm>
        </p:spPr>
        <p:txBody>
          <a:bodyPr/>
          <a:lstStyle>
            <a:lvl1pPr marL="0" indent="0" algn="l">
              <a:buNone/>
              <a:defRPr sz="25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pic>
        <p:nvPicPr>
          <p:cNvPr id="14" name="Deakin Logo" descr="Deakin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46907" y="1996356"/>
            <a:ext cx="1297473" cy="1295561"/>
          </a:xfrm>
          <a:prstGeom prst="rect">
            <a:avLst/>
          </a:prstGeom>
        </p:spPr>
      </p:pic>
      <p:sp>
        <p:nvSpPr>
          <p:cNvPr id="12" name="Footer/CRICOS">
            <a:extLst>
              <a:ext uri="{FF2B5EF4-FFF2-40B4-BE49-F238E27FC236}">
                <a16:creationId xmlns:a16="http://schemas.microsoft.com/office/drawing/2014/main" id="{5F2F645A-B1A3-4FA5-AF08-92FA0046358A}"/>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194494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G">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aphics">
            <a:extLst>
              <a:ext uri="{FF2B5EF4-FFF2-40B4-BE49-F238E27FC236}">
                <a16:creationId xmlns:a16="http://schemas.microsoft.com/office/drawing/2014/main" id="{929F119A-7FFC-4C3F-A991-26611C1EFB6D}"/>
              </a:ext>
              <a:ext uri="{C183D7F6-B498-43B3-948B-1728B52AA6E4}">
                <adec:decorative xmlns:adec="http://schemas.microsoft.com/office/drawing/2017/decorative" val="1"/>
              </a:ext>
            </a:extLst>
          </p:cNvPr>
          <p:cNvGrpSpPr>
            <a:grpSpLocks noChangeAspect="1"/>
          </p:cNvGrpSpPr>
          <p:nvPr userDrawn="1"/>
        </p:nvGrpSpPr>
        <p:grpSpPr bwMode="auto">
          <a:xfrm>
            <a:off x="3175" y="1082675"/>
            <a:ext cx="12188825" cy="5775325"/>
            <a:chOff x="2" y="340"/>
            <a:chExt cx="7678" cy="3638"/>
          </a:xfrm>
        </p:grpSpPr>
        <p:sp>
          <p:nvSpPr>
            <p:cNvPr id="8" name="Shape">
              <a:extLst>
                <a:ext uri="{FF2B5EF4-FFF2-40B4-BE49-F238E27FC236}">
                  <a16:creationId xmlns:a16="http://schemas.microsoft.com/office/drawing/2014/main" id="{000E5604-9B0C-4FC6-A211-17036A81FE78}"/>
                </a:ext>
              </a:extLst>
            </p:cNvPr>
            <p:cNvSpPr>
              <a:spLocks/>
            </p:cNvSpPr>
            <p:nvPr userDrawn="1"/>
          </p:nvSpPr>
          <p:spPr bwMode="auto">
            <a:xfrm>
              <a:off x="2" y="340"/>
              <a:ext cx="4695" cy="1557"/>
            </a:xfrm>
            <a:custGeom>
              <a:avLst/>
              <a:gdLst>
                <a:gd name="T0" fmla="*/ 3131 w 3131"/>
                <a:gd name="T1" fmla="*/ 519 h 1038"/>
                <a:gd name="T2" fmla="*/ 2612 w 3131"/>
                <a:gd name="T3" fmla="*/ 0 h 1038"/>
                <a:gd name="T4" fmla="*/ 0 w 3131"/>
                <a:gd name="T5" fmla="*/ 0 h 1038"/>
                <a:gd name="T6" fmla="*/ 0 w 3131"/>
                <a:gd name="T7" fmla="*/ 1038 h 1038"/>
                <a:gd name="T8" fmla="*/ 2612 w 3131"/>
                <a:gd name="T9" fmla="*/ 1038 h 1038"/>
                <a:gd name="T10" fmla="*/ 3131 w 3131"/>
                <a:gd name="T11" fmla="*/ 519 h 1038"/>
              </a:gdLst>
              <a:ahLst/>
              <a:cxnLst>
                <a:cxn ang="0">
                  <a:pos x="T0" y="T1"/>
                </a:cxn>
                <a:cxn ang="0">
                  <a:pos x="T2" y="T3"/>
                </a:cxn>
                <a:cxn ang="0">
                  <a:pos x="T4" y="T5"/>
                </a:cxn>
                <a:cxn ang="0">
                  <a:pos x="T6" y="T7"/>
                </a:cxn>
                <a:cxn ang="0">
                  <a:pos x="T8" y="T9"/>
                </a:cxn>
                <a:cxn ang="0">
                  <a:pos x="T10" y="T11"/>
                </a:cxn>
              </a:cxnLst>
              <a:rect l="0" t="0" r="r" b="b"/>
              <a:pathLst>
                <a:path w="3131" h="1038">
                  <a:moveTo>
                    <a:pt x="3131" y="519"/>
                  </a:moveTo>
                  <a:cubicBezTo>
                    <a:pt x="3131" y="232"/>
                    <a:pt x="2898" y="0"/>
                    <a:pt x="2612" y="0"/>
                  </a:cubicBezTo>
                  <a:cubicBezTo>
                    <a:pt x="0" y="0"/>
                    <a:pt x="0" y="0"/>
                    <a:pt x="0" y="0"/>
                  </a:cubicBezTo>
                  <a:cubicBezTo>
                    <a:pt x="0" y="1038"/>
                    <a:pt x="0" y="1038"/>
                    <a:pt x="0" y="1038"/>
                  </a:cubicBezTo>
                  <a:cubicBezTo>
                    <a:pt x="2612" y="1038"/>
                    <a:pt x="2612" y="1038"/>
                    <a:pt x="2612" y="1038"/>
                  </a:cubicBezTo>
                  <a:cubicBezTo>
                    <a:pt x="2898" y="1038"/>
                    <a:pt x="3131" y="806"/>
                    <a:pt x="3131" y="51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 name="Shape">
              <a:extLst>
                <a:ext uri="{FF2B5EF4-FFF2-40B4-BE49-F238E27FC236}">
                  <a16:creationId xmlns:a16="http://schemas.microsoft.com/office/drawing/2014/main" id="{D3FB0516-3943-45A1-8C1B-02D58219FE2F}"/>
                </a:ext>
              </a:extLst>
            </p:cNvPr>
            <p:cNvSpPr>
              <a:spLocks/>
            </p:cNvSpPr>
            <p:nvPr userDrawn="1"/>
          </p:nvSpPr>
          <p:spPr bwMode="auto">
            <a:xfrm>
              <a:off x="4712" y="3328"/>
              <a:ext cx="2968" cy="650"/>
            </a:xfrm>
            <a:custGeom>
              <a:avLst/>
              <a:gdLst>
                <a:gd name="T0" fmla="*/ 657 w 1979"/>
                <a:gd name="T1" fmla="*/ 20 h 433"/>
                <a:gd name="T2" fmla="*/ 1979 w 1979"/>
                <a:gd name="T3" fmla="*/ 20 h 433"/>
                <a:gd name="T4" fmla="*/ 1979 w 1979"/>
                <a:gd name="T5" fmla="*/ 0 h 433"/>
                <a:gd name="T6" fmla="*/ 657 w 1979"/>
                <a:gd name="T7" fmla="*/ 0 h 433"/>
                <a:gd name="T8" fmla="*/ 0 w 1979"/>
                <a:gd name="T9" fmla="*/ 433 h 433"/>
                <a:gd name="T10" fmla="*/ 23 w 1979"/>
                <a:gd name="T11" fmla="*/ 433 h 433"/>
                <a:gd name="T12" fmla="*/ 657 w 1979"/>
                <a:gd name="T13" fmla="*/ 20 h 433"/>
              </a:gdLst>
              <a:ahLst/>
              <a:cxnLst>
                <a:cxn ang="0">
                  <a:pos x="T0" y="T1"/>
                </a:cxn>
                <a:cxn ang="0">
                  <a:pos x="T2" y="T3"/>
                </a:cxn>
                <a:cxn ang="0">
                  <a:pos x="T4" y="T5"/>
                </a:cxn>
                <a:cxn ang="0">
                  <a:pos x="T6" y="T7"/>
                </a:cxn>
                <a:cxn ang="0">
                  <a:pos x="T8" y="T9"/>
                </a:cxn>
                <a:cxn ang="0">
                  <a:pos x="T10" y="T11"/>
                </a:cxn>
                <a:cxn ang="0">
                  <a:pos x="T12" y="T13"/>
                </a:cxn>
              </a:cxnLst>
              <a:rect l="0" t="0" r="r" b="b"/>
              <a:pathLst>
                <a:path w="1979" h="433">
                  <a:moveTo>
                    <a:pt x="657" y="20"/>
                  </a:moveTo>
                  <a:cubicBezTo>
                    <a:pt x="1979" y="20"/>
                    <a:pt x="1979" y="20"/>
                    <a:pt x="1979" y="20"/>
                  </a:cubicBezTo>
                  <a:cubicBezTo>
                    <a:pt x="1979" y="0"/>
                    <a:pt x="1979" y="0"/>
                    <a:pt x="1979" y="0"/>
                  </a:cubicBezTo>
                  <a:cubicBezTo>
                    <a:pt x="657" y="0"/>
                    <a:pt x="657" y="0"/>
                    <a:pt x="657" y="0"/>
                  </a:cubicBezTo>
                  <a:cubicBezTo>
                    <a:pt x="363" y="0"/>
                    <a:pt x="110" y="179"/>
                    <a:pt x="0" y="433"/>
                  </a:cubicBezTo>
                  <a:cubicBezTo>
                    <a:pt x="23" y="433"/>
                    <a:pt x="23" y="433"/>
                    <a:pt x="23" y="433"/>
                  </a:cubicBezTo>
                  <a:cubicBezTo>
                    <a:pt x="131" y="190"/>
                    <a:pt x="375" y="20"/>
                    <a:pt x="657" y="2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2" name="Title"/>
          <p:cNvSpPr>
            <a:spLocks noGrp="1"/>
          </p:cNvSpPr>
          <p:nvPr>
            <p:ph type="ctrTitle" hasCustomPrompt="1"/>
          </p:nvPr>
        </p:nvSpPr>
        <p:spPr>
          <a:xfrm>
            <a:off x="947612" y="1464599"/>
            <a:ext cx="5760000" cy="1476000"/>
          </a:xfrm>
        </p:spPr>
        <p:txBody>
          <a:bodyPr anchor="t"/>
          <a:lstStyle>
            <a:lvl1pPr marL="432000" indent="-432000" algn="l">
              <a:lnSpc>
                <a:spcPct val="100000"/>
              </a:lnSpc>
              <a:buClr>
                <a:schemeClr val="tx1"/>
              </a:buClr>
              <a:buSzPct val="75000"/>
              <a:buFont typeface="Wingdings 3" panose="05040102010807070707" pitchFamily="18" charset="2"/>
              <a:buChar char=""/>
              <a:defRPr sz="29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373930" y="3741536"/>
            <a:ext cx="5314521" cy="720000"/>
          </a:xfrm>
        </p:spPr>
        <p:txBody>
          <a:bodyPr/>
          <a:lstStyle>
            <a:lvl1pPr marL="0" indent="0" algn="l">
              <a:buNone/>
              <a:defRPr sz="2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pic>
        <p:nvPicPr>
          <p:cNvPr id="14" name="Deakin Logo" descr="Deakin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57186" y="5310187"/>
            <a:ext cx="1033397" cy="1031875"/>
          </a:xfrm>
          <a:prstGeom prst="rect">
            <a:avLst/>
          </a:prstGeom>
        </p:spPr>
      </p:pic>
      <p:sp>
        <p:nvSpPr>
          <p:cNvPr id="10" name="Footer/CRICOS">
            <a:extLst>
              <a:ext uri="{FF2B5EF4-FFF2-40B4-BE49-F238E27FC236}">
                <a16:creationId xmlns:a16="http://schemas.microsoft.com/office/drawing/2014/main" id="{4D2692AD-C2F6-47D9-8C11-F3FBB19EA90E}"/>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339689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H">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p:ph type="ctrTitle" hasCustomPrompt="1"/>
          </p:nvPr>
        </p:nvSpPr>
        <p:spPr>
          <a:xfrm>
            <a:off x="937386" y="1018344"/>
            <a:ext cx="3780000" cy="1440000"/>
          </a:xfrm>
        </p:spPr>
        <p:txBody>
          <a:bodyPr anchor="b"/>
          <a:lstStyle>
            <a:lvl1pPr algn="l">
              <a:lnSpc>
                <a:spcPct val="100000"/>
              </a:lnSpc>
              <a:defRPr sz="3600" b="0">
                <a:solidFill>
                  <a:schemeClr val="bg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937387" y="2668359"/>
            <a:ext cx="3780000" cy="720000"/>
          </a:xfrm>
        </p:spPr>
        <p:txBody>
          <a:bodyPr/>
          <a:lstStyle>
            <a:lvl1pPr marL="0" indent="0" algn="l">
              <a:buNone/>
              <a:defRPr sz="2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10" name="Graphics">
            <a:extLst>
              <a:ext uri="{FF2B5EF4-FFF2-40B4-BE49-F238E27FC236}">
                <a16:creationId xmlns:a16="http://schemas.microsoft.com/office/drawing/2014/main" id="{7AD43B6E-DA14-4DE8-B4D6-CFBDD33C5480}"/>
              </a:ext>
              <a:ext uri="{C183D7F6-B498-43B3-948B-1728B52AA6E4}">
                <adec:decorative xmlns:adec="http://schemas.microsoft.com/office/drawing/2017/decorative" val="1"/>
              </a:ext>
            </a:extLst>
          </p:cNvPr>
          <p:cNvGrpSpPr>
            <a:grpSpLocks noChangeAspect="1"/>
          </p:cNvGrpSpPr>
          <p:nvPr userDrawn="1"/>
        </p:nvGrpSpPr>
        <p:grpSpPr bwMode="auto">
          <a:xfrm>
            <a:off x="4967287" y="0"/>
            <a:ext cx="7224713" cy="6858000"/>
            <a:chOff x="1566" y="1"/>
            <a:chExt cx="4551" cy="4320"/>
          </a:xfrm>
        </p:grpSpPr>
        <p:sp>
          <p:nvSpPr>
            <p:cNvPr id="12" name="Shape">
              <a:extLst>
                <a:ext uri="{FF2B5EF4-FFF2-40B4-BE49-F238E27FC236}">
                  <a16:creationId xmlns:a16="http://schemas.microsoft.com/office/drawing/2014/main" id="{EFB87DF5-BF6E-4FC5-8ADE-59638EE783C0}"/>
                </a:ext>
              </a:extLst>
            </p:cNvPr>
            <p:cNvSpPr>
              <a:spLocks/>
            </p:cNvSpPr>
            <p:nvPr userDrawn="1"/>
          </p:nvSpPr>
          <p:spPr bwMode="auto">
            <a:xfrm>
              <a:off x="3400" y="1"/>
              <a:ext cx="2717" cy="2895"/>
            </a:xfrm>
            <a:custGeom>
              <a:avLst/>
              <a:gdLst>
                <a:gd name="T0" fmla="*/ 2717 w 2717"/>
                <a:gd name="T1" fmla="*/ 1077 h 2895"/>
                <a:gd name="T2" fmla="*/ 2717 w 2717"/>
                <a:gd name="T3" fmla="*/ 0 h 2895"/>
                <a:gd name="T4" fmla="*/ 0 w 2717"/>
                <a:gd name="T5" fmla="*/ 0 h 2895"/>
                <a:gd name="T6" fmla="*/ 1662 w 2717"/>
                <a:gd name="T7" fmla="*/ 2895 h 2895"/>
                <a:gd name="T8" fmla="*/ 2717 w 2717"/>
                <a:gd name="T9" fmla="*/ 1077 h 2895"/>
              </a:gdLst>
              <a:ahLst/>
              <a:cxnLst>
                <a:cxn ang="0">
                  <a:pos x="T0" y="T1"/>
                </a:cxn>
                <a:cxn ang="0">
                  <a:pos x="T2" y="T3"/>
                </a:cxn>
                <a:cxn ang="0">
                  <a:pos x="T4" y="T5"/>
                </a:cxn>
                <a:cxn ang="0">
                  <a:pos x="T6" y="T7"/>
                </a:cxn>
                <a:cxn ang="0">
                  <a:pos x="T8" y="T9"/>
                </a:cxn>
              </a:cxnLst>
              <a:rect l="0" t="0" r="r" b="b"/>
              <a:pathLst>
                <a:path w="2717" h="2895">
                  <a:moveTo>
                    <a:pt x="2717" y="1077"/>
                  </a:moveTo>
                  <a:lnTo>
                    <a:pt x="2717" y="0"/>
                  </a:lnTo>
                  <a:lnTo>
                    <a:pt x="0" y="0"/>
                  </a:lnTo>
                  <a:lnTo>
                    <a:pt x="1662" y="2895"/>
                  </a:lnTo>
                  <a:lnTo>
                    <a:pt x="2717" y="1077"/>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6" name="Shape">
              <a:extLst>
                <a:ext uri="{FF2B5EF4-FFF2-40B4-BE49-F238E27FC236}">
                  <a16:creationId xmlns:a16="http://schemas.microsoft.com/office/drawing/2014/main" id="{BE081A41-F32F-4840-9C58-D1D074FFB4B0}"/>
                </a:ext>
              </a:extLst>
            </p:cNvPr>
            <p:cNvSpPr>
              <a:spLocks/>
            </p:cNvSpPr>
            <p:nvPr userDrawn="1"/>
          </p:nvSpPr>
          <p:spPr bwMode="auto">
            <a:xfrm>
              <a:off x="1566" y="745"/>
              <a:ext cx="4126" cy="3576"/>
            </a:xfrm>
            <a:custGeom>
              <a:avLst/>
              <a:gdLst>
                <a:gd name="T0" fmla="*/ 0 w 4126"/>
                <a:gd name="T1" fmla="*/ 3576 h 3576"/>
                <a:gd name="T2" fmla="*/ 4126 w 4126"/>
                <a:gd name="T3" fmla="*/ 3576 h 3576"/>
                <a:gd name="T4" fmla="*/ 2072 w 4126"/>
                <a:gd name="T5" fmla="*/ 0 h 3576"/>
                <a:gd name="T6" fmla="*/ 0 w 4126"/>
                <a:gd name="T7" fmla="*/ 3576 h 3576"/>
              </a:gdLst>
              <a:ahLst/>
              <a:cxnLst>
                <a:cxn ang="0">
                  <a:pos x="T0" y="T1"/>
                </a:cxn>
                <a:cxn ang="0">
                  <a:pos x="T2" y="T3"/>
                </a:cxn>
                <a:cxn ang="0">
                  <a:pos x="T4" y="T5"/>
                </a:cxn>
                <a:cxn ang="0">
                  <a:pos x="T6" y="T7"/>
                </a:cxn>
              </a:cxnLst>
              <a:rect l="0" t="0" r="r" b="b"/>
              <a:pathLst>
                <a:path w="4126" h="3576">
                  <a:moveTo>
                    <a:pt x="0" y="3576"/>
                  </a:moveTo>
                  <a:lnTo>
                    <a:pt x="4126" y="3576"/>
                  </a:lnTo>
                  <a:lnTo>
                    <a:pt x="2072" y="0"/>
                  </a:lnTo>
                  <a:lnTo>
                    <a:pt x="0" y="357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21" name="Picture Placeholder" descr="Image Placeholder">
            <a:extLst>
              <a:ext uri="{FF2B5EF4-FFF2-40B4-BE49-F238E27FC236}">
                <a16:creationId xmlns:a16="http://schemas.microsoft.com/office/drawing/2014/main" id="{E699E9AB-7135-45A1-99CC-0B512958C926}"/>
              </a:ext>
            </a:extLst>
          </p:cNvPr>
          <p:cNvSpPr>
            <a:spLocks noGrp="1"/>
          </p:cNvSpPr>
          <p:nvPr>
            <p:ph type="pic" sz="quarter" idx="17" hasCustomPrompt="1"/>
          </p:nvPr>
        </p:nvSpPr>
        <p:spPr>
          <a:xfrm>
            <a:off x="7878762" y="0"/>
            <a:ext cx="4313238" cy="4595813"/>
          </a:xfrm>
          <a:custGeom>
            <a:avLst/>
            <a:gdLst>
              <a:gd name="connsiteX0" fmla="*/ 0 w 4313238"/>
              <a:gd name="connsiteY0" fmla="*/ 0 h 4595813"/>
              <a:gd name="connsiteX1" fmla="*/ 4313238 w 4313238"/>
              <a:gd name="connsiteY1" fmla="*/ 0 h 4595813"/>
              <a:gd name="connsiteX2" fmla="*/ 4313238 w 4313238"/>
              <a:gd name="connsiteY2" fmla="*/ 1709738 h 4595813"/>
              <a:gd name="connsiteX3" fmla="*/ 2638425 w 4313238"/>
              <a:gd name="connsiteY3" fmla="*/ 4595813 h 4595813"/>
            </a:gdLst>
            <a:ahLst/>
            <a:cxnLst>
              <a:cxn ang="0">
                <a:pos x="connsiteX0" y="connsiteY0"/>
              </a:cxn>
              <a:cxn ang="0">
                <a:pos x="connsiteX1" y="connsiteY1"/>
              </a:cxn>
              <a:cxn ang="0">
                <a:pos x="connsiteX2" y="connsiteY2"/>
              </a:cxn>
              <a:cxn ang="0">
                <a:pos x="connsiteX3" y="connsiteY3"/>
              </a:cxn>
            </a:cxnLst>
            <a:rect l="l" t="t" r="r" b="b"/>
            <a:pathLst>
              <a:path w="4313238" h="4595813">
                <a:moveTo>
                  <a:pt x="0" y="0"/>
                </a:moveTo>
                <a:lnTo>
                  <a:pt x="4313238" y="0"/>
                </a:lnTo>
                <a:lnTo>
                  <a:pt x="4313238" y="1709738"/>
                </a:lnTo>
                <a:lnTo>
                  <a:pt x="2638425" y="4595813"/>
                </a:lnTo>
                <a:close/>
              </a:path>
            </a:pathLst>
          </a:custGeom>
          <a:solidFill>
            <a:schemeClr val="bg1">
              <a:lumMod val="75000"/>
            </a:schemeClr>
          </a:solidFill>
        </p:spPr>
        <p:txBody>
          <a:bodyPr wrap="square" lIns="144000" tIns="936000" rIns="144000" anchor="t" anchorCtr="0">
            <a:noAutofit/>
          </a:bodyPr>
          <a:lstStyle>
            <a:lvl1pPr algn="ctr">
              <a:defRPr sz="1400">
                <a:solidFill>
                  <a:schemeClr val="bg1"/>
                </a:solidFill>
              </a:defRPr>
            </a:lvl1pPr>
          </a:lstStyle>
          <a:p>
            <a:r>
              <a:rPr lang="en-AU" sz="1400" dirty="0"/>
              <a:t>Click Icon to Add Image</a:t>
            </a:r>
            <a:endParaRPr lang="en-AU" dirty="0"/>
          </a:p>
        </p:txBody>
      </p:sp>
      <p:pic>
        <p:nvPicPr>
          <p:cNvPr id="14" name="Deakin Logo" descr="Deakin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1808" y="5177471"/>
            <a:ext cx="1033397" cy="1031875"/>
          </a:xfrm>
          <a:prstGeom prst="rect">
            <a:avLst/>
          </a:prstGeom>
        </p:spPr>
      </p:pic>
      <p:sp>
        <p:nvSpPr>
          <p:cNvPr id="4" name="Footer/CRICOS">
            <a:extLst>
              <a:ext uri="{FF2B5EF4-FFF2-40B4-BE49-F238E27FC236}">
                <a16:creationId xmlns:a16="http://schemas.microsoft.com/office/drawing/2014/main" id="{B7A94011-2B26-447A-8F86-F07851D30127}"/>
              </a:ext>
            </a:extLst>
          </p:cNvPr>
          <p:cNvSpPr>
            <a:spLocks noGrp="1"/>
          </p:cNvSpPr>
          <p:nvPr>
            <p:ph type="ftr" sz="quarter" idx="19"/>
          </p:nvPr>
        </p:nvSpPr>
        <p:spPr/>
        <p:txBody>
          <a:bodyPr/>
          <a:lstStyle>
            <a:lvl1pPr>
              <a:defRPr>
                <a:solidFill>
                  <a:schemeClr val="bg1"/>
                </a:solidFill>
              </a:defRPr>
            </a:lvl1pPr>
          </a:lstStyle>
          <a:p>
            <a:r>
              <a:rPr lang="en-AU"/>
              <a:t>Deakin University CRICOS Provider Code: 00113B</a:t>
            </a:r>
            <a:endParaRPr lang="en-GB" dirty="0"/>
          </a:p>
        </p:txBody>
      </p:sp>
    </p:spTree>
    <p:extLst>
      <p:ext uri="{BB962C8B-B14F-4D97-AF65-F5344CB8AC3E}">
        <p14:creationId xmlns:p14="http://schemas.microsoft.com/office/powerpoint/2010/main" val="1392950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I">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937386" y="1018344"/>
            <a:ext cx="3780000" cy="1440000"/>
          </a:xfrm>
        </p:spPr>
        <p:txBody>
          <a:bodyPr anchor="b"/>
          <a:lstStyle>
            <a:lvl1pPr algn="l">
              <a:lnSpc>
                <a:spcPct val="100000"/>
              </a:lnSpc>
              <a:defRPr sz="3600" b="0">
                <a:solidFill>
                  <a:schemeClr val="tx1"/>
                </a:solidFill>
              </a:defRPr>
            </a:lvl1pPr>
          </a:lstStyle>
          <a:p>
            <a:r>
              <a:rPr lang="en-US" dirty="0"/>
              <a:t>Click to add title</a:t>
            </a:r>
            <a:endParaRPr lang="en-GB" dirty="0"/>
          </a:p>
        </p:txBody>
      </p:sp>
      <p:sp>
        <p:nvSpPr>
          <p:cNvPr id="3" name="Subtitle"/>
          <p:cNvSpPr>
            <a:spLocks noGrp="1"/>
          </p:cNvSpPr>
          <p:nvPr userDrawn="1">
            <p:ph type="subTitle" idx="1" hasCustomPrompt="1"/>
          </p:nvPr>
        </p:nvSpPr>
        <p:spPr>
          <a:xfrm>
            <a:off x="937387" y="2668359"/>
            <a:ext cx="3780000" cy="720000"/>
          </a:xfrm>
        </p:spPr>
        <p:txBody>
          <a:bodyPr/>
          <a:lstStyle>
            <a:lvl1pPr marL="0" indent="0" algn="l">
              <a:buNone/>
              <a:defRPr sz="2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sp>
        <p:nvSpPr>
          <p:cNvPr id="12" name="Graphic">
            <a:extLst>
              <a:ext uri="{FF2B5EF4-FFF2-40B4-BE49-F238E27FC236}">
                <a16:creationId xmlns:a16="http://schemas.microsoft.com/office/drawing/2014/main" id="{EFB87DF5-BF6E-4FC5-8ADE-59638EE783C0}"/>
              </a:ext>
              <a:ext uri="{C183D7F6-B498-43B3-948B-1728B52AA6E4}">
                <adec:decorative xmlns:adec="http://schemas.microsoft.com/office/drawing/2017/decorative" val="1"/>
              </a:ext>
            </a:extLst>
          </p:cNvPr>
          <p:cNvSpPr>
            <a:spLocks/>
          </p:cNvSpPr>
          <p:nvPr userDrawn="1"/>
        </p:nvSpPr>
        <p:spPr bwMode="auto">
          <a:xfrm>
            <a:off x="7878762" y="0"/>
            <a:ext cx="4313238" cy="4595813"/>
          </a:xfrm>
          <a:custGeom>
            <a:avLst/>
            <a:gdLst>
              <a:gd name="T0" fmla="*/ 2717 w 2717"/>
              <a:gd name="T1" fmla="*/ 1077 h 2895"/>
              <a:gd name="T2" fmla="*/ 2717 w 2717"/>
              <a:gd name="T3" fmla="*/ 0 h 2895"/>
              <a:gd name="T4" fmla="*/ 0 w 2717"/>
              <a:gd name="T5" fmla="*/ 0 h 2895"/>
              <a:gd name="T6" fmla="*/ 1662 w 2717"/>
              <a:gd name="T7" fmla="*/ 2895 h 2895"/>
              <a:gd name="T8" fmla="*/ 2717 w 2717"/>
              <a:gd name="T9" fmla="*/ 1077 h 2895"/>
            </a:gdLst>
            <a:ahLst/>
            <a:cxnLst>
              <a:cxn ang="0">
                <a:pos x="T0" y="T1"/>
              </a:cxn>
              <a:cxn ang="0">
                <a:pos x="T2" y="T3"/>
              </a:cxn>
              <a:cxn ang="0">
                <a:pos x="T4" y="T5"/>
              </a:cxn>
              <a:cxn ang="0">
                <a:pos x="T6" y="T7"/>
              </a:cxn>
              <a:cxn ang="0">
                <a:pos x="T8" y="T9"/>
              </a:cxn>
            </a:cxnLst>
            <a:rect l="0" t="0" r="r" b="b"/>
            <a:pathLst>
              <a:path w="2717" h="2895">
                <a:moveTo>
                  <a:pt x="2717" y="1077"/>
                </a:moveTo>
                <a:lnTo>
                  <a:pt x="2717" y="0"/>
                </a:lnTo>
                <a:lnTo>
                  <a:pt x="0" y="0"/>
                </a:lnTo>
                <a:lnTo>
                  <a:pt x="1662" y="2895"/>
                </a:lnTo>
                <a:lnTo>
                  <a:pt x="2717" y="107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p>
        </p:txBody>
      </p:sp>
      <p:sp>
        <p:nvSpPr>
          <p:cNvPr id="11" name="Picture Placeholder" descr="Image Placeholder">
            <a:extLst>
              <a:ext uri="{FF2B5EF4-FFF2-40B4-BE49-F238E27FC236}">
                <a16:creationId xmlns:a16="http://schemas.microsoft.com/office/drawing/2014/main" id="{DBCB57CA-4EDC-4387-B4F2-EDA27367C34E}"/>
              </a:ext>
            </a:extLst>
          </p:cNvPr>
          <p:cNvSpPr>
            <a:spLocks noGrp="1"/>
          </p:cNvSpPr>
          <p:nvPr userDrawn="1">
            <p:ph type="pic" sz="quarter" idx="17" hasCustomPrompt="1"/>
          </p:nvPr>
        </p:nvSpPr>
        <p:spPr>
          <a:xfrm>
            <a:off x="4967287" y="1181099"/>
            <a:ext cx="6550025" cy="5676900"/>
          </a:xfrm>
          <a:custGeom>
            <a:avLst/>
            <a:gdLst>
              <a:gd name="connsiteX0" fmla="*/ 3289300 w 6550025"/>
              <a:gd name="connsiteY0" fmla="*/ 0 h 5676900"/>
              <a:gd name="connsiteX1" fmla="*/ 6550025 w 6550025"/>
              <a:gd name="connsiteY1" fmla="*/ 5676900 h 5676900"/>
              <a:gd name="connsiteX2" fmla="*/ 4006786 w 6550025"/>
              <a:gd name="connsiteY2" fmla="*/ 5676900 h 5676900"/>
              <a:gd name="connsiteX3" fmla="*/ 0 w 6550025"/>
              <a:gd name="connsiteY3" fmla="*/ 5676900 h 5676900"/>
            </a:gdLst>
            <a:ahLst/>
            <a:cxnLst>
              <a:cxn ang="0">
                <a:pos x="connsiteX0" y="connsiteY0"/>
              </a:cxn>
              <a:cxn ang="0">
                <a:pos x="connsiteX1" y="connsiteY1"/>
              </a:cxn>
              <a:cxn ang="0">
                <a:pos x="connsiteX2" y="connsiteY2"/>
              </a:cxn>
              <a:cxn ang="0">
                <a:pos x="connsiteX3" y="connsiteY3"/>
              </a:cxn>
            </a:cxnLst>
            <a:rect l="l" t="t" r="r" b="b"/>
            <a:pathLst>
              <a:path w="6550025" h="5676900">
                <a:moveTo>
                  <a:pt x="3289300" y="0"/>
                </a:moveTo>
                <a:lnTo>
                  <a:pt x="6550025" y="5676900"/>
                </a:lnTo>
                <a:lnTo>
                  <a:pt x="4006786" y="5676900"/>
                </a:lnTo>
                <a:lnTo>
                  <a:pt x="0" y="5676900"/>
                </a:lnTo>
                <a:close/>
              </a:path>
            </a:pathLst>
          </a:custGeom>
          <a:solidFill>
            <a:schemeClr val="bg1">
              <a:lumMod val="75000"/>
            </a:schemeClr>
          </a:solidFill>
        </p:spPr>
        <p:txBody>
          <a:bodyPr wrap="square" lIns="144000" tIns="144000" bIns="144000" anchor="ctr" anchorCtr="0">
            <a:noAutofit/>
          </a:bodyPr>
          <a:lstStyle>
            <a:lvl1pPr algn="ctr">
              <a:defRPr sz="1400">
                <a:solidFill>
                  <a:schemeClr val="bg1"/>
                </a:solidFill>
              </a:defRPr>
            </a:lvl1pPr>
          </a:lstStyle>
          <a:p>
            <a:r>
              <a:rPr lang="en-AU" sz="1400" dirty="0"/>
              <a:t>Click Icon to Add Image</a:t>
            </a:r>
            <a:endParaRPr lang="en-AU" dirty="0"/>
          </a:p>
        </p:txBody>
      </p:sp>
      <p:grpSp>
        <p:nvGrpSpPr>
          <p:cNvPr id="2" name="Deakin Logo" descr="Deakin Logo">
            <a:extLst>
              <a:ext uri="{FF2B5EF4-FFF2-40B4-BE49-F238E27FC236}">
                <a16:creationId xmlns:a16="http://schemas.microsoft.com/office/drawing/2014/main" id="{108774B0-0EA5-4146-9B6A-0F25CF504C6B}"/>
              </a:ext>
            </a:extLst>
          </p:cNvPr>
          <p:cNvGrpSpPr/>
          <p:nvPr userDrawn="1"/>
        </p:nvGrpSpPr>
        <p:grpSpPr>
          <a:xfrm>
            <a:off x="491808" y="5177471"/>
            <a:ext cx="1033397" cy="1033200"/>
            <a:chOff x="491808" y="5177471"/>
            <a:chExt cx="1033397" cy="1033200"/>
          </a:xfrm>
        </p:grpSpPr>
        <p:pic>
          <p:nvPicPr>
            <p:cNvPr id="14" name="Logo" descr="Deakin University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1808" y="5178134"/>
              <a:ext cx="1033397" cy="1031875"/>
            </a:xfrm>
            <a:prstGeom prst="rect">
              <a:avLst/>
            </a:prstGeom>
          </p:spPr>
        </p:pic>
        <p:sp>
          <p:nvSpPr>
            <p:cNvPr id="5" name="Logo" descr="Deakin University Logo">
              <a:extLst>
                <a:ext uri="{FF2B5EF4-FFF2-40B4-BE49-F238E27FC236}">
                  <a16:creationId xmlns:a16="http://schemas.microsoft.com/office/drawing/2014/main" id="{62EB28F1-DDC6-49D5-83F2-4BEB75D9A7B5}"/>
                </a:ext>
              </a:extLst>
            </p:cNvPr>
            <p:cNvSpPr>
              <a:spLocks noChangeAspect="1"/>
            </p:cNvSpPr>
            <p:nvPr userDrawn="1"/>
          </p:nvSpPr>
          <p:spPr>
            <a:xfrm>
              <a:off x="491906" y="5177471"/>
              <a:ext cx="1033200" cy="1033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9" name="Slide Number">
            <a:extLst>
              <a:ext uri="{FF2B5EF4-FFF2-40B4-BE49-F238E27FC236}">
                <a16:creationId xmlns:a16="http://schemas.microsoft.com/office/drawing/2014/main" id="{0C784A1E-8343-42C5-B0FD-AF21FA3C8012}"/>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E72A3CFB-4CB8-4D6C-97CA-95E6B1DA015D}"/>
              </a:ext>
            </a:extLst>
          </p:cNvPr>
          <p:cNvSpPr>
            <a:spLocks noGrp="1"/>
          </p:cNvSpPr>
          <p:nvPr>
            <p:ph type="dt" sz="half" idx="18"/>
          </p:nvPr>
        </p:nvSpPr>
        <p:spPr/>
        <p:txBody>
          <a:bodyPr/>
          <a:lstStyle/>
          <a:p>
            <a:endParaRPr lang="en-GB" dirty="0"/>
          </a:p>
        </p:txBody>
      </p:sp>
      <p:sp>
        <p:nvSpPr>
          <p:cNvPr id="8" name="Footer/CRICOS">
            <a:extLst>
              <a:ext uri="{FF2B5EF4-FFF2-40B4-BE49-F238E27FC236}">
                <a16:creationId xmlns:a16="http://schemas.microsoft.com/office/drawing/2014/main" id="{98BA5DCB-4172-4A7E-BD03-B5B5DE4137DD}"/>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494979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242456" y="270165"/>
            <a:ext cx="8526856" cy="959957"/>
          </a:xfrm>
          <a:prstGeom prst="rect">
            <a:avLst/>
          </a:prstGeom>
        </p:spPr>
        <p:txBody>
          <a:bodyPr vert="horz" lIns="91440" tIns="45720" rIns="91440" bIns="45720" rtlCol="0" anchor="t" anchorCtr="0">
            <a:noAutofit/>
          </a:bodyPr>
          <a:lstStyle/>
          <a:p>
            <a:r>
              <a:rPr lang="en-US" dirty="0"/>
              <a:t>Click to add title</a:t>
            </a:r>
            <a:endParaRPr lang="en-GB" dirty="0"/>
          </a:p>
        </p:txBody>
      </p:sp>
      <p:sp>
        <p:nvSpPr>
          <p:cNvPr id="3" name="Body copy text"/>
          <p:cNvSpPr>
            <a:spLocks noGrp="1"/>
          </p:cNvSpPr>
          <p:nvPr>
            <p:ph type="body" idx="1"/>
          </p:nvPr>
        </p:nvSpPr>
        <p:spPr>
          <a:xfrm>
            <a:off x="491187" y="1759351"/>
            <a:ext cx="10193141" cy="3974265"/>
          </a:xfrm>
          <a:prstGeom prst="rect">
            <a:avLst/>
          </a:prstGeom>
          <a:noFill/>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grpSp>
        <p:nvGrpSpPr>
          <p:cNvPr id="12" name="Deakin Logo" descr="Deakin Logo">
            <a:extLst>
              <a:ext uri="{FF2B5EF4-FFF2-40B4-BE49-F238E27FC236}">
                <a16:creationId xmlns:a16="http://schemas.microsoft.com/office/drawing/2014/main" id="{F0C1E104-23DB-455F-9F8B-3367332FFCD4}"/>
              </a:ext>
            </a:extLst>
          </p:cNvPr>
          <p:cNvGrpSpPr/>
          <p:nvPr userDrawn="1"/>
        </p:nvGrpSpPr>
        <p:grpSpPr>
          <a:xfrm>
            <a:off x="11339575" y="205549"/>
            <a:ext cx="651345" cy="652971"/>
            <a:chOff x="10928350" y="5591175"/>
            <a:chExt cx="1062560" cy="1065213"/>
          </a:xfrm>
        </p:grpSpPr>
        <p:sp>
          <p:nvSpPr>
            <p:cNvPr id="14" name="Logo">
              <a:extLst>
                <a:ext uri="{FF2B5EF4-FFF2-40B4-BE49-F238E27FC236}">
                  <a16:creationId xmlns:a16="http://schemas.microsoft.com/office/drawing/2014/main" id="{0148C7AF-0E90-42A6-97EB-C6DC7F7C9AE7}"/>
                </a:ext>
              </a:extLst>
            </p:cNvPr>
            <p:cNvSpPr txBox="1">
              <a:spLocks noChangeAspect="1"/>
            </p:cNvSpPr>
            <p:nvPr userDrawn="1"/>
          </p:nvSpPr>
          <p:spPr>
            <a:xfrm>
              <a:off x="10928911" y="5592757"/>
              <a:ext cx="1061999" cy="1061999"/>
            </a:xfrm>
            <a:prstGeom prst="rect">
              <a:avLst/>
            </a:prstGeom>
            <a:blipFill dpi="0" rotWithShape="1">
              <a:blip r:embed="rId29"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5" name="Logo">
              <a:extLst>
                <a:ext uri="{FF2B5EF4-FFF2-40B4-BE49-F238E27FC236}">
                  <a16:creationId xmlns:a16="http://schemas.microsoft.com/office/drawing/2014/main" id="{79E5D329-A4F0-4077-93A7-8FAA3ADDA54F}"/>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6" name="Slide Number">
            <a:extLst>
              <a:ext uri="{FF2B5EF4-FFF2-40B4-BE49-F238E27FC236}">
                <a16:creationId xmlns:a16="http://schemas.microsoft.com/office/drawing/2014/main" id="{AACE52C0-4B08-45CF-BEAF-859F2F45B60B}"/>
              </a:ext>
            </a:extLst>
          </p:cNvPr>
          <p:cNvSpPr>
            <a:spLocks noGrp="1"/>
          </p:cNvSpPr>
          <p:nvPr>
            <p:ph type="sldNum" sz="quarter" idx="4"/>
          </p:nvPr>
        </p:nvSpPr>
        <p:spPr>
          <a:xfrm>
            <a:off x="242456" y="6287423"/>
            <a:ext cx="576000" cy="247558"/>
          </a:xfrm>
          <a:prstGeom prst="rect">
            <a:avLst/>
          </a:prstGeom>
        </p:spPr>
        <p:txBody>
          <a:bodyPr vert="horz" lIns="0" tIns="45720" rIns="91440" bIns="45720" rtlCol="0" anchor="ctr"/>
          <a:lstStyle>
            <a:lvl1pPr algn="l">
              <a:defRPr sz="1200">
                <a:solidFill>
                  <a:schemeClr val="tx1"/>
                </a:solidFill>
              </a:defRPr>
            </a:lvl1pPr>
          </a:lstStyle>
          <a:p>
            <a:fld id="{F5AEA0E0-5CC6-4BD0-905C-A0021E419432}" type="slidenum">
              <a:rPr lang="en-GB" smtClean="0"/>
              <a:pPr/>
              <a:t>‹#›</a:t>
            </a:fld>
            <a:endParaRPr lang="en-GB" dirty="0"/>
          </a:p>
        </p:txBody>
      </p:sp>
      <p:sp>
        <p:nvSpPr>
          <p:cNvPr id="13" name="Date">
            <a:extLst>
              <a:ext uri="{FF2B5EF4-FFF2-40B4-BE49-F238E27FC236}">
                <a16:creationId xmlns:a16="http://schemas.microsoft.com/office/drawing/2014/main" id="{9E98F004-A52C-4AA9-BDA8-6A4DA78BF9CB}"/>
              </a:ext>
            </a:extLst>
          </p:cNvPr>
          <p:cNvSpPr>
            <a:spLocks noGrp="1"/>
          </p:cNvSpPr>
          <p:nvPr>
            <p:ph type="dt" sz="half" idx="2"/>
          </p:nvPr>
        </p:nvSpPr>
        <p:spPr>
          <a:xfrm>
            <a:off x="847552" y="6330733"/>
            <a:ext cx="1656000" cy="204248"/>
          </a:xfrm>
          <a:prstGeom prst="rect">
            <a:avLst/>
          </a:prstGeom>
        </p:spPr>
        <p:txBody>
          <a:bodyPr vert="horz" lIns="91440" tIns="45720" rIns="91440" bIns="45720" rtlCol="0" anchor="ctr"/>
          <a:lstStyle>
            <a:lvl1pPr algn="l">
              <a:defRPr sz="650">
                <a:solidFill>
                  <a:schemeClr val="tx1"/>
                </a:solidFill>
              </a:defRPr>
            </a:lvl1pPr>
          </a:lstStyle>
          <a:p>
            <a:endParaRPr lang="en-GB" dirty="0"/>
          </a:p>
        </p:txBody>
      </p:sp>
      <p:sp>
        <p:nvSpPr>
          <p:cNvPr id="18" name="Footer/CRICOS">
            <a:extLst>
              <a:ext uri="{FF2B5EF4-FFF2-40B4-BE49-F238E27FC236}">
                <a16:creationId xmlns:a16="http://schemas.microsoft.com/office/drawing/2014/main" id="{03A50017-3B1D-4EEE-B5F1-4FDD65A99ECA}"/>
              </a:ext>
            </a:extLst>
          </p:cNvPr>
          <p:cNvSpPr>
            <a:spLocks noGrp="1"/>
          </p:cNvSpPr>
          <p:nvPr>
            <p:ph type="ftr" sz="quarter" idx="3"/>
          </p:nvPr>
        </p:nvSpPr>
        <p:spPr>
          <a:xfrm>
            <a:off x="242456" y="6545788"/>
            <a:ext cx="6624000" cy="180000"/>
          </a:xfrm>
          <a:prstGeom prst="rect">
            <a:avLst/>
          </a:prstGeom>
        </p:spPr>
        <p:txBody>
          <a:bodyPr lIns="0" tIns="36000" rIns="0" bIns="36000"/>
          <a:lstStyle>
            <a:lvl1pPr algn="l">
              <a:defRPr sz="500">
                <a:solidFill>
                  <a:schemeClr val="tx1"/>
                </a:solidFill>
              </a:defRPr>
            </a:lvl1pPr>
          </a:lstStyle>
          <a:p>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4196011947"/>
      </p:ext>
    </p:extLst>
  </p:cSld>
  <p:clrMap bg1="lt1" tx1="dk1" bg2="lt2" tx2="dk2" accent1="accent1" accent2="accent2" accent3="accent3" accent4="accent4" accent5="accent5" accent6="accent6" hlink="hlink" folHlink="folHlink"/>
  <p:sldLayoutIdLst>
    <p:sldLayoutId id="2147483682"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690"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2400"/>
        </a:spcAft>
        <a:buFont typeface="Arial" panose="020B0604020202020204" pitchFamily="34" charset="0"/>
        <a:buNone/>
        <a:defRPr sz="3700" kern="1200">
          <a:solidFill>
            <a:schemeClr val="tx1"/>
          </a:solidFill>
          <a:latin typeface="+mn-lt"/>
          <a:ea typeface="+mn-ea"/>
          <a:cs typeface="+mn-cs"/>
        </a:defRPr>
      </a:lvl1pPr>
      <a:lvl2pPr marL="0" indent="0" algn="l" defTabSz="914400" rtl="0" eaLnBrk="1" latinLnBrk="0" hangingPunct="1">
        <a:lnSpc>
          <a:spcPct val="100000"/>
        </a:lnSpc>
        <a:spcBef>
          <a:spcPts val="500"/>
        </a:spcBef>
        <a:spcAft>
          <a:spcPts val="0"/>
        </a:spcAft>
        <a:buFont typeface="Arial" panose="020B0604020202020204" pitchFamily="34" charset="0"/>
        <a:buNone/>
        <a:defRPr sz="1800" kern="1200">
          <a:solidFill>
            <a:schemeClr val="tx1"/>
          </a:solidFill>
          <a:latin typeface="+mn-lt"/>
          <a:ea typeface="+mn-ea"/>
          <a:cs typeface="+mn-cs"/>
        </a:defRPr>
      </a:lvl2pPr>
      <a:lvl3pPr marL="180000" indent="-180000" algn="l" defTabSz="914400" rtl="0" eaLnBrk="1" latinLnBrk="0" hangingPunct="1">
        <a:lnSpc>
          <a:spcPct val="100000"/>
        </a:lnSpc>
        <a:spcBef>
          <a:spcPts val="500"/>
        </a:spcBef>
        <a:buSzPct val="110000"/>
        <a:buFont typeface="Arial" panose="020B0604020202020204" pitchFamily="34" charset="0"/>
        <a:buChar char="•"/>
        <a:defRPr sz="1800" kern="1200">
          <a:solidFill>
            <a:schemeClr val="tx1"/>
          </a:solidFill>
          <a:latin typeface="+mn-lt"/>
          <a:ea typeface="+mn-ea"/>
          <a:cs typeface="+mn-cs"/>
        </a:defRPr>
      </a:lvl3pPr>
      <a:lvl4pPr marL="360000" indent="-180000" algn="l" defTabSz="914400" rtl="0" eaLnBrk="1" latinLnBrk="0" hangingPunct="1">
        <a:lnSpc>
          <a:spcPct val="100000"/>
        </a:lnSpc>
        <a:spcBef>
          <a:spcPts val="500"/>
        </a:spcBef>
        <a:buFont typeface="Calibri" panose="020F0502020204030204" pitchFamily="34" charset="0"/>
        <a:buChar char="–"/>
        <a:defRPr sz="1800" kern="1200">
          <a:solidFill>
            <a:schemeClr val="tx1"/>
          </a:solidFill>
          <a:latin typeface="+mn-lt"/>
          <a:ea typeface="+mn-ea"/>
          <a:cs typeface="+mn-cs"/>
        </a:defRPr>
      </a:lvl4pPr>
      <a:lvl5pPr marL="1800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6pPr>
      <a:lvl7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7pPr>
      <a:lvl8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8pPr>
      <a:lvl9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CFFA1BAF-0148-4509-A5AC-56C34D62B92B}"/>
              </a:ext>
            </a:extLst>
          </p:cNvPr>
          <p:cNvSpPr>
            <a:spLocks noGrp="1"/>
          </p:cNvSpPr>
          <p:nvPr>
            <p:ph type="ctrTitle"/>
          </p:nvPr>
        </p:nvSpPr>
        <p:spPr/>
        <p:txBody>
          <a:bodyPr/>
          <a:lstStyle/>
          <a:p>
            <a:r>
              <a:rPr lang="en-AU" dirty="0"/>
              <a:t>MIS771: Week 3 – One–way ANOVA</a:t>
            </a:r>
          </a:p>
        </p:txBody>
      </p:sp>
      <p:sp>
        <p:nvSpPr>
          <p:cNvPr id="7" name="Subtitle">
            <a:extLst>
              <a:ext uri="{FF2B5EF4-FFF2-40B4-BE49-F238E27FC236}">
                <a16:creationId xmlns:a16="http://schemas.microsoft.com/office/drawing/2014/main" id="{79171F5E-BEF8-402D-A884-1BB1B6838097}"/>
              </a:ext>
            </a:extLst>
          </p:cNvPr>
          <p:cNvSpPr>
            <a:spLocks noGrp="1"/>
          </p:cNvSpPr>
          <p:nvPr>
            <p:ph type="subTitle" idx="1"/>
          </p:nvPr>
        </p:nvSpPr>
        <p:spPr/>
        <p:txBody>
          <a:bodyPr/>
          <a:lstStyle/>
          <a:p>
            <a:r>
              <a:rPr lang="en-AU" dirty="0"/>
              <a:t>Abby Shrivastava</a:t>
            </a:r>
          </a:p>
        </p:txBody>
      </p:sp>
      <p:sp>
        <p:nvSpPr>
          <p:cNvPr id="2" name="Footer/CRICOS">
            <a:extLst>
              <a:ext uri="{FF2B5EF4-FFF2-40B4-BE49-F238E27FC236}">
                <a16:creationId xmlns:a16="http://schemas.microsoft.com/office/drawing/2014/main" id="{AA814EF9-62CF-437E-AE6E-7E2F16B881F6}"/>
              </a:ext>
            </a:extLst>
          </p:cNvPr>
          <p:cNvSpPr>
            <a:spLocks noGrp="1"/>
          </p:cNvSpPr>
          <p:nvPr>
            <p:ph type="ftr" sz="quarter" idx="11"/>
          </p:nvPr>
        </p:nvSpPr>
        <p:spPr/>
        <p:txBody>
          <a:bodyPr/>
          <a:lstStyle/>
          <a:p>
            <a:pPr algn="r"/>
            <a:r>
              <a:rPr lang="en-AU"/>
              <a:t>Deakin University CRICOS Provider Code: 00113B</a:t>
            </a:r>
            <a:endParaRPr lang="en-GB" dirty="0"/>
          </a:p>
        </p:txBody>
      </p:sp>
    </p:spTree>
    <p:extLst>
      <p:ext uri="{BB962C8B-B14F-4D97-AF65-F5344CB8AC3E}">
        <p14:creationId xmlns:p14="http://schemas.microsoft.com/office/powerpoint/2010/main" val="1538843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79FDB-9BE2-2C96-A8FF-305DF3797475}"/>
              </a:ext>
            </a:extLst>
          </p:cNvPr>
          <p:cNvSpPr>
            <a:spLocks noGrp="1"/>
          </p:cNvSpPr>
          <p:nvPr>
            <p:ph type="title"/>
          </p:nvPr>
        </p:nvSpPr>
        <p:spPr/>
        <p:txBody>
          <a:bodyPr/>
          <a:lstStyle/>
          <a:p>
            <a:r>
              <a:rPr lang="en-AU" dirty="0"/>
              <a:t>ANOVA – Interpretation</a:t>
            </a:r>
          </a:p>
        </p:txBody>
      </p:sp>
      <p:sp>
        <p:nvSpPr>
          <p:cNvPr id="3" name="Content Placeholder 2">
            <a:extLst>
              <a:ext uri="{FF2B5EF4-FFF2-40B4-BE49-F238E27FC236}">
                <a16:creationId xmlns:a16="http://schemas.microsoft.com/office/drawing/2014/main" id="{1B54A880-9683-4FCE-5E01-0EBA48A74AFA}"/>
              </a:ext>
            </a:extLst>
          </p:cNvPr>
          <p:cNvSpPr>
            <a:spLocks noGrp="1"/>
          </p:cNvSpPr>
          <p:nvPr>
            <p:ph sz="quarter" idx="12"/>
          </p:nvPr>
        </p:nvSpPr>
        <p:spPr>
          <a:xfrm>
            <a:off x="801765" y="1521640"/>
            <a:ext cx="9900000" cy="4863394"/>
          </a:xfrm>
        </p:spPr>
        <p:txBody>
          <a:bodyPr/>
          <a:lstStyle/>
          <a:p>
            <a:r>
              <a:rPr lang="en-AU" sz="1400" dirty="0"/>
              <a:t>After performing ANOVA, you typically get the following results:</a:t>
            </a:r>
          </a:p>
          <a:p>
            <a:pPr marL="285750" indent="-285750">
              <a:buFont typeface="Arial" panose="020B0604020202020204" pitchFamily="34" charset="0"/>
              <a:buChar char="•"/>
            </a:pPr>
            <a:r>
              <a:rPr lang="en-AU" sz="1400" b="1" dirty="0"/>
              <a:t>F-Value</a:t>
            </a:r>
            <a:r>
              <a:rPr lang="en-AU" sz="1400" dirty="0"/>
              <a:t>: A ratio that compares the variance/variability between groups to the variance within groups.</a:t>
            </a:r>
          </a:p>
          <a:p>
            <a:pPr marL="285750" indent="-285750">
              <a:buFont typeface="Arial" panose="020B0604020202020204" pitchFamily="34" charset="0"/>
              <a:buChar char="•"/>
            </a:pPr>
            <a:r>
              <a:rPr lang="en-AU" sz="1400" b="1" dirty="0"/>
              <a:t>P-Value</a:t>
            </a:r>
            <a:r>
              <a:rPr lang="en-AU" sz="1400" dirty="0"/>
              <a:t>: The probability that the observed results occurred by chance.</a:t>
            </a:r>
          </a:p>
          <a:p>
            <a:r>
              <a:rPr lang="en-AU" sz="1400" b="1" dirty="0"/>
              <a:t>1. F-Value</a:t>
            </a:r>
          </a:p>
          <a:p>
            <a:endParaRPr lang="en-AU" sz="1400" dirty="0"/>
          </a:p>
          <a:p>
            <a:endParaRPr lang="en-AU" sz="1400" b="1" dirty="0"/>
          </a:p>
          <a:p>
            <a:pPr marL="285750" indent="-285750">
              <a:buFont typeface="Arial" panose="020B0604020202020204" pitchFamily="34" charset="0"/>
              <a:buChar char="•"/>
            </a:pPr>
            <a:r>
              <a:rPr lang="en-AU" sz="1400" b="1" dirty="0"/>
              <a:t>High F-Value</a:t>
            </a:r>
            <a:r>
              <a:rPr lang="en-AU" sz="1400" dirty="0"/>
              <a:t>: Indicates that the variance between groups is much larger than the variance within groups, suggesting that there are significant differences between group means.</a:t>
            </a:r>
          </a:p>
          <a:p>
            <a:pPr marL="285750" indent="-285750">
              <a:buFont typeface="Arial" panose="020B0604020202020204" pitchFamily="34" charset="0"/>
              <a:buChar char="•"/>
            </a:pPr>
            <a:r>
              <a:rPr lang="en-AU" sz="1400" b="1" dirty="0"/>
              <a:t>Low F-Value</a:t>
            </a:r>
            <a:r>
              <a:rPr lang="en-AU" sz="1400" dirty="0"/>
              <a:t>: Indicates that the variance between groups is similar to the variance within groups, suggesting that any differences between group means are likely due to random variation.</a:t>
            </a:r>
          </a:p>
          <a:p>
            <a:r>
              <a:rPr lang="en-AU" sz="1400" b="1" dirty="0"/>
              <a:t>2. P-Value</a:t>
            </a:r>
          </a:p>
          <a:p>
            <a:r>
              <a:rPr lang="en-AU" sz="1400" dirty="0"/>
              <a:t>The p-value helps determine the significance of the F-value.</a:t>
            </a:r>
          </a:p>
          <a:p>
            <a:pPr marL="285750" indent="-285750">
              <a:buFont typeface="Arial" panose="020B0604020202020204" pitchFamily="34" charset="0"/>
              <a:buChar char="•"/>
            </a:pPr>
            <a:r>
              <a:rPr lang="en-AU" sz="1400" b="1" dirty="0"/>
              <a:t>Low P-Value (typically &lt; 0.05): </a:t>
            </a:r>
            <a:r>
              <a:rPr lang="en-AU" sz="1400" dirty="0"/>
              <a:t>Indicates that the observed differences between group means are statistically significant, and you can reject the null hypothesis.</a:t>
            </a:r>
          </a:p>
          <a:p>
            <a:pPr marL="285750" indent="-285750">
              <a:buFont typeface="Arial" panose="020B0604020202020204" pitchFamily="34" charset="0"/>
              <a:buChar char="•"/>
            </a:pPr>
            <a:r>
              <a:rPr lang="en-AU" sz="1400" b="1" dirty="0"/>
              <a:t>High P-Value (typically &gt; 0.05): </a:t>
            </a:r>
            <a:r>
              <a:rPr lang="en-AU" sz="1400" dirty="0"/>
              <a:t>Indicates that the observed differences between group means are not statistically significant, and you accept the null hypothesis.</a:t>
            </a:r>
          </a:p>
        </p:txBody>
      </p:sp>
      <p:sp>
        <p:nvSpPr>
          <p:cNvPr id="4" name="Slide Number Placeholder 3">
            <a:extLst>
              <a:ext uri="{FF2B5EF4-FFF2-40B4-BE49-F238E27FC236}">
                <a16:creationId xmlns:a16="http://schemas.microsoft.com/office/drawing/2014/main" id="{D572417F-EAAB-439F-A837-27F62FB85019}"/>
              </a:ext>
            </a:extLst>
          </p:cNvPr>
          <p:cNvSpPr>
            <a:spLocks noGrp="1"/>
          </p:cNvSpPr>
          <p:nvPr>
            <p:ph type="sldNum" sz="quarter" idx="15"/>
          </p:nvPr>
        </p:nvSpPr>
        <p:spPr/>
        <p:txBody>
          <a:bodyPr/>
          <a:lstStyle/>
          <a:p>
            <a:fld id="{F5AEA0E0-5CC6-4BD0-905C-A0021E419432}" type="slidenum">
              <a:rPr lang="en-GB" smtClean="0"/>
              <a:pPr/>
              <a:t>10</a:t>
            </a:fld>
            <a:endParaRPr lang="en-GB" dirty="0"/>
          </a:p>
        </p:txBody>
      </p:sp>
      <p:sp>
        <p:nvSpPr>
          <p:cNvPr id="5" name="Footer Placeholder 4">
            <a:extLst>
              <a:ext uri="{FF2B5EF4-FFF2-40B4-BE49-F238E27FC236}">
                <a16:creationId xmlns:a16="http://schemas.microsoft.com/office/drawing/2014/main" id="{7A94F883-A8F9-225B-F993-F8FE629D89FC}"/>
              </a:ext>
            </a:extLst>
          </p:cNvPr>
          <p:cNvSpPr>
            <a:spLocks noGrp="1"/>
          </p:cNvSpPr>
          <p:nvPr>
            <p:ph type="ftr" sz="quarter" idx="14"/>
          </p:nvPr>
        </p:nvSpPr>
        <p:spPr/>
        <p:txBody>
          <a:bodyPr/>
          <a:lstStyle/>
          <a:p>
            <a:r>
              <a:rPr lang="en-AU"/>
              <a:t>Deakin University CRICOS Provider Code: 00113B</a:t>
            </a:r>
            <a:endParaRPr lang="en-GB" dirty="0"/>
          </a:p>
        </p:txBody>
      </p:sp>
      <p:pic>
        <p:nvPicPr>
          <p:cNvPr id="6" name="Picture 5">
            <a:extLst>
              <a:ext uri="{FF2B5EF4-FFF2-40B4-BE49-F238E27FC236}">
                <a16:creationId xmlns:a16="http://schemas.microsoft.com/office/drawing/2014/main" id="{911E292D-F66B-B048-EA50-79A531A4D34E}"/>
              </a:ext>
            </a:extLst>
          </p:cNvPr>
          <p:cNvPicPr>
            <a:picLocks noChangeAspect="1"/>
          </p:cNvPicPr>
          <p:nvPr/>
        </p:nvPicPr>
        <p:blipFill>
          <a:blip r:embed="rId2"/>
          <a:stretch>
            <a:fillRect/>
          </a:stretch>
        </p:blipFill>
        <p:spPr>
          <a:xfrm>
            <a:off x="801765" y="2797723"/>
            <a:ext cx="2364300" cy="537341"/>
          </a:xfrm>
          <a:prstGeom prst="rect">
            <a:avLst/>
          </a:prstGeom>
        </p:spPr>
      </p:pic>
    </p:spTree>
    <p:extLst>
      <p:ext uri="{BB962C8B-B14F-4D97-AF65-F5344CB8AC3E}">
        <p14:creationId xmlns:p14="http://schemas.microsoft.com/office/powerpoint/2010/main" val="203274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4EDA-1696-634F-7145-D32261F8C994}"/>
              </a:ext>
            </a:extLst>
          </p:cNvPr>
          <p:cNvSpPr>
            <a:spLocks noGrp="1"/>
          </p:cNvSpPr>
          <p:nvPr>
            <p:ph type="title"/>
          </p:nvPr>
        </p:nvSpPr>
        <p:spPr/>
        <p:txBody>
          <a:bodyPr/>
          <a:lstStyle/>
          <a:p>
            <a:r>
              <a:rPr lang="en-AU" dirty="0"/>
              <a:t>Variance (Mean Square = MS)</a:t>
            </a:r>
          </a:p>
        </p:txBody>
      </p:sp>
      <p:sp>
        <p:nvSpPr>
          <p:cNvPr id="3" name="Content Placeholder 2">
            <a:extLst>
              <a:ext uri="{FF2B5EF4-FFF2-40B4-BE49-F238E27FC236}">
                <a16:creationId xmlns:a16="http://schemas.microsoft.com/office/drawing/2014/main" id="{D3741802-8CE2-18D0-E815-7D1B52BFFE65}"/>
              </a:ext>
            </a:extLst>
          </p:cNvPr>
          <p:cNvSpPr>
            <a:spLocks noGrp="1"/>
          </p:cNvSpPr>
          <p:nvPr>
            <p:ph sz="quarter" idx="12"/>
          </p:nvPr>
        </p:nvSpPr>
        <p:spPr/>
        <p:txBody>
          <a:bodyPr/>
          <a:lstStyle/>
          <a:p>
            <a:r>
              <a:rPr lang="en-AU" sz="1400" dirty="0"/>
              <a:t>Variance measures how spread out the numbers in a data set are. It gives us an idea of how much the values differ from the mean (average) of the data set.</a:t>
            </a:r>
          </a:p>
          <a:p>
            <a:r>
              <a:rPr lang="en-AU" sz="1400" b="1" dirty="0"/>
              <a:t>Calculation of Variance</a:t>
            </a:r>
          </a:p>
          <a:p>
            <a:pPr marL="342900" indent="-342900">
              <a:buFont typeface="Arial" panose="020B0604020202020204" pitchFamily="34" charset="0"/>
              <a:buChar char="•"/>
            </a:pPr>
            <a:r>
              <a:rPr lang="en-AU" sz="1400" dirty="0"/>
              <a:t>Find the Mean: Calculate the average of the data set.</a:t>
            </a:r>
          </a:p>
          <a:p>
            <a:pPr marL="342900" indent="-342900">
              <a:buFont typeface="Arial" panose="020B0604020202020204" pitchFamily="34" charset="0"/>
              <a:buChar char="•"/>
            </a:pPr>
            <a:r>
              <a:rPr lang="en-AU" sz="1400" dirty="0"/>
              <a:t>Subtract the Mean: Subtract the mean from each data point to find the difference.</a:t>
            </a:r>
          </a:p>
          <a:p>
            <a:pPr marL="342900" indent="-342900">
              <a:buFont typeface="Arial" panose="020B0604020202020204" pitchFamily="34" charset="0"/>
              <a:buChar char="•"/>
            </a:pPr>
            <a:r>
              <a:rPr lang="en-AU" sz="1400" dirty="0"/>
              <a:t>Square the Differences: Square each difference.</a:t>
            </a:r>
          </a:p>
          <a:p>
            <a:pPr marL="342900" indent="-342900">
              <a:buFont typeface="Arial" panose="020B0604020202020204" pitchFamily="34" charset="0"/>
              <a:buChar char="•"/>
            </a:pPr>
            <a:r>
              <a:rPr lang="en-AU" sz="1400" dirty="0"/>
              <a:t>Average the Squared Differences: Find the average of these squared differences.</a:t>
            </a:r>
          </a:p>
          <a:p>
            <a:r>
              <a:rPr lang="en-AU" sz="1400" dirty="0"/>
              <a:t>The formula for variance (</a:t>
            </a:r>
            <a:r>
              <a:rPr lang="el-GR" sz="1400" dirty="0"/>
              <a:t>σ</a:t>
            </a:r>
            <a:r>
              <a:rPr lang="el-GR" sz="1400" baseline="30000" dirty="0"/>
              <a:t>2</a:t>
            </a:r>
            <a:r>
              <a:rPr lang="el-GR" sz="1400" dirty="0"/>
              <a:t>) </a:t>
            </a:r>
            <a:r>
              <a:rPr lang="en-AU" sz="1400" dirty="0"/>
              <a:t>is:</a:t>
            </a:r>
          </a:p>
          <a:p>
            <a:endParaRPr lang="en-AU" sz="1400" dirty="0"/>
          </a:p>
          <a:p>
            <a:r>
              <a:rPr lang="en-AU" sz="1400" dirty="0"/>
              <a:t>			</a:t>
            </a:r>
            <a:r>
              <a:rPr lang="en-AU" sz="1400" b="1" dirty="0"/>
              <a:t>OR</a:t>
            </a:r>
          </a:p>
          <a:p>
            <a:endParaRPr lang="en-AU" sz="1400" dirty="0"/>
          </a:p>
          <a:p>
            <a:r>
              <a:rPr lang="en-AU" sz="1400" dirty="0"/>
              <a:t>Where:</a:t>
            </a:r>
          </a:p>
          <a:p>
            <a:r>
              <a:rPr lang="en-AU" sz="1400" dirty="0"/>
              <a:t>x</a:t>
            </a:r>
            <a:r>
              <a:rPr lang="en-AU" sz="1400" baseline="-25000" dirty="0"/>
              <a:t>i</a:t>
            </a:r>
            <a:r>
              <a:rPr lang="en-AU" sz="1400" dirty="0"/>
              <a:t> = each individual data point</a:t>
            </a:r>
          </a:p>
          <a:p>
            <a:r>
              <a:rPr lang="el-GR" sz="1400" dirty="0"/>
              <a:t>μ</a:t>
            </a:r>
            <a:r>
              <a:rPr lang="en-AU" sz="1400" dirty="0"/>
              <a:t> </a:t>
            </a:r>
            <a:r>
              <a:rPr lang="el-GR" sz="1400" dirty="0"/>
              <a:t>= </a:t>
            </a:r>
            <a:r>
              <a:rPr lang="en-AU" sz="1400" dirty="0"/>
              <a:t>mean of the data set</a:t>
            </a:r>
          </a:p>
          <a:p>
            <a:r>
              <a:rPr lang="en-AU" sz="1400" dirty="0"/>
              <a:t>N = number of data points</a:t>
            </a:r>
          </a:p>
          <a:p>
            <a:endParaRPr lang="en-AU" sz="1400" dirty="0"/>
          </a:p>
        </p:txBody>
      </p:sp>
      <p:sp>
        <p:nvSpPr>
          <p:cNvPr id="4" name="Slide Number Placeholder 3">
            <a:extLst>
              <a:ext uri="{FF2B5EF4-FFF2-40B4-BE49-F238E27FC236}">
                <a16:creationId xmlns:a16="http://schemas.microsoft.com/office/drawing/2014/main" id="{7E1587E4-4705-536B-3832-19333BC187D7}"/>
              </a:ext>
            </a:extLst>
          </p:cNvPr>
          <p:cNvSpPr>
            <a:spLocks noGrp="1"/>
          </p:cNvSpPr>
          <p:nvPr>
            <p:ph type="sldNum" sz="quarter" idx="15"/>
          </p:nvPr>
        </p:nvSpPr>
        <p:spPr/>
        <p:txBody>
          <a:bodyPr/>
          <a:lstStyle/>
          <a:p>
            <a:fld id="{F5AEA0E0-5CC6-4BD0-905C-A0021E419432}" type="slidenum">
              <a:rPr lang="en-GB" smtClean="0"/>
              <a:pPr/>
              <a:t>11</a:t>
            </a:fld>
            <a:endParaRPr lang="en-GB" dirty="0"/>
          </a:p>
        </p:txBody>
      </p:sp>
      <p:sp>
        <p:nvSpPr>
          <p:cNvPr id="5" name="Footer Placeholder 4">
            <a:extLst>
              <a:ext uri="{FF2B5EF4-FFF2-40B4-BE49-F238E27FC236}">
                <a16:creationId xmlns:a16="http://schemas.microsoft.com/office/drawing/2014/main" id="{804D3F6F-6E71-AF4E-C834-430BCD841941}"/>
              </a:ext>
            </a:extLst>
          </p:cNvPr>
          <p:cNvSpPr>
            <a:spLocks noGrp="1"/>
          </p:cNvSpPr>
          <p:nvPr>
            <p:ph type="ftr" sz="quarter" idx="14"/>
          </p:nvPr>
        </p:nvSpPr>
        <p:spPr/>
        <p:txBody>
          <a:bodyPr/>
          <a:lstStyle/>
          <a:p>
            <a:r>
              <a:rPr lang="en-AU"/>
              <a:t>Deakin University CRICOS Provider Code: 00113B</a:t>
            </a:r>
            <a:endParaRPr lang="en-GB" dirty="0"/>
          </a:p>
        </p:txBody>
      </p:sp>
      <p:pic>
        <p:nvPicPr>
          <p:cNvPr id="8" name="Picture 7">
            <a:extLst>
              <a:ext uri="{FF2B5EF4-FFF2-40B4-BE49-F238E27FC236}">
                <a16:creationId xmlns:a16="http://schemas.microsoft.com/office/drawing/2014/main" id="{DEBAFF24-A70D-CD28-137F-8302A2D75FD6}"/>
              </a:ext>
            </a:extLst>
          </p:cNvPr>
          <p:cNvPicPr>
            <a:picLocks noChangeAspect="1"/>
          </p:cNvPicPr>
          <p:nvPr/>
        </p:nvPicPr>
        <p:blipFill>
          <a:blip r:embed="rId2"/>
          <a:stretch>
            <a:fillRect/>
          </a:stretch>
        </p:blipFill>
        <p:spPr>
          <a:xfrm>
            <a:off x="895626" y="4000116"/>
            <a:ext cx="1879106" cy="781201"/>
          </a:xfrm>
          <a:prstGeom prst="rect">
            <a:avLst/>
          </a:prstGeom>
        </p:spPr>
      </p:pic>
      <p:pic>
        <p:nvPicPr>
          <p:cNvPr id="9" name="Picture 8">
            <a:extLst>
              <a:ext uri="{FF2B5EF4-FFF2-40B4-BE49-F238E27FC236}">
                <a16:creationId xmlns:a16="http://schemas.microsoft.com/office/drawing/2014/main" id="{EEA25A02-32C6-C227-7F5F-DA455C475EE9}"/>
              </a:ext>
            </a:extLst>
          </p:cNvPr>
          <p:cNvPicPr>
            <a:picLocks noChangeAspect="1"/>
          </p:cNvPicPr>
          <p:nvPr/>
        </p:nvPicPr>
        <p:blipFill>
          <a:blip r:embed="rId3"/>
          <a:stretch>
            <a:fillRect/>
          </a:stretch>
        </p:blipFill>
        <p:spPr>
          <a:xfrm>
            <a:off x="4605065" y="4035043"/>
            <a:ext cx="2520950" cy="746274"/>
          </a:xfrm>
          <a:prstGeom prst="rect">
            <a:avLst/>
          </a:prstGeom>
        </p:spPr>
      </p:pic>
    </p:spTree>
    <p:extLst>
      <p:ext uri="{BB962C8B-B14F-4D97-AF65-F5344CB8AC3E}">
        <p14:creationId xmlns:p14="http://schemas.microsoft.com/office/powerpoint/2010/main" val="216444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0715-5A89-DBC9-21D1-6EAF30D384DB}"/>
              </a:ext>
            </a:extLst>
          </p:cNvPr>
          <p:cNvSpPr>
            <a:spLocks noGrp="1"/>
          </p:cNvSpPr>
          <p:nvPr>
            <p:ph type="title"/>
          </p:nvPr>
        </p:nvSpPr>
        <p:spPr/>
        <p:txBody>
          <a:bodyPr/>
          <a:lstStyle/>
          <a:p>
            <a:r>
              <a:rPr lang="en-AU" dirty="0"/>
              <a:t>Variance (Mean Square = MS)</a:t>
            </a:r>
          </a:p>
        </p:txBody>
      </p:sp>
      <p:sp>
        <p:nvSpPr>
          <p:cNvPr id="3" name="Content Placeholder 2">
            <a:extLst>
              <a:ext uri="{FF2B5EF4-FFF2-40B4-BE49-F238E27FC236}">
                <a16:creationId xmlns:a16="http://schemas.microsoft.com/office/drawing/2014/main" id="{60C9F96F-C67B-96CE-D4B4-542BC37C67D9}"/>
              </a:ext>
            </a:extLst>
          </p:cNvPr>
          <p:cNvSpPr>
            <a:spLocks noGrp="1"/>
          </p:cNvSpPr>
          <p:nvPr>
            <p:ph sz="quarter" idx="12"/>
          </p:nvPr>
        </p:nvSpPr>
        <p:spPr>
          <a:xfrm>
            <a:off x="801764" y="1521639"/>
            <a:ext cx="10068559" cy="4765783"/>
          </a:xfrm>
        </p:spPr>
        <p:txBody>
          <a:bodyPr/>
          <a:lstStyle/>
          <a:p>
            <a:r>
              <a:rPr lang="en-AU" sz="1800" b="1" dirty="0"/>
              <a:t>1. Variance Within Groups:</a:t>
            </a:r>
          </a:p>
          <a:p>
            <a:pPr marL="285750" indent="-285750">
              <a:buFont typeface="Arial" panose="020B0604020202020204" pitchFamily="34" charset="0"/>
              <a:buChar char="•"/>
            </a:pPr>
            <a:r>
              <a:rPr lang="en-AU" sz="1800" b="1" dirty="0"/>
              <a:t>Definition</a:t>
            </a:r>
            <a:r>
              <a:rPr lang="en-AU" sz="1800" dirty="0"/>
              <a:t>: This measures how much the data points within each group differ from their own group mean. It shows the variability inside each group.</a:t>
            </a:r>
          </a:p>
          <a:p>
            <a:pPr marL="285750" indent="-285750">
              <a:buFont typeface="Arial" panose="020B0604020202020204" pitchFamily="34" charset="0"/>
              <a:buChar char="•"/>
            </a:pPr>
            <a:r>
              <a:rPr lang="en-AU" sz="1800" b="1" dirty="0"/>
              <a:t>Why It Matters</a:t>
            </a:r>
            <a:r>
              <a:rPr lang="en-AU" sz="1800" dirty="0"/>
              <a:t>: High variance within groups means that the individual observations in each group are spread out around the group mean, indicating inconsistency within the group.</a:t>
            </a:r>
          </a:p>
          <a:p>
            <a:r>
              <a:rPr lang="en-AU" sz="1800" b="1" dirty="0"/>
              <a:t>2. Variance Between Groups:</a:t>
            </a:r>
          </a:p>
          <a:p>
            <a:pPr marL="285750" indent="-285750">
              <a:buFont typeface="Arial" panose="020B0604020202020204" pitchFamily="34" charset="0"/>
              <a:buChar char="•"/>
            </a:pPr>
            <a:r>
              <a:rPr lang="en-AU" sz="1800" b="1" dirty="0"/>
              <a:t>Definition</a:t>
            </a:r>
            <a:r>
              <a:rPr lang="en-AU" sz="1800" dirty="0"/>
              <a:t>: This measures how much the group means differ from the overall mean (the mean of all the data points combined). It shows the variability between the group averages.</a:t>
            </a:r>
          </a:p>
          <a:p>
            <a:pPr marL="285750" indent="-285750">
              <a:buFont typeface="Arial" panose="020B0604020202020204" pitchFamily="34" charset="0"/>
              <a:buChar char="•"/>
            </a:pPr>
            <a:r>
              <a:rPr lang="en-AU" sz="1800" b="1" dirty="0"/>
              <a:t>Why It Matters</a:t>
            </a:r>
            <a:r>
              <a:rPr lang="en-AU" sz="1800" dirty="0"/>
              <a:t>: High variance between groups means that the group means are far apart from each other, indicating a difference between the groups.</a:t>
            </a:r>
          </a:p>
          <a:p>
            <a:endParaRPr lang="en-AU" sz="1800" dirty="0"/>
          </a:p>
          <a:p>
            <a:r>
              <a:rPr lang="en-AU" sz="1800" dirty="0"/>
              <a:t>By comparing these two variances, ANOVA determines if </a:t>
            </a:r>
            <a:r>
              <a:rPr lang="en-AU" sz="1800" b="1" i="1" dirty="0"/>
              <a:t>the differences in group means </a:t>
            </a:r>
            <a:r>
              <a:rPr lang="en-AU" sz="1800" dirty="0"/>
              <a:t>(between-group variance) are </a:t>
            </a:r>
            <a:r>
              <a:rPr lang="en-AU" sz="1800" b="1" i="1" dirty="0"/>
              <a:t>significant</a:t>
            </a:r>
            <a:r>
              <a:rPr lang="en-AU" sz="1800" dirty="0"/>
              <a:t> compared to the </a:t>
            </a:r>
            <a:r>
              <a:rPr lang="en-AU" sz="1800" b="1" i="1" dirty="0"/>
              <a:t>natural variability within the groups</a:t>
            </a:r>
            <a:r>
              <a:rPr lang="en-AU" sz="1800" dirty="0"/>
              <a:t> (within-group variance).</a:t>
            </a:r>
          </a:p>
          <a:p>
            <a:endParaRPr lang="en-AU" sz="1800" dirty="0"/>
          </a:p>
        </p:txBody>
      </p:sp>
      <p:sp>
        <p:nvSpPr>
          <p:cNvPr id="4" name="Slide Number Placeholder 3">
            <a:extLst>
              <a:ext uri="{FF2B5EF4-FFF2-40B4-BE49-F238E27FC236}">
                <a16:creationId xmlns:a16="http://schemas.microsoft.com/office/drawing/2014/main" id="{7F747E11-BBA2-C6A7-101D-2D6A6D612CDF}"/>
              </a:ext>
            </a:extLst>
          </p:cNvPr>
          <p:cNvSpPr>
            <a:spLocks noGrp="1"/>
          </p:cNvSpPr>
          <p:nvPr>
            <p:ph type="sldNum" sz="quarter" idx="15"/>
          </p:nvPr>
        </p:nvSpPr>
        <p:spPr/>
        <p:txBody>
          <a:bodyPr/>
          <a:lstStyle/>
          <a:p>
            <a:fld id="{F5AEA0E0-5CC6-4BD0-905C-A0021E419432}" type="slidenum">
              <a:rPr lang="en-GB" smtClean="0"/>
              <a:pPr/>
              <a:t>12</a:t>
            </a:fld>
            <a:endParaRPr lang="en-GB" dirty="0"/>
          </a:p>
        </p:txBody>
      </p:sp>
      <p:sp>
        <p:nvSpPr>
          <p:cNvPr id="5" name="Footer Placeholder 4">
            <a:extLst>
              <a:ext uri="{FF2B5EF4-FFF2-40B4-BE49-F238E27FC236}">
                <a16:creationId xmlns:a16="http://schemas.microsoft.com/office/drawing/2014/main" id="{358CE71A-36F1-00B4-5E74-E4E65854F1A8}"/>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232863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CCBB-C786-DC9D-6560-339BE0F28448}"/>
              </a:ext>
            </a:extLst>
          </p:cNvPr>
          <p:cNvSpPr>
            <a:spLocks noGrp="1"/>
          </p:cNvSpPr>
          <p:nvPr>
            <p:ph type="title"/>
          </p:nvPr>
        </p:nvSpPr>
        <p:spPr/>
        <p:txBody>
          <a:bodyPr/>
          <a:lstStyle/>
          <a:p>
            <a:r>
              <a:rPr lang="en-AU" dirty="0"/>
              <a:t>Variance (Mean Square = MS)</a:t>
            </a:r>
          </a:p>
        </p:txBody>
      </p:sp>
      <p:sp>
        <p:nvSpPr>
          <p:cNvPr id="3" name="Content Placeholder 2">
            <a:extLst>
              <a:ext uri="{FF2B5EF4-FFF2-40B4-BE49-F238E27FC236}">
                <a16:creationId xmlns:a16="http://schemas.microsoft.com/office/drawing/2014/main" id="{A1AD9730-19FC-1F41-3A76-9AB6D771EDBF}"/>
              </a:ext>
            </a:extLst>
          </p:cNvPr>
          <p:cNvSpPr>
            <a:spLocks noGrp="1"/>
          </p:cNvSpPr>
          <p:nvPr>
            <p:ph sz="quarter" idx="12"/>
          </p:nvPr>
        </p:nvSpPr>
        <p:spPr>
          <a:xfrm>
            <a:off x="801765" y="1229977"/>
            <a:ext cx="9900000" cy="5241767"/>
          </a:xfrm>
        </p:spPr>
        <p:txBody>
          <a:bodyPr/>
          <a:lstStyle/>
          <a:p>
            <a:r>
              <a:rPr lang="en-AU" sz="1200" dirty="0"/>
              <a:t>Let's say we have three classes of students, and we want to compare their test scores. Here are the test scores for each class:</a:t>
            </a:r>
          </a:p>
          <a:p>
            <a:pPr marL="171450" indent="-171450">
              <a:buFont typeface="Arial" panose="020B0604020202020204" pitchFamily="34" charset="0"/>
              <a:buChar char="•"/>
            </a:pPr>
            <a:r>
              <a:rPr lang="en-AU" sz="1200" b="1" dirty="0"/>
              <a:t>Class A:</a:t>
            </a:r>
            <a:r>
              <a:rPr lang="en-AU" sz="1200" dirty="0"/>
              <a:t> 85, 87, 90, 88, 86</a:t>
            </a:r>
          </a:p>
          <a:p>
            <a:pPr marL="171450" indent="-171450">
              <a:buFont typeface="Arial" panose="020B0604020202020204" pitchFamily="34" charset="0"/>
              <a:buChar char="•"/>
            </a:pPr>
            <a:r>
              <a:rPr lang="en-AU" sz="1200" b="1" dirty="0"/>
              <a:t>Class B:</a:t>
            </a:r>
            <a:r>
              <a:rPr lang="en-AU" sz="1200" dirty="0"/>
              <a:t> 70, 72, 75, 74, 73</a:t>
            </a:r>
          </a:p>
          <a:p>
            <a:pPr marL="171450" indent="-171450">
              <a:buFont typeface="Arial" panose="020B0604020202020204" pitchFamily="34" charset="0"/>
              <a:buChar char="•"/>
            </a:pPr>
            <a:r>
              <a:rPr lang="en-AU" sz="1200" b="1" dirty="0"/>
              <a:t>Class C:</a:t>
            </a:r>
            <a:r>
              <a:rPr lang="en-AU" sz="1200" dirty="0"/>
              <a:t> 90, 91, 92, 93, 94</a:t>
            </a:r>
          </a:p>
          <a:p>
            <a:r>
              <a:rPr lang="en-AU" sz="1200" b="1" dirty="0"/>
              <a:t>Calculating the Spread (Variance) Within Each Class</a:t>
            </a:r>
          </a:p>
          <a:p>
            <a:pPr>
              <a:buFont typeface="+mj-lt"/>
              <a:buAutoNum type="arabicPeriod"/>
            </a:pPr>
            <a:r>
              <a:rPr lang="en-AU" sz="1200" b="1" dirty="0"/>
              <a:t>Find the Mean (Average) Test Score for Each Class:</a:t>
            </a:r>
            <a:endParaRPr lang="en-AU" sz="1200" dirty="0"/>
          </a:p>
          <a:p>
            <a:pPr marL="742950" lvl="1" indent="-285750">
              <a:buFont typeface="+mj-lt"/>
              <a:buAutoNum type="arabicPeriod"/>
            </a:pPr>
            <a:r>
              <a:rPr lang="en-AU" sz="1200" b="1" dirty="0"/>
              <a:t>Class A Mean:</a:t>
            </a:r>
            <a:r>
              <a:rPr lang="en-AU" sz="1200" dirty="0"/>
              <a:t> (85 + 87 + 90 + 88 + 86) / 5 = 87.2</a:t>
            </a:r>
          </a:p>
          <a:p>
            <a:pPr marL="742950" lvl="1" indent="-285750">
              <a:buFont typeface="+mj-lt"/>
              <a:buAutoNum type="arabicPeriod"/>
            </a:pPr>
            <a:r>
              <a:rPr lang="en-AU" sz="1200" b="1" dirty="0"/>
              <a:t>Class B Mean:</a:t>
            </a:r>
            <a:r>
              <a:rPr lang="en-AU" sz="1200" dirty="0"/>
              <a:t> (70 + 72 + 75 + 74 + 73) / 5 = 72.8</a:t>
            </a:r>
          </a:p>
          <a:p>
            <a:pPr marL="742950" lvl="1" indent="-285750">
              <a:buFont typeface="+mj-lt"/>
              <a:buAutoNum type="arabicPeriod"/>
            </a:pPr>
            <a:r>
              <a:rPr lang="en-AU" sz="1200" b="1" dirty="0"/>
              <a:t>Class C Mean:</a:t>
            </a:r>
            <a:r>
              <a:rPr lang="en-AU" sz="1200" dirty="0"/>
              <a:t> (90 + 91 + 92 + 93 + 94) / 5 = 92</a:t>
            </a:r>
          </a:p>
          <a:p>
            <a:pPr>
              <a:buFont typeface="+mj-lt"/>
              <a:buAutoNum type="arabicPeriod"/>
            </a:pPr>
            <a:r>
              <a:rPr lang="en-AU" sz="1200" b="1" dirty="0"/>
              <a:t>Calculate How Much Each Score Differs from the Mean:</a:t>
            </a:r>
            <a:endParaRPr lang="en-AU" sz="1200" dirty="0"/>
          </a:p>
          <a:p>
            <a:pPr marL="742950" lvl="1" indent="-285750">
              <a:buFont typeface="+mj-lt"/>
              <a:buAutoNum type="arabicPeriod"/>
            </a:pPr>
            <a:r>
              <a:rPr lang="en-AU" sz="1200" dirty="0"/>
              <a:t>For Class A: Differences are (85-87.2), (87-87.2), (90-87.2), (88-87.2), (86-87.2)</a:t>
            </a:r>
          </a:p>
          <a:p>
            <a:pPr marL="742950" lvl="1" indent="-285750">
              <a:buFont typeface="+mj-lt"/>
              <a:buAutoNum type="arabicPeriod"/>
            </a:pPr>
            <a:r>
              <a:rPr lang="en-AU" sz="1200" dirty="0"/>
              <a:t>For Class B: Differences are (70-72.8), (72-72.8), (75-72.8), (74-72.8), (73-72.8)</a:t>
            </a:r>
          </a:p>
          <a:p>
            <a:pPr marL="742950" lvl="1" indent="-285750">
              <a:buFont typeface="+mj-lt"/>
              <a:buAutoNum type="arabicPeriod"/>
            </a:pPr>
            <a:r>
              <a:rPr lang="en-AU" sz="1200" dirty="0"/>
              <a:t>For Class C: Differences are (90-92), (91-92), (92-92), (93-92), (94-92)</a:t>
            </a:r>
          </a:p>
          <a:p>
            <a:pPr>
              <a:buFont typeface="+mj-lt"/>
              <a:buAutoNum type="arabicPeriod"/>
            </a:pPr>
            <a:r>
              <a:rPr lang="en-AU" sz="1200" b="1" dirty="0"/>
              <a:t>Square Each Difference:</a:t>
            </a:r>
            <a:endParaRPr lang="en-AU" sz="1200" dirty="0"/>
          </a:p>
          <a:p>
            <a:pPr marL="742950" lvl="1" indent="-285750">
              <a:buFont typeface="+mj-lt"/>
              <a:buAutoNum type="arabicPeriod"/>
            </a:pPr>
            <a:r>
              <a:rPr lang="en-AU" sz="1200" dirty="0"/>
              <a:t>For Class A: (85-87.2)², (87-87.2)², (90-87.2)², (88-87.2)², (86-87.2)²</a:t>
            </a:r>
          </a:p>
          <a:p>
            <a:pPr marL="742950" lvl="1" indent="-285750">
              <a:buFont typeface="+mj-lt"/>
              <a:buAutoNum type="arabicPeriod"/>
            </a:pPr>
            <a:r>
              <a:rPr lang="en-AU" sz="1200" dirty="0"/>
              <a:t>For Class B: (70-72.8)², (72-72.8)², (75-72.8)², (74-72.8)², (73-72.8)²</a:t>
            </a:r>
          </a:p>
          <a:p>
            <a:pPr marL="742950" lvl="1" indent="-285750">
              <a:buFont typeface="+mj-lt"/>
              <a:buAutoNum type="arabicPeriod"/>
            </a:pPr>
            <a:r>
              <a:rPr lang="en-AU" sz="1200" dirty="0"/>
              <a:t>For Class C: (90-92)², (91-92)², (92-92)², (93-92)², (94-92)²</a:t>
            </a:r>
          </a:p>
          <a:p>
            <a:r>
              <a:rPr lang="en-AU" sz="1200" b="1" dirty="0"/>
              <a:t>4.Calculate the Average of These Squared Differences:</a:t>
            </a:r>
          </a:p>
          <a:p>
            <a:r>
              <a:rPr lang="en-AU" sz="1200" dirty="0"/>
              <a:t>This gives us the variance within each class.</a:t>
            </a:r>
          </a:p>
        </p:txBody>
      </p:sp>
      <p:sp>
        <p:nvSpPr>
          <p:cNvPr id="4" name="Slide Number Placeholder 3">
            <a:extLst>
              <a:ext uri="{FF2B5EF4-FFF2-40B4-BE49-F238E27FC236}">
                <a16:creationId xmlns:a16="http://schemas.microsoft.com/office/drawing/2014/main" id="{7A39F7F1-C903-490A-0E92-B4C092CEF455}"/>
              </a:ext>
            </a:extLst>
          </p:cNvPr>
          <p:cNvSpPr>
            <a:spLocks noGrp="1"/>
          </p:cNvSpPr>
          <p:nvPr>
            <p:ph type="sldNum" sz="quarter" idx="15"/>
          </p:nvPr>
        </p:nvSpPr>
        <p:spPr/>
        <p:txBody>
          <a:bodyPr/>
          <a:lstStyle/>
          <a:p>
            <a:fld id="{F5AEA0E0-5CC6-4BD0-905C-A0021E419432}" type="slidenum">
              <a:rPr lang="en-GB" smtClean="0"/>
              <a:pPr/>
              <a:t>13</a:t>
            </a:fld>
            <a:endParaRPr lang="en-GB" dirty="0"/>
          </a:p>
        </p:txBody>
      </p:sp>
      <p:sp>
        <p:nvSpPr>
          <p:cNvPr id="5" name="Footer Placeholder 4">
            <a:extLst>
              <a:ext uri="{FF2B5EF4-FFF2-40B4-BE49-F238E27FC236}">
                <a16:creationId xmlns:a16="http://schemas.microsoft.com/office/drawing/2014/main" id="{CCF337E5-20E7-A019-CC35-79D4F5E7B91E}"/>
              </a:ext>
            </a:extLst>
          </p:cNvPr>
          <p:cNvSpPr>
            <a:spLocks noGrp="1"/>
          </p:cNvSpPr>
          <p:nvPr>
            <p:ph type="ftr" sz="quarter" idx="14"/>
          </p:nvPr>
        </p:nvSpPr>
        <p:spPr/>
        <p:txBody>
          <a:bodyPr/>
          <a:lstStyle/>
          <a:p>
            <a:r>
              <a:rPr lang="en-AU" dirty="0"/>
              <a:t>Deakin University CRICOS Provider Code: 00113B</a:t>
            </a:r>
            <a:endParaRPr lang="en-GB" dirty="0"/>
          </a:p>
        </p:txBody>
      </p:sp>
      <p:cxnSp>
        <p:nvCxnSpPr>
          <p:cNvPr id="7" name="Straight Connector 6">
            <a:extLst>
              <a:ext uri="{FF2B5EF4-FFF2-40B4-BE49-F238E27FC236}">
                <a16:creationId xmlns:a16="http://schemas.microsoft.com/office/drawing/2014/main" id="{5086E8F4-2AF1-EF2F-8DC6-3D2284E9B7EF}"/>
              </a:ext>
            </a:extLst>
          </p:cNvPr>
          <p:cNvCxnSpPr/>
          <p:nvPr/>
        </p:nvCxnSpPr>
        <p:spPr>
          <a:xfrm>
            <a:off x="6660932" y="2073166"/>
            <a:ext cx="0" cy="4327634"/>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AC2005AA-7A6F-DE03-139E-1EBEB6E8D46F}"/>
              </a:ext>
            </a:extLst>
          </p:cNvPr>
          <p:cNvSpPr txBox="1"/>
          <p:nvPr/>
        </p:nvSpPr>
        <p:spPr>
          <a:xfrm>
            <a:off x="7047186" y="2081048"/>
            <a:ext cx="4169980" cy="3970318"/>
          </a:xfrm>
          <a:prstGeom prst="rect">
            <a:avLst/>
          </a:prstGeom>
          <a:noFill/>
        </p:spPr>
        <p:txBody>
          <a:bodyPr wrap="square" rtlCol="0">
            <a:spAutoFit/>
          </a:bodyPr>
          <a:lstStyle/>
          <a:p>
            <a:r>
              <a:rPr lang="en-AU" b="1" dirty="0"/>
              <a:t>What Does the Spread Tell Us?</a:t>
            </a:r>
          </a:p>
          <a:p>
            <a:endParaRPr lang="en-AU" b="1" dirty="0"/>
          </a:p>
          <a:p>
            <a:r>
              <a:rPr lang="en-AU" b="1" dirty="0"/>
              <a:t>Small Spread (Low Variance):</a:t>
            </a:r>
            <a:r>
              <a:rPr lang="en-AU" dirty="0"/>
              <a:t> If the test scores are close to the mean (like in Class A and Class C), the spread or variance is low. This means the students' scores are similar to each other.</a:t>
            </a:r>
          </a:p>
          <a:p>
            <a:endParaRPr lang="en-AU" b="1" dirty="0"/>
          </a:p>
          <a:p>
            <a:r>
              <a:rPr lang="en-AU" b="1" dirty="0"/>
              <a:t>Large Spread (High Variance):</a:t>
            </a:r>
            <a:r>
              <a:rPr lang="en-AU" dirty="0"/>
              <a:t> If the test scores are spread out from the mean (like in Class B), the spread or variance is high. This means the students' scores are more varied or inconsistent.</a:t>
            </a:r>
          </a:p>
          <a:p>
            <a:endParaRPr lang="en-AU" dirty="0"/>
          </a:p>
        </p:txBody>
      </p:sp>
    </p:spTree>
    <p:extLst>
      <p:ext uri="{BB962C8B-B14F-4D97-AF65-F5344CB8AC3E}">
        <p14:creationId xmlns:p14="http://schemas.microsoft.com/office/powerpoint/2010/main" val="382762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46FC-8DC1-0309-8C91-D8D347822434}"/>
              </a:ext>
            </a:extLst>
          </p:cNvPr>
          <p:cNvSpPr>
            <a:spLocks noGrp="1"/>
          </p:cNvSpPr>
          <p:nvPr>
            <p:ph type="title"/>
          </p:nvPr>
        </p:nvSpPr>
        <p:spPr/>
        <p:txBody>
          <a:bodyPr/>
          <a:lstStyle/>
          <a:p>
            <a:r>
              <a:rPr lang="en-AU" dirty="0"/>
              <a:t>Variance vs Standard Deviation</a:t>
            </a:r>
          </a:p>
        </p:txBody>
      </p:sp>
      <p:sp>
        <p:nvSpPr>
          <p:cNvPr id="3" name="Content Placeholder 2">
            <a:extLst>
              <a:ext uri="{FF2B5EF4-FFF2-40B4-BE49-F238E27FC236}">
                <a16:creationId xmlns:a16="http://schemas.microsoft.com/office/drawing/2014/main" id="{596388AA-4515-CB10-667F-9135DC0D9A9C}"/>
              </a:ext>
            </a:extLst>
          </p:cNvPr>
          <p:cNvSpPr>
            <a:spLocks noGrp="1"/>
          </p:cNvSpPr>
          <p:nvPr>
            <p:ph sz="quarter" idx="12"/>
          </p:nvPr>
        </p:nvSpPr>
        <p:spPr>
          <a:xfrm>
            <a:off x="801765" y="1521640"/>
            <a:ext cx="4369325" cy="3974666"/>
          </a:xfrm>
        </p:spPr>
        <p:txBody>
          <a:bodyPr/>
          <a:lstStyle/>
          <a:p>
            <a:r>
              <a:rPr lang="en-AU" sz="1800" b="1" dirty="0"/>
              <a:t>Variance:</a:t>
            </a:r>
          </a:p>
          <a:p>
            <a:pPr marL="342900" indent="-342900">
              <a:buFont typeface="Arial" panose="020B0604020202020204" pitchFamily="34" charset="0"/>
              <a:buChar char="•"/>
            </a:pPr>
            <a:r>
              <a:rPr lang="en-AU" sz="1800" dirty="0"/>
              <a:t>Provides a measure of how spread out the data is.</a:t>
            </a:r>
          </a:p>
          <a:p>
            <a:pPr marL="342900" indent="-342900">
              <a:buFont typeface="Arial" panose="020B0604020202020204" pitchFamily="34" charset="0"/>
              <a:buChar char="•"/>
            </a:pPr>
            <a:r>
              <a:rPr lang="en-AU" sz="1800" dirty="0"/>
              <a:t>Used in statistical calculations and formulas (e.g., in ANOVA, regression analysis).</a:t>
            </a:r>
          </a:p>
          <a:p>
            <a:pPr marL="342900" indent="-342900">
              <a:buFont typeface="Arial" panose="020B0604020202020204" pitchFamily="34" charset="0"/>
              <a:buChar char="•"/>
            </a:pPr>
            <a:r>
              <a:rPr lang="en-AU" sz="1800" dirty="0"/>
              <a:t>Squared units can exaggerate the effect of outliers.</a:t>
            </a:r>
          </a:p>
          <a:p>
            <a:r>
              <a:rPr lang="en-AU" sz="1800" b="1" dirty="0"/>
              <a:t>Standard Deviation:</a:t>
            </a:r>
          </a:p>
          <a:p>
            <a:pPr marL="342900" indent="-342900">
              <a:buFont typeface="Arial" panose="020B0604020202020204" pitchFamily="34" charset="0"/>
              <a:buChar char="•"/>
            </a:pPr>
            <a:r>
              <a:rPr lang="en-AU" sz="1800" dirty="0"/>
              <a:t>Easier to interpret because it's in the same units as the data.</a:t>
            </a:r>
          </a:p>
          <a:p>
            <a:pPr marL="342900" indent="-342900">
              <a:buFont typeface="Arial" panose="020B0604020202020204" pitchFamily="34" charset="0"/>
              <a:buChar char="•"/>
            </a:pPr>
            <a:r>
              <a:rPr lang="en-AU" sz="1800" dirty="0"/>
              <a:t>Commonly used to describe the dispersion of data points.</a:t>
            </a:r>
          </a:p>
          <a:p>
            <a:pPr marL="342900" indent="-342900">
              <a:buFont typeface="Arial" panose="020B0604020202020204" pitchFamily="34" charset="0"/>
              <a:buChar char="•"/>
            </a:pPr>
            <a:r>
              <a:rPr lang="en-AU" sz="1800" dirty="0"/>
              <a:t>Helps in understanding the spread of the data around the mean.</a:t>
            </a:r>
          </a:p>
          <a:p>
            <a:endParaRPr lang="en-AU" sz="1800" dirty="0"/>
          </a:p>
        </p:txBody>
      </p:sp>
      <p:sp>
        <p:nvSpPr>
          <p:cNvPr id="4" name="Slide Number Placeholder 3">
            <a:extLst>
              <a:ext uri="{FF2B5EF4-FFF2-40B4-BE49-F238E27FC236}">
                <a16:creationId xmlns:a16="http://schemas.microsoft.com/office/drawing/2014/main" id="{F9389773-4F09-10D8-608D-D138194E24C6}"/>
              </a:ext>
            </a:extLst>
          </p:cNvPr>
          <p:cNvSpPr>
            <a:spLocks noGrp="1"/>
          </p:cNvSpPr>
          <p:nvPr>
            <p:ph type="sldNum" sz="quarter" idx="15"/>
          </p:nvPr>
        </p:nvSpPr>
        <p:spPr/>
        <p:txBody>
          <a:bodyPr/>
          <a:lstStyle/>
          <a:p>
            <a:fld id="{F5AEA0E0-5CC6-4BD0-905C-A0021E419432}" type="slidenum">
              <a:rPr lang="en-GB" smtClean="0"/>
              <a:pPr/>
              <a:t>14</a:t>
            </a:fld>
            <a:endParaRPr lang="en-GB" dirty="0"/>
          </a:p>
        </p:txBody>
      </p:sp>
      <p:sp>
        <p:nvSpPr>
          <p:cNvPr id="5" name="Footer Placeholder 4">
            <a:extLst>
              <a:ext uri="{FF2B5EF4-FFF2-40B4-BE49-F238E27FC236}">
                <a16:creationId xmlns:a16="http://schemas.microsoft.com/office/drawing/2014/main" id="{A781F4E4-6619-EEB6-C11B-F3BB59FC6B45}"/>
              </a:ext>
            </a:extLst>
          </p:cNvPr>
          <p:cNvSpPr>
            <a:spLocks noGrp="1"/>
          </p:cNvSpPr>
          <p:nvPr>
            <p:ph type="ftr" sz="quarter" idx="14"/>
          </p:nvPr>
        </p:nvSpPr>
        <p:spPr/>
        <p:txBody>
          <a:bodyPr/>
          <a:lstStyle/>
          <a:p>
            <a:r>
              <a:rPr lang="en-AU"/>
              <a:t>Deakin University CRICOS Provider Code: 00113B</a:t>
            </a:r>
            <a:endParaRPr lang="en-GB" dirty="0"/>
          </a:p>
        </p:txBody>
      </p:sp>
      <p:sp>
        <p:nvSpPr>
          <p:cNvPr id="6" name="Content Placeholder 2">
            <a:extLst>
              <a:ext uri="{FF2B5EF4-FFF2-40B4-BE49-F238E27FC236}">
                <a16:creationId xmlns:a16="http://schemas.microsoft.com/office/drawing/2014/main" id="{B5F71918-F4A0-AAEC-CDAF-212CC79A3562}"/>
              </a:ext>
            </a:extLst>
          </p:cNvPr>
          <p:cNvSpPr txBox="1">
            <a:spLocks/>
          </p:cNvSpPr>
          <p:nvPr/>
        </p:nvSpPr>
        <p:spPr>
          <a:xfrm>
            <a:off x="5612875" y="1521639"/>
            <a:ext cx="5706767" cy="4579615"/>
          </a:xfrm>
          <a:prstGeom prst="rect">
            <a:avLst/>
          </a:prstGeom>
          <a:noFill/>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kern="1200">
                <a:solidFill>
                  <a:schemeClr val="tx1"/>
                </a:solidFill>
                <a:latin typeface="+mn-lt"/>
                <a:ea typeface="+mn-ea"/>
                <a:cs typeface="+mn-cs"/>
              </a:defRPr>
            </a:lvl1pPr>
            <a:lvl2pPr marL="0" indent="0" algn="l" defTabSz="914400" rtl="0" eaLnBrk="1" latinLnBrk="0" hangingPunct="1">
              <a:lnSpc>
                <a:spcPct val="100000"/>
              </a:lnSpc>
              <a:spcBef>
                <a:spcPts val="500"/>
              </a:spcBef>
              <a:spcAft>
                <a:spcPts val="0"/>
              </a:spcAft>
              <a:buFont typeface="Arial" panose="020B0604020202020204" pitchFamily="34" charset="0"/>
              <a:buNone/>
              <a:defRPr sz="18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buSzPct val="110000"/>
              <a:buFont typeface="Arial" panose="020B0604020202020204" pitchFamily="34" charset="0"/>
              <a:buChar char="•"/>
              <a:defRPr sz="1800" kern="1200">
                <a:solidFill>
                  <a:schemeClr val="tx1"/>
                </a:solidFill>
                <a:latin typeface="+mn-lt"/>
                <a:ea typeface="+mn-ea"/>
                <a:cs typeface="+mn-cs"/>
              </a:defRPr>
            </a:lvl3pPr>
            <a:lvl4pPr marL="360000" indent="-180000" algn="l" defTabSz="914400" rtl="0" eaLnBrk="1" latinLnBrk="0" hangingPunct="1">
              <a:lnSpc>
                <a:spcPct val="100000"/>
              </a:lnSpc>
              <a:spcBef>
                <a:spcPts val="500"/>
              </a:spcBef>
              <a:buFont typeface="Calibri" panose="020F0502020204030204" pitchFamily="34" charset="0"/>
              <a:buChar char="–"/>
              <a:defRPr sz="1800" kern="1200">
                <a:solidFill>
                  <a:schemeClr val="tx1"/>
                </a:solidFill>
                <a:latin typeface="+mn-lt"/>
                <a:ea typeface="+mn-ea"/>
                <a:cs typeface="+mn-cs"/>
              </a:defRPr>
            </a:lvl4pPr>
            <a:lvl5pPr marL="1800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6pPr>
            <a:lvl7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7pPr>
            <a:lvl8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8pPr>
            <a:lvl9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9pPr>
          </a:lstStyle>
          <a:p>
            <a:r>
              <a:rPr lang="en-AU" sz="1800" b="1" i="1" dirty="0"/>
              <a:t>Example: Consider a set of test scores: 85, 87, 90, 88, 86.</a:t>
            </a:r>
          </a:p>
          <a:p>
            <a:r>
              <a:rPr lang="en-AU" sz="1800" b="1" dirty="0"/>
              <a:t>Step 1: Calculate the Mean (Average):</a:t>
            </a:r>
          </a:p>
          <a:p>
            <a:endParaRPr lang="en-AU" sz="1800" b="1" dirty="0"/>
          </a:p>
          <a:p>
            <a:endParaRPr lang="en-AU" sz="1800" b="1" dirty="0"/>
          </a:p>
          <a:p>
            <a:r>
              <a:rPr lang="en-AU" sz="1800" b="1" dirty="0"/>
              <a:t>Step 2: Calculate the Variance:</a:t>
            </a:r>
          </a:p>
          <a:p>
            <a:endParaRPr lang="en-AU" sz="1800" b="1" dirty="0"/>
          </a:p>
          <a:p>
            <a:endParaRPr lang="en-AU" sz="1800" b="1" dirty="0"/>
          </a:p>
          <a:p>
            <a:endParaRPr lang="en-AU" sz="1800" b="1" dirty="0"/>
          </a:p>
          <a:p>
            <a:endParaRPr lang="en-AU" sz="1800" b="1" dirty="0"/>
          </a:p>
          <a:p>
            <a:endParaRPr lang="en-AU" sz="1800" b="1" dirty="0"/>
          </a:p>
          <a:p>
            <a:r>
              <a:rPr lang="en-AU" sz="1800" b="1" dirty="0"/>
              <a:t>Step3: Calculate the Standard Deviation:</a:t>
            </a:r>
          </a:p>
          <a:p>
            <a:endParaRPr lang="en-AU" sz="1800" dirty="0"/>
          </a:p>
        </p:txBody>
      </p:sp>
      <p:pic>
        <p:nvPicPr>
          <p:cNvPr id="7" name="Picture 6">
            <a:extLst>
              <a:ext uri="{FF2B5EF4-FFF2-40B4-BE49-F238E27FC236}">
                <a16:creationId xmlns:a16="http://schemas.microsoft.com/office/drawing/2014/main" id="{D6BBB25A-7AC6-62C5-05D0-FFA96A2E31BC}"/>
              </a:ext>
            </a:extLst>
          </p:cNvPr>
          <p:cNvPicPr>
            <a:picLocks noChangeAspect="1"/>
          </p:cNvPicPr>
          <p:nvPr/>
        </p:nvPicPr>
        <p:blipFill>
          <a:blip r:embed="rId2"/>
          <a:stretch>
            <a:fillRect/>
          </a:stretch>
        </p:blipFill>
        <p:spPr>
          <a:xfrm>
            <a:off x="5697394" y="2331242"/>
            <a:ext cx="2768600" cy="495300"/>
          </a:xfrm>
          <a:prstGeom prst="rect">
            <a:avLst/>
          </a:prstGeom>
        </p:spPr>
      </p:pic>
      <p:pic>
        <p:nvPicPr>
          <p:cNvPr id="8" name="Picture 7">
            <a:extLst>
              <a:ext uri="{FF2B5EF4-FFF2-40B4-BE49-F238E27FC236}">
                <a16:creationId xmlns:a16="http://schemas.microsoft.com/office/drawing/2014/main" id="{762B80C6-5CA2-40E6-E390-3819638CA0CD}"/>
              </a:ext>
            </a:extLst>
          </p:cNvPr>
          <p:cNvPicPr>
            <a:picLocks noChangeAspect="1"/>
          </p:cNvPicPr>
          <p:nvPr/>
        </p:nvPicPr>
        <p:blipFill>
          <a:blip r:embed="rId3"/>
          <a:stretch>
            <a:fillRect/>
          </a:stretch>
        </p:blipFill>
        <p:spPr>
          <a:xfrm>
            <a:off x="5697395" y="3619356"/>
            <a:ext cx="5270500" cy="1358900"/>
          </a:xfrm>
          <a:prstGeom prst="rect">
            <a:avLst/>
          </a:prstGeom>
        </p:spPr>
      </p:pic>
      <p:pic>
        <p:nvPicPr>
          <p:cNvPr id="9" name="Picture 8">
            <a:extLst>
              <a:ext uri="{FF2B5EF4-FFF2-40B4-BE49-F238E27FC236}">
                <a16:creationId xmlns:a16="http://schemas.microsoft.com/office/drawing/2014/main" id="{39D69259-E774-0314-F88C-2D485F4FB185}"/>
              </a:ext>
            </a:extLst>
          </p:cNvPr>
          <p:cNvPicPr>
            <a:picLocks noChangeAspect="1"/>
          </p:cNvPicPr>
          <p:nvPr/>
        </p:nvPicPr>
        <p:blipFill>
          <a:blip r:embed="rId4"/>
          <a:stretch>
            <a:fillRect/>
          </a:stretch>
        </p:blipFill>
        <p:spPr>
          <a:xfrm>
            <a:off x="5697394" y="5771071"/>
            <a:ext cx="5164131" cy="512876"/>
          </a:xfrm>
          <a:prstGeom prst="rect">
            <a:avLst/>
          </a:prstGeom>
        </p:spPr>
      </p:pic>
    </p:spTree>
    <p:extLst>
      <p:ext uri="{BB962C8B-B14F-4D97-AF65-F5344CB8AC3E}">
        <p14:creationId xmlns:p14="http://schemas.microsoft.com/office/powerpoint/2010/main" val="2618689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4041-105E-7610-0EE2-2AA4B7D0105B}"/>
              </a:ext>
            </a:extLst>
          </p:cNvPr>
          <p:cNvSpPr>
            <a:spLocks noGrp="1"/>
          </p:cNvSpPr>
          <p:nvPr>
            <p:ph type="title"/>
          </p:nvPr>
        </p:nvSpPr>
        <p:spPr/>
        <p:txBody>
          <a:bodyPr/>
          <a:lstStyle/>
          <a:p>
            <a:r>
              <a:rPr lang="en-AU" dirty="0"/>
              <a:t>Variation (Sum of Squares)</a:t>
            </a:r>
          </a:p>
        </p:txBody>
      </p:sp>
      <p:sp>
        <p:nvSpPr>
          <p:cNvPr id="3" name="Content Placeholder 2">
            <a:extLst>
              <a:ext uri="{FF2B5EF4-FFF2-40B4-BE49-F238E27FC236}">
                <a16:creationId xmlns:a16="http://schemas.microsoft.com/office/drawing/2014/main" id="{94BC76D9-AC1C-78F8-8C0A-660D2F3FF890}"/>
              </a:ext>
            </a:extLst>
          </p:cNvPr>
          <p:cNvSpPr>
            <a:spLocks noGrp="1"/>
          </p:cNvSpPr>
          <p:nvPr>
            <p:ph sz="quarter" idx="12"/>
          </p:nvPr>
        </p:nvSpPr>
        <p:spPr/>
        <p:txBody>
          <a:bodyPr/>
          <a:lstStyle/>
          <a:p>
            <a:pPr marL="342900" indent="-342900">
              <a:buFont typeface="Arial" panose="020B0604020202020204" pitchFamily="34" charset="0"/>
              <a:buChar char="•"/>
            </a:pPr>
            <a:r>
              <a:rPr lang="en-AU" dirty="0"/>
              <a:t>Variation is the sum of the squares of the deviations between a value and the mean of the value </a:t>
            </a:r>
          </a:p>
          <a:p>
            <a:endParaRPr lang="en-AU" dirty="0"/>
          </a:p>
          <a:p>
            <a:pPr marL="342900" indent="-342900">
              <a:buFont typeface="Arial" panose="020B0604020202020204" pitchFamily="34" charset="0"/>
              <a:buChar char="•"/>
            </a:pPr>
            <a:r>
              <a:rPr lang="en-AU" dirty="0"/>
              <a:t>Sum of Squares is abbreviated by SS and often followed by a variable in parentheses such as </a:t>
            </a:r>
            <a:r>
              <a:rPr lang="en-AU" b="1" dirty="0"/>
              <a:t>SS (T)</a:t>
            </a:r>
            <a:r>
              <a:rPr lang="en-AU" b="1" dirty="0" err="1"/>
              <a:t>otal</a:t>
            </a:r>
            <a:r>
              <a:rPr lang="en-AU" dirty="0"/>
              <a:t>, </a:t>
            </a:r>
            <a:r>
              <a:rPr lang="en-AU" b="1" dirty="0"/>
              <a:t>SS(B)</a:t>
            </a:r>
            <a:r>
              <a:rPr lang="en-AU" b="1" dirty="0" err="1"/>
              <a:t>etween</a:t>
            </a:r>
            <a:r>
              <a:rPr lang="en-AU" b="1" dirty="0"/>
              <a:t> </a:t>
            </a:r>
            <a:r>
              <a:rPr lang="en-AU" dirty="0"/>
              <a:t>or </a:t>
            </a:r>
            <a:r>
              <a:rPr lang="en-AU" b="1" dirty="0"/>
              <a:t>SS(W)</a:t>
            </a:r>
            <a:r>
              <a:rPr lang="en-AU" b="1" dirty="0" err="1"/>
              <a:t>ithin</a:t>
            </a:r>
            <a:r>
              <a:rPr lang="en-AU" b="1" dirty="0"/>
              <a:t> </a:t>
            </a:r>
            <a:r>
              <a:rPr lang="en-AU" dirty="0"/>
              <a:t>so we know which sum of squares we’re talking about </a:t>
            </a:r>
          </a:p>
        </p:txBody>
      </p:sp>
      <p:sp>
        <p:nvSpPr>
          <p:cNvPr id="4" name="Slide Number Placeholder 3">
            <a:extLst>
              <a:ext uri="{FF2B5EF4-FFF2-40B4-BE49-F238E27FC236}">
                <a16:creationId xmlns:a16="http://schemas.microsoft.com/office/drawing/2014/main" id="{4425B796-AA38-8790-99AB-D93F95099EA5}"/>
              </a:ext>
            </a:extLst>
          </p:cNvPr>
          <p:cNvSpPr>
            <a:spLocks noGrp="1"/>
          </p:cNvSpPr>
          <p:nvPr>
            <p:ph type="sldNum" sz="quarter" idx="15"/>
          </p:nvPr>
        </p:nvSpPr>
        <p:spPr/>
        <p:txBody>
          <a:bodyPr/>
          <a:lstStyle/>
          <a:p>
            <a:fld id="{F5AEA0E0-5CC6-4BD0-905C-A0021E419432}" type="slidenum">
              <a:rPr lang="en-GB" smtClean="0"/>
              <a:pPr/>
              <a:t>15</a:t>
            </a:fld>
            <a:endParaRPr lang="en-GB" dirty="0"/>
          </a:p>
        </p:txBody>
      </p:sp>
      <p:sp>
        <p:nvSpPr>
          <p:cNvPr id="5" name="Footer Placeholder 4">
            <a:extLst>
              <a:ext uri="{FF2B5EF4-FFF2-40B4-BE49-F238E27FC236}">
                <a16:creationId xmlns:a16="http://schemas.microsoft.com/office/drawing/2014/main" id="{20A55C71-9312-27D9-814B-DE4A5D49CD0F}"/>
              </a:ext>
            </a:extLst>
          </p:cNvPr>
          <p:cNvSpPr>
            <a:spLocks noGrp="1"/>
          </p:cNvSpPr>
          <p:nvPr>
            <p:ph type="ftr" sz="quarter" idx="14"/>
          </p:nvPr>
        </p:nvSpPr>
        <p:spPr/>
        <p:txBody>
          <a:bodyPr/>
          <a:lstStyle/>
          <a:p>
            <a:r>
              <a:rPr lang="en-AU"/>
              <a:t>Deakin University CRICOS Provider Code: 00113B</a:t>
            </a:r>
            <a:endParaRPr lang="en-GB" dirty="0"/>
          </a:p>
        </p:txBody>
      </p:sp>
      <p:pic>
        <p:nvPicPr>
          <p:cNvPr id="6" name="Picture 5">
            <a:extLst>
              <a:ext uri="{FF2B5EF4-FFF2-40B4-BE49-F238E27FC236}">
                <a16:creationId xmlns:a16="http://schemas.microsoft.com/office/drawing/2014/main" id="{3667872A-E44B-A6E2-21AB-29338B652936}"/>
              </a:ext>
            </a:extLst>
          </p:cNvPr>
          <p:cNvPicPr>
            <a:picLocks noChangeAspect="1"/>
          </p:cNvPicPr>
          <p:nvPr/>
        </p:nvPicPr>
        <p:blipFill>
          <a:blip r:embed="rId2"/>
          <a:stretch>
            <a:fillRect/>
          </a:stretch>
        </p:blipFill>
        <p:spPr>
          <a:xfrm>
            <a:off x="2845216" y="3874375"/>
            <a:ext cx="2959100" cy="685800"/>
          </a:xfrm>
          <a:prstGeom prst="rect">
            <a:avLst/>
          </a:prstGeom>
        </p:spPr>
      </p:pic>
      <p:pic>
        <p:nvPicPr>
          <p:cNvPr id="7" name="Picture 6">
            <a:extLst>
              <a:ext uri="{FF2B5EF4-FFF2-40B4-BE49-F238E27FC236}">
                <a16:creationId xmlns:a16="http://schemas.microsoft.com/office/drawing/2014/main" id="{8C6EE84A-743F-E98B-ECBE-FFD02DC43705}"/>
              </a:ext>
            </a:extLst>
          </p:cNvPr>
          <p:cNvPicPr>
            <a:picLocks noChangeAspect="1"/>
          </p:cNvPicPr>
          <p:nvPr/>
        </p:nvPicPr>
        <p:blipFill>
          <a:blip r:embed="rId3"/>
          <a:stretch>
            <a:fillRect/>
          </a:stretch>
        </p:blipFill>
        <p:spPr>
          <a:xfrm>
            <a:off x="6096000" y="3874374"/>
            <a:ext cx="2269668" cy="685799"/>
          </a:xfrm>
          <a:prstGeom prst="rect">
            <a:avLst/>
          </a:prstGeom>
        </p:spPr>
      </p:pic>
    </p:spTree>
    <p:extLst>
      <p:ext uri="{BB962C8B-B14F-4D97-AF65-F5344CB8AC3E}">
        <p14:creationId xmlns:p14="http://schemas.microsoft.com/office/powerpoint/2010/main" val="348469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C260D-69A2-C827-DE0D-3DF5B4B92F69}"/>
              </a:ext>
            </a:extLst>
          </p:cNvPr>
          <p:cNvSpPr>
            <a:spLocks noGrp="1"/>
          </p:cNvSpPr>
          <p:nvPr>
            <p:ph type="title"/>
          </p:nvPr>
        </p:nvSpPr>
        <p:spPr/>
        <p:txBody>
          <a:bodyPr/>
          <a:lstStyle/>
          <a:p>
            <a:r>
              <a:rPr lang="en-AU" dirty="0"/>
              <a:t>Variation (Sum of Squares)</a:t>
            </a:r>
          </a:p>
        </p:txBody>
      </p:sp>
      <p:graphicFrame>
        <p:nvGraphicFramePr>
          <p:cNvPr id="6" name="Content Placeholder 5">
            <a:extLst>
              <a:ext uri="{FF2B5EF4-FFF2-40B4-BE49-F238E27FC236}">
                <a16:creationId xmlns:a16="http://schemas.microsoft.com/office/drawing/2014/main" id="{F9BE5722-9523-24FD-C564-AD07F893AC80}"/>
              </a:ext>
            </a:extLst>
          </p:cNvPr>
          <p:cNvGraphicFramePr>
            <a:graphicFrameLocks noGrp="1"/>
          </p:cNvGraphicFramePr>
          <p:nvPr>
            <p:ph sz="quarter" idx="12"/>
            <p:extLst>
              <p:ext uri="{D42A27DB-BD31-4B8C-83A1-F6EECF244321}">
                <p14:modId xmlns:p14="http://schemas.microsoft.com/office/powerpoint/2010/main" val="1344584721"/>
              </p:ext>
            </p:extLst>
          </p:nvPr>
        </p:nvGraphicFramePr>
        <p:xfrm>
          <a:off x="801688" y="1522412"/>
          <a:ext cx="9899649" cy="4421188"/>
        </p:xfrm>
        <a:graphic>
          <a:graphicData uri="http://schemas.openxmlformats.org/drawingml/2006/table">
            <a:tbl>
              <a:tblPr firstRow="1" bandRow="1">
                <a:tableStyleId>{69012ECD-51FC-41F1-AA8D-1B2483CD663E}</a:tableStyleId>
              </a:tblPr>
              <a:tblGrid>
                <a:gridCol w="3299883">
                  <a:extLst>
                    <a:ext uri="{9D8B030D-6E8A-4147-A177-3AD203B41FA5}">
                      <a16:colId xmlns:a16="http://schemas.microsoft.com/office/drawing/2014/main" val="2609212017"/>
                    </a:ext>
                  </a:extLst>
                </a:gridCol>
                <a:gridCol w="3299883">
                  <a:extLst>
                    <a:ext uri="{9D8B030D-6E8A-4147-A177-3AD203B41FA5}">
                      <a16:colId xmlns:a16="http://schemas.microsoft.com/office/drawing/2014/main" val="3358749633"/>
                    </a:ext>
                  </a:extLst>
                </a:gridCol>
                <a:gridCol w="3299883">
                  <a:extLst>
                    <a:ext uri="{9D8B030D-6E8A-4147-A177-3AD203B41FA5}">
                      <a16:colId xmlns:a16="http://schemas.microsoft.com/office/drawing/2014/main" val="1438637134"/>
                    </a:ext>
                  </a:extLst>
                </a:gridCol>
              </a:tblGrid>
              <a:tr h="819190">
                <a:tc>
                  <a:txBody>
                    <a:bodyPr/>
                    <a:lstStyle/>
                    <a:p>
                      <a:r>
                        <a:rPr lang="en-AU" dirty="0"/>
                        <a:t>SS(T)</a:t>
                      </a:r>
                    </a:p>
                  </a:txBody>
                  <a:tcPr anchor="ctr"/>
                </a:tc>
                <a:tc>
                  <a:txBody>
                    <a:bodyPr/>
                    <a:lstStyle/>
                    <a:p>
                      <a:r>
                        <a:rPr lang="en-AU" dirty="0"/>
                        <a:t>SS(B)</a:t>
                      </a:r>
                    </a:p>
                  </a:txBody>
                  <a:tcPr anchor="ctr"/>
                </a:tc>
                <a:tc>
                  <a:txBody>
                    <a:bodyPr/>
                    <a:lstStyle/>
                    <a:p>
                      <a:r>
                        <a:rPr lang="en-AU" dirty="0"/>
                        <a:t>SS(W)</a:t>
                      </a:r>
                    </a:p>
                  </a:txBody>
                  <a:tcPr anchor="ctr"/>
                </a:tc>
                <a:extLst>
                  <a:ext uri="{0D108BD9-81ED-4DB2-BD59-A6C34878D82A}">
                    <a16:rowId xmlns:a16="http://schemas.microsoft.com/office/drawing/2014/main" val="3998396473"/>
                  </a:ext>
                </a:extLst>
              </a:tr>
              <a:tr h="3601998">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Are all of the values identical?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b="1" dirty="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No, so there is some variation in the data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is called the total variation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Denoted SS (T) for the total Sum of Squares (variation) </a:t>
                      </a:r>
                    </a:p>
                  </a:txBody>
                  <a:tcPr/>
                </a:tc>
                <a:tc>
                  <a:txBody>
                    <a:bodyPr/>
                    <a:lstStyle/>
                    <a:p>
                      <a:r>
                        <a:rPr lang="en-AU" b="1" dirty="0"/>
                        <a:t>Are all of the sample means identical? </a:t>
                      </a:r>
                    </a:p>
                    <a:p>
                      <a:pPr marL="285750" indent="-285750">
                        <a:buFont typeface="Arial" panose="020B0604020202020204" pitchFamily="34" charset="0"/>
                        <a:buChar char="•"/>
                      </a:pPr>
                      <a:r>
                        <a:rPr lang="en-AU" dirty="0"/>
                        <a:t>No, so there is some variation between the groups </a:t>
                      </a:r>
                    </a:p>
                    <a:p>
                      <a:pPr marL="285750" indent="-285750">
                        <a:buFont typeface="Arial" panose="020B0604020202020204" pitchFamily="34" charset="0"/>
                        <a:buChar char="•"/>
                      </a:pPr>
                      <a:r>
                        <a:rPr lang="en-AU" dirty="0"/>
                        <a:t>This is called the between group variation </a:t>
                      </a:r>
                    </a:p>
                    <a:p>
                      <a:pPr marL="285750" indent="-285750">
                        <a:buFont typeface="Arial" panose="020B0604020202020204" pitchFamily="34" charset="0"/>
                        <a:buChar char="•"/>
                      </a:pPr>
                      <a:r>
                        <a:rPr lang="en-AU" dirty="0"/>
                        <a:t>Sometimes called the variation due to the factor </a:t>
                      </a:r>
                    </a:p>
                    <a:p>
                      <a:pPr marL="285750" indent="-285750">
                        <a:buFont typeface="Arial" panose="020B0604020202020204" pitchFamily="34" charset="0"/>
                        <a:buChar char="•"/>
                      </a:pPr>
                      <a:r>
                        <a:rPr lang="en-AU" dirty="0"/>
                        <a:t>Denoted SS(B) for Sum of Squares (variation) between the groups </a:t>
                      </a:r>
                    </a:p>
                  </a:txBody>
                  <a:tcPr/>
                </a:tc>
                <a:tc>
                  <a:txBody>
                    <a:bodyPr/>
                    <a:lstStyle/>
                    <a:p>
                      <a:r>
                        <a:rPr lang="en-AU" b="1" dirty="0"/>
                        <a:t>Are each of the values with each group identical?</a:t>
                      </a:r>
                    </a:p>
                    <a:p>
                      <a:pPr marL="285750" indent="-285750">
                        <a:buFont typeface="Arial" panose="020B0604020202020204" pitchFamily="34" charset="0"/>
                        <a:buChar char="•"/>
                      </a:pPr>
                      <a:r>
                        <a:rPr lang="en-AU" dirty="0"/>
                        <a:t>No, so there is some variation within the groups </a:t>
                      </a:r>
                    </a:p>
                    <a:p>
                      <a:pPr marL="285750" indent="-285750">
                        <a:buFont typeface="Arial" panose="020B0604020202020204" pitchFamily="34" charset="0"/>
                        <a:buChar char="•"/>
                      </a:pPr>
                      <a:r>
                        <a:rPr lang="en-AU" dirty="0"/>
                        <a:t>This is called the within group variation </a:t>
                      </a:r>
                    </a:p>
                    <a:p>
                      <a:pPr marL="285750" indent="-285750">
                        <a:buFont typeface="Arial" panose="020B0604020202020204" pitchFamily="34" charset="0"/>
                        <a:buChar char="•"/>
                      </a:pPr>
                      <a:r>
                        <a:rPr lang="en-AU" dirty="0"/>
                        <a:t>Sometimes called the error variation </a:t>
                      </a:r>
                    </a:p>
                    <a:p>
                      <a:pPr marL="285750" indent="-285750">
                        <a:buFont typeface="Arial" panose="020B0604020202020204" pitchFamily="34" charset="0"/>
                        <a:buChar char="•"/>
                      </a:pPr>
                      <a:r>
                        <a:rPr lang="en-AU" dirty="0"/>
                        <a:t>Denoted SS(W) for Sum of Squares (variation) within the groups </a:t>
                      </a:r>
                    </a:p>
                  </a:txBody>
                  <a:tcPr/>
                </a:tc>
                <a:extLst>
                  <a:ext uri="{0D108BD9-81ED-4DB2-BD59-A6C34878D82A}">
                    <a16:rowId xmlns:a16="http://schemas.microsoft.com/office/drawing/2014/main" val="1158493798"/>
                  </a:ext>
                </a:extLst>
              </a:tr>
            </a:tbl>
          </a:graphicData>
        </a:graphic>
      </p:graphicFrame>
      <p:sp>
        <p:nvSpPr>
          <p:cNvPr id="4" name="Slide Number Placeholder 3">
            <a:extLst>
              <a:ext uri="{FF2B5EF4-FFF2-40B4-BE49-F238E27FC236}">
                <a16:creationId xmlns:a16="http://schemas.microsoft.com/office/drawing/2014/main" id="{CB1A631D-249B-91C9-D174-101445E4842C}"/>
              </a:ext>
            </a:extLst>
          </p:cNvPr>
          <p:cNvSpPr>
            <a:spLocks noGrp="1"/>
          </p:cNvSpPr>
          <p:nvPr>
            <p:ph type="sldNum" sz="quarter" idx="15"/>
          </p:nvPr>
        </p:nvSpPr>
        <p:spPr/>
        <p:txBody>
          <a:bodyPr/>
          <a:lstStyle/>
          <a:p>
            <a:fld id="{F5AEA0E0-5CC6-4BD0-905C-A0021E419432}" type="slidenum">
              <a:rPr lang="en-GB" smtClean="0"/>
              <a:pPr/>
              <a:t>16</a:t>
            </a:fld>
            <a:endParaRPr lang="en-GB" dirty="0"/>
          </a:p>
        </p:txBody>
      </p:sp>
      <p:sp>
        <p:nvSpPr>
          <p:cNvPr id="5" name="Footer Placeholder 4">
            <a:extLst>
              <a:ext uri="{FF2B5EF4-FFF2-40B4-BE49-F238E27FC236}">
                <a16:creationId xmlns:a16="http://schemas.microsoft.com/office/drawing/2014/main" id="{AE527800-A511-4D10-A814-4BE318C10A61}"/>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655117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680D-1BAA-D7DC-E018-1C293EE504FC}"/>
              </a:ext>
            </a:extLst>
          </p:cNvPr>
          <p:cNvSpPr>
            <a:spLocks noGrp="1"/>
          </p:cNvSpPr>
          <p:nvPr>
            <p:ph type="title"/>
          </p:nvPr>
        </p:nvSpPr>
        <p:spPr/>
        <p:txBody>
          <a:bodyPr/>
          <a:lstStyle/>
          <a:p>
            <a:r>
              <a:rPr lang="en-AU" dirty="0"/>
              <a:t>ANOVA – Example</a:t>
            </a:r>
          </a:p>
        </p:txBody>
      </p:sp>
      <p:sp>
        <p:nvSpPr>
          <p:cNvPr id="3" name="Content Placeholder 2">
            <a:extLst>
              <a:ext uri="{FF2B5EF4-FFF2-40B4-BE49-F238E27FC236}">
                <a16:creationId xmlns:a16="http://schemas.microsoft.com/office/drawing/2014/main" id="{9AE9EAB3-9EC4-6BEF-F1F3-4B85EC8B145E}"/>
              </a:ext>
            </a:extLst>
          </p:cNvPr>
          <p:cNvSpPr>
            <a:spLocks noGrp="1"/>
          </p:cNvSpPr>
          <p:nvPr>
            <p:ph sz="quarter" idx="12"/>
          </p:nvPr>
        </p:nvSpPr>
        <p:spPr/>
        <p:txBody>
          <a:bodyPr/>
          <a:lstStyle/>
          <a:p>
            <a:r>
              <a:rPr lang="en-AU" dirty="0"/>
              <a:t>The summary statistics for the grades of each row are shown in the table below.</a:t>
            </a:r>
          </a:p>
        </p:txBody>
      </p:sp>
      <p:sp>
        <p:nvSpPr>
          <p:cNvPr id="4" name="Slide Number Placeholder 3">
            <a:extLst>
              <a:ext uri="{FF2B5EF4-FFF2-40B4-BE49-F238E27FC236}">
                <a16:creationId xmlns:a16="http://schemas.microsoft.com/office/drawing/2014/main" id="{F5BFCE11-F19D-118F-EC84-7A91DF25A9C3}"/>
              </a:ext>
            </a:extLst>
          </p:cNvPr>
          <p:cNvSpPr>
            <a:spLocks noGrp="1"/>
          </p:cNvSpPr>
          <p:nvPr>
            <p:ph type="sldNum" sz="quarter" idx="15"/>
          </p:nvPr>
        </p:nvSpPr>
        <p:spPr/>
        <p:txBody>
          <a:bodyPr/>
          <a:lstStyle/>
          <a:p>
            <a:fld id="{F5AEA0E0-5CC6-4BD0-905C-A0021E419432}" type="slidenum">
              <a:rPr lang="en-GB" smtClean="0"/>
              <a:pPr/>
              <a:t>17</a:t>
            </a:fld>
            <a:endParaRPr lang="en-GB" dirty="0"/>
          </a:p>
        </p:txBody>
      </p:sp>
      <p:sp>
        <p:nvSpPr>
          <p:cNvPr id="5" name="Footer Placeholder 4">
            <a:extLst>
              <a:ext uri="{FF2B5EF4-FFF2-40B4-BE49-F238E27FC236}">
                <a16:creationId xmlns:a16="http://schemas.microsoft.com/office/drawing/2014/main" id="{2E75BE62-D8B4-2885-C570-C544A0696255}"/>
              </a:ext>
            </a:extLst>
          </p:cNvPr>
          <p:cNvSpPr>
            <a:spLocks noGrp="1"/>
          </p:cNvSpPr>
          <p:nvPr>
            <p:ph type="ftr" sz="quarter" idx="14"/>
          </p:nvPr>
        </p:nvSpPr>
        <p:spPr/>
        <p:txBody>
          <a:bodyPr/>
          <a:lstStyle/>
          <a:p>
            <a:r>
              <a:rPr lang="en-AU"/>
              <a:t>Deakin University CRICOS Provider Code: 00113B</a:t>
            </a:r>
            <a:endParaRPr lang="en-GB" dirty="0"/>
          </a:p>
        </p:txBody>
      </p:sp>
      <p:pic>
        <p:nvPicPr>
          <p:cNvPr id="6" name="Picture 5">
            <a:extLst>
              <a:ext uri="{FF2B5EF4-FFF2-40B4-BE49-F238E27FC236}">
                <a16:creationId xmlns:a16="http://schemas.microsoft.com/office/drawing/2014/main" id="{0BF4EEBB-8E7B-679D-2E9A-D972C84AE8F7}"/>
              </a:ext>
            </a:extLst>
          </p:cNvPr>
          <p:cNvPicPr>
            <a:picLocks noChangeAspect="1"/>
          </p:cNvPicPr>
          <p:nvPr/>
        </p:nvPicPr>
        <p:blipFill>
          <a:blip r:embed="rId2"/>
          <a:stretch>
            <a:fillRect/>
          </a:stretch>
        </p:blipFill>
        <p:spPr>
          <a:xfrm>
            <a:off x="242456" y="2539208"/>
            <a:ext cx="5157558" cy="2148983"/>
          </a:xfrm>
          <a:prstGeom prst="rect">
            <a:avLst/>
          </a:prstGeom>
        </p:spPr>
      </p:pic>
      <p:sp>
        <p:nvSpPr>
          <p:cNvPr id="8" name="Right Arrow 7">
            <a:extLst>
              <a:ext uri="{FF2B5EF4-FFF2-40B4-BE49-F238E27FC236}">
                <a16:creationId xmlns:a16="http://schemas.microsoft.com/office/drawing/2014/main" id="{41EBB642-A81B-BE24-6607-CD97972281CF}"/>
              </a:ext>
            </a:extLst>
          </p:cNvPr>
          <p:cNvSpPr/>
          <p:nvPr/>
        </p:nvSpPr>
        <p:spPr>
          <a:xfrm>
            <a:off x="5773360" y="3310213"/>
            <a:ext cx="813442" cy="6069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a:extLst>
              <a:ext uri="{FF2B5EF4-FFF2-40B4-BE49-F238E27FC236}">
                <a16:creationId xmlns:a16="http://schemas.microsoft.com/office/drawing/2014/main" id="{EC8BE94E-7C26-EF20-3FAE-33CA823FC65E}"/>
              </a:ext>
            </a:extLst>
          </p:cNvPr>
          <p:cNvPicPr>
            <a:picLocks noChangeAspect="1"/>
          </p:cNvPicPr>
          <p:nvPr/>
        </p:nvPicPr>
        <p:blipFill>
          <a:blip r:embed="rId3"/>
          <a:stretch>
            <a:fillRect/>
          </a:stretch>
        </p:blipFill>
        <p:spPr>
          <a:xfrm>
            <a:off x="6960148" y="2539208"/>
            <a:ext cx="4788414" cy="2142795"/>
          </a:xfrm>
          <a:prstGeom prst="rect">
            <a:avLst/>
          </a:prstGeom>
        </p:spPr>
      </p:pic>
    </p:spTree>
    <p:extLst>
      <p:ext uri="{BB962C8B-B14F-4D97-AF65-F5344CB8AC3E}">
        <p14:creationId xmlns:p14="http://schemas.microsoft.com/office/powerpoint/2010/main" val="3998467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EBFE-CBCA-ED2A-B8DE-B5E1A3EA7089}"/>
              </a:ext>
            </a:extLst>
          </p:cNvPr>
          <p:cNvSpPr>
            <a:spLocks noGrp="1"/>
          </p:cNvSpPr>
          <p:nvPr>
            <p:ph type="title"/>
          </p:nvPr>
        </p:nvSpPr>
        <p:spPr/>
        <p:txBody>
          <a:bodyPr/>
          <a:lstStyle/>
          <a:p>
            <a:r>
              <a:rPr lang="en-AU" dirty="0"/>
              <a:t>ANOVA: Example – Step 1</a:t>
            </a:r>
          </a:p>
        </p:txBody>
      </p:sp>
      <p:sp>
        <p:nvSpPr>
          <p:cNvPr id="3" name="Content Placeholder 2">
            <a:extLst>
              <a:ext uri="{FF2B5EF4-FFF2-40B4-BE49-F238E27FC236}">
                <a16:creationId xmlns:a16="http://schemas.microsoft.com/office/drawing/2014/main" id="{588B9339-B9B2-8655-987D-B7C2FB4ECC25}"/>
              </a:ext>
            </a:extLst>
          </p:cNvPr>
          <p:cNvSpPr>
            <a:spLocks noGrp="1"/>
          </p:cNvSpPr>
          <p:nvPr>
            <p:ph sz="quarter" idx="12"/>
          </p:nvPr>
        </p:nvSpPr>
        <p:spPr/>
        <p:txBody>
          <a:bodyPr/>
          <a:lstStyle/>
          <a:p>
            <a:r>
              <a:rPr lang="en-AU" b="1" dirty="0"/>
              <a:t>Computing Grand Mean</a:t>
            </a:r>
          </a:p>
          <a:p>
            <a:pPr marL="342900" indent="-342900">
              <a:buFont typeface="Arial" panose="020B0604020202020204" pitchFamily="34" charset="0"/>
              <a:buChar char="•"/>
            </a:pPr>
            <a:r>
              <a:rPr lang="en-AU" dirty="0"/>
              <a:t>It is a weighted average of the individual sample means</a:t>
            </a:r>
          </a:p>
          <a:p>
            <a:r>
              <a:rPr lang="en-AU" dirty="0"/>
              <a:t>Here </a:t>
            </a:r>
          </a:p>
          <a:p>
            <a:r>
              <a:rPr lang="en-AU" dirty="0"/>
              <a:t>n = Sample size</a:t>
            </a:r>
          </a:p>
          <a:p>
            <a:r>
              <a:rPr lang="en-AU" dirty="0"/>
              <a:t>x (bar) = individual sample mean</a:t>
            </a:r>
          </a:p>
        </p:txBody>
      </p:sp>
      <p:sp>
        <p:nvSpPr>
          <p:cNvPr id="4" name="Slide Number Placeholder 3">
            <a:extLst>
              <a:ext uri="{FF2B5EF4-FFF2-40B4-BE49-F238E27FC236}">
                <a16:creationId xmlns:a16="http://schemas.microsoft.com/office/drawing/2014/main" id="{A87B7830-EACB-6079-E8D0-1754D9473B32}"/>
              </a:ext>
            </a:extLst>
          </p:cNvPr>
          <p:cNvSpPr>
            <a:spLocks noGrp="1"/>
          </p:cNvSpPr>
          <p:nvPr>
            <p:ph type="sldNum" sz="quarter" idx="15"/>
          </p:nvPr>
        </p:nvSpPr>
        <p:spPr/>
        <p:txBody>
          <a:bodyPr/>
          <a:lstStyle/>
          <a:p>
            <a:fld id="{F5AEA0E0-5CC6-4BD0-905C-A0021E419432}" type="slidenum">
              <a:rPr lang="en-GB" smtClean="0"/>
              <a:pPr/>
              <a:t>18</a:t>
            </a:fld>
            <a:endParaRPr lang="en-GB" dirty="0"/>
          </a:p>
        </p:txBody>
      </p:sp>
      <p:sp>
        <p:nvSpPr>
          <p:cNvPr id="5" name="Footer Placeholder 4">
            <a:extLst>
              <a:ext uri="{FF2B5EF4-FFF2-40B4-BE49-F238E27FC236}">
                <a16:creationId xmlns:a16="http://schemas.microsoft.com/office/drawing/2014/main" id="{C8B5E1C7-568F-A63B-D7B1-2E7E76EA9EB1}"/>
              </a:ext>
            </a:extLst>
          </p:cNvPr>
          <p:cNvSpPr>
            <a:spLocks noGrp="1"/>
          </p:cNvSpPr>
          <p:nvPr>
            <p:ph type="ftr" sz="quarter" idx="14"/>
          </p:nvPr>
        </p:nvSpPr>
        <p:spPr/>
        <p:txBody>
          <a:bodyPr/>
          <a:lstStyle/>
          <a:p>
            <a:r>
              <a:rPr lang="en-AU"/>
              <a:t>Deakin University CRICOS Provider Code: 00113B</a:t>
            </a:r>
            <a:endParaRPr lang="en-GB" dirty="0"/>
          </a:p>
        </p:txBody>
      </p:sp>
      <p:pic>
        <p:nvPicPr>
          <p:cNvPr id="6" name="Picture 5">
            <a:extLst>
              <a:ext uri="{FF2B5EF4-FFF2-40B4-BE49-F238E27FC236}">
                <a16:creationId xmlns:a16="http://schemas.microsoft.com/office/drawing/2014/main" id="{92D65BDA-2749-F033-1652-291C3CF4660A}"/>
              </a:ext>
            </a:extLst>
          </p:cNvPr>
          <p:cNvPicPr>
            <a:picLocks noChangeAspect="1"/>
          </p:cNvPicPr>
          <p:nvPr/>
        </p:nvPicPr>
        <p:blipFill>
          <a:blip r:embed="rId2"/>
          <a:stretch>
            <a:fillRect/>
          </a:stretch>
        </p:blipFill>
        <p:spPr>
          <a:xfrm>
            <a:off x="5324534" y="2481335"/>
            <a:ext cx="4711700" cy="1308100"/>
          </a:xfrm>
          <a:prstGeom prst="rect">
            <a:avLst/>
          </a:prstGeom>
        </p:spPr>
      </p:pic>
      <p:pic>
        <p:nvPicPr>
          <p:cNvPr id="9" name="Picture 8">
            <a:extLst>
              <a:ext uri="{FF2B5EF4-FFF2-40B4-BE49-F238E27FC236}">
                <a16:creationId xmlns:a16="http://schemas.microsoft.com/office/drawing/2014/main" id="{0EF825A4-B37B-30E4-F1D6-4F0691F161AF}"/>
              </a:ext>
            </a:extLst>
          </p:cNvPr>
          <p:cNvPicPr>
            <a:picLocks noChangeAspect="1"/>
          </p:cNvPicPr>
          <p:nvPr/>
        </p:nvPicPr>
        <p:blipFill>
          <a:blip r:embed="rId3"/>
          <a:stretch>
            <a:fillRect/>
          </a:stretch>
        </p:blipFill>
        <p:spPr>
          <a:xfrm>
            <a:off x="818456" y="3929361"/>
            <a:ext cx="4665319" cy="2481841"/>
          </a:xfrm>
          <a:prstGeom prst="rect">
            <a:avLst/>
          </a:prstGeom>
        </p:spPr>
      </p:pic>
    </p:spTree>
    <p:extLst>
      <p:ext uri="{BB962C8B-B14F-4D97-AF65-F5344CB8AC3E}">
        <p14:creationId xmlns:p14="http://schemas.microsoft.com/office/powerpoint/2010/main" val="32277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619B-90C3-F96A-A578-422390C8098C}"/>
              </a:ext>
            </a:extLst>
          </p:cNvPr>
          <p:cNvSpPr>
            <a:spLocks noGrp="1"/>
          </p:cNvSpPr>
          <p:nvPr>
            <p:ph type="title"/>
          </p:nvPr>
        </p:nvSpPr>
        <p:spPr/>
        <p:txBody>
          <a:bodyPr/>
          <a:lstStyle/>
          <a:p>
            <a:r>
              <a:rPr lang="en-AU" dirty="0"/>
              <a:t>ANOVA: Example – Step 2</a:t>
            </a:r>
          </a:p>
        </p:txBody>
      </p:sp>
      <p:sp>
        <p:nvSpPr>
          <p:cNvPr id="4" name="Slide Number Placeholder 3">
            <a:extLst>
              <a:ext uri="{FF2B5EF4-FFF2-40B4-BE49-F238E27FC236}">
                <a16:creationId xmlns:a16="http://schemas.microsoft.com/office/drawing/2014/main" id="{58FF24C4-8F51-6B41-94B2-0306A4E645F1}"/>
              </a:ext>
            </a:extLst>
          </p:cNvPr>
          <p:cNvSpPr>
            <a:spLocks noGrp="1"/>
          </p:cNvSpPr>
          <p:nvPr>
            <p:ph type="sldNum" sz="quarter" idx="15"/>
          </p:nvPr>
        </p:nvSpPr>
        <p:spPr/>
        <p:txBody>
          <a:bodyPr/>
          <a:lstStyle/>
          <a:p>
            <a:fld id="{F5AEA0E0-5CC6-4BD0-905C-A0021E419432}" type="slidenum">
              <a:rPr lang="en-GB" smtClean="0"/>
              <a:pPr/>
              <a:t>19</a:t>
            </a:fld>
            <a:endParaRPr lang="en-GB" dirty="0"/>
          </a:p>
        </p:txBody>
      </p:sp>
      <p:sp>
        <p:nvSpPr>
          <p:cNvPr id="5" name="Footer Placeholder 4">
            <a:extLst>
              <a:ext uri="{FF2B5EF4-FFF2-40B4-BE49-F238E27FC236}">
                <a16:creationId xmlns:a16="http://schemas.microsoft.com/office/drawing/2014/main" id="{9524E279-34FB-E15C-270C-35C95CC16B55}"/>
              </a:ext>
            </a:extLst>
          </p:cNvPr>
          <p:cNvSpPr>
            <a:spLocks noGrp="1"/>
          </p:cNvSpPr>
          <p:nvPr>
            <p:ph type="ftr" sz="quarter" idx="14"/>
          </p:nvPr>
        </p:nvSpPr>
        <p:spPr/>
        <p:txBody>
          <a:bodyPr/>
          <a:lstStyle/>
          <a:p>
            <a:r>
              <a:rPr lang="en-AU"/>
              <a:t>Deakin University CRICOS Provider Code: 00113B</a:t>
            </a:r>
            <a:endParaRPr lang="en-GB" dirty="0"/>
          </a:p>
        </p:txBody>
      </p:sp>
      <p:graphicFrame>
        <p:nvGraphicFramePr>
          <p:cNvPr id="9" name="Content Placeholder 5">
            <a:extLst>
              <a:ext uri="{FF2B5EF4-FFF2-40B4-BE49-F238E27FC236}">
                <a16:creationId xmlns:a16="http://schemas.microsoft.com/office/drawing/2014/main" id="{1C5E934D-27F9-951A-5A10-77C12656C932}"/>
              </a:ext>
            </a:extLst>
          </p:cNvPr>
          <p:cNvGraphicFramePr>
            <a:graphicFrameLocks noGrp="1"/>
          </p:cNvGraphicFramePr>
          <p:nvPr>
            <p:ph sz="quarter" idx="12"/>
            <p:extLst>
              <p:ext uri="{D42A27DB-BD31-4B8C-83A1-F6EECF244321}">
                <p14:modId xmlns:p14="http://schemas.microsoft.com/office/powerpoint/2010/main" val="1226712681"/>
              </p:ext>
            </p:extLst>
          </p:nvPr>
        </p:nvGraphicFramePr>
        <p:xfrm>
          <a:off x="801688" y="1522412"/>
          <a:ext cx="10968066" cy="4421188"/>
        </p:xfrm>
        <a:graphic>
          <a:graphicData uri="http://schemas.openxmlformats.org/drawingml/2006/table">
            <a:tbl>
              <a:tblPr firstRow="1" bandRow="1">
                <a:tableStyleId>{69012ECD-51FC-41F1-AA8D-1B2483CD663E}</a:tableStyleId>
              </a:tblPr>
              <a:tblGrid>
                <a:gridCol w="3656022">
                  <a:extLst>
                    <a:ext uri="{9D8B030D-6E8A-4147-A177-3AD203B41FA5}">
                      <a16:colId xmlns:a16="http://schemas.microsoft.com/office/drawing/2014/main" val="2609212017"/>
                    </a:ext>
                  </a:extLst>
                </a:gridCol>
                <a:gridCol w="3656022">
                  <a:extLst>
                    <a:ext uri="{9D8B030D-6E8A-4147-A177-3AD203B41FA5}">
                      <a16:colId xmlns:a16="http://schemas.microsoft.com/office/drawing/2014/main" val="3358749633"/>
                    </a:ext>
                  </a:extLst>
                </a:gridCol>
                <a:gridCol w="3656022">
                  <a:extLst>
                    <a:ext uri="{9D8B030D-6E8A-4147-A177-3AD203B41FA5}">
                      <a16:colId xmlns:a16="http://schemas.microsoft.com/office/drawing/2014/main" val="1438637134"/>
                    </a:ext>
                  </a:extLst>
                </a:gridCol>
              </a:tblGrid>
              <a:tr h="819190">
                <a:tc>
                  <a:txBody>
                    <a:bodyPr/>
                    <a:lstStyle/>
                    <a:p>
                      <a:r>
                        <a:rPr lang="en-AU" dirty="0"/>
                        <a:t>SS(T)</a:t>
                      </a:r>
                    </a:p>
                  </a:txBody>
                  <a:tcPr anchor="ctr"/>
                </a:tc>
                <a:tc>
                  <a:txBody>
                    <a:bodyPr/>
                    <a:lstStyle/>
                    <a:p>
                      <a:r>
                        <a:rPr lang="en-AU" dirty="0"/>
                        <a:t>SS(B)</a:t>
                      </a:r>
                    </a:p>
                  </a:txBody>
                  <a:tcPr anchor="ctr"/>
                </a:tc>
                <a:tc>
                  <a:txBody>
                    <a:bodyPr/>
                    <a:lstStyle/>
                    <a:p>
                      <a:r>
                        <a:rPr lang="en-AU" dirty="0"/>
                        <a:t>SS(W)</a:t>
                      </a:r>
                    </a:p>
                  </a:txBody>
                  <a:tcPr anchor="ctr"/>
                </a:tc>
                <a:extLst>
                  <a:ext uri="{0D108BD9-81ED-4DB2-BD59-A6C34878D82A}">
                    <a16:rowId xmlns:a16="http://schemas.microsoft.com/office/drawing/2014/main" val="3998396473"/>
                  </a:ext>
                </a:extLst>
              </a:tr>
              <a:tr h="3601998">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SS(T) = SS(B) + SS(W) = 5288</a:t>
                      </a:r>
                    </a:p>
                  </a:txBody>
                  <a:tcPr/>
                </a:tc>
                <a:tc>
                  <a:txBody>
                    <a:bodyPr/>
                    <a:lstStyle/>
                    <a:p>
                      <a:endParaRPr lang="en-AU" dirty="0"/>
                    </a:p>
                    <a:p>
                      <a:endParaRPr lang="en-AU" dirty="0"/>
                    </a:p>
                    <a:p>
                      <a:endParaRPr lang="en-AU" dirty="0"/>
                    </a:p>
                    <a:p>
                      <a:r>
                        <a:rPr lang="en-AU" dirty="0"/>
                        <a:t>SS(B) = 7(75.71-65.08)</a:t>
                      </a:r>
                      <a:r>
                        <a:rPr lang="en-AU" baseline="30000" dirty="0"/>
                        <a:t>2</a:t>
                      </a:r>
                      <a:r>
                        <a:rPr lang="en-AU" dirty="0"/>
                        <a:t> + 9(67.11-65.08)</a:t>
                      </a:r>
                      <a:r>
                        <a:rPr lang="en-AU" baseline="30000" dirty="0"/>
                        <a:t>2</a:t>
                      </a:r>
                      <a:r>
                        <a:rPr lang="en-AU" dirty="0"/>
                        <a:t> + 8(53.50 - 65.08)</a:t>
                      </a:r>
                      <a:r>
                        <a:rPr lang="en-AU" baseline="30000" dirty="0"/>
                        <a:t>2</a:t>
                      </a:r>
                    </a:p>
                    <a:p>
                      <a:endParaRPr lang="en-AU" baseline="30000" dirty="0"/>
                    </a:p>
                    <a:p>
                      <a:r>
                        <a:rPr lang="en-AU" baseline="0" dirty="0"/>
                        <a:t>= 1901.5 (or approx. 1902)</a:t>
                      </a:r>
                    </a:p>
                  </a:txBody>
                  <a:tcPr/>
                </a:tc>
                <a:tc>
                  <a:txBody>
                    <a:bodyPr/>
                    <a:lstStyle/>
                    <a:p>
                      <a:endParaRPr lang="en-AU" dirty="0"/>
                    </a:p>
                    <a:p>
                      <a:endParaRPr lang="en-AU" dirty="0"/>
                    </a:p>
                    <a:p>
                      <a:endParaRPr lang="en-AU" dirty="0"/>
                    </a:p>
                    <a:p>
                      <a:r>
                        <a:rPr lang="en-AU" dirty="0"/>
                        <a:t>The weighting is done with the </a:t>
                      </a:r>
                      <a:r>
                        <a:rPr lang="en-AU" dirty="0" err="1"/>
                        <a:t>df</a:t>
                      </a:r>
                      <a:r>
                        <a:rPr lang="en-AU" dirty="0"/>
                        <a:t>; the </a:t>
                      </a:r>
                      <a:r>
                        <a:rPr lang="en-AU" dirty="0" err="1"/>
                        <a:t>df</a:t>
                      </a:r>
                      <a:r>
                        <a:rPr lang="en-AU" dirty="0"/>
                        <a:t> for each sample n – 1</a:t>
                      </a:r>
                    </a:p>
                    <a:p>
                      <a:pPr marL="285750" indent="-285750">
                        <a:buFont typeface="Arial" panose="020B0604020202020204" pitchFamily="34" charset="0"/>
                        <a:buChar char="•"/>
                      </a:pPr>
                      <a:r>
                        <a:rPr lang="en-AU" dirty="0"/>
                        <a:t>Front </a:t>
                      </a:r>
                      <a:r>
                        <a:rPr lang="en-AU" dirty="0" err="1"/>
                        <a:t>df</a:t>
                      </a:r>
                      <a:r>
                        <a:rPr lang="en-AU" dirty="0"/>
                        <a:t> = 7-1= 6; Var = 310.90</a:t>
                      </a:r>
                    </a:p>
                    <a:p>
                      <a:pPr marL="285750" indent="-285750">
                        <a:buFont typeface="Arial" panose="020B0604020202020204" pitchFamily="34" charset="0"/>
                        <a:buChar char="•"/>
                      </a:pPr>
                      <a:r>
                        <a:rPr lang="en-AU" dirty="0"/>
                        <a:t>Middle </a:t>
                      </a:r>
                      <a:r>
                        <a:rPr lang="en-AU" dirty="0" err="1"/>
                        <a:t>df</a:t>
                      </a:r>
                      <a:r>
                        <a:rPr lang="en-AU" dirty="0"/>
                        <a:t> = 9-1=8; Var = 119.86</a:t>
                      </a:r>
                    </a:p>
                    <a:p>
                      <a:pPr marL="285750" indent="-285750">
                        <a:buFont typeface="Arial" panose="020B0604020202020204" pitchFamily="34" charset="0"/>
                        <a:buChar char="•"/>
                      </a:pPr>
                      <a:r>
                        <a:rPr lang="en-AU" dirty="0"/>
                        <a:t>Back </a:t>
                      </a:r>
                      <a:r>
                        <a:rPr lang="en-AU" dirty="0" err="1"/>
                        <a:t>df</a:t>
                      </a:r>
                      <a:r>
                        <a:rPr lang="en-AU" dirty="0"/>
                        <a:t> =8-1=7; Var = 80.29</a:t>
                      </a:r>
                    </a:p>
                    <a:p>
                      <a:endParaRPr lang="en-AU" dirty="0"/>
                    </a:p>
                    <a:p>
                      <a:r>
                        <a:rPr lang="en-AU" dirty="0"/>
                        <a:t>SS(W) = 6(310.90) + 8(119.86) + 7(80.29) = 3386.31 </a:t>
                      </a:r>
                      <a:r>
                        <a:rPr lang="en-AU" baseline="0" dirty="0"/>
                        <a:t>(or approx. 3386)</a:t>
                      </a:r>
                      <a:endParaRPr lang="en-AU" dirty="0"/>
                    </a:p>
                  </a:txBody>
                  <a:tcPr/>
                </a:tc>
                <a:extLst>
                  <a:ext uri="{0D108BD9-81ED-4DB2-BD59-A6C34878D82A}">
                    <a16:rowId xmlns:a16="http://schemas.microsoft.com/office/drawing/2014/main" val="1158493798"/>
                  </a:ext>
                </a:extLst>
              </a:tr>
            </a:tbl>
          </a:graphicData>
        </a:graphic>
      </p:graphicFrame>
      <p:pic>
        <p:nvPicPr>
          <p:cNvPr id="10" name="Picture 9">
            <a:extLst>
              <a:ext uri="{FF2B5EF4-FFF2-40B4-BE49-F238E27FC236}">
                <a16:creationId xmlns:a16="http://schemas.microsoft.com/office/drawing/2014/main" id="{C5FAD9B2-7AD2-A993-751D-D629DDB5CC2B}"/>
              </a:ext>
            </a:extLst>
          </p:cNvPr>
          <p:cNvPicPr>
            <a:picLocks noChangeAspect="1"/>
          </p:cNvPicPr>
          <p:nvPr/>
        </p:nvPicPr>
        <p:blipFill>
          <a:blip r:embed="rId2"/>
          <a:stretch>
            <a:fillRect/>
          </a:stretch>
        </p:blipFill>
        <p:spPr>
          <a:xfrm>
            <a:off x="4603394" y="2423080"/>
            <a:ext cx="2263062" cy="524486"/>
          </a:xfrm>
          <a:prstGeom prst="rect">
            <a:avLst/>
          </a:prstGeom>
        </p:spPr>
      </p:pic>
      <p:pic>
        <p:nvPicPr>
          <p:cNvPr id="11" name="Picture 10">
            <a:extLst>
              <a:ext uri="{FF2B5EF4-FFF2-40B4-BE49-F238E27FC236}">
                <a16:creationId xmlns:a16="http://schemas.microsoft.com/office/drawing/2014/main" id="{8931D9D5-8DEE-EF1C-6248-B07A811BEF07}"/>
              </a:ext>
            </a:extLst>
          </p:cNvPr>
          <p:cNvPicPr>
            <a:picLocks noChangeAspect="1"/>
          </p:cNvPicPr>
          <p:nvPr/>
        </p:nvPicPr>
        <p:blipFill>
          <a:blip r:embed="rId3"/>
          <a:stretch>
            <a:fillRect/>
          </a:stretch>
        </p:blipFill>
        <p:spPr>
          <a:xfrm>
            <a:off x="8421337" y="2423080"/>
            <a:ext cx="1752856" cy="529640"/>
          </a:xfrm>
          <a:prstGeom prst="rect">
            <a:avLst/>
          </a:prstGeom>
        </p:spPr>
      </p:pic>
    </p:spTree>
    <p:extLst>
      <p:ext uri="{BB962C8B-B14F-4D97-AF65-F5344CB8AC3E}">
        <p14:creationId xmlns:p14="http://schemas.microsoft.com/office/powerpoint/2010/main" val="332559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E44F15-B9A7-3578-AAB8-5F3DE4518009}"/>
              </a:ext>
            </a:extLst>
          </p:cNvPr>
          <p:cNvSpPr>
            <a:spLocks noGrp="1"/>
          </p:cNvSpPr>
          <p:nvPr>
            <p:ph type="title"/>
          </p:nvPr>
        </p:nvSpPr>
        <p:spPr/>
        <p:txBody>
          <a:bodyPr/>
          <a:lstStyle/>
          <a:p>
            <a:r>
              <a:rPr lang="en-AU" dirty="0"/>
              <a:t>Recap</a:t>
            </a:r>
          </a:p>
        </p:txBody>
      </p:sp>
      <p:graphicFrame>
        <p:nvGraphicFramePr>
          <p:cNvPr id="7" name="Content Placeholder 6">
            <a:extLst>
              <a:ext uri="{FF2B5EF4-FFF2-40B4-BE49-F238E27FC236}">
                <a16:creationId xmlns:a16="http://schemas.microsoft.com/office/drawing/2014/main" id="{4D0C8115-FC4B-7ECD-453C-C246A6E2BB1F}"/>
              </a:ext>
            </a:extLst>
          </p:cNvPr>
          <p:cNvGraphicFramePr>
            <a:graphicFrameLocks noGrp="1"/>
          </p:cNvGraphicFramePr>
          <p:nvPr>
            <p:ph sz="quarter" idx="12"/>
            <p:extLst>
              <p:ext uri="{D42A27DB-BD31-4B8C-83A1-F6EECF244321}">
                <p14:modId xmlns:p14="http://schemas.microsoft.com/office/powerpoint/2010/main" val="2518484100"/>
              </p:ext>
            </p:extLst>
          </p:nvPr>
        </p:nvGraphicFramePr>
        <p:xfrm>
          <a:off x="801765" y="1024628"/>
          <a:ext cx="10588470" cy="4331000"/>
        </p:xfrm>
        <a:graphic>
          <a:graphicData uri="http://schemas.openxmlformats.org/drawingml/2006/table">
            <a:tbl>
              <a:tblPr firstRow="1" bandRow="1">
                <a:tableStyleId>{69012ECD-51FC-41F1-AA8D-1B2483CD663E}</a:tableStyleId>
              </a:tblPr>
              <a:tblGrid>
                <a:gridCol w="5294235">
                  <a:extLst>
                    <a:ext uri="{9D8B030D-6E8A-4147-A177-3AD203B41FA5}">
                      <a16:colId xmlns:a16="http://schemas.microsoft.com/office/drawing/2014/main" val="727696850"/>
                    </a:ext>
                  </a:extLst>
                </a:gridCol>
                <a:gridCol w="5294235">
                  <a:extLst>
                    <a:ext uri="{9D8B030D-6E8A-4147-A177-3AD203B41FA5}">
                      <a16:colId xmlns:a16="http://schemas.microsoft.com/office/drawing/2014/main" val="1459098744"/>
                    </a:ext>
                  </a:extLst>
                </a:gridCol>
              </a:tblGrid>
              <a:tr h="581960">
                <a:tc>
                  <a:txBody>
                    <a:bodyPr/>
                    <a:lstStyle/>
                    <a:p>
                      <a:r>
                        <a:rPr lang="en-AU" dirty="0"/>
                        <a:t>T-test</a:t>
                      </a:r>
                    </a:p>
                  </a:txBody>
                  <a:tcPr anchor="ctr"/>
                </a:tc>
                <a:tc>
                  <a:txBody>
                    <a:bodyPr/>
                    <a:lstStyle/>
                    <a:p>
                      <a:r>
                        <a:rPr lang="en-AU" dirty="0"/>
                        <a:t>Z-test</a:t>
                      </a:r>
                    </a:p>
                  </a:txBody>
                  <a:tcPr anchor="ctr"/>
                </a:tc>
                <a:extLst>
                  <a:ext uri="{0D108BD9-81ED-4DB2-BD59-A6C34878D82A}">
                    <a16:rowId xmlns:a16="http://schemas.microsoft.com/office/drawing/2014/main" val="3533462315"/>
                  </a:ext>
                </a:extLst>
              </a:tr>
              <a:tr h="3138532">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600" dirty="0"/>
                        <a:t>Used when the sample size is small (typically less than 30).</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600" dirty="0"/>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600" dirty="0"/>
                        <a:t>Applied when the population standard deviation is </a:t>
                      </a:r>
                      <a:r>
                        <a:rPr lang="en-AU" sz="1600" b="1" dirty="0"/>
                        <a:t>unknown</a:t>
                      </a:r>
                      <a:r>
                        <a:rPr lang="en-AU" sz="1600" dirty="0"/>
                        <a:t>.</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600" dirty="0"/>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600" dirty="0"/>
                        <a:t>Suitable for comparing the </a:t>
                      </a:r>
                      <a:r>
                        <a:rPr lang="en-AU" sz="1600" b="1" dirty="0"/>
                        <a:t>means of two groups.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600" b="1" dirty="0"/>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600" b="1" dirty="0"/>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600" b="1" dirty="0"/>
                        <a:t>E.g. </a:t>
                      </a:r>
                      <a:r>
                        <a:rPr lang="en-AU" sz="1600" dirty="0"/>
                        <a:t>If you are interested in knowing whether a new training program increases employee productivity. You take a small sample of 20 employees and measure their productivity before and after the training. You don't know the overall population standard deviation for productivity, so you </a:t>
                      </a:r>
                      <a:r>
                        <a:rPr lang="en-AU" sz="1600" b="1" i="1" dirty="0"/>
                        <a:t>use a t-test </a:t>
                      </a:r>
                      <a:r>
                        <a:rPr lang="en-AU" sz="1600" dirty="0"/>
                        <a:t>to compare the means of the two sets of data (before and after the training).</a:t>
                      </a:r>
                      <a:endParaRPr lang="en-AU" sz="1600" b="1" dirty="0"/>
                    </a:p>
                  </a:txBody>
                  <a:tcPr/>
                </a:tc>
                <a:tc>
                  <a:txBody>
                    <a:bodyPr/>
                    <a:lstStyle/>
                    <a:p>
                      <a:pPr marL="285750" indent="-285750" algn="just">
                        <a:buFont typeface="Arial" panose="020B0604020202020204" pitchFamily="34" charset="0"/>
                        <a:buChar char="•"/>
                      </a:pPr>
                      <a:r>
                        <a:rPr lang="en-AU" sz="1600" dirty="0"/>
                        <a:t>Used when the sample size is large (typically 30 or more).</a:t>
                      </a:r>
                    </a:p>
                    <a:p>
                      <a:pPr marL="285750" indent="-285750" algn="just">
                        <a:buFont typeface="Arial" panose="020B0604020202020204" pitchFamily="34" charset="0"/>
                        <a:buChar char="•"/>
                      </a:pPr>
                      <a:endParaRPr lang="en-AU" sz="1600" dirty="0"/>
                    </a:p>
                    <a:p>
                      <a:pPr marL="285750" indent="-285750" algn="just">
                        <a:buFont typeface="Arial" panose="020B0604020202020204" pitchFamily="34" charset="0"/>
                        <a:buChar char="•"/>
                      </a:pPr>
                      <a:r>
                        <a:rPr lang="en-AU" sz="1600" dirty="0"/>
                        <a:t>Applied when the population standard deviation is </a:t>
                      </a:r>
                      <a:r>
                        <a:rPr lang="en-AU" sz="1600" b="1" dirty="0"/>
                        <a:t>known</a:t>
                      </a:r>
                      <a:r>
                        <a:rPr lang="en-AU" sz="1600" dirty="0"/>
                        <a:t>.</a:t>
                      </a:r>
                    </a:p>
                    <a:p>
                      <a:pPr marL="285750" indent="-285750" algn="just">
                        <a:buFont typeface="Arial" panose="020B0604020202020204" pitchFamily="34" charset="0"/>
                        <a:buChar char="•"/>
                      </a:pPr>
                      <a:endParaRPr lang="en-AU" sz="1600" dirty="0"/>
                    </a:p>
                    <a:p>
                      <a:pPr marL="285750" indent="-285750" algn="just">
                        <a:buFont typeface="Arial" panose="020B0604020202020204" pitchFamily="34" charset="0"/>
                        <a:buChar char="•"/>
                      </a:pPr>
                      <a:r>
                        <a:rPr lang="en-AU" sz="1600" dirty="0"/>
                        <a:t>Suitable for comparing the </a:t>
                      </a:r>
                      <a:r>
                        <a:rPr lang="en-AU" sz="1600" b="1" dirty="0"/>
                        <a:t>means of a sample to a population mean.</a:t>
                      </a:r>
                    </a:p>
                    <a:p>
                      <a:pPr marL="0" indent="0" algn="just">
                        <a:buFont typeface="Arial" panose="020B0604020202020204" pitchFamily="34" charset="0"/>
                        <a:buNone/>
                      </a:pPr>
                      <a:endParaRPr lang="en-AU" sz="1600" b="1" dirty="0"/>
                    </a:p>
                    <a:p>
                      <a:pPr marL="0" indent="0" algn="just">
                        <a:buFont typeface="Arial" panose="020B0604020202020204" pitchFamily="34" charset="0"/>
                        <a:buNone/>
                      </a:pPr>
                      <a:r>
                        <a:rPr lang="en-AU" sz="1600" b="1" dirty="0"/>
                        <a:t>E.g. </a:t>
                      </a:r>
                      <a:r>
                        <a:rPr lang="en-AU" sz="1600" dirty="0"/>
                        <a:t>Suppose you work in a company that produces light bulbs, and you know from historical data that the population mean lifespan of a light bulb is 1,000 hours with a standard deviation of 100 hours. You introduce a new manufacturing process and want to determine if it has increased the mean lifespan. You take a large sample of 50 light bulbs and find their mean lifespan to be 1,020 hours.</a:t>
                      </a:r>
                      <a:endParaRPr lang="en-AU" sz="1600" b="1" dirty="0"/>
                    </a:p>
                  </a:txBody>
                  <a:tcPr/>
                </a:tc>
                <a:extLst>
                  <a:ext uri="{0D108BD9-81ED-4DB2-BD59-A6C34878D82A}">
                    <a16:rowId xmlns:a16="http://schemas.microsoft.com/office/drawing/2014/main" val="2480448074"/>
                  </a:ext>
                </a:extLst>
              </a:tr>
            </a:tbl>
          </a:graphicData>
        </a:graphic>
      </p:graphicFrame>
      <p:sp>
        <p:nvSpPr>
          <p:cNvPr id="4" name="Footer Placeholder 3">
            <a:extLst>
              <a:ext uri="{FF2B5EF4-FFF2-40B4-BE49-F238E27FC236}">
                <a16:creationId xmlns:a16="http://schemas.microsoft.com/office/drawing/2014/main" id="{D79535F5-C1E7-0BE5-4D0E-CBC7FE23233E}"/>
              </a:ext>
            </a:extLst>
          </p:cNvPr>
          <p:cNvSpPr>
            <a:spLocks noGrp="1"/>
          </p:cNvSpPr>
          <p:nvPr>
            <p:ph type="ftr" sz="quarter" idx="14"/>
          </p:nvPr>
        </p:nvSpPr>
        <p:spPr/>
        <p:txBody>
          <a:bodyPr/>
          <a:lstStyle/>
          <a:p>
            <a:pPr algn="r"/>
            <a:r>
              <a:rPr lang="en-AU"/>
              <a:t>Deakin University CRICOS Provider Code: 00113B</a:t>
            </a:r>
            <a:endParaRPr lang="en-GB" dirty="0"/>
          </a:p>
        </p:txBody>
      </p:sp>
    </p:spTree>
    <p:extLst>
      <p:ext uri="{BB962C8B-B14F-4D97-AF65-F5344CB8AC3E}">
        <p14:creationId xmlns:p14="http://schemas.microsoft.com/office/powerpoint/2010/main" val="1738313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5F4527E-46EF-FDE5-3B58-FB0AA7C1FD3B}"/>
              </a:ext>
            </a:extLst>
          </p:cNvPr>
          <p:cNvSpPr>
            <a:spLocks noGrp="1"/>
          </p:cNvSpPr>
          <p:nvPr>
            <p:ph sz="quarter" idx="12"/>
          </p:nvPr>
        </p:nvSpPr>
        <p:spPr>
          <a:xfrm>
            <a:off x="801764" y="1521640"/>
            <a:ext cx="4483299" cy="4417766"/>
          </a:xfrm>
        </p:spPr>
        <p:txBody>
          <a:bodyPr/>
          <a:lstStyle/>
          <a:p>
            <a:r>
              <a:rPr lang="en-AU" sz="2000" b="1" dirty="0"/>
              <a:t>Degrees of Freedom</a:t>
            </a:r>
          </a:p>
          <a:p>
            <a:r>
              <a:rPr lang="en-AU" sz="2000" dirty="0"/>
              <a:t>The between group </a:t>
            </a:r>
            <a:r>
              <a:rPr lang="en-AU" sz="2000" dirty="0" err="1"/>
              <a:t>df</a:t>
            </a:r>
            <a:r>
              <a:rPr lang="en-AU" sz="2000" dirty="0"/>
              <a:t> is one less than the number of groups</a:t>
            </a:r>
          </a:p>
          <a:p>
            <a:pPr marL="342900" indent="-342900">
              <a:buFont typeface="Arial" panose="020B0604020202020204" pitchFamily="34" charset="0"/>
              <a:buChar char="•"/>
            </a:pPr>
            <a:r>
              <a:rPr lang="en-AU" sz="2000" dirty="0"/>
              <a:t>We have three groups, so </a:t>
            </a:r>
            <a:r>
              <a:rPr lang="en-AU" sz="2000" dirty="0" err="1"/>
              <a:t>df</a:t>
            </a:r>
            <a:r>
              <a:rPr lang="en-AU" sz="2000" dirty="0"/>
              <a:t>(B) = 2 </a:t>
            </a:r>
          </a:p>
          <a:p>
            <a:r>
              <a:rPr lang="en-AU" sz="2000" dirty="0"/>
              <a:t>The within group </a:t>
            </a:r>
            <a:r>
              <a:rPr lang="en-AU" sz="2000" dirty="0" err="1"/>
              <a:t>df</a:t>
            </a:r>
            <a:r>
              <a:rPr lang="en-AU" sz="2000" dirty="0"/>
              <a:t> is the sum of the individual </a:t>
            </a:r>
            <a:r>
              <a:rPr lang="en-AU" sz="2000" dirty="0" err="1"/>
              <a:t>df’s</a:t>
            </a:r>
            <a:r>
              <a:rPr lang="en-AU" sz="2000" dirty="0"/>
              <a:t> of each group </a:t>
            </a:r>
          </a:p>
          <a:p>
            <a:r>
              <a:rPr lang="en-AU" sz="2000" dirty="0"/>
              <a:t>The sample sizes are 7, 9, and 8 </a:t>
            </a:r>
          </a:p>
          <a:p>
            <a:pPr marL="342900" indent="-342900">
              <a:buFont typeface="Arial" panose="020B0604020202020204" pitchFamily="34" charset="0"/>
              <a:buChar char="•"/>
            </a:pPr>
            <a:r>
              <a:rPr lang="en-AU" sz="2000" dirty="0" err="1"/>
              <a:t>df</a:t>
            </a:r>
            <a:r>
              <a:rPr lang="en-AU" sz="2000" dirty="0"/>
              <a:t>(W) = (7-1) + (9-1) + (8-1) = 21 </a:t>
            </a:r>
          </a:p>
          <a:p>
            <a:r>
              <a:rPr lang="en-AU" sz="2000" dirty="0"/>
              <a:t>The total </a:t>
            </a:r>
            <a:r>
              <a:rPr lang="en-AU" sz="2000" dirty="0" err="1"/>
              <a:t>df</a:t>
            </a:r>
            <a:r>
              <a:rPr lang="en-AU" sz="2000" dirty="0"/>
              <a:t> is one less than the sample size </a:t>
            </a:r>
          </a:p>
          <a:p>
            <a:pPr marL="342900" indent="-342900">
              <a:buFont typeface="Arial" panose="020B0604020202020204" pitchFamily="34" charset="0"/>
              <a:buChar char="•"/>
            </a:pPr>
            <a:r>
              <a:rPr lang="en-AU" sz="2000" dirty="0" err="1"/>
              <a:t>df</a:t>
            </a:r>
            <a:r>
              <a:rPr lang="en-AU" sz="2000" dirty="0"/>
              <a:t>(Total) = (7+8+9) – 1 = 23 </a:t>
            </a:r>
          </a:p>
        </p:txBody>
      </p:sp>
      <p:sp>
        <p:nvSpPr>
          <p:cNvPr id="2" name="Title 1">
            <a:extLst>
              <a:ext uri="{FF2B5EF4-FFF2-40B4-BE49-F238E27FC236}">
                <a16:creationId xmlns:a16="http://schemas.microsoft.com/office/drawing/2014/main" id="{D342619B-90C3-F96A-A578-422390C8098C}"/>
              </a:ext>
            </a:extLst>
          </p:cNvPr>
          <p:cNvSpPr>
            <a:spLocks noGrp="1"/>
          </p:cNvSpPr>
          <p:nvPr>
            <p:ph type="title"/>
          </p:nvPr>
        </p:nvSpPr>
        <p:spPr/>
        <p:txBody>
          <a:bodyPr/>
          <a:lstStyle/>
          <a:p>
            <a:r>
              <a:rPr lang="en-AU" dirty="0"/>
              <a:t>ANOVA: Example – Step 3</a:t>
            </a:r>
          </a:p>
        </p:txBody>
      </p:sp>
      <p:sp>
        <p:nvSpPr>
          <p:cNvPr id="4" name="Slide Number Placeholder 3">
            <a:extLst>
              <a:ext uri="{FF2B5EF4-FFF2-40B4-BE49-F238E27FC236}">
                <a16:creationId xmlns:a16="http://schemas.microsoft.com/office/drawing/2014/main" id="{58FF24C4-8F51-6B41-94B2-0306A4E645F1}"/>
              </a:ext>
            </a:extLst>
          </p:cNvPr>
          <p:cNvSpPr>
            <a:spLocks noGrp="1"/>
          </p:cNvSpPr>
          <p:nvPr>
            <p:ph type="sldNum" sz="quarter" idx="15"/>
          </p:nvPr>
        </p:nvSpPr>
        <p:spPr/>
        <p:txBody>
          <a:bodyPr/>
          <a:lstStyle/>
          <a:p>
            <a:fld id="{F5AEA0E0-5CC6-4BD0-905C-A0021E419432}" type="slidenum">
              <a:rPr lang="en-GB" smtClean="0"/>
              <a:pPr/>
              <a:t>20</a:t>
            </a:fld>
            <a:endParaRPr lang="en-GB" dirty="0"/>
          </a:p>
        </p:txBody>
      </p:sp>
      <p:sp>
        <p:nvSpPr>
          <p:cNvPr id="5" name="Footer Placeholder 4">
            <a:extLst>
              <a:ext uri="{FF2B5EF4-FFF2-40B4-BE49-F238E27FC236}">
                <a16:creationId xmlns:a16="http://schemas.microsoft.com/office/drawing/2014/main" id="{9524E279-34FB-E15C-270C-35C95CC16B55}"/>
              </a:ext>
            </a:extLst>
          </p:cNvPr>
          <p:cNvSpPr>
            <a:spLocks noGrp="1"/>
          </p:cNvSpPr>
          <p:nvPr>
            <p:ph type="ftr" sz="quarter" idx="14"/>
          </p:nvPr>
        </p:nvSpPr>
        <p:spPr/>
        <p:txBody>
          <a:bodyPr/>
          <a:lstStyle/>
          <a:p>
            <a:r>
              <a:rPr lang="en-AU"/>
              <a:t>Deakin University CRICOS Provider Code: 00113B</a:t>
            </a:r>
            <a:endParaRPr lang="en-GB" dirty="0"/>
          </a:p>
        </p:txBody>
      </p:sp>
      <p:pic>
        <p:nvPicPr>
          <p:cNvPr id="12" name="Picture 11">
            <a:extLst>
              <a:ext uri="{FF2B5EF4-FFF2-40B4-BE49-F238E27FC236}">
                <a16:creationId xmlns:a16="http://schemas.microsoft.com/office/drawing/2014/main" id="{2D7CC478-BB08-859F-099C-FA85691DD216}"/>
              </a:ext>
            </a:extLst>
          </p:cNvPr>
          <p:cNvPicPr>
            <a:picLocks noChangeAspect="1"/>
          </p:cNvPicPr>
          <p:nvPr/>
        </p:nvPicPr>
        <p:blipFill>
          <a:blip r:embed="rId2"/>
          <a:stretch>
            <a:fillRect/>
          </a:stretch>
        </p:blipFill>
        <p:spPr>
          <a:xfrm>
            <a:off x="5629193" y="2206523"/>
            <a:ext cx="6414776" cy="2835260"/>
          </a:xfrm>
          <a:prstGeom prst="rect">
            <a:avLst/>
          </a:prstGeom>
        </p:spPr>
      </p:pic>
      <p:sp>
        <p:nvSpPr>
          <p:cNvPr id="15" name="Down Arrow 14">
            <a:extLst>
              <a:ext uri="{FF2B5EF4-FFF2-40B4-BE49-F238E27FC236}">
                <a16:creationId xmlns:a16="http://schemas.microsoft.com/office/drawing/2014/main" id="{208372E1-7C1F-7EA5-8BD0-8C21E419188F}"/>
              </a:ext>
            </a:extLst>
          </p:cNvPr>
          <p:cNvSpPr/>
          <p:nvPr/>
        </p:nvSpPr>
        <p:spPr>
          <a:xfrm>
            <a:off x="9437616" y="1736520"/>
            <a:ext cx="274358" cy="4112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CE8E64FE-1444-3D0F-0B89-95BA54CA2296}"/>
              </a:ext>
            </a:extLst>
          </p:cNvPr>
          <p:cNvSpPr txBox="1"/>
          <p:nvPr/>
        </p:nvSpPr>
        <p:spPr>
          <a:xfrm>
            <a:off x="9063066" y="1334094"/>
            <a:ext cx="1023457" cy="369332"/>
          </a:xfrm>
          <a:prstGeom prst="rect">
            <a:avLst/>
          </a:prstGeom>
          <a:noFill/>
        </p:spPr>
        <p:txBody>
          <a:bodyPr wrap="square" rtlCol="0">
            <a:spAutoFit/>
          </a:bodyPr>
          <a:lstStyle/>
          <a:p>
            <a:r>
              <a:rPr lang="en-AU" b="1" dirty="0"/>
              <a:t>Variance</a:t>
            </a:r>
          </a:p>
        </p:txBody>
      </p:sp>
    </p:spTree>
    <p:extLst>
      <p:ext uri="{BB962C8B-B14F-4D97-AF65-F5344CB8AC3E}">
        <p14:creationId xmlns:p14="http://schemas.microsoft.com/office/powerpoint/2010/main" val="1920536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5F4527E-46EF-FDE5-3B58-FB0AA7C1FD3B}"/>
              </a:ext>
            </a:extLst>
          </p:cNvPr>
          <p:cNvSpPr>
            <a:spLocks noGrp="1"/>
          </p:cNvSpPr>
          <p:nvPr>
            <p:ph sz="quarter" idx="12"/>
          </p:nvPr>
        </p:nvSpPr>
        <p:spPr>
          <a:xfrm>
            <a:off x="801764" y="1521640"/>
            <a:ext cx="4483299" cy="4417766"/>
          </a:xfrm>
        </p:spPr>
        <p:txBody>
          <a:bodyPr/>
          <a:lstStyle/>
          <a:p>
            <a:r>
              <a:rPr lang="en-AU" sz="2000" b="1" dirty="0"/>
              <a:t>MS = SS / </a:t>
            </a:r>
            <a:r>
              <a:rPr lang="en-AU" sz="2000" b="1" dirty="0" err="1"/>
              <a:t>df</a:t>
            </a:r>
            <a:endParaRPr lang="en-AU" sz="2000" b="1" dirty="0"/>
          </a:p>
          <a:p>
            <a:endParaRPr lang="en-AU" sz="2000" b="1" dirty="0"/>
          </a:p>
          <a:p>
            <a:pPr marL="285750" indent="-285750">
              <a:buFont typeface="Arial" panose="020B0604020202020204" pitchFamily="34" charset="0"/>
              <a:buChar char="•"/>
            </a:pPr>
            <a:r>
              <a:rPr lang="en-AU" sz="1600" dirty="0"/>
              <a:t>MS(B) = 1902 / 2 = 951.0 </a:t>
            </a:r>
          </a:p>
          <a:p>
            <a:pPr marL="285750" indent="-285750">
              <a:buFont typeface="Arial" panose="020B0604020202020204" pitchFamily="34" charset="0"/>
              <a:buChar char="•"/>
            </a:pPr>
            <a:r>
              <a:rPr lang="en-AU" sz="1600" dirty="0"/>
              <a:t>MS(W) = 3386 / 21 = 161.2 </a:t>
            </a:r>
          </a:p>
          <a:p>
            <a:pPr marL="285750" indent="-285750">
              <a:buFont typeface="Arial" panose="020B0604020202020204" pitchFamily="34" charset="0"/>
              <a:buChar char="•"/>
            </a:pPr>
            <a:r>
              <a:rPr lang="en-AU" sz="1600" dirty="0"/>
              <a:t>MS(T) = 5288 / 23 = 229.9</a:t>
            </a:r>
          </a:p>
          <a:p>
            <a:endParaRPr lang="en-AU" sz="1600" dirty="0"/>
          </a:p>
          <a:p>
            <a:r>
              <a:rPr lang="en-AU" sz="1600" b="1" dirty="0"/>
              <a:t>Notice</a:t>
            </a:r>
          </a:p>
          <a:p>
            <a:pPr marL="285750" indent="-285750">
              <a:buFont typeface="Arial" panose="020B0604020202020204" pitchFamily="34" charset="0"/>
              <a:buChar char="•"/>
            </a:pPr>
            <a:r>
              <a:rPr lang="en-AU" sz="1600" dirty="0"/>
              <a:t>The MS(Total) is NOT the sum of MS(Between) and MS(Within).</a:t>
            </a:r>
          </a:p>
          <a:p>
            <a:pPr marL="285750" indent="-285750">
              <a:buFont typeface="Arial" panose="020B0604020202020204" pitchFamily="34" charset="0"/>
              <a:buChar char="•"/>
            </a:pPr>
            <a:r>
              <a:rPr lang="en-AU" sz="1600" dirty="0"/>
              <a:t>The MS(Total) isn’t usually shown</a:t>
            </a:r>
            <a:endParaRPr lang="en-AU" sz="2000" dirty="0"/>
          </a:p>
        </p:txBody>
      </p:sp>
      <p:sp>
        <p:nvSpPr>
          <p:cNvPr id="2" name="Title 1">
            <a:extLst>
              <a:ext uri="{FF2B5EF4-FFF2-40B4-BE49-F238E27FC236}">
                <a16:creationId xmlns:a16="http://schemas.microsoft.com/office/drawing/2014/main" id="{D342619B-90C3-F96A-A578-422390C8098C}"/>
              </a:ext>
            </a:extLst>
          </p:cNvPr>
          <p:cNvSpPr>
            <a:spLocks noGrp="1"/>
          </p:cNvSpPr>
          <p:nvPr>
            <p:ph type="title"/>
          </p:nvPr>
        </p:nvSpPr>
        <p:spPr/>
        <p:txBody>
          <a:bodyPr/>
          <a:lstStyle/>
          <a:p>
            <a:r>
              <a:rPr lang="en-AU" dirty="0"/>
              <a:t>ANOVA: Example – Step 4</a:t>
            </a:r>
          </a:p>
        </p:txBody>
      </p:sp>
      <p:sp>
        <p:nvSpPr>
          <p:cNvPr id="4" name="Slide Number Placeholder 3">
            <a:extLst>
              <a:ext uri="{FF2B5EF4-FFF2-40B4-BE49-F238E27FC236}">
                <a16:creationId xmlns:a16="http://schemas.microsoft.com/office/drawing/2014/main" id="{58FF24C4-8F51-6B41-94B2-0306A4E645F1}"/>
              </a:ext>
            </a:extLst>
          </p:cNvPr>
          <p:cNvSpPr>
            <a:spLocks noGrp="1"/>
          </p:cNvSpPr>
          <p:nvPr>
            <p:ph type="sldNum" sz="quarter" idx="15"/>
          </p:nvPr>
        </p:nvSpPr>
        <p:spPr/>
        <p:txBody>
          <a:bodyPr/>
          <a:lstStyle/>
          <a:p>
            <a:fld id="{F5AEA0E0-5CC6-4BD0-905C-A0021E419432}" type="slidenum">
              <a:rPr lang="en-GB" smtClean="0"/>
              <a:pPr/>
              <a:t>21</a:t>
            </a:fld>
            <a:endParaRPr lang="en-GB" dirty="0"/>
          </a:p>
        </p:txBody>
      </p:sp>
      <p:sp>
        <p:nvSpPr>
          <p:cNvPr id="5" name="Footer Placeholder 4">
            <a:extLst>
              <a:ext uri="{FF2B5EF4-FFF2-40B4-BE49-F238E27FC236}">
                <a16:creationId xmlns:a16="http://schemas.microsoft.com/office/drawing/2014/main" id="{9524E279-34FB-E15C-270C-35C95CC16B55}"/>
              </a:ext>
            </a:extLst>
          </p:cNvPr>
          <p:cNvSpPr>
            <a:spLocks noGrp="1"/>
          </p:cNvSpPr>
          <p:nvPr>
            <p:ph type="ftr" sz="quarter" idx="14"/>
          </p:nvPr>
        </p:nvSpPr>
        <p:spPr/>
        <p:txBody>
          <a:bodyPr/>
          <a:lstStyle/>
          <a:p>
            <a:r>
              <a:rPr lang="en-AU"/>
              <a:t>Deakin University CRICOS Provider Code: 00113B</a:t>
            </a:r>
            <a:endParaRPr lang="en-GB" dirty="0"/>
          </a:p>
        </p:txBody>
      </p:sp>
      <p:sp>
        <p:nvSpPr>
          <p:cNvPr id="15" name="Down Arrow 14">
            <a:extLst>
              <a:ext uri="{FF2B5EF4-FFF2-40B4-BE49-F238E27FC236}">
                <a16:creationId xmlns:a16="http://schemas.microsoft.com/office/drawing/2014/main" id="{208372E1-7C1F-7EA5-8BD0-8C21E419188F}"/>
              </a:ext>
            </a:extLst>
          </p:cNvPr>
          <p:cNvSpPr/>
          <p:nvPr/>
        </p:nvSpPr>
        <p:spPr>
          <a:xfrm>
            <a:off x="9437616" y="1736520"/>
            <a:ext cx="274358" cy="4112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CE8E64FE-1444-3D0F-0B89-95BA54CA2296}"/>
              </a:ext>
            </a:extLst>
          </p:cNvPr>
          <p:cNvSpPr txBox="1"/>
          <p:nvPr/>
        </p:nvSpPr>
        <p:spPr>
          <a:xfrm>
            <a:off x="9063066" y="1334094"/>
            <a:ext cx="1023457" cy="369332"/>
          </a:xfrm>
          <a:prstGeom prst="rect">
            <a:avLst/>
          </a:prstGeom>
          <a:noFill/>
        </p:spPr>
        <p:txBody>
          <a:bodyPr wrap="square" rtlCol="0">
            <a:spAutoFit/>
          </a:bodyPr>
          <a:lstStyle/>
          <a:p>
            <a:r>
              <a:rPr lang="en-AU" b="1" dirty="0"/>
              <a:t>Variance</a:t>
            </a:r>
          </a:p>
        </p:txBody>
      </p:sp>
      <p:pic>
        <p:nvPicPr>
          <p:cNvPr id="3" name="Picture 2">
            <a:extLst>
              <a:ext uri="{FF2B5EF4-FFF2-40B4-BE49-F238E27FC236}">
                <a16:creationId xmlns:a16="http://schemas.microsoft.com/office/drawing/2014/main" id="{70E5CD43-2D0D-2422-EC34-FE618963C49D}"/>
              </a:ext>
            </a:extLst>
          </p:cNvPr>
          <p:cNvPicPr>
            <a:picLocks noChangeAspect="1"/>
          </p:cNvPicPr>
          <p:nvPr/>
        </p:nvPicPr>
        <p:blipFill>
          <a:blip r:embed="rId2"/>
          <a:stretch>
            <a:fillRect/>
          </a:stretch>
        </p:blipFill>
        <p:spPr>
          <a:xfrm>
            <a:off x="2415539" y="1353052"/>
            <a:ext cx="2520950" cy="746274"/>
          </a:xfrm>
          <a:prstGeom prst="rect">
            <a:avLst/>
          </a:prstGeom>
        </p:spPr>
      </p:pic>
      <p:pic>
        <p:nvPicPr>
          <p:cNvPr id="8" name="Picture 7">
            <a:extLst>
              <a:ext uri="{FF2B5EF4-FFF2-40B4-BE49-F238E27FC236}">
                <a16:creationId xmlns:a16="http://schemas.microsoft.com/office/drawing/2014/main" id="{AACB47E4-EE6D-6738-F7C0-4C4500B8B1F7}"/>
              </a:ext>
            </a:extLst>
          </p:cNvPr>
          <p:cNvPicPr>
            <a:picLocks noChangeAspect="1"/>
          </p:cNvPicPr>
          <p:nvPr/>
        </p:nvPicPr>
        <p:blipFill>
          <a:blip r:embed="rId3"/>
          <a:stretch>
            <a:fillRect/>
          </a:stretch>
        </p:blipFill>
        <p:spPr>
          <a:xfrm>
            <a:off x="5601055" y="2180893"/>
            <a:ext cx="6442913" cy="2860890"/>
          </a:xfrm>
          <a:prstGeom prst="rect">
            <a:avLst/>
          </a:prstGeom>
        </p:spPr>
      </p:pic>
    </p:spTree>
    <p:extLst>
      <p:ext uri="{BB962C8B-B14F-4D97-AF65-F5344CB8AC3E}">
        <p14:creationId xmlns:p14="http://schemas.microsoft.com/office/powerpoint/2010/main" val="2597616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73682F4-C2DF-6EF1-2EA8-2357914805D4}"/>
              </a:ext>
            </a:extLst>
          </p:cNvPr>
          <p:cNvPicPr>
            <a:picLocks noChangeAspect="1"/>
          </p:cNvPicPr>
          <p:nvPr/>
        </p:nvPicPr>
        <p:blipFill>
          <a:blip r:embed="rId2"/>
          <a:stretch>
            <a:fillRect/>
          </a:stretch>
        </p:blipFill>
        <p:spPr>
          <a:xfrm>
            <a:off x="5603852" y="2204918"/>
            <a:ext cx="6442913" cy="2825424"/>
          </a:xfrm>
          <a:prstGeom prst="rect">
            <a:avLst/>
          </a:prstGeom>
        </p:spPr>
      </p:pic>
      <p:sp>
        <p:nvSpPr>
          <p:cNvPr id="6" name="Content Placeholder 5">
            <a:extLst>
              <a:ext uri="{FF2B5EF4-FFF2-40B4-BE49-F238E27FC236}">
                <a16:creationId xmlns:a16="http://schemas.microsoft.com/office/drawing/2014/main" id="{F5F4527E-46EF-FDE5-3B58-FB0AA7C1FD3B}"/>
              </a:ext>
            </a:extLst>
          </p:cNvPr>
          <p:cNvSpPr>
            <a:spLocks noGrp="1"/>
          </p:cNvSpPr>
          <p:nvPr>
            <p:ph sz="quarter" idx="12"/>
          </p:nvPr>
        </p:nvSpPr>
        <p:spPr>
          <a:xfrm>
            <a:off x="801764" y="1521639"/>
            <a:ext cx="4592357" cy="4853993"/>
          </a:xfrm>
        </p:spPr>
        <p:txBody>
          <a:bodyPr/>
          <a:lstStyle/>
          <a:p>
            <a:r>
              <a:rPr lang="en-AU" sz="2000" b="1" dirty="0"/>
              <a:t>F-Statistic and Effect</a:t>
            </a:r>
          </a:p>
          <a:p>
            <a:pPr marL="342900" indent="-342900">
              <a:buFont typeface="Arial" panose="020B0604020202020204" pitchFamily="34" charset="0"/>
              <a:buChar char="•"/>
            </a:pPr>
            <a:r>
              <a:rPr lang="en-AU" sz="2000" dirty="0"/>
              <a:t>Critical Value (CV) for F (5%, 2, 21) = 3.47</a:t>
            </a:r>
          </a:p>
          <a:p>
            <a:r>
              <a:rPr lang="en-AU" sz="2000" b="1" dirty="0"/>
              <a:t>(we need to look at the CV table)</a:t>
            </a:r>
          </a:p>
          <a:p>
            <a:pPr marL="342900" indent="-342900">
              <a:buFont typeface="Arial" panose="020B0604020202020204" pitchFamily="34" charset="0"/>
              <a:buChar char="•"/>
            </a:pPr>
            <a:r>
              <a:rPr lang="en-AU" sz="2000" dirty="0"/>
              <a:t>If computed F &gt; 3.47 we reject the null hypothesis</a:t>
            </a:r>
          </a:p>
          <a:p>
            <a:pPr marL="342900" indent="-342900">
              <a:buFont typeface="Arial" panose="020B0604020202020204" pitchFamily="34" charset="0"/>
              <a:buChar char="•"/>
            </a:pPr>
            <a:r>
              <a:rPr lang="en-AU" sz="2000" dirty="0"/>
              <a:t>F= MS(B)/MS(W) = 951.0 / 161.2 = 5.9</a:t>
            </a:r>
          </a:p>
          <a:p>
            <a:pPr marL="342900" indent="-342900">
              <a:buFont typeface="Arial" panose="020B0604020202020204" pitchFamily="34" charset="0"/>
              <a:buChar char="•"/>
            </a:pPr>
            <a:r>
              <a:rPr lang="en-AU" sz="2000" dirty="0"/>
              <a:t>5.9&gt;3.47</a:t>
            </a:r>
          </a:p>
          <a:p>
            <a:pPr marL="342900" indent="-342900">
              <a:buFont typeface="Arial" panose="020B0604020202020204" pitchFamily="34" charset="0"/>
              <a:buChar char="•"/>
            </a:pPr>
            <a:r>
              <a:rPr lang="en-AU" sz="2000" dirty="0"/>
              <a:t>Need to check if the probability that the observed differences in means happened by chance, </a:t>
            </a:r>
            <a:br>
              <a:rPr lang="en-AU" sz="2000" dirty="0"/>
            </a:br>
            <a:r>
              <a:rPr lang="en-AU" sz="2000" dirty="0"/>
              <a:t>P(F2,21 &gt; 5.9) = 0.009</a:t>
            </a:r>
          </a:p>
          <a:p>
            <a:r>
              <a:rPr lang="en-AU" sz="2000" b="1" dirty="0"/>
              <a:t>I used – Quick P-Value from F-Ratio Calculator (ANOVA) (</a:t>
            </a:r>
            <a:r>
              <a:rPr lang="en-AU" sz="2000" b="1" dirty="0" err="1"/>
              <a:t>socscistatistics.com</a:t>
            </a:r>
            <a:r>
              <a:rPr lang="en-AU" sz="2000" b="1" dirty="0"/>
              <a:t>)</a:t>
            </a:r>
          </a:p>
        </p:txBody>
      </p:sp>
      <p:sp>
        <p:nvSpPr>
          <p:cNvPr id="2" name="Title 1">
            <a:extLst>
              <a:ext uri="{FF2B5EF4-FFF2-40B4-BE49-F238E27FC236}">
                <a16:creationId xmlns:a16="http://schemas.microsoft.com/office/drawing/2014/main" id="{D342619B-90C3-F96A-A578-422390C8098C}"/>
              </a:ext>
            </a:extLst>
          </p:cNvPr>
          <p:cNvSpPr>
            <a:spLocks noGrp="1"/>
          </p:cNvSpPr>
          <p:nvPr>
            <p:ph type="title"/>
          </p:nvPr>
        </p:nvSpPr>
        <p:spPr/>
        <p:txBody>
          <a:bodyPr/>
          <a:lstStyle/>
          <a:p>
            <a:r>
              <a:rPr lang="en-AU" dirty="0"/>
              <a:t>ANOVA: Example – Step 5</a:t>
            </a:r>
          </a:p>
        </p:txBody>
      </p:sp>
      <p:sp>
        <p:nvSpPr>
          <p:cNvPr id="4" name="Slide Number Placeholder 3">
            <a:extLst>
              <a:ext uri="{FF2B5EF4-FFF2-40B4-BE49-F238E27FC236}">
                <a16:creationId xmlns:a16="http://schemas.microsoft.com/office/drawing/2014/main" id="{58FF24C4-8F51-6B41-94B2-0306A4E645F1}"/>
              </a:ext>
            </a:extLst>
          </p:cNvPr>
          <p:cNvSpPr>
            <a:spLocks noGrp="1"/>
          </p:cNvSpPr>
          <p:nvPr>
            <p:ph type="sldNum" sz="quarter" idx="15"/>
          </p:nvPr>
        </p:nvSpPr>
        <p:spPr/>
        <p:txBody>
          <a:bodyPr/>
          <a:lstStyle/>
          <a:p>
            <a:fld id="{F5AEA0E0-5CC6-4BD0-905C-A0021E419432}" type="slidenum">
              <a:rPr lang="en-GB" smtClean="0"/>
              <a:pPr/>
              <a:t>22</a:t>
            </a:fld>
            <a:endParaRPr lang="en-GB" dirty="0"/>
          </a:p>
        </p:txBody>
      </p:sp>
      <p:sp>
        <p:nvSpPr>
          <p:cNvPr id="5" name="Footer Placeholder 4">
            <a:extLst>
              <a:ext uri="{FF2B5EF4-FFF2-40B4-BE49-F238E27FC236}">
                <a16:creationId xmlns:a16="http://schemas.microsoft.com/office/drawing/2014/main" id="{9524E279-34FB-E15C-270C-35C95CC16B55}"/>
              </a:ext>
            </a:extLst>
          </p:cNvPr>
          <p:cNvSpPr>
            <a:spLocks noGrp="1"/>
          </p:cNvSpPr>
          <p:nvPr>
            <p:ph type="ftr" sz="quarter" idx="14"/>
          </p:nvPr>
        </p:nvSpPr>
        <p:spPr/>
        <p:txBody>
          <a:bodyPr/>
          <a:lstStyle/>
          <a:p>
            <a:r>
              <a:rPr lang="en-AU"/>
              <a:t>Deakin University CRICOS Provider Code: 00113B</a:t>
            </a:r>
            <a:endParaRPr lang="en-GB" dirty="0"/>
          </a:p>
        </p:txBody>
      </p:sp>
      <p:sp>
        <p:nvSpPr>
          <p:cNvPr id="15" name="Down Arrow 14">
            <a:extLst>
              <a:ext uri="{FF2B5EF4-FFF2-40B4-BE49-F238E27FC236}">
                <a16:creationId xmlns:a16="http://schemas.microsoft.com/office/drawing/2014/main" id="{208372E1-7C1F-7EA5-8BD0-8C21E419188F}"/>
              </a:ext>
            </a:extLst>
          </p:cNvPr>
          <p:cNvSpPr/>
          <p:nvPr/>
        </p:nvSpPr>
        <p:spPr>
          <a:xfrm>
            <a:off x="3733102" y="1521639"/>
            <a:ext cx="274358" cy="4112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CE8E64FE-1444-3D0F-0B89-95BA54CA2296}"/>
              </a:ext>
            </a:extLst>
          </p:cNvPr>
          <p:cNvSpPr txBox="1"/>
          <p:nvPr/>
        </p:nvSpPr>
        <p:spPr>
          <a:xfrm>
            <a:off x="3358552" y="1119213"/>
            <a:ext cx="1023457" cy="369332"/>
          </a:xfrm>
          <a:prstGeom prst="rect">
            <a:avLst/>
          </a:prstGeom>
          <a:noFill/>
        </p:spPr>
        <p:txBody>
          <a:bodyPr wrap="square" rtlCol="0">
            <a:spAutoFit/>
          </a:bodyPr>
          <a:lstStyle/>
          <a:p>
            <a:pPr algn="ctr"/>
            <a:r>
              <a:rPr lang="en-AU" b="1" dirty="0"/>
              <a:t>alpha%</a:t>
            </a:r>
          </a:p>
        </p:txBody>
      </p:sp>
      <p:sp>
        <p:nvSpPr>
          <p:cNvPr id="7" name="Oval 6">
            <a:extLst>
              <a:ext uri="{FF2B5EF4-FFF2-40B4-BE49-F238E27FC236}">
                <a16:creationId xmlns:a16="http://schemas.microsoft.com/office/drawing/2014/main" id="{AC038B50-5523-78A6-7A7A-2E5636DEE567}"/>
              </a:ext>
            </a:extLst>
          </p:cNvPr>
          <p:cNvSpPr/>
          <p:nvPr/>
        </p:nvSpPr>
        <p:spPr>
          <a:xfrm>
            <a:off x="8674217" y="2869035"/>
            <a:ext cx="388849" cy="37750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E6D5ECAB-689D-BA59-84CD-B15912B6C5EC}"/>
              </a:ext>
            </a:extLst>
          </p:cNvPr>
          <p:cNvSpPr/>
          <p:nvPr/>
        </p:nvSpPr>
        <p:spPr>
          <a:xfrm>
            <a:off x="8628086" y="3659575"/>
            <a:ext cx="388849" cy="37750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48480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9A97-9797-1C2D-44C0-33BC5787EB56}"/>
              </a:ext>
            </a:extLst>
          </p:cNvPr>
          <p:cNvSpPr>
            <a:spLocks noGrp="1"/>
          </p:cNvSpPr>
          <p:nvPr>
            <p:ph type="title"/>
          </p:nvPr>
        </p:nvSpPr>
        <p:spPr/>
        <p:txBody>
          <a:bodyPr/>
          <a:lstStyle/>
          <a:p>
            <a:r>
              <a:rPr lang="en-AU" dirty="0"/>
              <a:t>ANOVA: Example – Interpretation</a:t>
            </a:r>
          </a:p>
        </p:txBody>
      </p:sp>
      <p:sp>
        <p:nvSpPr>
          <p:cNvPr id="3" name="Content Placeholder 2">
            <a:extLst>
              <a:ext uri="{FF2B5EF4-FFF2-40B4-BE49-F238E27FC236}">
                <a16:creationId xmlns:a16="http://schemas.microsoft.com/office/drawing/2014/main" id="{DC6DE027-6844-91AC-601A-3485BF944CA0}"/>
              </a:ext>
            </a:extLst>
          </p:cNvPr>
          <p:cNvSpPr>
            <a:spLocks noGrp="1"/>
          </p:cNvSpPr>
          <p:nvPr>
            <p:ph sz="quarter" idx="12"/>
          </p:nvPr>
        </p:nvSpPr>
        <p:spPr/>
        <p:txBody>
          <a:bodyPr/>
          <a:lstStyle/>
          <a:p>
            <a:pPr marL="342900" indent="-342900">
              <a:buFont typeface="Arial" panose="020B0604020202020204" pitchFamily="34" charset="0"/>
              <a:buChar char="•"/>
            </a:pPr>
            <a:r>
              <a:rPr lang="en-AU" dirty="0"/>
              <a:t>The p-value is .00926. The result is significant at p &lt; .05, so we reject Null </a:t>
            </a:r>
            <a:r>
              <a:rPr lang="en-AU" dirty="0" err="1"/>
              <a:t>Hyp</a:t>
            </a:r>
            <a:r>
              <a:rPr lang="en-AU" dirty="0"/>
              <a:t>.</a:t>
            </a:r>
          </a:p>
          <a:p>
            <a:pPr marL="342900" indent="-342900">
              <a:buFont typeface="Arial" panose="020B0604020202020204" pitchFamily="34" charset="0"/>
              <a:buChar char="•"/>
            </a:pPr>
            <a:r>
              <a:rPr lang="en-AU" dirty="0"/>
              <a:t>There is </a:t>
            </a:r>
            <a:r>
              <a:rPr lang="en-AU" b="1" dirty="0"/>
              <a:t>enough evidence </a:t>
            </a:r>
            <a:r>
              <a:rPr lang="en-AU" dirty="0"/>
              <a:t>to support the claim that </a:t>
            </a:r>
            <a:r>
              <a:rPr lang="en-AU" b="1" dirty="0"/>
              <a:t>there is a difference in the mean scores</a:t>
            </a:r>
            <a:r>
              <a:rPr lang="en-AU" dirty="0"/>
              <a:t> of the front, middle, and back rows in class.</a:t>
            </a:r>
          </a:p>
          <a:p>
            <a:pPr marL="342900" indent="-342900">
              <a:buFont typeface="Arial" panose="020B0604020202020204" pitchFamily="34" charset="0"/>
              <a:buChar char="•"/>
            </a:pPr>
            <a:r>
              <a:rPr lang="en-AU" dirty="0"/>
              <a:t>So, at least one row has a different mean.</a:t>
            </a:r>
          </a:p>
          <a:p>
            <a:pPr marL="342900" indent="-342900">
              <a:buFont typeface="Arial" panose="020B0604020202020204" pitchFamily="34" charset="0"/>
              <a:buChar char="•"/>
            </a:pPr>
            <a:r>
              <a:rPr lang="en-AU" dirty="0"/>
              <a:t>The ANOVA doesn’t tell which row is different, you would need to look at confidence intervals or run post hoc tests to determine that</a:t>
            </a:r>
          </a:p>
          <a:p>
            <a:endParaRPr lang="en-AU" dirty="0"/>
          </a:p>
        </p:txBody>
      </p:sp>
      <p:sp>
        <p:nvSpPr>
          <p:cNvPr id="4" name="Slide Number Placeholder 3">
            <a:extLst>
              <a:ext uri="{FF2B5EF4-FFF2-40B4-BE49-F238E27FC236}">
                <a16:creationId xmlns:a16="http://schemas.microsoft.com/office/drawing/2014/main" id="{68FFD811-1AF2-156B-B8D2-7B132F18DE0F}"/>
              </a:ext>
            </a:extLst>
          </p:cNvPr>
          <p:cNvSpPr>
            <a:spLocks noGrp="1"/>
          </p:cNvSpPr>
          <p:nvPr>
            <p:ph type="sldNum" sz="quarter" idx="15"/>
          </p:nvPr>
        </p:nvSpPr>
        <p:spPr/>
        <p:txBody>
          <a:bodyPr/>
          <a:lstStyle/>
          <a:p>
            <a:fld id="{F5AEA0E0-5CC6-4BD0-905C-A0021E419432}" type="slidenum">
              <a:rPr lang="en-GB" smtClean="0"/>
              <a:pPr/>
              <a:t>23</a:t>
            </a:fld>
            <a:endParaRPr lang="en-GB" dirty="0"/>
          </a:p>
        </p:txBody>
      </p:sp>
      <p:sp>
        <p:nvSpPr>
          <p:cNvPr id="5" name="Footer Placeholder 4">
            <a:extLst>
              <a:ext uri="{FF2B5EF4-FFF2-40B4-BE49-F238E27FC236}">
                <a16:creationId xmlns:a16="http://schemas.microsoft.com/office/drawing/2014/main" id="{02E47668-185A-7AFF-417B-AC93B1E18F27}"/>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844690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CB04-9C53-782A-8014-C9A35821390C}"/>
              </a:ext>
            </a:extLst>
          </p:cNvPr>
          <p:cNvSpPr>
            <a:spLocks noGrp="1"/>
          </p:cNvSpPr>
          <p:nvPr>
            <p:ph type="title"/>
          </p:nvPr>
        </p:nvSpPr>
        <p:spPr/>
        <p:txBody>
          <a:bodyPr/>
          <a:lstStyle/>
          <a:p>
            <a:r>
              <a:rPr lang="en-AU" dirty="0"/>
              <a:t>Tukey-Kramer Procedure</a:t>
            </a:r>
          </a:p>
        </p:txBody>
      </p:sp>
      <p:sp>
        <p:nvSpPr>
          <p:cNvPr id="3" name="Content Placeholder 2">
            <a:extLst>
              <a:ext uri="{FF2B5EF4-FFF2-40B4-BE49-F238E27FC236}">
                <a16:creationId xmlns:a16="http://schemas.microsoft.com/office/drawing/2014/main" id="{E5DFC34D-3C4B-A8FB-7450-F5DF59BE8D6E}"/>
              </a:ext>
            </a:extLst>
          </p:cNvPr>
          <p:cNvSpPr>
            <a:spLocks noGrp="1"/>
          </p:cNvSpPr>
          <p:nvPr>
            <p:ph sz="quarter" idx="12"/>
          </p:nvPr>
        </p:nvSpPr>
        <p:spPr/>
        <p:txBody>
          <a:bodyPr/>
          <a:lstStyle/>
          <a:p>
            <a:pPr marL="342900" indent="-342900">
              <a:buFont typeface="Arial" panose="020B0604020202020204" pitchFamily="34" charset="0"/>
              <a:buChar char="•"/>
            </a:pPr>
            <a:r>
              <a:rPr lang="en-AU" sz="1800" dirty="0"/>
              <a:t>The Tukey-Kramer procedure is a post hoc test </a:t>
            </a:r>
            <a:r>
              <a:rPr lang="en-AU" sz="1800" b="1" dirty="0"/>
              <a:t>used after rejection of equal means in ANOVA </a:t>
            </a:r>
            <a:r>
              <a:rPr lang="en-AU" sz="1800" dirty="0"/>
              <a:t>when you want to </a:t>
            </a:r>
            <a:r>
              <a:rPr lang="en-AU" sz="1800" b="1" dirty="0"/>
              <a:t>make pairwise comparisons between group means</a:t>
            </a:r>
            <a:r>
              <a:rPr lang="en-AU" sz="1800" dirty="0"/>
              <a:t>. </a:t>
            </a:r>
          </a:p>
          <a:p>
            <a:pPr marL="342900" indent="-342900">
              <a:buFont typeface="Arial" panose="020B0604020202020204" pitchFamily="34" charset="0"/>
              <a:buChar char="•"/>
            </a:pPr>
            <a:r>
              <a:rPr lang="en-AU" sz="1800" dirty="0"/>
              <a:t>It helps determine which specific groups' means are significantly different from each other. </a:t>
            </a:r>
          </a:p>
          <a:p>
            <a:pPr marL="342900" indent="-342900">
              <a:buFont typeface="Arial" panose="020B0604020202020204" pitchFamily="34" charset="0"/>
              <a:buChar char="•"/>
            </a:pPr>
            <a:r>
              <a:rPr lang="en-AU" sz="1800" dirty="0"/>
              <a:t>This procedure is useful when </a:t>
            </a:r>
            <a:r>
              <a:rPr lang="en-AU" sz="1800" b="1" dirty="0"/>
              <a:t>you have unequal sample sizes</a:t>
            </a:r>
            <a:r>
              <a:rPr lang="en-AU" sz="1800" dirty="0"/>
              <a:t> in different groups.</a:t>
            </a:r>
          </a:p>
          <a:p>
            <a:r>
              <a:rPr lang="en-AU" sz="1800" b="1" dirty="0"/>
              <a:t>When to Use the Tukey-Kramer Procedure</a:t>
            </a:r>
          </a:p>
          <a:p>
            <a:pPr marL="342900" indent="-342900">
              <a:buFont typeface="Arial" panose="020B0604020202020204" pitchFamily="34" charset="0"/>
              <a:buChar char="•"/>
            </a:pPr>
            <a:r>
              <a:rPr lang="en-AU" sz="1800" b="1" dirty="0"/>
              <a:t>After ANOVA:</a:t>
            </a:r>
            <a:r>
              <a:rPr lang="en-AU" sz="1800" dirty="0"/>
              <a:t> When the ANOVA indicates that there are significant differences among group means.</a:t>
            </a:r>
          </a:p>
          <a:p>
            <a:pPr marL="342900" indent="-342900">
              <a:buFont typeface="Arial" panose="020B0604020202020204" pitchFamily="34" charset="0"/>
              <a:buChar char="•"/>
            </a:pPr>
            <a:r>
              <a:rPr lang="en-AU" sz="1800" b="1" dirty="0"/>
              <a:t>Multiple Comparisons:</a:t>
            </a:r>
            <a:r>
              <a:rPr lang="en-AU" sz="1800" dirty="0"/>
              <a:t> To compare all possible pairs of group means.</a:t>
            </a:r>
          </a:p>
          <a:p>
            <a:pPr marL="342900" indent="-342900">
              <a:buFont typeface="Arial" panose="020B0604020202020204" pitchFamily="34" charset="0"/>
              <a:buChar char="•"/>
            </a:pPr>
            <a:r>
              <a:rPr lang="en-AU" sz="1800" b="1" dirty="0"/>
              <a:t>Unequal Sample Sizes:</a:t>
            </a:r>
            <a:r>
              <a:rPr lang="en-AU" sz="1800" dirty="0"/>
              <a:t> It adjusts for unequal sample sizes in the groups being compared.</a:t>
            </a:r>
          </a:p>
          <a:p>
            <a:pPr marL="342900" indent="-342900">
              <a:buFont typeface="Arial" panose="020B0604020202020204" pitchFamily="34" charset="0"/>
              <a:buChar char="•"/>
            </a:pPr>
            <a:r>
              <a:rPr lang="en-AU" sz="1800" dirty="0"/>
              <a:t>Here</a:t>
            </a:r>
          </a:p>
          <a:p>
            <a:pPr marL="465750" lvl="2" indent="-285750"/>
            <a:r>
              <a:rPr lang="en-AU" sz="1400" dirty="0"/>
              <a:t>x</a:t>
            </a:r>
            <a:r>
              <a:rPr lang="en-AU" sz="1400" baseline="-25000" dirty="0"/>
              <a:t>i</a:t>
            </a:r>
            <a:r>
              <a:rPr lang="en-AU" sz="1400" dirty="0"/>
              <a:t> = Mean of group I</a:t>
            </a:r>
          </a:p>
          <a:p>
            <a:pPr marL="465750" lvl="2" indent="-285750"/>
            <a:r>
              <a:rPr lang="en-AU" sz="1400" dirty="0" err="1"/>
              <a:t>x</a:t>
            </a:r>
            <a:r>
              <a:rPr lang="en-AU" sz="1400" baseline="-25000" dirty="0" err="1"/>
              <a:t>j</a:t>
            </a:r>
            <a:r>
              <a:rPr lang="en-AU" sz="1400" dirty="0"/>
              <a:t> = mean of group j</a:t>
            </a:r>
          </a:p>
          <a:p>
            <a:pPr marL="465750" lvl="2" indent="-285750"/>
            <a:r>
              <a:rPr lang="en-AU" sz="1400" dirty="0"/>
              <a:t>MSW = variance within groups</a:t>
            </a:r>
          </a:p>
          <a:p>
            <a:pPr marL="465750" lvl="2" indent="-285750"/>
            <a:r>
              <a:rPr lang="en-AU" sz="1400" dirty="0" err="1"/>
              <a:t>n</a:t>
            </a:r>
            <a:r>
              <a:rPr lang="en-AU" sz="1400" baseline="-25000" dirty="0" err="1"/>
              <a:t>i</a:t>
            </a:r>
            <a:r>
              <a:rPr lang="en-AU" sz="1400" dirty="0"/>
              <a:t> = Sample size of group </a:t>
            </a:r>
            <a:r>
              <a:rPr lang="en-AU" sz="1400" dirty="0" err="1"/>
              <a:t>i</a:t>
            </a:r>
            <a:endParaRPr lang="en-AU" sz="1400" dirty="0"/>
          </a:p>
          <a:p>
            <a:pPr marL="465750" lvl="2" indent="-285750"/>
            <a:r>
              <a:rPr lang="en-AU" sz="1400" dirty="0" err="1"/>
              <a:t>n</a:t>
            </a:r>
            <a:r>
              <a:rPr lang="en-AU" sz="1400" baseline="-25000" dirty="0" err="1"/>
              <a:t>j</a:t>
            </a:r>
            <a:r>
              <a:rPr lang="en-AU" sz="1400" dirty="0"/>
              <a:t> = Samples size of group j</a:t>
            </a:r>
          </a:p>
          <a:p>
            <a:pPr lvl="1"/>
            <a:r>
              <a:rPr lang="en-AU" sz="1500" dirty="0"/>
              <a:t> </a:t>
            </a:r>
          </a:p>
          <a:p>
            <a:endParaRPr lang="en-AU" sz="2000" dirty="0"/>
          </a:p>
        </p:txBody>
      </p:sp>
      <p:sp>
        <p:nvSpPr>
          <p:cNvPr id="4" name="Slide Number Placeholder 3">
            <a:extLst>
              <a:ext uri="{FF2B5EF4-FFF2-40B4-BE49-F238E27FC236}">
                <a16:creationId xmlns:a16="http://schemas.microsoft.com/office/drawing/2014/main" id="{3BDAF57F-8833-3653-026A-5E8F0FDC9E03}"/>
              </a:ext>
            </a:extLst>
          </p:cNvPr>
          <p:cNvSpPr>
            <a:spLocks noGrp="1"/>
          </p:cNvSpPr>
          <p:nvPr>
            <p:ph type="sldNum" sz="quarter" idx="15"/>
          </p:nvPr>
        </p:nvSpPr>
        <p:spPr/>
        <p:txBody>
          <a:bodyPr/>
          <a:lstStyle/>
          <a:p>
            <a:fld id="{F5AEA0E0-5CC6-4BD0-905C-A0021E419432}" type="slidenum">
              <a:rPr lang="en-GB" smtClean="0"/>
              <a:pPr/>
              <a:t>24</a:t>
            </a:fld>
            <a:endParaRPr lang="en-GB" dirty="0"/>
          </a:p>
        </p:txBody>
      </p:sp>
      <p:sp>
        <p:nvSpPr>
          <p:cNvPr id="5" name="Footer Placeholder 4">
            <a:extLst>
              <a:ext uri="{FF2B5EF4-FFF2-40B4-BE49-F238E27FC236}">
                <a16:creationId xmlns:a16="http://schemas.microsoft.com/office/drawing/2014/main" id="{7ABB72AD-AAA5-3577-56BB-888018218E09}"/>
              </a:ext>
            </a:extLst>
          </p:cNvPr>
          <p:cNvSpPr>
            <a:spLocks noGrp="1"/>
          </p:cNvSpPr>
          <p:nvPr>
            <p:ph type="ftr" sz="quarter" idx="14"/>
          </p:nvPr>
        </p:nvSpPr>
        <p:spPr/>
        <p:txBody>
          <a:bodyPr/>
          <a:lstStyle/>
          <a:p>
            <a:r>
              <a:rPr lang="en-AU" dirty="0"/>
              <a:t>Deakin University CRICOS Provider Code: 00113B</a:t>
            </a:r>
            <a:endParaRPr lang="en-GB" dirty="0"/>
          </a:p>
        </p:txBody>
      </p:sp>
      <p:pic>
        <p:nvPicPr>
          <p:cNvPr id="7" name="Picture 6">
            <a:extLst>
              <a:ext uri="{FF2B5EF4-FFF2-40B4-BE49-F238E27FC236}">
                <a16:creationId xmlns:a16="http://schemas.microsoft.com/office/drawing/2014/main" id="{78739FCB-EF99-CCD0-CEF8-AE7F3E5BF9E1}"/>
              </a:ext>
            </a:extLst>
          </p:cNvPr>
          <p:cNvPicPr>
            <a:picLocks noChangeAspect="1"/>
          </p:cNvPicPr>
          <p:nvPr/>
        </p:nvPicPr>
        <p:blipFill>
          <a:blip r:embed="rId2"/>
          <a:stretch>
            <a:fillRect/>
          </a:stretch>
        </p:blipFill>
        <p:spPr>
          <a:xfrm>
            <a:off x="4203774" y="4513653"/>
            <a:ext cx="3784451" cy="1645414"/>
          </a:xfrm>
          <a:prstGeom prst="rect">
            <a:avLst/>
          </a:prstGeom>
        </p:spPr>
      </p:pic>
      <p:sp>
        <p:nvSpPr>
          <p:cNvPr id="6" name="Down Arrow 5">
            <a:extLst>
              <a:ext uri="{FF2B5EF4-FFF2-40B4-BE49-F238E27FC236}">
                <a16:creationId xmlns:a16="http://schemas.microsoft.com/office/drawing/2014/main" id="{64FF0AEC-DF57-6E73-2F29-07DA3F5D7960}"/>
              </a:ext>
            </a:extLst>
          </p:cNvPr>
          <p:cNvSpPr/>
          <p:nvPr/>
        </p:nvSpPr>
        <p:spPr>
          <a:xfrm rot="5400000">
            <a:off x="8402029" y="5130721"/>
            <a:ext cx="274358" cy="4112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2DD7C3E5-65D7-EE1C-EF1F-00CE6AD0F8D6}"/>
              </a:ext>
            </a:extLst>
          </p:cNvPr>
          <p:cNvSpPr txBox="1"/>
          <p:nvPr/>
        </p:nvSpPr>
        <p:spPr>
          <a:xfrm>
            <a:off x="8862098" y="5151694"/>
            <a:ext cx="1509284" cy="369332"/>
          </a:xfrm>
          <a:prstGeom prst="rect">
            <a:avLst/>
          </a:prstGeom>
          <a:noFill/>
        </p:spPr>
        <p:txBody>
          <a:bodyPr wrap="square" rtlCol="0">
            <a:spAutoFit/>
          </a:bodyPr>
          <a:lstStyle/>
          <a:p>
            <a:r>
              <a:rPr lang="en-AU" b="1" dirty="0"/>
              <a:t>Std. Error</a:t>
            </a:r>
          </a:p>
        </p:txBody>
      </p:sp>
    </p:spTree>
    <p:extLst>
      <p:ext uri="{BB962C8B-B14F-4D97-AF65-F5344CB8AC3E}">
        <p14:creationId xmlns:p14="http://schemas.microsoft.com/office/powerpoint/2010/main" val="299088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941D-810A-CF6D-68DD-2F712A51860D}"/>
              </a:ext>
            </a:extLst>
          </p:cNvPr>
          <p:cNvSpPr>
            <a:spLocks noGrp="1"/>
          </p:cNvSpPr>
          <p:nvPr>
            <p:ph type="title"/>
          </p:nvPr>
        </p:nvSpPr>
        <p:spPr/>
        <p:txBody>
          <a:bodyPr/>
          <a:lstStyle/>
          <a:p>
            <a:r>
              <a:rPr lang="en-AU" dirty="0"/>
              <a:t>Tukey-Kramer Procedure</a:t>
            </a:r>
          </a:p>
        </p:txBody>
      </p:sp>
      <p:graphicFrame>
        <p:nvGraphicFramePr>
          <p:cNvPr id="6" name="Content Placeholder 5">
            <a:extLst>
              <a:ext uri="{FF2B5EF4-FFF2-40B4-BE49-F238E27FC236}">
                <a16:creationId xmlns:a16="http://schemas.microsoft.com/office/drawing/2014/main" id="{F605BABD-2556-8C92-BC08-9FD61ACDDD5E}"/>
              </a:ext>
            </a:extLst>
          </p:cNvPr>
          <p:cNvGraphicFramePr>
            <a:graphicFrameLocks noGrp="1"/>
          </p:cNvGraphicFramePr>
          <p:nvPr>
            <p:ph sz="quarter" idx="12"/>
            <p:extLst>
              <p:ext uri="{D42A27DB-BD31-4B8C-83A1-F6EECF244321}">
                <p14:modId xmlns:p14="http://schemas.microsoft.com/office/powerpoint/2010/main" val="3145011849"/>
              </p:ext>
            </p:extLst>
          </p:nvPr>
        </p:nvGraphicFramePr>
        <p:xfrm>
          <a:off x="801688" y="1522413"/>
          <a:ext cx="4525320" cy="1463040"/>
        </p:xfrm>
        <a:graphic>
          <a:graphicData uri="http://schemas.openxmlformats.org/drawingml/2006/table">
            <a:tbl>
              <a:tblPr firstRow="1" bandRow="1">
                <a:tableStyleId>{69012ECD-51FC-41F1-AA8D-1B2483CD663E}</a:tableStyleId>
              </a:tblPr>
              <a:tblGrid>
                <a:gridCol w="1508440">
                  <a:extLst>
                    <a:ext uri="{9D8B030D-6E8A-4147-A177-3AD203B41FA5}">
                      <a16:colId xmlns:a16="http://schemas.microsoft.com/office/drawing/2014/main" val="3708245167"/>
                    </a:ext>
                  </a:extLst>
                </a:gridCol>
                <a:gridCol w="1508440">
                  <a:extLst>
                    <a:ext uri="{9D8B030D-6E8A-4147-A177-3AD203B41FA5}">
                      <a16:colId xmlns:a16="http://schemas.microsoft.com/office/drawing/2014/main" val="754686405"/>
                    </a:ext>
                  </a:extLst>
                </a:gridCol>
                <a:gridCol w="1508440">
                  <a:extLst>
                    <a:ext uri="{9D8B030D-6E8A-4147-A177-3AD203B41FA5}">
                      <a16:colId xmlns:a16="http://schemas.microsoft.com/office/drawing/2014/main" val="2448652838"/>
                    </a:ext>
                  </a:extLst>
                </a:gridCol>
              </a:tblGrid>
              <a:tr h="357628">
                <a:tc>
                  <a:txBody>
                    <a:bodyPr/>
                    <a:lstStyle/>
                    <a:p>
                      <a:r>
                        <a:rPr lang="en-AU" dirty="0"/>
                        <a:t>Group</a:t>
                      </a:r>
                    </a:p>
                  </a:txBody>
                  <a:tcPr/>
                </a:tc>
                <a:tc>
                  <a:txBody>
                    <a:bodyPr/>
                    <a:lstStyle/>
                    <a:p>
                      <a:r>
                        <a:rPr lang="en-AU" dirty="0"/>
                        <a:t>Sample Mean</a:t>
                      </a:r>
                    </a:p>
                  </a:txBody>
                  <a:tcPr/>
                </a:tc>
                <a:tc>
                  <a:txBody>
                    <a:bodyPr/>
                    <a:lstStyle/>
                    <a:p>
                      <a:r>
                        <a:rPr lang="en-AU" dirty="0"/>
                        <a:t>Sample Size</a:t>
                      </a:r>
                    </a:p>
                  </a:txBody>
                  <a:tcPr/>
                </a:tc>
                <a:extLst>
                  <a:ext uri="{0D108BD9-81ED-4DB2-BD59-A6C34878D82A}">
                    <a16:rowId xmlns:a16="http://schemas.microsoft.com/office/drawing/2014/main" val="2531959624"/>
                  </a:ext>
                </a:extLst>
              </a:tr>
              <a:tr h="357628">
                <a:tc>
                  <a:txBody>
                    <a:bodyPr/>
                    <a:lstStyle/>
                    <a:p>
                      <a:r>
                        <a:rPr lang="en-AU" dirty="0"/>
                        <a:t>Front</a:t>
                      </a:r>
                    </a:p>
                  </a:txBody>
                  <a:tcPr/>
                </a:tc>
                <a:tc>
                  <a:txBody>
                    <a:bodyPr/>
                    <a:lstStyle/>
                    <a:p>
                      <a:r>
                        <a:rPr lang="en-AU" dirty="0"/>
                        <a:t>75.71</a:t>
                      </a:r>
                    </a:p>
                  </a:txBody>
                  <a:tcPr/>
                </a:tc>
                <a:tc>
                  <a:txBody>
                    <a:bodyPr/>
                    <a:lstStyle/>
                    <a:p>
                      <a:r>
                        <a:rPr lang="en-AU" dirty="0"/>
                        <a:t>7</a:t>
                      </a:r>
                    </a:p>
                  </a:txBody>
                  <a:tcPr/>
                </a:tc>
                <a:extLst>
                  <a:ext uri="{0D108BD9-81ED-4DB2-BD59-A6C34878D82A}">
                    <a16:rowId xmlns:a16="http://schemas.microsoft.com/office/drawing/2014/main" val="3848295383"/>
                  </a:ext>
                </a:extLst>
              </a:tr>
              <a:tr h="357628">
                <a:tc>
                  <a:txBody>
                    <a:bodyPr/>
                    <a:lstStyle/>
                    <a:p>
                      <a:r>
                        <a:rPr lang="en-AU" dirty="0"/>
                        <a:t>Middle</a:t>
                      </a:r>
                    </a:p>
                  </a:txBody>
                  <a:tcPr/>
                </a:tc>
                <a:tc>
                  <a:txBody>
                    <a:bodyPr/>
                    <a:lstStyle/>
                    <a:p>
                      <a:r>
                        <a:rPr lang="en-AU" dirty="0"/>
                        <a:t>67.11</a:t>
                      </a:r>
                    </a:p>
                  </a:txBody>
                  <a:tcPr/>
                </a:tc>
                <a:tc>
                  <a:txBody>
                    <a:bodyPr/>
                    <a:lstStyle/>
                    <a:p>
                      <a:r>
                        <a:rPr lang="en-AU" dirty="0"/>
                        <a:t>9</a:t>
                      </a:r>
                    </a:p>
                  </a:txBody>
                  <a:tcPr/>
                </a:tc>
                <a:extLst>
                  <a:ext uri="{0D108BD9-81ED-4DB2-BD59-A6C34878D82A}">
                    <a16:rowId xmlns:a16="http://schemas.microsoft.com/office/drawing/2014/main" val="900352265"/>
                  </a:ext>
                </a:extLst>
              </a:tr>
              <a:tr h="357628">
                <a:tc>
                  <a:txBody>
                    <a:bodyPr/>
                    <a:lstStyle/>
                    <a:p>
                      <a:r>
                        <a:rPr lang="en-AU" dirty="0"/>
                        <a:t>Back</a:t>
                      </a:r>
                    </a:p>
                  </a:txBody>
                  <a:tcPr/>
                </a:tc>
                <a:tc>
                  <a:txBody>
                    <a:bodyPr/>
                    <a:lstStyle/>
                    <a:p>
                      <a:r>
                        <a:rPr lang="en-AU" dirty="0"/>
                        <a:t>53.5</a:t>
                      </a:r>
                    </a:p>
                  </a:txBody>
                  <a:tcPr/>
                </a:tc>
                <a:tc>
                  <a:txBody>
                    <a:bodyPr/>
                    <a:lstStyle/>
                    <a:p>
                      <a:r>
                        <a:rPr lang="en-AU" dirty="0"/>
                        <a:t>8</a:t>
                      </a:r>
                    </a:p>
                  </a:txBody>
                  <a:tcPr/>
                </a:tc>
                <a:extLst>
                  <a:ext uri="{0D108BD9-81ED-4DB2-BD59-A6C34878D82A}">
                    <a16:rowId xmlns:a16="http://schemas.microsoft.com/office/drawing/2014/main" val="3949754139"/>
                  </a:ext>
                </a:extLst>
              </a:tr>
            </a:tbl>
          </a:graphicData>
        </a:graphic>
      </p:graphicFrame>
      <p:sp>
        <p:nvSpPr>
          <p:cNvPr id="4" name="Slide Number Placeholder 3">
            <a:extLst>
              <a:ext uri="{FF2B5EF4-FFF2-40B4-BE49-F238E27FC236}">
                <a16:creationId xmlns:a16="http://schemas.microsoft.com/office/drawing/2014/main" id="{C2D6296C-1ADD-F3D9-E906-F12213815337}"/>
              </a:ext>
            </a:extLst>
          </p:cNvPr>
          <p:cNvSpPr>
            <a:spLocks noGrp="1"/>
          </p:cNvSpPr>
          <p:nvPr>
            <p:ph type="sldNum" sz="quarter" idx="15"/>
          </p:nvPr>
        </p:nvSpPr>
        <p:spPr/>
        <p:txBody>
          <a:bodyPr/>
          <a:lstStyle/>
          <a:p>
            <a:fld id="{F5AEA0E0-5CC6-4BD0-905C-A0021E419432}" type="slidenum">
              <a:rPr lang="en-GB" smtClean="0"/>
              <a:pPr/>
              <a:t>25</a:t>
            </a:fld>
            <a:endParaRPr lang="en-GB" dirty="0"/>
          </a:p>
        </p:txBody>
      </p:sp>
      <p:sp>
        <p:nvSpPr>
          <p:cNvPr id="5" name="Footer Placeholder 4">
            <a:extLst>
              <a:ext uri="{FF2B5EF4-FFF2-40B4-BE49-F238E27FC236}">
                <a16:creationId xmlns:a16="http://schemas.microsoft.com/office/drawing/2014/main" id="{1A721D4C-E972-C3DD-7771-2B435A27342F}"/>
              </a:ext>
            </a:extLst>
          </p:cNvPr>
          <p:cNvSpPr>
            <a:spLocks noGrp="1"/>
          </p:cNvSpPr>
          <p:nvPr>
            <p:ph type="ftr" sz="quarter" idx="14"/>
          </p:nvPr>
        </p:nvSpPr>
        <p:spPr/>
        <p:txBody>
          <a:bodyPr/>
          <a:lstStyle/>
          <a:p>
            <a:r>
              <a:rPr lang="en-AU"/>
              <a:t>Deakin University CRICOS Provider Code: 00113B</a:t>
            </a:r>
            <a:endParaRPr lang="en-GB" dirty="0"/>
          </a:p>
        </p:txBody>
      </p:sp>
      <p:graphicFrame>
        <p:nvGraphicFramePr>
          <p:cNvPr id="7" name="Content Placeholder 5">
            <a:extLst>
              <a:ext uri="{FF2B5EF4-FFF2-40B4-BE49-F238E27FC236}">
                <a16:creationId xmlns:a16="http://schemas.microsoft.com/office/drawing/2014/main" id="{549E1861-4870-E2B9-DC6B-E949856F58CE}"/>
              </a:ext>
            </a:extLst>
          </p:cNvPr>
          <p:cNvGraphicFramePr>
            <a:graphicFrameLocks/>
          </p:cNvGraphicFramePr>
          <p:nvPr>
            <p:extLst>
              <p:ext uri="{D42A27DB-BD31-4B8C-83A1-F6EECF244321}">
                <p14:modId xmlns:p14="http://schemas.microsoft.com/office/powerpoint/2010/main" val="2075534632"/>
              </p:ext>
            </p:extLst>
          </p:nvPr>
        </p:nvGraphicFramePr>
        <p:xfrm>
          <a:off x="801688" y="3235165"/>
          <a:ext cx="4525320" cy="2294676"/>
        </p:xfrm>
        <a:graphic>
          <a:graphicData uri="http://schemas.openxmlformats.org/drawingml/2006/table">
            <a:tbl>
              <a:tblPr firstRow="1" bandRow="1">
                <a:tableStyleId>{69012ECD-51FC-41F1-AA8D-1B2483CD663E}</a:tableStyleId>
              </a:tblPr>
              <a:tblGrid>
                <a:gridCol w="3032081">
                  <a:extLst>
                    <a:ext uri="{9D8B030D-6E8A-4147-A177-3AD203B41FA5}">
                      <a16:colId xmlns:a16="http://schemas.microsoft.com/office/drawing/2014/main" val="3708245167"/>
                    </a:ext>
                  </a:extLst>
                </a:gridCol>
                <a:gridCol w="1493239">
                  <a:extLst>
                    <a:ext uri="{9D8B030D-6E8A-4147-A177-3AD203B41FA5}">
                      <a16:colId xmlns:a16="http://schemas.microsoft.com/office/drawing/2014/main" val="754686405"/>
                    </a:ext>
                  </a:extLst>
                </a:gridCol>
              </a:tblGrid>
              <a:tr h="382446">
                <a:tc gridSpan="2">
                  <a:txBody>
                    <a:bodyPr/>
                    <a:lstStyle/>
                    <a:p>
                      <a:r>
                        <a:rPr lang="en-AU" dirty="0"/>
                        <a:t>Other Data</a:t>
                      </a:r>
                    </a:p>
                  </a:txBody>
                  <a:tcPr/>
                </a:tc>
                <a:tc hMerge="1">
                  <a:txBody>
                    <a:bodyPr/>
                    <a:lstStyle/>
                    <a:p>
                      <a:endParaRPr dirty="0"/>
                    </a:p>
                  </a:txBody>
                  <a:tcPr/>
                </a:tc>
                <a:extLst>
                  <a:ext uri="{0D108BD9-81ED-4DB2-BD59-A6C34878D82A}">
                    <a16:rowId xmlns:a16="http://schemas.microsoft.com/office/drawing/2014/main" val="2531959624"/>
                  </a:ext>
                </a:extLst>
              </a:tr>
              <a:tr h="382446">
                <a:tc>
                  <a:txBody>
                    <a:bodyPr/>
                    <a:lstStyle/>
                    <a:p>
                      <a:r>
                        <a:rPr lang="en-AU" dirty="0"/>
                        <a:t>Significance</a:t>
                      </a:r>
                    </a:p>
                  </a:txBody>
                  <a:tcPr/>
                </a:tc>
                <a:tc>
                  <a:txBody>
                    <a:bodyPr/>
                    <a:lstStyle/>
                    <a:p>
                      <a:r>
                        <a:rPr lang="en-AU" dirty="0"/>
                        <a:t>0.05</a:t>
                      </a:r>
                    </a:p>
                  </a:txBody>
                  <a:tcPr/>
                </a:tc>
                <a:extLst>
                  <a:ext uri="{0D108BD9-81ED-4DB2-BD59-A6C34878D82A}">
                    <a16:rowId xmlns:a16="http://schemas.microsoft.com/office/drawing/2014/main" val="3848295383"/>
                  </a:ext>
                </a:extLst>
              </a:tr>
              <a:tr h="382446">
                <a:tc>
                  <a:txBody>
                    <a:bodyPr/>
                    <a:lstStyle/>
                    <a:p>
                      <a:r>
                        <a:rPr lang="en-AU" dirty="0"/>
                        <a:t>Numerator </a:t>
                      </a:r>
                      <a:r>
                        <a:rPr lang="en-AU" dirty="0" err="1"/>
                        <a:t>df</a:t>
                      </a:r>
                      <a:endParaRPr lang="en-AU" dirty="0"/>
                    </a:p>
                  </a:txBody>
                  <a:tcPr/>
                </a:tc>
                <a:tc>
                  <a:txBody>
                    <a:bodyPr/>
                    <a:lstStyle/>
                    <a:p>
                      <a:r>
                        <a:rPr lang="en-AU" dirty="0"/>
                        <a:t>3</a:t>
                      </a:r>
                    </a:p>
                  </a:txBody>
                  <a:tcPr/>
                </a:tc>
                <a:extLst>
                  <a:ext uri="{0D108BD9-81ED-4DB2-BD59-A6C34878D82A}">
                    <a16:rowId xmlns:a16="http://schemas.microsoft.com/office/drawing/2014/main" val="900352265"/>
                  </a:ext>
                </a:extLst>
              </a:tr>
              <a:tr h="382446">
                <a:tc>
                  <a:txBody>
                    <a:bodyPr/>
                    <a:lstStyle/>
                    <a:p>
                      <a:r>
                        <a:rPr lang="en-AU" dirty="0"/>
                        <a:t>Denominator </a:t>
                      </a:r>
                      <a:r>
                        <a:rPr lang="en-AU" dirty="0" err="1"/>
                        <a:t>df</a:t>
                      </a:r>
                      <a:endParaRPr lang="en-AU" dirty="0"/>
                    </a:p>
                  </a:txBody>
                  <a:tcPr/>
                </a:tc>
                <a:tc>
                  <a:txBody>
                    <a:bodyPr/>
                    <a:lstStyle/>
                    <a:p>
                      <a:r>
                        <a:rPr lang="en-AU" dirty="0"/>
                        <a:t>21</a:t>
                      </a:r>
                    </a:p>
                  </a:txBody>
                  <a:tcPr/>
                </a:tc>
                <a:extLst>
                  <a:ext uri="{0D108BD9-81ED-4DB2-BD59-A6C34878D82A}">
                    <a16:rowId xmlns:a16="http://schemas.microsoft.com/office/drawing/2014/main" val="3949754139"/>
                  </a:ext>
                </a:extLst>
              </a:tr>
              <a:tr h="382446">
                <a:tc>
                  <a:txBody>
                    <a:bodyPr/>
                    <a:lstStyle/>
                    <a:p>
                      <a:r>
                        <a:rPr lang="en-AU" dirty="0"/>
                        <a:t>MSW</a:t>
                      </a:r>
                    </a:p>
                  </a:txBody>
                  <a:tcPr/>
                </a:tc>
                <a:tc>
                  <a:txBody>
                    <a:bodyPr/>
                    <a:lstStyle/>
                    <a:p>
                      <a:r>
                        <a:rPr lang="en-AU" dirty="0"/>
                        <a:t>161.25</a:t>
                      </a:r>
                    </a:p>
                  </a:txBody>
                  <a:tcPr/>
                </a:tc>
                <a:extLst>
                  <a:ext uri="{0D108BD9-81ED-4DB2-BD59-A6C34878D82A}">
                    <a16:rowId xmlns:a16="http://schemas.microsoft.com/office/drawing/2014/main" val="3948092803"/>
                  </a:ext>
                </a:extLst>
              </a:tr>
              <a:tr h="382446">
                <a:tc>
                  <a:txBody>
                    <a:bodyPr/>
                    <a:lstStyle/>
                    <a:p>
                      <a:r>
                        <a:rPr lang="en-AU" dirty="0"/>
                        <a:t>Q Statistics (from the table)</a:t>
                      </a:r>
                    </a:p>
                  </a:txBody>
                  <a:tcPr/>
                </a:tc>
                <a:tc>
                  <a:txBody>
                    <a:bodyPr/>
                    <a:lstStyle/>
                    <a:p>
                      <a:r>
                        <a:rPr lang="en-AU" dirty="0"/>
                        <a:t>3.58</a:t>
                      </a:r>
                    </a:p>
                  </a:txBody>
                  <a:tcPr/>
                </a:tc>
                <a:extLst>
                  <a:ext uri="{0D108BD9-81ED-4DB2-BD59-A6C34878D82A}">
                    <a16:rowId xmlns:a16="http://schemas.microsoft.com/office/drawing/2014/main" val="1995576194"/>
                  </a:ext>
                </a:extLst>
              </a:tr>
            </a:tbl>
          </a:graphicData>
        </a:graphic>
      </p:graphicFrame>
      <p:sp>
        <p:nvSpPr>
          <p:cNvPr id="8" name="TextBox 7">
            <a:extLst>
              <a:ext uri="{FF2B5EF4-FFF2-40B4-BE49-F238E27FC236}">
                <a16:creationId xmlns:a16="http://schemas.microsoft.com/office/drawing/2014/main" id="{A50DC730-6AAA-0BEF-DC2D-1B216771E2CA}"/>
              </a:ext>
            </a:extLst>
          </p:cNvPr>
          <p:cNvSpPr txBox="1"/>
          <p:nvPr/>
        </p:nvSpPr>
        <p:spPr>
          <a:xfrm>
            <a:off x="5754848" y="1522413"/>
            <a:ext cx="5635464" cy="2862322"/>
          </a:xfrm>
          <a:prstGeom prst="rect">
            <a:avLst/>
          </a:prstGeom>
          <a:noFill/>
        </p:spPr>
        <p:txBody>
          <a:bodyPr wrap="square" rtlCol="0">
            <a:spAutoFit/>
          </a:bodyPr>
          <a:lstStyle/>
          <a:p>
            <a:r>
              <a:rPr lang="en-AU" b="1" dirty="0"/>
              <a:t>Finding the Critical Value or Q statistics</a:t>
            </a:r>
          </a:p>
          <a:p>
            <a:r>
              <a:rPr lang="en-AU" dirty="0"/>
              <a:t>The critical value Q can be found using the Tukey HSD (Honestly Significant Difference) table, which provides the critical values for the Studentized range distribution. You need to know:</a:t>
            </a:r>
          </a:p>
          <a:p>
            <a:endParaRPr lang="en-AU" dirty="0"/>
          </a:p>
          <a:p>
            <a:pPr marL="285750" indent="-285750">
              <a:buFont typeface="Arial" panose="020B0604020202020204" pitchFamily="34" charset="0"/>
              <a:buChar char="•"/>
            </a:pPr>
            <a:r>
              <a:rPr lang="en-AU" dirty="0"/>
              <a:t>The number of groups (c) = 3 (Numerator </a:t>
            </a:r>
            <a:r>
              <a:rPr lang="en-AU" dirty="0" err="1"/>
              <a:t>df</a:t>
            </a:r>
            <a:r>
              <a:rPr lang="en-AU" dirty="0"/>
              <a:t>)</a:t>
            </a:r>
          </a:p>
          <a:p>
            <a:pPr marL="285750" indent="-285750">
              <a:buFont typeface="Arial" panose="020B0604020202020204" pitchFamily="34" charset="0"/>
              <a:buChar char="•"/>
            </a:pPr>
            <a:r>
              <a:rPr lang="en-AU" dirty="0"/>
              <a:t>The total number of observations minus the number of groups (n−c) = </a:t>
            </a:r>
            <a:r>
              <a:rPr lang="en-AU" sz="1800" dirty="0"/>
              <a:t>(7+8+9) – 3 = 21 (</a:t>
            </a:r>
            <a:r>
              <a:rPr lang="en-AU" dirty="0"/>
              <a:t>Denominator </a:t>
            </a:r>
            <a:r>
              <a:rPr lang="en-AU" dirty="0" err="1"/>
              <a:t>df</a:t>
            </a:r>
            <a:r>
              <a:rPr lang="en-AU" dirty="0"/>
              <a:t>)</a:t>
            </a:r>
          </a:p>
          <a:p>
            <a:pPr marL="285750" indent="-285750">
              <a:buFont typeface="Arial" panose="020B0604020202020204" pitchFamily="34" charset="0"/>
              <a:buChar char="•"/>
            </a:pPr>
            <a:r>
              <a:rPr lang="en-AU" dirty="0"/>
              <a:t>The significance level (usually 0.05 for 95% confidence)</a:t>
            </a:r>
          </a:p>
        </p:txBody>
      </p:sp>
    </p:spTree>
    <p:extLst>
      <p:ext uri="{BB962C8B-B14F-4D97-AF65-F5344CB8AC3E}">
        <p14:creationId xmlns:p14="http://schemas.microsoft.com/office/powerpoint/2010/main" val="3323908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941D-810A-CF6D-68DD-2F712A51860D}"/>
              </a:ext>
            </a:extLst>
          </p:cNvPr>
          <p:cNvSpPr>
            <a:spLocks noGrp="1"/>
          </p:cNvSpPr>
          <p:nvPr>
            <p:ph type="title"/>
          </p:nvPr>
        </p:nvSpPr>
        <p:spPr/>
        <p:txBody>
          <a:bodyPr/>
          <a:lstStyle/>
          <a:p>
            <a:r>
              <a:rPr lang="en-AU" dirty="0"/>
              <a:t>Tukey-Kramer Procedure</a:t>
            </a:r>
          </a:p>
        </p:txBody>
      </p:sp>
      <p:graphicFrame>
        <p:nvGraphicFramePr>
          <p:cNvPr id="6" name="Content Placeholder 5">
            <a:extLst>
              <a:ext uri="{FF2B5EF4-FFF2-40B4-BE49-F238E27FC236}">
                <a16:creationId xmlns:a16="http://schemas.microsoft.com/office/drawing/2014/main" id="{F605BABD-2556-8C92-BC08-9FD61ACDDD5E}"/>
              </a:ext>
            </a:extLst>
          </p:cNvPr>
          <p:cNvGraphicFramePr>
            <a:graphicFrameLocks noGrp="1"/>
          </p:cNvGraphicFramePr>
          <p:nvPr>
            <p:ph sz="quarter" idx="12"/>
            <p:extLst>
              <p:ext uri="{D42A27DB-BD31-4B8C-83A1-F6EECF244321}">
                <p14:modId xmlns:p14="http://schemas.microsoft.com/office/powerpoint/2010/main" val="278247184"/>
              </p:ext>
            </p:extLst>
          </p:nvPr>
        </p:nvGraphicFramePr>
        <p:xfrm>
          <a:off x="801688" y="1518588"/>
          <a:ext cx="3383685" cy="1446883"/>
        </p:xfrm>
        <a:graphic>
          <a:graphicData uri="http://schemas.openxmlformats.org/drawingml/2006/table">
            <a:tbl>
              <a:tblPr firstRow="1" bandRow="1">
                <a:tableStyleId>{69012ECD-51FC-41F1-AA8D-1B2483CD663E}</a:tableStyleId>
              </a:tblPr>
              <a:tblGrid>
                <a:gridCol w="1127895">
                  <a:extLst>
                    <a:ext uri="{9D8B030D-6E8A-4147-A177-3AD203B41FA5}">
                      <a16:colId xmlns:a16="http://schemas.microsoft.com/office/drawing/2014/main" val="3708245167"/>
                    </a:ext>
                  </a:extLst>
                </a:gridCol>
                <a:gridCol w="1127895">
                  <a:extLst>
                    <a:ext uri="{9D8B030D-6E8A-4147-A177-3AD203B41FA5}">
                      <a16:colId xmlns:a16="http://schemas.microsoft.com/office/drawing/2014/main" val="754686405"/>
                    </a:ext>
                  </a:extLst>
                </a:gridCol>
                <a:gridCol w="1127895">
                  <a:extLst>
                    <a:ext uri="{9D8B030D-6E8A-4147-A177-3AD203B41FA5}">
                      <a16:colId xmlns:a16="http://schemas.microsoft.com/office/drawing/2014/main" val="2448652838"/>
                    </a:ext>
                  </a:extLst>
                </a:gridCol>
              </a:tblGrid>
              <a:tr h="532483">
                <a:tc>
                  <a:txBody>
                    <a:bodyPr/>
                    <a:lstStyle/>
                    <a:p>
                      <a:r>
                        <a:rPr lang="en-AU" sz="1400" dirty="0"/>
                        <a:t>Group</a:t>
                      </a:r>
                    </a:p>
                  </a:txBody>
                  <a:tcPr/>
                </a:tc>
                <a:tc>
                  <a:txBody>
                    <a:bodyPr/>
                    <a:lstStyle/>
                    <a:p>
                      <a:r>
                        <a:rPr lang="en-AU" sz="1400" dirty="0"/>
                        <a:t>Sample Mean</a:t>
                      </a:r>
                    </a:p>
                  </a:txBody>
                  <a:tcPr/>
                </a:tc>
                <a:tc>
                  <a:txBody>
                    <a:bodyPr/>
                    <a:lstStyle/>
                    <a:p>
                      <a:r>
                        <a:rPr lang="en-AU" sz="1400" dirty="0"/>
                        <a:t>Sample Size</a:t>
                      </a:r>
                    </a:p>
                  </a:txBody>
                  <a:tcPr/>
                </a:tc>
                <a:extLst>
                  <a:ext uri="{0D108BD9-81ED-4DB2-BD59-A6C34878D82A}">
                    <a16:rowId xmlns:a16="http://schemas.microsoft.com/office/drawing/2014/main" val="2531959624"/>
                  </a:ext>
                </a:extLst>
              </a:tr>
              <a:tr h="304276">
                <a:tc>
                  <a:txBody>
                    <a:bodyPr/>
                    <a:lstStyle/>
                    <a:p>
                      <a:r>
                        <a:rPr lang="en-AU" sz="1400" dirty="0"/>
                        <a:t>Front</a:t>
                      </a:r>
                    </a:p>
                  </a:txBody>
                  <a:tcPr/>
                </a:tc>
                <a:tc>
                  <a:txBody>
                    <a:bodyPr/>
                    <a:lstStyle/>
                    <a:p>
                      <a:r>
                        <a:rPr lang="en-AU" sz="1400" dirty="0"/>
                        <a:t>75.71</a:t>
                      </a:r>
                    </a:p>
                  </a:txBody>
                  <a:tcPr/>
                </a:tc>
                <a:tc>
                  <a:txBody>
                    <a:bodyPr/>
                    <a:lstStyle/>
                    <a:p>
                      <a:r>
                        <a:rPr lang="en-AU" sz="1400" dirty="0"/>
                        <a:t>7</a:t>
                      </a:r>
                    </a:p>
                  </a:txBody>
                  <a:tcPr/>
                </a:tc>
                <a:extLst>
                  <a:ext uri="{0D108BD9-81ED-4DB2-BD59-A6C34878D82A}">
                    <a16:rowId xmlns:a16="http://schemas.microsoft.com/office/drawing/2014/main" val="3848295383"/>
                  </a:ext>
                </a:extLst>
              </a:tr>
              <a:tr h="304276">
                <a:tc>
                  <a:txBody>
                    <a:bodyPr/>
                    <a:lstStyle/>
                    <a:p>
                      <a:r>
                        <a:rPr lang="en-AU" sz="1400" dirty="0"/>
                        <a:t>Middle</a:t>
                      </a:r>
                    </a:p>
                  </a:txBody>
                  <a:tcPr/>
                </a:tc>
                <a:tc>
                  <a:txBody>
                    <a:bodyPr/>
                    <a:lstStyle/>
                    <a:p>
                      <a:r>
                        <a:rPr lang="en-AU" sz="1400" dirty="0"/>
                        <a:t>67.11</a:t>
                      </a:r>
                    </a:p>
                  </a:txBody>
                  <a:tcPr/>
                </a:tc>
                <a:tc>
                  <a:txBody>
                    <a:bodyPr/>
                    <a:lstStyle/>
                    <a:p>
                      <a:r>
                        <a:rPr lang="en-AU" sz="1400" dirty="0"/>
                        <a:t>9</a:t>
                      </a:r>
                    </a:p>
                  </a:txBody>
                  <a:tcPr/>
                </a:tc>
                <a:extLst>
                  <a:ext uri="{0D108BD9-81ED-4DB2-BD59-A6C34878D82A}">
                    <a16:rowId xmlns:a16="http://schemas.microsoft.com/office/drawing/2014/main" val="900352265"/>
                  </a:ext>
                </a:extLst>
              </a:tr>
              <a:tr h="304276">
                <a:tc>
                  <a:txBody>
                    <a:bodyPr/>
                    <a:lstStyle/>
                    <a:p>
                      <a:r>
                        <a:rPr lang="en-AU" sz="1400" dirty="0"/>
                        <a:t>Back</a:t>
                      </a:r>
                    </a:p>
                  </a:txBody>
                  <a:tcPr/>
                </a:tc>
                <a:tc>
                  <a:txBody>
                    <a:bodyPr/>
                    <a:lstStyle/>
                    <a:p>
                      <a:r>
                        <a:rPr lang="en-AU" sz="1400" dirty="0"/>
                        <a:t>53.5</a:t>
                      </a:r>
                    </a:p>
                  </a:txBody>
                  <a:tcPr/>
                </a:tc>
                <a:tc>
                  <a:txBody>
                    <a:bodyPr/>
                    <a:lstStyle/>
                    <a:p>
                      <a:r>
                        <a:rPr lang="en-AU" sz="1400" dirty="0"/>
                        <a:t>8</a:t>
                      </a:r>
                    </a:p>
                  </a:txBody>
                  <a:tcPr/>
                </a:tc>
                <a:extLst>
                  <a:ext uri="{0D108BD9-81ED-4DB2-BD59-A6C34878D82A}">
                    <a16:rowId xmlns:a16="http://schemas.microsoft.com/office/drawing/2014/main" val="3949754139"/>
                  </a:ext>
                </a:extLst>
              </a:tr>
            </a:tbl>
          </a:graphicData>
        </a:graphic>
      </p:graphicFrame>
      <p:sp>
        <p:nvSpPr>
          <p:cNvPr id="4" name="Slide Number Placeholder 3">
            <a:extLst>
              <a:ext uri="{FF2B5EF4-FFF2-40B4-BE49-F238E27FC236}">
                <a16:creationId xmlns:a16="http://schemas.microsoft.com/office/drawing/2014/main" id="{C2D6296C-1ADD-F3D9-E906-F12213815337}"/>
              </a:ext>
            </a:extLst>
          </p:cNvPr>
          <p:cNvSpPr>
            <a:spLocks noGrp="1"/>
          </p:cNvSpPr>
          <p:nvPr>
            <p:ph type="sldNum" sz="quarter" idx="15"/>
          </p:nvPr>
        </p:nvSpPr>
        <p:spPr/>
        <p:txBody>
          <a:bodyPr/>
          <a:lstStyle/>
          <a:p>
            <a:fld id="{F5AEA0E0-5CC6-4BD0-905C-A0021E419432}" type="slidenum">
              <a:rPr lang="en-GB" smtClean="0"/>
              <a:pPr/>
              <a:t>26</a:t>
            </a:fld>
            <a:endParaRPr lang="en-GB" dirty="0"/>
          </a:p>
        </p:txBody>
      </p:sp>
      <p:sp>
        <p:nvSpPr>
          <p:cNvPr id="5" name="Footer Placeholder 4">
            <a:extLst>
              <a:ext uri="{FF2B5EF4-FFF2-40B4-BE49-F238E27FC236}">
                <a16:creationId xmlns:a16="http://schemas.microsoft.com/office/drawing/2014/main" id="{1A721D4C-E972-C3DD-7771-2B435A27342F}"/>
              </a:ext>
            </a:extLst>
          </p:cNvPr>
          <p:cNvSpPr>
            <a:spLocks noGrp="1"/>
          </p:cNvSpPr>
          <p:nvPr>
            <p:ph type="ftr" sz="quarter" idx="14"/>
          </p:nvPr>
        </p:nvSpPr>
        <p:spPr/>
        <p:txBody>
          <a:bodyPr/>
          <a:lstStyle/>
          <a:p>
            <a:r>
              <a:rPr lang="en-AU"/>
              <a:t>Deakin University CRICOS Provider Code: 00113B</a:t>
            </a:r>
            <a:endParaRPr lang="en-GB" dirty="0"/>
          </a:p>
        </p:txBody>
      </p:sp>
      <p:graphicFrame>
        <p:nvGraphicFramePr>
          <p:cNvPr id="7" name="Content Placeholder 5">
            <a:extLst>
              <a:ext uri="{FF2B5EF4-FFF2-40B4-BE49-F238E27FC236}">
                <a16:creationId xmlns:a16="http://schemas.microsoft.com/office/drawing/2014/main" id="{549E1861-4870-E2B9-DC6B-E949856F58CE}"/>
              </a:ext>
            </a:extLst>
          </p:cNvPr>
          <p:cNvGraphicFramePr>
            <a:graphicFrameLocks/>
          </p:cNvGraphicFramePr>
          <p:nvPr>
            <p:extLst>
              <p:ext uri="{D42A27DB-BD31-4B8C-83A1-F6EECF244321}">
                <p14:modId xmlns:p14="http://schemas.microsoft.com/office/powerpoint/2010/main" val="4095927268"/>
              </p:ext>
            </p:extLst>
          </p:nvPr>
        </p:nvGraphicFramePr>
        <p:xfrm>
          <a:off x="801687" y="3097118"/>
          <a:ext cx="3383686" cy="2123268"/>
        </p:xfrm>
        <a:graphic>
          <a:graphicData uri="http://schemas.openxmlformats.org/drawingml/2006/table">
            <a:tbl>
              <a:tblPr firstRow="1" bandRow="1">
                <a:tableStyleId>{69012ECD-51FC-41F1-AA8D-1B2483CD663E}</a:tableStyleId>
              </a:tblPr>
              <a:tblGrid>
                <a:gridCol w="2267157">
                  <a:extLst>
                    <a:ext uri="{9D8B030D-6E8A-4147-A177-3AD203B41FA5}">
                      <a16:colId xmlns:a16="http://schemas.microsoft.com/office/drawing/2014/main" val="3708245167"/>
                    </a:ext>
                  </a:extLst>
                </a:gridCol>
                <a:gridCol w="1116529">
                  <a:extLst>
                    <a:ext uri="{9D8B030D-6E8A-4147-A177-3AD203B41FA5}">
                      <a16:colId xmlns:a16="http://schemas.microsoft.com/office/drawing/2014/main" val="754686405"/>
                    </a:ext>
                  </a:extLst>
                </a:gridCol>
              </a:tblGrid>
              <a:tr h="318157">
                <a:tc gridSpan="2">
                  <a:txBody>
                    <a:bodyPr/>
                    <a:lstStyle/>
                    <a:p>
                      <a:r>
                        <a:rPr lang="en-AU" sz="1400" dirty="0"/>
                        <a:t>Other Data</a:t>
                      </a:r>
                    </a:p>
                  </a:txBody>
                  <a:tcPr/>
                </a:tc>
                <a:tc hMerge="1">
                  <a:txBody>
                    <a:bodyPr/>
                    <a:lstStyle/>
                    <a:p>
                      <a:endParaRPr dirty="0"/>
                    </a:p>
                  </a:txBody>
                  <a:tcPr/>
                </a:tc>
                <a:extLst>
                  <a:ext uri="{0D108BD9-81ED-4DB2-BD59-A6C34878D82A}">
                    <a16:rowId xmlns:a16="http://schemas.microsoft.com/office/drawing/2014/main" val="2531959624"/>
                  </a:ext>
                </a:extLst>
              </a:tr>
              <a:tr h="318157">
                <a:tc>
                  <a:txBody>
                    <a:bodyPr/>
                    <a:lstStyle/>
                    <a:p>
                      <a:r>
                        <a:rPr lang="en-AU" sz="1400" dirty="0"/>
                        <a:t>Significance</a:t>
                      </a:r>
                    </a:p>
                  </a:txBody>
                  <a:tcPr/>
                </a:tc>
                <a:tc>
                  <a:txBody>
                    <a:bodyPr/>
                    <a:lstStyle/>
                    <a:p>
                      <a:r>
                        <a:rPr lang="en-AU" sz="1400" dirty="0"/>
                        <a:t>0.05</a:t>
                      </a:r>
                    </a:p>
                  </a:txBody>
                  <a:tcPr/>
                </a:tc>
                <a:extLst>
                  <a:ext uri="{0D108BD9-81ED-4DB2-BD59-A6C34878D82A}">
                    <a16:rowId xmlns:a16="http://schemas.microsoft.com/office/drawing/2014/main" val="3848295383"/>
                  </a:ext>
                </a:extLst>
              </a:tr>
              <a:tr h="318157">
                <a:tc>
                  <a:txBody>
                    <a:bodyPr/>
                    <a:lstStyle/>
                    <a:p>
                      <a:r>
                        <a:rPr lang="en-AU" sz="1400" dirty="0"/>
                        <a:t>Numerator </a:t>
                      </a:r>
                      <a:r>
                        <a:rPr lang="en-AU" sz="1400" dirty="0" err="1"/>
                        <a:t>df</a:t>
                      </a:r>
                      <a:endParaRPr lang="en-AU" sz="1400" dirty="0"/>
                    </a:p>
                  </a:txBody>
                  <a:tcPr/>
                </a:tc>
                <a:tc>
                  <a:txBody>
                    <a:bodyPr/>
                    <a:lstStyle/>
                    <a:p>
                      <a:r>
                        <a:rPr lang="en-AU" sz="1400" dirty="0"/>
                        <a:t>3</a:t>
                      </a:r>
                    </a:p>
                  </a:txBody>
                  <a:tcPr/>
                </a:tc>
                <a:extLst>
                  <a:ext uri="{0D108BD9-81ED-4DB2-BD59-A6C34878D82A}">
                    <a16:rowId xmlns:a16="http://schemas.microsoft.com/office/drawing/2014/main" val="900352265"/>
                  </a:ext>
                </a:extLst>
              </a:tr>
              <a:tr h="318157">
                <a:tc>
                  <a:txBody>
                    <a:bodyPr/>
                    <a:lstStyle/>
                    <a:p>
                      <a:r>
                        <a:rPr lang="en-AU" sz="1400" dirty="0"/>
                        <a:t>Denominator </a:t>
                      </a:r>
                      <a:r>
                        <a:rPr lang="en-AU" sz="1400" dirty="0" err="1"/>
                        <a:t>df</a:t>
                      </a:r>
                      <a:endParaRPr lang="en-AU" sz="1400" dirty="0"/>
                    </a:p>
                  </a:txBody>
                  <a:tcPr/>
                </a:tc>
                <a:tc>
                  <a:txBody>
                    <a:bodyPr/>
                    <a:lstStyle/>
                    <a:p>
                      <a:r>
                        <a:rPr lang="en-AU" sz="1400" dirty="0"/>
                        <a:t>21</a:t>
                      </a:r>
                    </a:p>
                  </a:txBody>
                  <a:tcPr/>
                </a:tc>
                <a:extLst>
                  <a:ext uri="{0D108BD9-81ED-4DB2-BD59-A6C34878D82A}">
                    <a16:rowId xmlns:a16="http://schemas.microsoft.com/office/drawing/2014/main" val="3949754139"/>
                  </a:ext>
                </a:extLst>
              </a:tr>
              <a:tr h="318157">
                <a:tc>
                  <a:txBody>
                    <a:bodyPr/>
                    <a:lstStyle/>
                    <a:p>
                      <a:r>
                        <a:rPr lang="en-AU" sz="1400" dirty="0"/>
                        <a:t>MSW</a:t>
                      </a:r>
                    </a:p>
                  </a:txBody>
                  <a:tcPr/>
                </a:tc>
                <a:tc>
                  <a:txBody>
                    <a:bodyPr/>
                    <a:lstStyle/>
                    <a:p>
                      <a:r>
                        <a:rPr lang="en-AU" sz="1400" dirty="0"/>
                        <a:t>161.25</a:t>
                      </a:r>
                    </a:p>
                  </a:txBody>
                  <a:tcPr/>
                </a:tc>
                <a:extLst>
                  <a:ext uri="{0D108BD9-81ED-4DB2-BD59-A6C34878D82A}">
                    <a16:rowId xmlns:a16="http://schemas.microsoft.com/office/drawing/2014/main" val="3948092803"/>
                  </a:ext>
                </a:extLst>
              </a:tr>
              <a:tr h="532483">
                <a:tc>
                  <a:txBody>
                    <a:bodyPr/>
                    <a:lstStyle/>
                    <a:p>
                      <a:r>
                        <a:rPr lang="en-AU" sz="1400" dirty="0"/>
                        <a:t>Q Statistics (from the table)</a:t>
                      </a:r>
                    </a:p>
                  </a:txBody>
                  <a:tcPr/>
                </a:tc>
                <a:tc>
                  <a:txBody>
                    <a:bodyPr/>
                    <a:lstStyle/>
                    <a:p>
                      <a:r>
                        <a:rPr lang="en-AU" sz="1400" dirty="0"/>
                        <a:t>3.58</a:t>
                      </a:r>
                    </a:p>
                  </a:txBody>
                  <a:tcPr/>
                </a:tc>
                <a:extLst>
                  <a:ext uri="{0D108BD9-81ED-4DB2-BD59-A6C34878D82A}">
                    <a16:rowId xmlns:a16="http://schemas.microsoft.com/office/drawing/2014/main" val="1995576194"/>
                  </a:ext>
                </a:extLst>
              </a:tr>
            </a:tbl>
          </a:graphicData>
        </a:graphic>
      </p:graphicFrame>
      <p:pic>
        <p:nvPicPr>
          <p:cNvPr id="10" name="Picture 9">
            <a:extLst>
              <a:ext uri="{FF2B5EF4-FFF2-40B4-BE49-F238E27FC236}">
                <a16:creationId xmlns:a16="http://schemas.microsoft.com/office/drawing/2014/main" id="{B6CE1F92-C9FB-5DA0-12AF-CA2120EB2B9F}"/>
              </a:ext>
            </a:extLst>
          </p:cNvPr>
          <p:cNvPicPr>
            <a:picLocks noChangeAspect="1"/>
          </p:cNvPicPr>
          <p:nvPr/>
        </p:nvPicPr>
        <p:blipFill>
          <a:blip r:embed="rId2"/>
          <a:stretch>
            <a:fillRect/>
          </a:stretch>
        </p:blipFill>
        <p:spPr>
          <a:xfrm>
            <a:off x="7123141" y="4362083"/>
            <a:ext cx="3784451" cy="1645414"/>
          </a:xfrm>
          <a:prstGeom prst="rect">
            <a:avLst/>
          </a:prstGeom>
        </p:spPr>
      </p:pic>
      <p:sp>
        <p:nvSpPr>
          <p:cNvPr id="11" name="Down Arrow 10">
            <a:extLst>
              <a:ext uri="{FF2B5EF4-FFF2-40B4-BE49-F238E27FC236}">
                <a16:creationId xmlns:a16="http://schemas.microsoft.com/office/drawing/2014/main" id="{8DB88E88-8E65-B59B-0B62-248DA9848F2D}"/>
              </a:ext>
            </a:extLst>
          </p:cNvPr>
          <p:cNvSpPr/>
          <p:nvPr/>
        </p:nvSpPr>
        <p:spPr>
          <a:xfrm rot="10800000">
            <a:off x="8878187" y="3523375"/>
            <a:ext cx="274358" cy="6759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3" name="Table 2">
            <a:extLst>
              <a:ext uri="{FF2B5EF4-FFF2-40B4-BE49-F238E27FC236}">
                <a16:creationId xmlns:a16="http://schemas.microsoft.com/office/drawing/2014/main" id="{9C492594-3B11-547E-771F-C6BA3DABD86B}"/>
              </a:ext>
            </a:extLst>
          </p:cNvPr>
          <p:cNvGraphicFramePr>
            <a:graphicFrameLocks noGrp="1"/>
          </p:cNvGraphicFramePr>
          <p:nvPr>
            <p:extLst>
              <p:ext uri="{D42A27DB-BD31-4B8C-83A1-F6EECF244321}">
                <p14:modId xmlns:p14="http://schemas.microsoft.com/office/powerpoint/2010/main" val="2559984179"/>
              </p:ext>
            </p:extLst>
          </p:nvPr>
        </p:nvGraphicFramePr>
        <p:xfrm>
          <a:off x="4293366" y="1518588"/>
          <a:ext cx="7538600" cy="1737360"/>
        </p:xfrm>
        <a:graphic>
          <a:graphicData uri="http://schemas.openxmlformats.org/drawingml/2006/table">
            <a:tbl>
              <a:tblPr firstRow="1" bandRow="1">
                <a:tableStyleId>{5C22544A-7EE6-4342-B048-85BDC9FD1C3A}</a:tableStyleId>
              </a:tblPr>
              <a:tblGrid>
                <a:gridCol w="1890671">
                  <a:extLst>
                    <a:ext uri="{9D8B030D-6E8A-4147-A177-3AD203B41FA5}">
                      <a16:colId xmlns:a16="http://schemas.microsoft.com/office/drawing/2014/main" val="698976744"/>
                    </a:ext>
                  </a:extLst>
                </a:gridCol>
                <a:gridCol w="1276504">
                  <a:extLst>
                    <a:ext uri="{9D8B030D-6E8A-4147-A177-3AD203B41FA5}">
                      <a16:colId xmlns:a16="http://schemas.microsoft.com/office/drawing/2014/main" val="3425888597"/>
                    </a:ext>
                  </a:extLst>
                </a:gridCol>
                <a:gridCol w="1276504">
                  <a:extLst>
                    <a:ext uri="{9D8B030D-6E8A-4147-A177-3AD203B41FA5}">
                      <a16:colId xmlns:a16="http://schemas.microsoft.com/office/drawing/2014/main" val="1943721192"/>
                    </a:ext>
                  </a:extLst>
                </a:gridCol>
                <a:gridCol w="1529397">
                  <a:extLst>
                    <a:ext uri="{9D8B030D-6E8A-4147-A177-3AD203B41FA5}">
                      <a16:colId xmlns:a16="http://schemas.microsoft.com/office/drawing/2014/main" val="3192379720"/>
                    </a:ext>
                  </a:extLst>
                </a:gridCol>
                <a:gridCol w="1565524">
                  <a:extLst>
                    <a:ext uri="{9D8B030D-6E8A-4147-A177-3AD203B41FA5}">
                      <a16:colId xmlns:a16="http://schemas.microsoft.com/office/drawing/2014/main" val="4224032831"/>
                    </a:ext>
                  </a:extLst>
                </a:gridCol>
              </a:tblGrid>
              <a:tr h="675669">
                <a:tc>
                  <a:txBody>
                    <a:bodyPr/>
                    <a:lstStyle/>
                    <a:p>
                      <a:pPr algn="l" fontAlgn="b"/>
                      <a:r>
                        <a:rPr lang="en-AU" sz="1200" u="none" strike="noStrike" dirty="0">
                          <a:effectLst/>
                        </a:rPr>
                        <a:t>Comparison</a:t>
                      </a:r>
                      <a:endParaRPr lang="en-AU" sz="12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AU" sz="1200" u="none" strike="noStrike" dirty="0">
                          <a:effectLst/>
                        </a:rPr>
                        <a:t>Difference of Means (x)</a:t>
                      </a:r>
                      <a:endParaRPr lang="en-AU" sz="12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AU" sz="1200" u="none" strike="noStrike" dirty="0">
                          <a:effectLst/>
                        </a:rPr>
                        <a:t>Std Error (SE)</a:t>
                      </a:r>
                      <a:endParaRPr lang="en-AU" sz="12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AU" sz="1200" b="1" i="0" u="none" strike="noStrike" dirty="0">
                          <a:solidFill>
                            <a:srgbClr val="FFFFFF"/>
                          </a:solidFill>
                          <a:effectLst/>
                          <a:latin typeface="Aptos Narrow" panose="020B0004020202020204" pitchFamily="34" charset="0"/>
                        </a:rPr>
                        <a:t> Q = x/SE</a:t>
                      </a:r>
                    </a:p>
                  </a:txBody>
                  <a:tcPr marL="9525" marR="9525" marT="9525" marB="0" anchor="ctr"/>
                </a:tc>
                <a:tc>
                  <a:txBody>
                    <a:bodyPr/>
                    <a:lstStyle/>
                    <a:p>
                      <a:pPr algn="l" fontAlgn="b"/>
                      <a:r>
                        <a:rPr lang="en-AU" sz="1200" u="none" strike="noStrike" dirty="0">
                          <a:effectLst/>
                        </a:rPr>
                        <a:t>Results</a:t>
                      </a:r>
                      <a:endParaRPr lang="en-AU" sz="1200" b="1" i="0" u="none" strike="noStrike" dirty="0">
                        <a:solidFill>
                          <a:srgbClr val="FFFFFF"/>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49970883"/>
                  </a:ext>
                </a:extLst>
              </a:tr>
              <a:tr h="402411">
                <a:tc>
                  <a:txBody>
                    <a:bodyPr/>
                    <a:lstStyle/>
                    <a:p>
                      <a:pPr algn="l" fontAlgn="b"/>
                      <a:r>
                        <a:rPr lang="en-AU" sz="1200" u="none" strike="noStrike" dirty="0">
                          <a:effectLst/>
                        </a:rPr>
                        <a:t>Comparing Front and middle </a:t>
                      </a:r>
                      <a:endParaRPr lang="en-AU"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ctr" fontAlgn="b"/>
                      <a:r>
                        <a:rPr lang="en-AU" sz="1200" u="none" strike="noStrike" dirty="0">
                          <a:effectLst/>
                        </a:rPr>
                        <a:t>8.6</a:t>
                      </a:r>
                      <a:endParaRPr lang="en-AU"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ctr" fontAlgn="b"/>
                      <a:r>
                        <a:rPr lang="en-AU" sz="1200" u="none" strike="noStrike" dirty="0">
                          <a:effectLst/>
                        </a:rPr>
                        <a:t>4.525062483</a:t>
                      </a:r>
                      <a:endParaRPr lang="en-AU"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ctr" fontAlgn="b"/>
                      <a:r>
                        <a:rPr lang="en-AU" sz="1200" u="none" strike="noStrike" dirty="0">
                          <a:effectLst/>
                        </a:rPr>
                        <a:t>1.900526243</a:t>
                      </a:r>
                      <a:endParaRPr lang="en-AU"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AU" sz="1200" u="none" strike="noStrike" dirty="0">
                          <a:effectLst/>
                        </a:rPr>
                        <a:t>Means are not different</a:t>
                      </a:r>
                      <a:endParaRPr lang="en-AU" sz="1200" b="0" i="0" u="none" strike="noStrike" dirty="0">
                        <a:solidFill>
                          <a:srgbClr val="000000"/>
                        </a:solidFill>
                        <a:effectLst/>
                        <a:latin typeface="Aptos Narrow" panose="020B0004020202020204" pitchFamily="34" charset="0"/>
                      </a:endParaRPr>
                    </a:p>
                  </a:txBody>
                  <a:tcPr marL="9525" marR="9525" marT="9525" marB="0"/>
                </a:tc>
                <a:extLst>
                  <a:ext uri="{0D108BD9-81ED-4DB2-BD59-A6C34878D82A}">
                    <a16:rowId xmlns:a16="http://schemas.microsoft.com/office/drawing/2014/main" val="2940068853"/>
                  </a:ext>
                </a:extLst>
              </a:tr>
              <a:tr h="365844">
                <a:tc>
                  <a:txBody>
                    <a:bodyPr/>
                    <a:lstStyle/>
                    <a:p>
                      <a:pPr algn="l" fontAlgn="b"/>
                      <a:r>
                        <a:rPr lang="en-AU" sz="1200" u="none" strike="noStrike" dirty="0">
                          <a:effectLst/>
                        </a:rPr>
                        <a:t>Comparing Front and Back </a:t>
                      </a:r>
                      <a:endParaRPr lang="en-AU"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ctr" fontAlgn="b"/>
                      <a:r>
                        <a:rPr lang="en-AU" sz="1200" u="none" strike="noStrike">
                          <a:effectLst/>
                        </a:rPr>
                        <a:t>22.21</a:t>
                      </a:r>
                      <a:endParaRPr lang="en-AU" sz="1200" b="0" i="0" u="none" strike="noStrike">
                        <a:solidFill>
                          <a:srgbClr val="000000"/>
                        </a:solidFill>
                        <a:effectLst/>
                        <a:latin typeface="Aptos Narrow" panose="020B0004020202020204" pitchFamily="34" charset="0"/>
                      </a:endParaRPr>
                    </a:p>
                  </a:txBody>
                  <a:tcPr marL="9525" marR="9525" marT="9525" marB="0"/>
                </a:tc>
                <a:tc>
                  <a:txBody>
                    <a:bodyPr/>
                    <a:lstStyle/>
                    <a:p>
                      <a:pPr algn="ctr" fontAlgn="b"/>
                      <a:r>
                        <a:rPr lang="en-AU" sz="1200" u="none" strike="noStrike" dirty="0">
                          <a:effectLst/>
                        </a:rPr>
                        <a:t>4.647147743</a:t>
                      </a:r>
                      <a:endParaRPr lang="en-AU"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ctr" fontAlgn="b"/>
                      <a:r>
                        <a:rPr lang="en-AU" sz="1200" u="none" strike="noStrike" dirty="0">
                          <a:effectLst/>
                        </a:rPr>
                        <a:t>4.779275639</a:t>
                      </a:r>
                      <a:endParaRPr lang="en-AU"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AU" sz="1200" u="none" strike="noStrike" dirty="0">
                          <a:effectLst/>
                        </a:rPr>
                        <a:t>Means are different</a:t>
                      </a:r>
                      <a:endParaRPr lang="en-AU" sz="1200" b="0" i="0" u="none" strike="noStrike" dirty="0">
                        <a:solidFill>
                          <a:srgbClr val="000000"/>
                        </a:solidFill>
                        <a:effectLst/>
                        <a:latin typeface="Aptos Narrow" panose="020B0004020202020204" pitchFamily="34" charset="0"/>
                      </a:endParaRPr>
                    </a:p>
                  </a:txBody>
                  <a:tcPr marL="9525" marR="9525" marT="9525" marB="0"/>
                </a:tc>
                <a:extLst>
                  <a:ext uri="{0D108BD9-81ED-4DB2-BD59-A6C34878D82A}">
                    <a16:rowId xmlns:a16="http://schemas.microsoft.com/office/drawing/2014/main" val="2852160647"/>
                  </a:ext>
                </a:extLst>
              </a:tr>
              <a:tr h="293436">
                <a:tc>
                  <a:txBody>
                    <a:bodyPr/>
                    <a:lstStyle/>
                    <a:p>
                      <a:pPr algn="l" fontAlgn="b"/>
                      <a:r>
                        <a:rPr lang="en-AU" sz="1200" u="none" strike="noStrike" dirty="0">
                          <a:effectLst/>
                        </a:rPr>
                        <a:t>Comparing Middle to Back</a:t>
                      </a:r>
                      <a:endParaRPr lang="en-AU"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ctr" fontAlgn="b"/>
                      <a:r>
                        <a:rPr lang="en-AU" sz="1200" u="none" strike="noStrike">
                          <a:effectLst/>
                        </a:rPr>
                        <a:t>13.61</a:t>
                      </a:r>
                      <a:endParaRPr lang="en-AU" sz="1200" b="0" i="0" u="none" strike="noStrike">
                        <a:solidFill>
                          <a:srgbClr val="000000"/>
                        </a:solidFill>
                        <a:effectLst/>
                        <a:latin typeface="Aptos Narrow" panose="020B0004020202020204" pitchFamily="34" charset="0"/>
                      </a:endParaRPr>
                    </a:p>
                  </a:txBody>
                  <a:tcPr marL="9525" marR="9525" marT="9525" marB="0"/>
                </a:tc>
                <a:tc>
                  <a:txBody>
                    <a:bodyPr/>
                    <a:lstStyle/>
                    <a:p>
                      <a:pPr algn="ctr" fontAlgn="b"/>
                      <a:r>
                        <a:rPr lang="en-AU" sz="1200" u="none" strike="noStrike">
                          <a:effectLst/>
                        </a:rPr>
                        <a:t>4.363078997</a:t>
                      </a:r>
                      <a:endParaRPr lang="en-AU" sz="1200" b="0" i="0" u="none" strike="noStrike">
                        <a:solidFill>
                          <a:srgbClr val="000000"/>
                        </a:solidFill>
                        <a:effectLst/>
                        <a:latin typeface="Aptos Narrow" panose="020B0004020202020204" pitchFamily="34" charset="0"/>
                      </a:endParaRPr>
                    </a:p>
                  </a:txBody>
                  <a:tcPr marL="9525" marR="9525" marT="9525" marB="0"/>
                </a:tc>
                <a:tc>
                  <a:txBody>
                    <a:bodyPr/>
                    <a:lstStyle/>
                    <a:p>
                      <a:pPr algn="ctr" fontAlgn="b"/>
                      <a:r>
                        <a:rPr lang="en-AU" sz="1200" u="none" strike="noStrike" dirty="0">
                          <a:effectLst/>
                        </a:rPr>
                        <a:t>3.119356768</a:t>
                      </a:r>
                      <a:endParaRPr lang="en-AU"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AU" sz="1200" u="none" strike="noStrike" dirty="0">
                          <a:effectLst/>
                        </a:rPr>
                        <a:t>Means are not different</a:t>
                      </a:r>
                      <a:endParaRPr lang="en-AU" sz="1200" b="0" i="0" u="none" strike="noStrike" dirty="0">
                        <a:solidFill>
                          <a:srgbClr val="000000"/>
                        </a:solidFill>
                        <a:effectLst/>
                        <a:latin typeface="Aptos Narrow" panose="020B0004020202020204" pitchFamily="34" charset="0"/>
                      </a:endParaRPr>
                    </a:p>
                  </a:txBody>
                  <a:tcPr marL="9525" marR="9525" marT="9525" marB="0"/>
                </a:tc>
                <a:extLst>
                  <a:ext uri="{0D108BD9-81ED-4DB2-BD59-A6C34878D82A}">
                    <a16:rowId xmlns:a16="http://schemas.microsoft.com/office/drawing/2014/main" val="83990595"/>
                  </a:ext>
                </a:extLst>
              </a:tr>
            </a:tbl>
          </a:graphicData>
        </a:graphic>
      </p:graphicFrame>
    </p:spTree>
    <p:extLst>
      <p:ext uri="{BB962C8B-B14F-4D97-AF65-F5344CB8AC3E}">
        <p14:creationId xmlns:p14="http://schemas.microsoft.com/office/powerpoint/2010/main" val="732748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139B-B657-8A43-3EF6-A56D7FDAED25}"/>
              </a:ext>
            </a:extLst>
          </p:cNvPr>
          <p:cNvSpPr>
            <a:spLocks noGrp="1"/>
          </p:cNvSpPr>
          <p:nvPr>
            <p:ph type="ctrTitle"/>
          </p:nvPr>
        </p:nvSpPr>
        <p:spPr/>
        <p:txBody>
          <a:bodyPr/>
          <a:lstStyle/>
          <a:p>
            <a:r>
              <a:rPr lang="en-AU" sz="6000" b="1" dirty="0"/>
              <a:t>Thank You</a:t>
            </a:r>
          </a:p>
        </p:txBody>
      </p:sp>
      <p:sp>
        <p:nvSpPr>
          <p:cNvPr id="5" name="Footer Placeholder 4">
            <a:extLst>
              <a:ext uri="{FF2B5EF4-FFF2-40B4-BE49-F238E27FC236}">
                <a16:creationId xmlns:a16="http://schemas.microsoft.com/office/drawing/2014/main" id="{E59D5675-9659-B79A-6AA4-8D0770BD6B95}"/>
              </a:ext>
            </a:extLst>
          </p:cNvPr>
          <p:cNvSpPr>
            <a:spLocks noGrp="1"/>
          </p:cNvSpPr>
          <p:nvPr>
            <p:ph type="ftr" sz="quarter" idx="11"/>
          </p:nvPr>
        </p:nvSpPr>
        <p:spPr/>
        <p:txBody>
          <a:bodyPr/>
          <a:lstStyle/>
          <a:p>
            <a:r>
              <a:rPr lang="en-AU"/>
              <a:t>Deakin University CRICOS Provider Code: 00113B</a:t>
            </a:r>
            <a:endParaRPr lang="en-GB" dirty="0"/>
          </a:p>
        </p:txBody>
      </p:sp>
      <p:sp>
        <p:nvSpPr>
          <p:cNvPr id="4" name="Slide Number Placeholder 3">
            <a:extLst>
              <a:ext uri="{FF2B5EF4-FFF2-40B4-BE49-F238E27FC236}">
                <a16:creationId xmlns:a16="http://schemas.microsoft.com/office/drawing/2014/main" id="{A488BF84-3BE0-A7A8-BFD7-F8585770153C}"/>
              </a:ext>
            </a:extLst>
          </p:cNvPr>
          <p:cNvSpPr>
            <a:spLocks noGrp="1"/>
          </p:cNvSpPr>
          <p:nvPr>
            <p:ph type="sldNum" sz="quarter" idx="4294967295"/>
          </p:nvPr>
        </p:nvSpPr>
        <p:spPr>
          <a:xfrm>
            <a:off x="0" y="6288088"/>
            <a:ext cx="576263" cy="247650"/>
          </a:xfrm>
        </p:spPr>
        <p:txBody>
          <a:bodyPr/>
          <a:lstStyle/>
          <a:p>
            <a:fld id="{F5AEA0E0-5CC6-4BD0-905C-A0021E419432}" type="slidenum">
              <a:rPr lang="en-GB" smtClean="0"/>
              <a:pPr/>
              <a:t>27</a:t>
            </a:fld>
            <a:endParaRPr lang="en-GB" dirty="0"/>
          </a:p>
        </p:txBody>
      </p:sp>
    </p:spTree>
    <p:extLst>
      <p:ext uri="{BB962C8B-B14F-4D97-AF65-F5344CB8AC3E}">
        <p14:creationId xmlns:p14="http://schemas.microsoft.com/office/powerpoint/2010/main" val="52520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E44F15-B9A7-3578-AAB8-5F3DE4518009}"/>
              </a:ext>
            </a:extLst>
          </p:cNvPr>
          <p:cNvSpPr>
            <a:spLocks noGrp="1"/>
          </p:cNvSpPr>
          <p:nvPr>
            <p:ph type="title"/>
          </p:nvPr>
        </p:nvSpPr>
        <p:spPr/>
        <p:txBody>
          <a:bodyPr/>
          <a:lstStyle/>
          <a:p>
            <a:r>
              <a:rPr lang="en-AU" dirty="0"/>
              <a:t>Recap</a:t>
            </a:r>
          </a:p>
        </p:txBody>
      </p:sp>
      <p:graphicFrame>
        <p:nvGraphicFramePr>
          <p:cNvPr id="7" name="Content Placeholder 6">
            <a:extLst>
              <a:ext uri="{FF2B5EF4-FFF2-40B4-BE49-F238E27FC236}">
                <a16:creationId xmlns:a16="http://schemas.microsoft.com/office/drawing/2014/main" id="{4D0C8115-FC4B-7ECD-453C-C246A6E2BB1F}"/>
              </a:ext>
            </a:extLst>
          </p:cNvPr>
          <p:cNvGraphicFramePr>
            <a:graphicFrameLocks noGrp="1"/>
          </p:cNvGraphicFramePr>
          <p:nvPr>
            <p:ph sz="quarter" idx="12"/>
            <p:extLst>
              <p:ext uri="{D42A27DB-BD31-4B8C-83A1-F6EECF244321}">
                <p14:modId xmlns:p14="http://schemas.microsoft.com/office/powerpoint/2010/main" val="2294634075"/>
              </p:ext>
            </p:extLst>
          </p:nvPr>
        </p:nvGraphicFramePr>
        <p:xfrm>
          <a:off x="801765" y="1024628"/>
          <a:ext cx="10588470" cy="5062520"/>
        </p:xfrm>
        <a:graphic>
          <a:graphicData uri="http://schemas.openxmlformats.org/drawingml/2006/table">
            <a:tbl>
              <a:tblPr firstRow="1" bandRow="1">
                <a:tableStyleId>{69012ECD-51FC-41F1-AA8D-1B2483CD663E}</a:tableStyleId>
              </a:tblPr>
              <a:tblGrid>
                <a:gridCol w="5294235">
                  <a:extLst>
                    <a:ext uri="{9D8B030D-6E8A-4147-A177-3AD203B41FA5}">
                      <a16:colId xmlns:a16="http://schemas.microsoft.com/office/drawing/2014/main" val="727696850"/>
                    </a:ext>
                  </a:extLst>
                </a:gridCol>
                <a:gridCol w="5294235">
                  <a:extLst>
                    <a:ext uri="{9D8B030D-6E8A-4147-A177-3AD203B41FA5}">
                      <a16:colId xmlns:a16="http://schemas.microsoft.com/office/drawing/2014/main" val="1459098744"/>
                    </a:ext>
                  </a:extLst>
                </a:gridCol>
              </a:tblGrid>
              <a:tr h="581960">
                <a:tc>
                  <a:txBody>
                    <a:bodyPr/>
                    <a:lstStyle/>
                    <a:p>
                      <a:r>
                        <a:rPr lang="en-AU" dirty="0"/>
                        <a:t>T-test</a:t>
                      </a:r>
                    </a:p>
                  </a:txBody>
                  <a:tcPr anchor="ctr"/>
                </a:tc>
                <a:tc>
                  <a:txBody>
                    <a:bodyPr/>
                    <a:lstStyle/>
                    <a:p>
                      <a:r>
                        <a:rPr lang="en-AU" dirty="0"/>
                        <a:t>Z-test</a:t>
                      </a:r>
                    </a:p>
                  </a:txBody>
                  <a:tcPr anchor="ctr"/>
                </a:tc>
                <a:extLst>
                  <a:ext uri="{0D108BD9-81ED-4DB2-BD59-A6C34878D82A}">
                    <a16:rowId xmlns:a16="http://schemas.microsoft.com/office/drawing/2014/main" val="3533462315"/>
                  </a:ext>
                </a:extLst>
              </a:tr>
              <a:tr h="3138532">
                <a:tc>
                  <a:txBody>
                    <a:bodyPr/>
                    <a:lstStyle/>
                    <a:p>
                      <a:r>
                        <a:rPr lang="en-AU" b="1" dirty="0"/>
                        <a:t>Sample Mean Difference:</a:t>
                      </a:r>
                      <a:endParaRPr lang="en-AU" dirty="0"/>
                    </a:p>
                    <a:p>
                      <a:r>
                        <a:rPr lang="en-AU" dirty="0"/>
                        <a:t>Mean before training (M1) = 51.5</a:t>
                      </a:r>
                    </a:p>
                    <a:p>
                      <a:r>
                        <a:rPr lang="en-AU" dirty="0"/>
                        <a:t>Mean after training (M2) = 56.5</a:t>
                      </a:r>
                    </a:p>
                    <a:p>
                      <a:r>
                        <a:rPr lang="en-AU" dirty="0"/>
                        <a:t>Mean difference = 5</a:t>
                      </a:r>
                    </a:p>
                    <a:p>
                      <a:endParaRPr lang="en-AU" dirty="0"/>
                    </a:p>
                    <a:p>
                      <a:r>
                        <a:rPr lang="en-AU" b="1" dirty="0"/>
                        <a:t>T-Statistic Calculation:</a:t>
                      </a:r>
                      <a:endParaRPr lang="en-AU" dirty="0"/>
                    </a:p>
                    <a:p>
                      <a:endParaRPr lang="en-AU" dirty="0"/>
                    </a:p>
                    <a:p>
                      <a:endParaRPr lang="en-AU" dirty="0"/>
                    </a:p>
                    <a:p>
                      <a:endParaRPr lang="en-AU" b="1" dirty="0"/>
                    </a:p>
                    <a:p>
                      <a:endParaRPr lang="en-AU" b="1" dirty="0"/>
                    </a:p>
                    <a:p>
                      <a:endParaRPr lang="en-AU" b="1" dirty="0"/>
                    </a:p>
                    <a:p>
                      <a:r>
                        <a:rPr lang="en-AU" b="1" dirty="0"/>
                        <a:t>Critical Value Comparison:</a:t>
                      </a:r>
                      <a:endParaRPr lang="en-AU" dirty="0"/>
                    </a:p>
                    <a:p>
                      <a:r>
                        <a:rPr lang="en-AU" dirty="0"/>
                        <a:t>Compare t-statistic with critical value from t-distribution table (depends on degrees of freedom and significance level).</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b="1" dirty="0"/>
                    </a:p>
                  </a:txBody>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Sample mean lifespan of new bulbs = 1,020 hours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Population mean lifespan = 1,000 hours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Population standard deviation = 100 hours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Sample size = 50</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b="1" dirty="0"/>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1" dirty="0"/>
                        <a:t>Z-Statistic Calculation:</a:t>
                      </a:r>
                      <a:endParaRPr lang="en-AU" dirty="0"/>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b="1" dirty="0"/>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b="1" dirty="0"/>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b="1" dirty="0"/>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b="1" dirty="0"/>
                    </a:p>
                    <a:p>
                      <a:endParaRPr lang="en-AU" b="1" dirty="0"/>
                    </a:p>
                    <a:p>
                      <a:r>
                        <a:rPr lang="en-AU" b="1" dirty="0"/>
                        <a:t>Critical Value Comparison:</a:t>
                      </a:r>
                      <a:endParaRPr lang="en-AU" dirty="0"/>
                    </a:p>
                    <a:p>
                      <a:r>
                        <a:rPr lang="en-AU" dirty="0"/>
                        <a:t>Compare z-statistic with critical value from z-distribution table (commonly 1.96 for a 95% confidence level).</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b="1" dirty="0"/>
                    </a:p>
                  </a:txBody>
                  <a:tcPr/>
                </a:tc>
                <a:extLst>
                  <a:ext uri="{0D108BD9-81ED-4DB2-BD59-A6C34878D82A}">
                    <a16:rowId xmlns:a16="http://schemas.microsoft.com/office/drawing/2014/main" val="2480448074"/>
                  </a:ext>
                </a:extLst>
              </a:tr>
            </a:tbl>
          </a:graphicData>
        </a:graphic>
      </p:graphicFrame>
      <p:sp>
        <p:nvSpPr>
          <p:cNvPr id="4" name="Footer Placeholder 3">
            <a:extLst>
              <a:ext uri="{FF2B5EF4-FFF2-40B4-BE49-F238E27FC236}">
                <a16:creationId xmlns:a16="http://schemas.microsoft.com/office/drawing/2014/main" id="{D79535F5-C1E7-0BE5-4D0E-CBC7FE23233E}"/>
              </a:ext>
            </a:extLst>
          </p:cNvPr>
          <p:cNvSpPr>
            <a:spLocks noGrp="1"/>
          </p:cNvSpPr>
          <p:nvPr>
            <p:ph type="ftr" sz="quarter" idx="14"/>
          </p:nvPr>
        </p:nvSpPr>
        <p:spPr/>
        <p:txBody>
          <a:bodyPr/>
          <a:lstStyle/>
          <a:p>
            <a:pPr algn="r"/>
            <a:r>
              <a:rPr lang="en-AU"/>
              <a:t>Deakin University CRICOS Provider Code: 00113B</a:t>
            </a:r>
            <a:endParaRPr lang="en-GB" dirty="0"/>
          </a:p>
        </p:txBody>
      </p:sp>
      <p:pic>
        <p:nvPicPr>
          <p:cNvPr id="2" name="Picture 1">
            <a:extLst>
              <a:ext uri="{FF2B5EF4-FFF2-40B4-BE49-F238E27FC236}">
                <a16:creationId xmlns:a16="http://schemas.microsoft.com/office/drawing/2014/main" id="{AF8554BF-76C9-565C-4683-F1E678E18D82}"/>
              </a:ext>
            </a:extLst>
          </p:cNvPr>
          <p:cNvPicPr>
            <a:picLocks noChangeAspect="1"/>
          </p:cNvPicPr>
          <p:nvPr/>
        </p:nvPicPr>
        <p:blipFill>
          <a:blip r:embed="rId2"/>
          <a:stretch>
            <a:fillRect/>
          </a:stretch>
        </p:blipFill>
        <p:spPr>
          <a:xfrm>
            <a:off x="1004656" y="3429000"/>
            <a:ext cx="2262526" cy="972112"/>
          </a:xfrm>
          <a:prstGeom prst="rect">
            <a:avLst/>
          </a:prstGeom>
        </p:spPr>
      </p:pic>
      <p:pic>
        <p:nvPicPr>
          <p:cNvPr id="3" name="Picture 2">
            <a:extLst>
              <a:ext uri="{FF2B5EF4-FFF2-40B4-BE49-F238E27FC236}">
                <a16:creationId xmlns:a16="http://schemas.microsoft.com/office/drawing/2014/main" id="{A394D5DE-3463-7617-DFDB-A6383CB3669C}"/>
              </a:ext>
            </a:extLst>
          </p:cNvPr>
          <p:cNvPicPr>
            <a:picLocks noChangeAspect="1"/>
          </p:cNvPicPr>
          <p:nvPr/>
        </p:nvPicPr>
        <p:blipFill>
          <a:blip r:embed="rId3"/>
          <a:stretch>
            <a:fillRect/>
          </a:stretch>
        </p:blipFill>
        <p:spPr>
          <a:xfrm>
            <a:off x="6211061" y="3454065"/>
            <a:ext cx="4688607" cy="610701"/>
          </a:xfrm>
          <a:prstGeom prst="rect">
            <a:avLst/>
          </a:prstGeom>
        </p:spPr>
      </p:pic>
    </p:spTree>
    <p:extLst>
      <p:ext uri="{BB962C8B-B14F-4D97-AF65-F5344CB8AC3E}">
        <p14:creationId xmlns:p14="http://schemas.microsoft.com/office/powerpoint/2010/main" val="92761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B8CE80-86B9-C7F0-E6C1-C87049A85A35}"/>
              </a:ext>
            </a:extLst>
          </p:cNvPr>
          <p:cNvSpPr>
            <a:spLocks noGrp="1"/>
          </p:cNvSpPr>
          <p:nvPr>
            <p:ph type="title"/>
          </p:nvPr>
        </p:nvSpPr>
        <p:spPr/>
        <p:txBody>
          <a:bodyPr/>
          <a:lstStyle/>
          <a:p>
            <a:r>
              <a:rPr lang="en-AU" dirty="0"/>
              <a:t>ANOVA</a:t>
            </a:r>
          </a:p>
        </p:txBody>
      </p:sp>
      <p:sp>
        <p:nvSpPr>
          <p:cNvPr id="11" name="Text Placeholder 10">
            <a:extLst>
              <a:ext uri="{FF2B5EF4-FFF2-40B4-BE49-F238E27FC236}">
                <a16:creationId xmlns:a16="http://schemas.microsoft.com/office/drawing/2014/main" id="{FA7306F7-51FA-8815-9F9D-2A606712FA50}"/>
              </a:ext>
            </a:extLst>
          </p:cNvPr>
          <p:cNvSpPr>
            <a:spLocks noGrp="1"/>
          </p:cNvSpPr>
          <p:nvPr>
            <p:ph type="body" sz="quarter" idx="15"/>
          </p:nvPr>
        </p:nvSpPr>
        <p:spPr/>
        <p:txBody>
          <a:bodyPr/>
          <a:lstStyle/>
          <a:p>
            <a:r>
              <a:rPr lang="en-AU" dirty="0"/>
              <a:t>Why the need?</a:t>
            </a:r>
          </a:p>
        </p:txBody>
      </p:sp>
      <p:sp>
        <p:nvSpPr>
          <p:cNvPr id="7" name="Content Placeholder 6">
            <a:extLst>
              <a:ext uri="{FF2B5EF4-FFF2-40B4-BE49-F238E27FC236}">
                <a16:creationId xmlns:a16="http://schemas.microsoft.com/office/drawing/2014/main" id="{4D4E06BB-3156-9C41-4CE2-41171CC08DA4}"/>
              </a:ext>
            </a:extLst>
          </p:cNvPr>
          <p:cNvSpPr>
            <a:spLocks noGrp="1"/>
          </p:cNvSpPr>
          <p:nvPr>
            <p:ph sz="quarter" idx="12"/>
          </p:nvPr>
        </p:nvSpPr>
        <p:spPr/>
        <p:txBody>
          <a:bodyPr/>
          <a:lstStyle/>
          <a:p>
            <a:r>
              <a:rPr lang="en-AU" dirty="0"/>
              <a:t>What happens if you have to compare the means of more than </a:t>
            </a:r>
            <a:r>
              <a:rPr lang="en-AU" b="1" i="1" dirty="0"/>
              <a:t>two groups? Let’s say three groups?</a:t>
            </a:r>
          </a:p>
          <a:p>
            <a:pPr marL="342900" indent="-342900">
              <a:buFont typeface="Arial" panose="020B0604020202020204" pitchFamily="34" charset="0"/>
              <a:buChar char="•"/>
            </a:pPr>
            <a:r>
              <a:rPr lang="en-AU" dirty="0"/>
              <a:t>Can we perform </a:t>
            </a:r>
            <a:r>
              <a:rPr lang="en-AU" b="1" dirty="0"/>
              <a:t>multiple t-tests? </a:t>
            </a:r>
          </a:p>
          <a:p>
            <a:pPr marL="522900" lvl="2" indent="-342900"/>
            <a:r>
              <a:rPr lang="en-AU" b="1" dirty="0"/>
              <a:t>NO, not ideal!</a:t>
            </a:r>
          </a:p>
          <a:p>
            <a:pPr marL="522900" lvl="2" indent="-342900"/>
            <a:r>
              <a:rPr lang="en-AU" dirty="0"/>
              <a:t>For K independent groups there are K(K-1)/2 possible pairs. </a:t>
            </a:r>
          </a:p>
          <a:p>
            <a:pPr marL="522900" lvl="2" indent="-342900"/>
            <a:r>
              <a:rPr lang="en-AU" dirty="0"/>
              <a:t>So, if you had 3 independent groups, that would equal 3(3-1)/2 =3 independent t tests! </a:t>
            </a:r>
          </a:p>
          <a:p>
            <a:pPr marL="522900" lvl="2" indent="-342900"/>
            <a:r>
              <a:rPr lang="en-AU" dirty="0"/>
              <a:t>And those 3 independent t-test would not give us information about the intendent variable overall. </a:t>
            </a:r>
          </a:p>
          <a:p>
            <a:pPr marL="522900" lvl="2" indent="-342900"/>
            <a:r>
              <a:rPr lang="en-AU" dirty="0"/>
              <a:t>Greater chance of making type I error: multiple pair-wise comparison means the error compounds with each t-test i.e., (5%x3) = 15% (standard alpha value multiplied by the number of tests)</a:t>
            </a:r>
            <a:endParaRPr lang="en-AU" b="1" dirty="0"/>
          </a:p>
        </p:txBody>
      </p:sp>
      <p:sp>
        <p:nvSpPr>
          <p:cNvPr id="4" name="Slide Number Placeholder 3">
            <a:extLst>
              <a:ext uri="{FF2B5EF4-FFF2-40B4-BE49-F238E27FC236}">
                <a16:creationId xmlns:a16="http://schemas.microsoft.com/office/drawing/2014/main" id="{9361BEE3-A04C-066D-CF43-E2B9549327E7}"/>
              </a:ext>
            </a:extLst>
          </p:cNvPr>
          <p:cNvSpPr>
            <a:spLocks noGrp="1"/>
          </p:cNvSpPr>
          <p:nvPr>
            <p:ph type="sldNum" sz="quarter" idx="18"/>
          </p:nvPr>
        </p:nvSpPr>
        <p:spPr/>
        <p:txBody>
          <a:bodyPr/>
          <a:lstStyle/>
          <a:p>
            <a:fld id="{F5AEA0E0-5CC6-4BD0-905C-A0021E419432}" type="slidenum">
              <a:rPr lang="en-GB" smtClean="0"/>
              <a:pPr/>
              <a:t>4</a:t>
            </a:fld>
            <a:endParaRPr lang="en-GB" dirty="0"/>
          </a:p>
        </p:txBody>
      </p:sp>
      <p:sp>
        <p:nvSpPr>
          <p:cNvPr id="5" name="Footer Placeholder 4">
            <a:extLst>
              <a:ext uri="{FF2B5EF4-FFF2-40B4-BE49-F238E27FC236}">
                <a16:creationId xmlns:a16="http://schemas.microsoft.com/office/drawing/2014/main" id="{8249D9CE-52B2-AF30-C15B-AE1D812057FF}"/>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417550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4B12-2B7D-49E1-CCB0-7C881EB2442F}"/>
              </a:ext>
            </a:extLst>
          </p:cNvPr>
          <p:cNvSpPr>
            <a:spLocks noGrp="1"/>
          </p:cNvSpPr>
          <p:nvPr>
            <p:ph type="title"/>
          </p:nvPr>
        </p:nvSpPr>
        <p:spPr>
          <a:xfrm>
            <a:off x="801765" y="349790"/>
            <a:ext cx="5508000" cy="936000"/>
          </a:xfrm>
        </p:spPr>
        <p:txBody>
          <a:bodyPr anchor="t">
            <a:normAutofit/>
          </a:bodyPr>
          <a:lstStyle/>
          <a:p>
            <a:r>
              <a:rPr lang="en-AU" dirty="0"/>
              <a:t>ANOVA</a:t>
            </a:r>
          </a:p>
        </p:txBody>
      </p:sp>
      <p:sp>
        <p:nvSpPr>
          <p:cNvPr id="3" name="Text Placeholder 2">
            <a:extLst>
              <a:ext uri="{FF2B5EF4-FFF2-40B4-BE49-F238E27FC236}">
                <a16:creationId xmlns:a16="http://schemas.microsoft.com/office/drawing/2014/main" id="{90B65969-B2DE-712A-3B9B-F5DC6447BFF9}"/>
              </a:ext>
            </a:extLst>
          </p:cNvPr>
          <p:cNvSpPr>
            <a:spLocks noGrp="1"/>
          </p:cNvSpPr>
          <p:nvPr>
            <p:ph type="body" sz="quarter" idx="15"/>
          </p:nvPr>
        </p:nvSpPr>
        <p:spPr>
          <a:xfrm>
            <a:off x="8188452" y="3194495"/>
            <a:ext cx="4003548" cy="3663506"/>
          </a:xfrm>
        </p:spPr>
        <p:txBody>
          <a:bodyPr wrap="square" anchor="t">
            <a:normAutofit/>
          </a:bodyPr>
          <a:lstStyle/>
          <a:p>
            <a:r>
              <a:rPr lang="en-AU" sz="2800" b="1" dirty="0" err="1"/>
              <a:t>AN</a:t>
            </a:r>
            <a:r>
              <a:rPr lang="en-AU" sz="2800" dirty="0" err="1"/>
              <a:t>alysis</a:t>
            </a:r>
            <a:r>
              <a:rPr lang="en-AU" sz="2800" dirty="0"/>
              <a:t> </a:t>
            </a:r>
            <a:br>
              <a:rPr lang="en-AU" sz="2800" dirty="0"/>
            </a:br>
            <a:r>
              <a:rPr lang="en-AU" sz="2800" b="1" dirty="0"/>
              <a:t>O</a:t>
            </a:r>
            <a:r>
              <a:rPr lang="en-AU" sz="2800" dirty="0"/>
              <a:t>f </a:t>
            </a:r>
            <a:r>
              <a:rPr lang="en-AU" sz="2800" b="1" dirty="0" err="1"/>
              <a:t>VA</a:t>
            </a:r>
            <a:r>
              <a:rPr lang="en-AU" sz="2800" dirty="0" err="1"/>
              <a:t>riance</a:t>
            </a:r>
            <a:endParaRPr lang="en-AU" sz="2800" dirty="0"/>
          </a:p>
        </p:txBody>
      </p:sp>
      <p:sp>
        <p:nvSpPr>
          <p:cNvPr id="5" name="Slide Number Placeholder 4">
            <a:extLst>
              <a:ext uri="{FF2B5EF4-FFF2-40B4-BE49-F238E27FC236}">
                <a16:creationId xmlns:a16="http://schemas.microsoft.com/office/drawing/2014/main" id="{F8083A7F-BA62-3B14-E571-7EF94EF8197E}"/>
              </a:ext>
            </a:extLst>
          </p:cNvPr>
          <p:cNvSpPr>
            <a:spLocks noGrp="1"/>
          </p:cNvSpPr>
          <p:nvPr>
            <p:ph type="sldNum" sz="quarter" idx="18"/>
          </p:nvPr>
        </p:nvSpPr>
        <p:spPr>
          <a:xfrm>
            <a:off x="242456" y="6287423"/>
            <a:ext cx="576000" cy="247558"/>
          </a:xfrm>
        </p:spPr>
        <p:txBody>
          <a:bodyPr anchor="ctr">
            <a:normAutofit/>
          </a:bodyPr>
          <a:lstStyle/>
          <a:p>
            <a:pPr>
              <a:lnSpc>
                <a:spcPct val="90000"/>
              </a:lnSpc>
              <a:spcAft>
                <a:spcPts val="600"/>
              </a:spcAft>
            </a:pPr>
            <a:fld id="{F5AEA0E0-5CC6-4BD0-905C-A0021E419432}" type="slidenum">
              <a:rPr lang="en-GB" sz="1100" smtClean="0"/>
              <a:pPr>
                <a:lnSpc>
                  <a:spcPct val="90000"/>
                </a:lnSpc>
                <a:spcAft>
                  <a:spcPts val="600"/>
                </a:spcAft>
              </a:pPr>
              <a:t>5</a:t>
            </a:fld>
            <a:endParaRPr lang="en-GB" sz="1100"/>
          </a:p>
        </p:txBody>
      </p:sp>
      <p:sp>
        <p:nvSpPr>
          <p:cNvPr id="6" name="Footer Placeholder 5">
            <a:extLst>
              <a:ext uri="{FF2B5EF4-FFF2-40B4-BE49-F238E27FC236}">
                <a16:creationId xmlns:a16="http://schemas.microsoft.com/office/drawing/2014/main" id="{569F0670-446E-69CA-D339-519B51E06679}"/>
              </a:ext>
            </a:extLst>
          </p:cNvPr>
          <p:cNvSpPr>
            <a:spLocks noGrp="1"/>
          </p:cNvSpPr>
          <p:nvPr>
            <p:ph type="ftr" sz="quarter" idx="17"/>
          </p:nvPr>
        </p:nvSpPr>
        <p:spPr>
          <a:xfrm>
            <a:off x="242456" y="6545788"/>
            <a:ext cx="6624000" cy="180000"/>
          </a:xfrm>
        </p:spPr>
        <p:txBody>
          <a:bodyPr>
            <a:normAutofit/>
          </a:bodyPr>
          <a:lstStyle/>
          <a:p>
            <a:pPr>
              <a:spcAft>
                <a:spcPts val="600"/>
              </a:spcAft>
            </a:pPr>
            <a:r>
              <a:rPr lang="en-AU"/>
              <a:t>Deakin University CRICOS Provider Code: 00113B</a:t>
            </a:r>
            <a:endParaRPr lang="en-GB"/>
          </a:p>
        </p:txBody>
      </p:sp>
      <p:graphicFrame>
        <p:nvGraphicFramePr>
          <p:cNvPr id="8" name="Content Placeholder 3">
            <a:extLst>
              <a:ext uri="{FF2B5EF4-FFF2-40B4-BE49-F238E27FC236}">
                <a16:creationId xmlns:a16="http://schemas.microsoft.com/office/drawing/2014/main" id="{6082734C-0026-46F5-4050-53D69797EA97}"/>
              </a:ext>
            </a:extLst>
          </p:cNvPr>
          <p:cNvGraphicFramePr>
            <a:graphicFrameLocks noGrp="1"/>
          </p:cNvGraphicFramePr>
          <p:nvPr>
            <p:ph sz="quarter" idx="12"/>
            <p:extLst>
              <p:ext uri="{D42A27DB-BD31-4B8C-83A1-F6EECF244321}">
                <p14:modId xmlns:p14="http://schemas.microsoft.com/office/powerpoint/2010/main" val="364283950"/>
              </p:ext>
            </p:extLst>
          </p:nvPr>
        </p:nvGraphicFramePr>
        <p:xfrm>
          <a:off x="801765" y="1521640"/>
          <a:ext cx="7200000" cy="3974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754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B262-C3CE-081C-D467-BF0F206CDF31}"/>
              </a:ext>
            </a:extLst>
          </p:cNvPr>
          <p:cNvSpPr>
            <a:spLocks noGrp="1"/>
          </p:cNvSpPr>
          <p:nvPr>
            <p:ph type="title"/>
          </p:nvPr>
        </p:nvSpPr>
        <p:spPr/>
        <p:txBody>
          <a:bodyPr/>
          <a:lstStyle/>
          <a:p>
            <a:r>
              <a:rPr lang="en-AU" sz="2400"/>
              <a:t>Why is it Called One-Way ANOVA?</a:t>
            </a:r>
            <a:endParaRPr lang="en-AU" sz="2400" dirty="0"/>
          </a:p>
        </p:txBody>
      </p:sp>
      <p:sp>
        <p:nvSpPr>
          <p:cNvPr id="5" name="Slide Number Placeholder 4">
            <a:extLst>
              <a:ext uri="{FF2B5EF4-FFF2-40B4-BE49-F238E27FC236}">
                <a16:creationId xmlns:a16="http://schemas.microsoft.com/office/drawing/2014/main" id="{A76DCA67-9518-AACF-E596-16BEEDD4E128}"/>
              </a:ext>
            </a:extLst>
          </p:cNvPr>
          <p:cNvSpPr>
            <a:spLocks noGrp="1"/>
          </p:cNvSpPr>
          <p:nvPr>
            <p:ph type="sldNum" sz="quarter" idx="15"/>
          </p:nvPr>
        </p:nvSpPr>
        <p:spPr/>
        <p:txBody>
          <a:bodyPr/>
          <a:lstStyle/>
          <a:p>
            <a:fld id="{F5AEA0E0-5CC6-4BD0-905C-A0021E419432}" type="slidenum">
              <a:rPr lang="en-GB" smtClean="0"/>
              <a:pPr/>
              <a:t>6</a:t>
            </a:fld>
            <a:endParaRPr lang="en-GB" dirty="0"/>
          </a:p>
        </p:txBody>
      </p:sp>
      <p:sp>
        <p:nvSpPr>
          <p:cNvPr id="6" name="Footer Placeholder 5">
            <a:extLst>
              <a:ext uri="{FF2B5EF4-FFF2-40B4-BE49-F238E27FC236}">
                <a16:creationId xmlns:a16="http://schemas.microsoft.com/office/drawing/2014/main" id="{41B76A7D-6BCF-07FD-03AA-085B3C24050F}"/>
              </a:ext>
            </a:extLst>
          </p:cNvPr>
          <p:cNvSpPr>
            <a:spLocks noGrp="1"/>
          </p:cNvSpPr>
          <p:nvPr>
            <p:ph type="ftr" sz="quarter" idx="14"/>
          </p:nvPr>
        </p:nvSpPr>
        <p:spPr/>
        <p:txBody>
          <a:bodyPr/>
          <a:lstStyle/>
          <a:p>
            <a:r>
              <a:rPr lang="en-AU"/>
              <a:t>Deakin University CRICOS Provider Code: 00113B</a:t>
            </a:r>
            <a:endParaRPr lang="en-GB" dirty="0"/>
          </a:p>
        </p:txBody>
      </p:sp>
      <p:sp>
        <p:nvSpPr>
          <p:cNvPr id="10" name="Content Placeholder 9">
            <a:extLst>
              <a:ext uri="{FF2B5EF4-FFF2-40B4-BE49-F238E27FC236}">
                <a16:creationId xmlns:a16="http://schemas.microsoft.com/office/drawing/2014/main" id="{D248D821-D203-FEC8-3F0D-2E1DAFD9A1CA}"/>
              </a:ext>
            </a:extLst>
          </p:cNvPr>
          <p:cNvSpPr>
            <a:spLocks noGrp="1"/>
          </p:cNvSpPr>
          <p:nvPr>
            <p:ph sz="quarter" idx="12"/>
          </p:nvPr>
        </p:nvSpPr>
        <p:spPr>
          <a:xfrm>
            <a:off x="801765" y="1521640"/>
            <a:ext cx="9900000" cy="4920724"/>
          </a:xfrm>
        </p:spPr>
        <p:txBody>
          <a:bodyPr/>
          <a:lstStyle/>
          <a:p>
            <a:r>
              <a:rPr lang="en-AU" sz="2000"/>
              <a:t>The term "One-Way" refers to the fact that this type of ANOVA analyses the effect of a </a:t>
            </a:r>
            <a:r>
              <a:rPr lang="en-AU" sz="2000" b="1" i="1"/>
              <a:t>single independent variable (factor) on a single dependent variable.</a:t>
            </a:r>
          </a:p>
          <a:p>
            <a:endParaRPr lang="en-AU" sz="2000" b="1"/>
          </a:p>
          <a:p>
            <a:r>
              <a:rPr lang="en-AU" sz="2000" b="1"/>
              <a:t>Example to Illustrate One-Way ANOVA:</a:t>
            </a:r>
          </a:p>
          <a:p>
            <a:r>
              <a:rPr lang="en-AU" sz="2000"/>
              <a:t>Comparing </a:t>
            </a:r>
            <a:r>
              <a:rPr lang="en-AU" sz="2000" b="1" i="1"/>
              <a:t>test scores (dependent variable) </a:t>
            </a:r>
            <a:r>
              <a:rPr lang="en-AU" sz="2000"/>
              <a:t>across </a:t>
            </a:r>
            <a:r>
              <a:rPr lang="en-AU" sz="2000" b="1" i="1"/>
              <a:t>different teaching methods (independent variable: traditional, online, blended).</a:t>
            </a:r>
            <a:endParaRPr lang="en-AU" sz="2000" b="1" i="1" dirty="0"/>
          </a:p>
        </p:txBody>
      </p:sp>
    </p:spTree>
    <p:extLst>
      <p:ext uri="{BB962C8B-B14F-4D97-AF65-F5344CB8AC3E}">
        <p14:creationId xmlns:p14="http://schemas.microsoft.com/office/powerpoint/2010/main" val="389687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75B18-3990-F000-06D3-13E0E2012F4C}"/>
              </a:ext>
            </a:extLst>
          </p:cNvPr>
          <p:cNvSpPr>
            <a:spLocks noGrp="1"/>
          </p:cNvSpPr>
          <p:nvPr>
            <p:ph type="title"/>
          </p:nvPr>
        </p:nvSpPr>
        <p:spPr/>
        <p:txBody>
          <a:bodyPr/>
          <a:lstStyle/>
          <a:p>
            <a:r>
              <a:rPr lang="en-AU" dirty="0"/>
              <a:t>ANOVA – Hypothesis</a:t>
            </a:r>
          </a:p>
        </p:txBody>
      </p:sp>
      <p:sp>
        <p:nvSpPr>
          <p:cNvPr id="3" name="Content Placeholder 2">
            <a:extLst>
              <a:ext uri="{FF2B5EF4-FFF2-40B4-BE49-F238E27FC236}">
                <a16:creationId xmlns:a16="http://schemas.microsoft.com/office/drawing/2014/main" id="{AA660532-E6E1-50FE-45C4-3D8EB4C941E4}"/>
              </a:ext>
            </a:extLst>
          </p:cNvPr>
          <p:cNvSpPr>
            <a:spLocks noGrp="1"/>
          </p:cNvSpPr>
          <p:nvPr>
            <p:ph sz="quarter" idx="12"/>
          </p:nvPr>
        </p:nvSpPr>
        <p:spPr/>
        <p:txBody>
          <a:bodyPr/>
          <a:lstStyle/>
          <a:p>
            <a:pPr algn="ctr"/>
            <a:r>
              <a:rPr lang="en-AU" b="1" i="1" dirty="0"/>
              <a:t>H</a:t>
            </a:r>
            <a:r>
              <a:rPr lang="en-AU" b="1" i="1" baseline="-25000" dirty="0"/>
              <a:t>0</a:t>
            </a:r>
            <a:r>
              <a:rPr lang="en-AU" b="1" i="1" dirty="0"/>
              <a:t> : </a:t>
            </a:r>
            <a:r>
              <a:rPr lang="el-GR" b="1" i="1" dirty="0"/>
              <a:t>μ</a:t>
            </a:r>
            <a:r>
              <a:rPr lang="el-GR" b="1" i="1" baseline="-25000" dirty="0"/>
              <a:t>1</a:t>
            </a:r>
            <a:r>
              <a:rPr lang="el-GR" b="1" i="1" dirty="0"/>
              <a:t> </a:t>
            </a:r>
            <a:r>
              <a:rPr lang="en-AU" b="1" i="1" dirty="0"/>
              <a:t>= </a:t>
            </a:r>
            <a:r>
              <a:rPr lang="el-GR" b="1" i="1" dirty="0"/>
              <a:t>μ</a:t>
            </a:r>
            <a:r>
              <a:rPr lang="el-GR" b="1" i="1" baseline="-25000" dirty="0"/>
              <a:t>2</a:t>
            </a:r>
            <a:r>
              <a:rPr lang="en-AU" b="1" i="1" baseline="-25000" dirty="0"/>
              <a:t> </a:t>
            </a:r>
            <a:r>
              <a:rPr lang="el-GR" b="1" i="1" dirty="0"/>
              <a:t> </a:t>
            </a:r>
            <a:r>
              <a:rPr lang="en-AU" b="1" i="1" dirty="0"/>
              <a:t>= </a:t>
            </a:r>
            <a:r>
              <a:rPr lang="el-GR" b="1" i="1" dirty="0"/>
              <a:t>μ</a:t>
            </a:r>
            <a:r>
              <a:rPr lang="el-GR" b="1" i="1" baseline="-25000" dirty="0"/>
              <a:t>3</a:t>
            </a:r>
            <a:r>
              <a:rPr lang="el-GR" b="1" i="1" dirty="0"/>
              <a:t> </a:t>
            </a:r>
            <a:r>
              <a:rPr lang="en-AU" b="1" i="1" dirty="0"/>
              <a:t>= … = </a:t>
            </a:r>
            <a:r>
              <a:rPr lang="el-GR" b="1" i="1" dirty="0"/>
              <a:t>μ</a:t>
            </a:r>
            <a:r>
              <a:rPr lang="en-AU" b="1" i="1" baseline="-25000" dirty="0"/>
              <a:t>c</a:t>
            </a:r>
          </a:p>
          <a:p>
            <a:pPr marL="342900" indent="-342900">
              <a:buFont typeface="Arial" panose="020B0604020202020204" pitchFamily="34" charset="0"/>
              <a:buChar char="•"/>
            </a:pPr>
            <a:r>
              <a:rPr lang="en-AU" dirty="0"/>
              <a:t>All population means are equal; (no variation in means between groups)</a:t>
            </a:r>
          </a:p>
          <a:p>
            <a:pPr marL="342900" indent="-342900">
              <a:buFont typeface="Arial" panose="020B0604020202020204" pitchFamily="34" charset="0"/>
              <a:buChar char="•"/>
            </a:pPr>
            <a:endParaRPr lang="en-AU" dirty="0"/>
          </a:p>
          <a:p>
            <a:pPr algn="ctr"/>
            <a:r>
              <a:rPr lang="en-AU" b="1" i="1" dirty="0"/>
              <a:t>H</a:t>
            </a:r>
            <a:r>
              <a:rPr lang="en-AU" b="1" i="1" baseline="-25000" dirty="0"/>
              <a:t>1</a:t>
            </a:r>
            <a:r>
              <a:rPr lang="en-AU" b="1" i="1" dirty="0"/>
              <a:t> : Not all the population means are the same</a:t>
            </a:r>
          </a:p>
          <a:p>
            <a:pPr marL="342900" indent="-342900">
              <a:buFont typeface="Arial" panose="020B0604020202020204" pitchFamily="34" charset="0"/>
              <a:buChar char="•"/>
            </a:pPr>
            <a:r>
              <a:rPr lang="en-AU" dirty="0"/>
              <a:t>At least one population mean is different; This does not mean that all population means are different (some pairs may be the same).</a:t>
            </a:r>
          </a:p>
          <a:p>
            <a:endParaRPr lang="en-AU" dirty="0"/>
          </a:p>
          <a:p>
            <a:endParaRPr lang="en-AU" dirty="0"/>
          </a:p>
          <a:p>
            <a:pPr marL="342900" indent="-342900">
              <a:buFont typeface="Arial" panose="020B0604020202020204" pitchFamily="34" charset="0"/>
              <a:buChar char="•"/>
            </a:pPr>
            <a:endParaRPr lang="en-AU" dirty="0"/>
          </a:p>
          <a:p>
            <a:endParaRPr lang="en-AU" dirty="0"/>
          </a:p>
        </p:txBody>
      </p:sp>
      <p:sp>
        <p:nvSpPr>
          <p:cNvPr id="4" name="Slide Number Placeholder 3">
            <a:extLst>
              <a:ext uri="{FF2B5EF4-FFF2-40B4-BE49-F238E27FC236}">
                <a16:creationId xmlns:a16="http://schemas.microsoft.com/office/drawing/2014/main" id="{73F0C96C-BEFF-793F-7B69-00A9A5AF84CD}"/>
              </a:ext>
            </a:extLst>
          </p:cNvPr>
          <p:cNvSpPr>
            <a:spLocks noGrp="1"/>
          </p:cNvSpPr>
          <p:nvPr>
            <p:ph type="sldNum" sz="quarter" idx="15"/>
          </p:nvPr>
        </p:nvSpPr>
        <p:spPr/>
        <p:txBody>
          <a:bodyPr/>
          <a:lstStyle/>
          <a:p>
            <a:fld id="{F5AEA0E0-5CC6-4BD0-905C-A0021E419432}" type="slidenum">
              <a:rPr lang="en-GB" smtClean="0"/>
              <a:pPr/>
              <a:t>7</a:t>
            </a:fld>
            <a:endParaRPr lang="en-GB" dirty="0"/>
          </a:p>
        </p:txBody>
      </p:sp>
      <p:sp>
        <p:nvSpPr>
          <p:cNvPr id="5" name="Footer Placeholder 4">
            <a:extLst>
              <a:ext uri="{FF2B5EF4-FFF2-40B4-BE49-F238E27FC236}">
                <a16:creationId xmlns:a16="http://schemas.microsoft.com/office/drawing/2014/main" id="{FE9623C0-5809-E422-BFC8-C8379A64F535}"/>
              </a:ext>
            </a:extLst>
          </p:cNvPr>
          <p:cNvSpPr>
            <a:spLocks noGrp="1"/>
          </p:cNvSpPr>
          <p:nvPr>
            <p:ph type="ftr" sz="quarter" idx="14"/>
          </p:nvPr>
        </p:nvSpPr>
        <p:spPr/>
        <p:txBody>
          <a:bodyPr/>
          <a:lstStyle/>
          <a:p>
            <a:r>
              <a:rPr lang="en-AU"/>
              <a:t>Deakin University CRICOS Provider Code: 00113B</a:t>
            </a:r>
            <a:endParaRPr lang="en-GB" dirty="0"/>
          </a:p>
        </p:txBody>
      </p:sp>
      <p:pic>
        <p:nvPicPr>
          <p:cNvPr id="13" name="Picture 12">
            <a:extLst>
              <a:ext uri="{FF2B5EF4-FFF2-40B4-BE49-F238E27FC236}">
                <a16:creationId xmlns:a16="http://schemas.microsoft.com/office/drawing/2014/main" id="{7F602816-FFE0-7868-9336-4B164ED9CC5B}"/>
              </a:ext>
            </a:extLst>
          </p:cNvPr>
          <p:cNvPicPr>
            <a:picLocks noChangeAspect="1"/>
          </p:cNvPicPr>
          <p:nvPr/>
        </p:nvPicPr>
        <p:blipFill>
          <a:blip r:embed="rId2"/>
          <a:stretch>
            <a:fillRect/>
          </a:stretch>
        </p:blipFill>
        <p:spPr>
          <a:xfrm>
            <a:off x="3374794" y="4009775"/>
            <a:ext cx="5442412" cy="2525206"/>
          </a:xfrm>
          <a:prstGeom prst="rect">
            <a:avLst/>
          </a:prstGeom>
        </p:spPr>
      </p:pic>
    </p:spTree>
    <p:extLst>
      <p:ext uri="{BB962C8B-B14F-4D97-AF65-F5344CB8AC3E}">
        <p14:creationId xmlns:p14="http://schemas.microsoft.com/office/powerpoint/2010/main" val="375393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3241-15EF-C8E9-9F84-2B0834E77EF1}"/>
              </a:ext>
            </a:extLst>
          </p:cNvPr>
          <p:cNvSpPr>
            <a:spLocks noGrp="1"/>
          </p:cNvSpPr>
          <p:nvPr>
            <p:ph type="title"/>
          </p:nvPr>
        </p:nvSpPr>
        <p:spPr/>
        <p:txBody>
          <a:bodyPr/>
          <a:lstStyle/>
          <a:p>
            <a:r>
              <a:rPr lang="en-AU" dirty="0"/>
              <a:t>Activity </a:t>
            </a:r>
          </a:p>
        </p:txBody>
      </p:sp>
      <p:sp>
        <p:nvSpPr>
          <p:cNvPr id="3" name="Content Placeholder 2">
            <a:extLst>
              <a:ext uri="{FF2B5EF4-FFF2-40B4-BE49-F238E27FC236}">
                <a16:creationId xmlns:a16="http://schemas.microsoft.com/office/drawing/2014/main" id="{06A92218-A11D-F1F6-1138-B2E962294F47}"/>
              </a:ext>
            </a:extLst>
          </p:cNvPr>
          <p:cNvSpPr>
            <a:spLocks noGrp="1"/>
          </p:cNvSpPr>
          <p:nvPr>
            <p:ph sz="quarter" idx="12"/>
          </p:nvPr>
        </p:nvSpPr>
        <p:spPr/>
        <p:txBody>
          <a:bodyPr/>
          <a:lstStyle/>
          <a:p>
            <a:r>
              <a:rPr lang="en-AU" dirty="0"/>
              <a:t>The analysis of the 40 employees surveyed found that there were differences in the average Productivity across the three departments – Admin, Production and Distribution</a:t>
            </a:r>
          </a:p>
          <a:p>
            <a:pPr marL="342900" indent="-342900">
              <a:buFont typeface="Arial" panose="020B0604020202020204" pitchFamily="34" charset="0"/>
              <a:buChar char="•"/>
            </a:pPr>
            <a:r>
              <a:rPr lang="en-AU" sz="1800" dirty="0"/>
              <a:t>Identify the “response” variable </a:t>
            </a:r>
          </a:p>
          <a:p>
            <a:pPr marL="342900" indent="-342900">
              <a:buFont typeface="Arial" panose="020B0604020202020204" pitchFamily="34" charset="0"/>
              <a:buChar char="•"/>
            </a:pPr>
            <a:r>
              <a:rPr lang="en-AU" sz="1800" dirty="0"/>
              <a:t>Identify the “factor” variable and describe the different factors/groups</a:t>
            </a:r>
          </a:p>
          <a:p>
            <a:pPr marL="342900" indent="-342900">
              <a:buFont typeface="Arial" panose="020B0604020202020204" pitchFamily="34" charset="0"/>
              <a:buChar char="•"/>
            </a:pPr>
            <a:r>
              <a:rPr lang="en-AU" sz="1800" dirty="0"/>
              <a:t>Write the null and alternative hypothesis for this scenario</a:t>
            </a:r>
          </a:p>
        </p:txBody>
      </p:sp>
      <p:sp>
        <p:nvSpPr>
          <p:cNvPr id="4" name="Slide Number Placeholder 3">
            <a:extLst>
              <a:ext uri="{FF2B5EF4-FFF2-40B4-BE49-F238E27FC236}">
                <a16:creationId xmlns:a16="http://schemas.microsoft.com/office/drawing/2014/main" id="{C1AD6CDD-7810-0528-5B0C-DA54E00563B3}"/>
              </a:ext>
            </a:extLst>
          </p:cNvPr>
          <p:cNvSpPr>
            <a:spLocks noGrp="1"/>
          </p:cNvSpPr>
          <p:nvPr>
            <p:ph type="sldNum" sz="quarter" idx="15"/>
          </p:nvPr>
        </p:nvSpPr>
        <p:spPr/>
        <p:txBody>
          <a:bodyPr/>
          <a:lstStyle/>
          <a:p>
            <a:fld id="{F5AEA0E0-5CC6-4BD0-905C-A0021E419432}" type="slidenum">
              <a:rPr lang="en-GB" smtClean="0"/>
              <a:pPr/>
              <a:t>8</a:t>
            </a:fld>
            <a:endParaRPr lang="en-GB" dirty="0"/>
          </a:p>
        </p:txBody>
      </p:sp>
      <p:sp>
        <p:nvSpPr>
          <p:cNvPr id="5" name="Footer Placeholder 4">
            <a:extLst>
              <a:ext uri="{FF2B5EF4-FFF2-40B4-BE49-F238E27FC236}">
                <a16:creationId xmlns:a16="http://schemas.microsoft.com/office/drawing/2014/main" id="{A505F35F-6E31-4886-C556-66F509937471}"/>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58907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3241-15EF-C8E9-9F84-2B0834E77EF1}"/>
              </a:ext>
            </a:extLst>
          </p:cNvPr>
          <p:cNvSpPr>
            <a:spLocks noGrp="1"/>
          </p:cNvSpPr>
          <p:nvPr>
            <p:ph type="title"/>
          </p:nvPr>
        </p:nvSpPr>
        <p:spPr/>
        <p:txBody>
          <a:bodyPr/>
          <a:lstStyle/>
          <a:p>
            <a:r>
              <a:rPr lang="en-AU" dirty="0"/>
              <a:t>Activity – Solution </a:t>
            </a:r>
          </a:p>
        </p:txBody>
      </p:sp>
      <p:sp>
        <p:nvSpPr>
          <p:cNvPr id="3" name="Content Placeholder 2">
            <a:extLst>
              <a:ext uri="{FF2B5EF4-FFF2-40B4-BE49-F238E27FC236}">
                <a16:creationId xmlns:a16="http://schemas.microsoft.com/office/drawing/2014/main" id="{06A92218-A11D-F1F6-1138-B2E962294F47}"/>
              </a:ext>
            </a:extLst>
          </p:cNvPr>
          <p:cNvSpPr>
            <a:spLocks noGrp="1"/>
          </p:cNvSpPr>
          <p:nvPr>
            <p:ph sz="quarter" idx="12"/>
          </p:nvPr>
        </p:nvSpPr>
        <p:spPr>
          <a:xfrm>
            <a:off x="801765" y="1521640"/>
            <a:ext cx="9900000" cy="2516449"/>
          </a:xfrm>
        </p:spPr>
        <p:txBody>
          <a:bodyPr/>
          <a:lstStyle/>
          <a:p>
            <a:r>
              <a:rPr lang="en-AU" dirty="0"/>
              <a:t>The analysis of the 40 employees surveyed found that there were differences in the average Productivity across the three departments – Admin, Production and Distribution</a:t>
            </a:r>
          </a:p>
          <a:p>
            <a:pPr marL="342900" indent="-342900">
              <a:buFont typeface="Arial" panose="020B0604020202020204" pitchFamily="34" charset="0"/>
              <a:buChar char="•"/>
            </a:pPr>
            <a:r>
              <a:rPr lang="en-AU" sz="1800" dirty="0"/>
              <a:t>Identify the “response” variable: </a:t>
            </a:r>
            <a:r>
              <a:rPr lang="en-AU" sz="1800" dirty="0">
                <a:solidFill>
                  <a:srgbClr val="FF0000"/>
                </a:solidFill>
              </a:rPr>
              <a:t>“Productivity”</a:t>
            </a:r>
          </a:p>
          <a:p>
            <a:pPr marL="342900" indent="-342900">
              <a:buFont typeface="Arial" panose="020B0604020202020204" pitchFamily="34" charset="0"/>
              <a:buChar char="•"/>
            </a:pPr>
            <a:r>
              <a:rPr lang="en-AU" sz="1800" dirty="0"/>
              <a:t>Identify the “factor” variable and describe the different factors/groups: </a:t>
            </a:r>
            <a:r>
              <a:rPr lang="en-AU" sz="1800" dirty="0">
                <a:solidFill>
                  <a:srgbClr val="FF0000"/>
                </a:solidFill>
              </a:rPr>
              <a:t>Admin, Production and Distribution</a:t>
            </a:r>
          </a:p>
          <a:p>
            <a:pPr marL="342900" indent="-342900">
              <a:buFont typeface="Arial" panose="020B0604020202020204" pitchFamily="34" charset="0"/>
              <a:buChar char="•"/>
            </a:pPr>
            <a:r>
              <a:rPr lang="en-AU" sz="1800" dirty="0"/>
              <a:t>Write the null and alternative hypothesis for this scenario</a:t>
            </a:r>
          </a:p>
          <a:p>
            <a:endParaRPr lang="en-AU" sz="1800" dirty="0"/>
          </a:p>
        </p:txBody>
      </p:sp>
      <p:sp>
        <p:nvSpPr>
          <p:cNvPr id="4" name="Slide Number Placeholder 3">
            <a:extLst>
              <a:ext uri="{FF2B5EF4-FFF2-40B4-BE49-F238E27FC236}">
                <a16:creationId xmlns:a16="http://schemas.microsoft.com/office/drawing/2014/main" id="{C1AD6CDD-7810-0528-5B0C-DA54E00563B3}"/>
              </a:ext>
            </a:extLst>
          </p:cNvPr>
          <p:cNvSpPr>
            <a:spLocks noGrp="1"/>
          </p:cNvSpPr>
          <p:nvPr>
            <p:ph type="sldNum" sz="quarter" idx="15"/>
          </p:nvPr>
        </p:nvSpPr>
        <p:spPr/>
        <p:txBody>
          <a:bodyPr/>
          <a:lstStyle/>
          <a:p>
            <a:fld id="{F5AEA0E0-5CC6-4BD0-905C-A0021E419432}" type="slidenum">
              <a:rPr lang="en-GB" smtClean="0"/>
              <a:pPr/>
              <a:t>9</a:t>
            </a:fld>
            <a:endParaRPr lang="en-GB" dirty="0"/>
          </a:p>
        </p:txBody>
      </p:sp>
      <p:sp>
        <p:nvSpPr>
          <p:cNvPr id="5" name="Footer Placeholder 4">
            <a:extLst>
              <a:ext uri="{FF2B5EF4-FFF2-40B4-BE49-F238E27FC236}">
                <a16:creationId xmlns:a16="http://schemas.microsoft.com/office/drawing/2014/main" id="{A505F35F-6E31-4886-C556-66F509937471}"/>
              </a:ext>
            </a:extLst>
          </p:cNvPr>
          <p:cNvSpPr>
            <a:spLocks noGrp="1"/>
          </p:cNvSpPr>
          <p:nvPr>
            <p:ph type="ftr" sz="quarter" idx="14"/>
          </p:nvPr>
        </p:nvSpPr>
        <p:spPr/>
        <p:txBody>
          <a:bodyPr/>
          <a:lstStyle/>
          <a:p>
            <a:r>
              <a:rPr lang="en-AU"/>
              <a:t>Deakin University CRICOS Provider Code: 00113B</a:t>
            </a:r>
            <a:endParaRPr lang="en-GB" dirty="0"/>
          </a:p>
        </p:txBody>
      </p:sp>
      <p:pic>
        <p:nvPicPr>
          <p:cNvPr id="6" name="Picture 5">
            <a:extLst>
              <a:ext uri="{FF2B5EF4-FFF2-40B4-BE49-F238E27FC236}">
                <a16:creationId xmlns:a16="http://schemas.microsoft.com/office/drawing/2014/main" id="{2150BFE4-8AB8-5A52-B518-B1576CB12F4F}"/>
              </a:ext>
            </a:extLst>
          </p:cNvPr>
          <p:cNvPicPr>
            <a:picLocks noChangeAspect="1"/>
          </p:cNvPicPr>
          <p:nvPr/>
        </p:nvPicPr>
        <p:blipFill>
          <a:blip r:embed="rId2"/>
          <a:stretch>
            <a:fillRect/>
          </a:stretch>
        </p:blipFill>
        <p:spPr>
          <a:xfrm>
            <a:off x="1181976" y="4072881"/>
            <a:ext cx="8164858" cy="1701012"/>
          </a:xfrm>
          <a:prstGeom prst="rect">
            <a:avLst/>
          </a:prstGeom>
        </p:spPr>
      </p:pic>
    </p:spTree>
    <p:extLst>
      <p:ext uri="{BB962C8B-B14F-4D97-AF65-F5344CB8AC3E}">
        <p14:creationId xmlns:p14="http://schemas.microsoft.com/office/powerpoint/2010/main" val="28534850"/>
      </p:ext>
    </p:extLst>
  </p:cSld>
  <p:clrMapOvr>
    <a:masterClrMapping/>
  </p:clrMapOvr>
</p:sld>
</file>

<file path=ppt/theme/theme1.xml><?xml version="1.0" encoding="utf-8"?>
<a:theme xmlns:a="http://schemas.openxmlformats.org/drawingml/2006/main" name="Deakin - New Slides">
  <a:themeElements>
    <a:clrScheme name="DEAKIN 2021">
      <a:dk1>
        <a:sysClr val="windowText" lastClr="000000"/>
      </a:dk1>
      <a:lt1>
        <a:sysClr val="window" lastClr="FFFFFF"/>
      </a:lt1>
      <a:dk2>
        <a:srgbClr val="58BCAF"/>
      </a:dk2>
      <a:lt2>
        <a:srgbClr val="FFFFFF"/>
      </a:lt2>
      <a:accent1>
        <a:srgbClr val="58BCAF"/>
      </a:accent1>
      <a:accent2>
        <a:srgbClr val="FFD923"/>
      </a:accent2>
      <a:accent3>
        <a:srgbClr val="FF9300"/>
      </a:accent3>
      <a:accent4>
        <a:srgbClr val="007D98"/>
      </a:accent4>
      <a:accent5>
        <a:srgbClr val="C74298"/>
      </a:accent5>
      <a:accent6>
        <a:srgbClr val="E1E1E1"/>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09DD9EB6-95A3-4747-9E0B-C9F158DB01FE}" vid="{C56AFDEA-F9C3-C04E-B92F-8B5C85168B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Deakin Theme</Template>
  <TotalTime>571</TotalTime>
  <Words>3548</Words>
  <Application>Microsoft Macintosh PowerPoint</Application>
  <PresentationFormat>Widescreen</PresentationFormat>
  <Paragraphs>418</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 Narrow</vt:lpstr>
      <vt:lpstr>Arial</vt:lpstr>
      <vt:lpstr>Calibri</vt:lpstr>
      <vt:lpstr>Symbol</vt:lpstr>
      <vt:lpstr>Wingdings 3</vt:lpstr>
      <vt:lpstr>Deakin - New Slides</vt:lpstr>
      <vt:lpstr>MIS771: Week 3 – One–way ANOVA</vt:lpstr>
      <vt:lpstr>Recap</vt:lpstr>
      <vt:lpstr>Recap</vt:lpstr>
      <vt:lpstr>ANOVA</vt:lpstr>
      <vt:lpstr>ANOVA</vt:lpstr>
      <vt:lpstr>Why is it Called One-Way ANOVA?</vt:lpstr>
      <vt:lpstr>ANOVA – Hypothesis</vt:lpstr>
      <vt:lpstr>Activity </vt:lpstr>
      <vt:lpstr>Activity – Solution </vt:lpstr>
      <vt:lpstr>ANOVA – Interpretation</vt:lpstr>
      <vt:lpstr>Variance (Mean Square = MS)</vt:lpstr>
      <vt:lpstr>Variance (Mean Square = MS)</vt:lpstr>
      <vt:lpstr>Variance (Mean Square = MS)</vt:lpstr>
      <vt:lpstr>Variance vs Standard Deviation</vt:lpstr>
      <vt:lpstr>Variation (Sum of Squares)</vt:lpstr>
      <vt:lpstr>Variation (Sum of Squares)</vt:lpstr>
      <vt:lpstr>ANOVA – Example</vt:lpstr>
      <vt:lpstr>ANOVA: Example – Step 1</vt:lpstr>
      <vt:lpstr>ANOVA: Example – Step 2</vt:lpstr>
      <vt:lpstr>ANOVA: Example – Step 3</vt:lpstr>
      <vt:lpstr>ANOVA: Example – Step 4</vt:lpstr>
      <vt:lpstr>ANOVA: Example – Step 5</vt:lpstr>
      <vt:lpstr>ANOVA: Example – Interpretation</vt:lpstr>
      <vt:lpstr>Tukey-Kramer Procedure</vt:lpstr>
      <vt:lpstr>Tukey-Kramer Procedure</vt:lpstr>
      <vt:lpstr>Tukey-Kramer Procedure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Abhinav Shrivastava</dc:creator>
  <cp:lastModifiedBy>Abhinav Shrivastava</cp:lastModifiedBy>
  <cp:revision>31</cp:revision>
  <dcterms:created xsi:type="dcterms:W3CDTF">2024-07-24T13:21:47Z</dcterms:created>
  <dcterms:modified xsi:type="dcterms:W3CDTF">2024-07-25T06:34:54Z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Deakin - New Slides:5</vt:lpwstr>
  </property>
  <property fmtid="{D5CDD505-2E9C-101B-9397-08002B2CF9AE}" pid="3" name="ClassificationContentMarkingHeaderText">
    <vt:lpwstr>RMIT Classification: Trusted</vt:lpwstr>
  </property>
  <property fmtid="{D5CDD505-2E9C-101B-9397-08002B2CF9AE}" pid="4" name="MSIP_Label_1b52b3a1-dbcb-41fb-a452-370cf542753f_Enabled">
    <vt:lpwstr>true</vt:lpwstr>
  </property>
  <property fmtid="{D5CDD505-2E9C-101B-9397-08002B2CF9AE}" pid="5" name="MSIP_Label_1b52b3a1-dbcb-41fb-a452-370cf542753f_SetDate">
    <vt:lpwstr>2024-07-24T13:47:08Z</vt:lpwstr>
  </property>
  <property fmtid="{D5CDD505-2E9C-101B-9397-08002B2CF9AE}" pid="6" name="MSIP_Label_1b52b3a1-dbcb-41fb-a452-370cf542753f_Method">
    <vt:lpwstr>Privileged</vt:lpwstr>
  </property>
  <property fmtid="{D5CDD505-2E9C-101B-9397-08002B2CF9AE}" pid="7" name="MSIP_Label_1b52b3a1-dbcb-41fb-a452-370cf542753f_Name">
    <vt:lpwstr>Public</vt:lpwstr>
  </property>
  <property fmtid="{D5CDD505-2E9C-101B-9397-08002B2CF9AE}" pid="8" name="MSIP_Label_1b52b3a1-dbcb-41fb-a452-370cf542753f_SiteId">
    <vt:lpwstr>d1323671-cdbe-4417-b4d4-bdb24b51316b</vt:lpwstr>
  </property>
  <property fmtid="{D5CDD505-2E9C-101B-9397-08002B2CF9AE}" pid="9" name="MSIP_Label_1b52b3a1-dbcb-41fb-a452-370cf542753f_ActionId">
    <vt:lpwstr>35608393-4c08-4bd1-b23b-5363d52519ff</vt:lpwstr>
  </property>
  <property fmtid="{D5CDD505-2E9C-101B-9397-08002B2CF9AE}" pid="10" name="MSIP_Label_1b52b3a1-dbcb-41fb-a452-370cf542753f_ContentBits">
    <vt:lpwstr>0</vt:lpwstr>
  </property>
</Properties>
</file>