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5" r:id="rId2"/>
    <p:sldId id="395" r:id="rId3"/>
    <p:sldId id="397" r:id="rId4"/>
    <p:sldId id="318" r:id="rId5"/>
    <p:sldId id="319" r:id="rId6"/>
    <p:sldId id="320" r:id="rId7"/>
    <p:sldId id="325" r:id="rId8"/>
    <p:sldId id="326" r:id="rId9"/>
    <p:sldId id="327" r:id="rId10"/>
    <p:sldId id="328" r:id="rId11"/>
    <p:sldId id="329" r:id="rId12"/>
    <p:sldId id="330" r:id="rId13"/>
    <p:sldId id="331" r:id="rId14"/>
    <p:sldId id="332" r:id="rId15"/>
    <p:sldId id="334" r:id="rId16"/>
    <p:sldId id="335" r:id="rId17"/>
    <p:sldId id="336" r:id="rId18"/>
    <p:sldId id="337" r:id="rId19"/>
    <p:sldId id="339" r:id="rId20"/>
    <p:sldId id="3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6" autoAdjust="0"/>
    <p:restoredTop sz="64535" autoAdjust="0"/>
  </p:normalViewPr>
  <p:slideViewPr>
    <p:cSldViewPr snapToGrid="0">
      <p:cViewPr>
        <p:scale>
          <a:sx n="50" d="100"/>
          <a:sy n="50" d="100"/>
        </p:scale>
        <p:origin x="532" y="-64"/>
      </p:cViewPr>
      <p:guideLst/>
    </p:cSldViewPr>
  </p:slideViewPr>
  <p:outlineViewPr>
    <p:cViewPr>
      <p:scale>
        <a:sx n="33" d="100"/>
        <a:sy n="33" d="100"/>
      </p:scale>
      <p:origin x="0" y="-9131"/>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57" d="100"/>
          <a:sy n="157" d="100"/>
        </p:scale>
        <p:origin x="362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54671A-4621-FF45-82E3-6E2ACCCCD15D}" type="datetimeFigureOut">
              <a:rPr lang="en-US" smtClean="0"/>
              <a:t>4/24/2024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EB52D7-4FA3-DC42-B512-A9C4296B03D1}" type="slidenum">
              <a:rPr lang="en-US" smtClean="0"/>
              <a:t>‹#›</a:t>
            </a:fld>
            <a:endParaRPr lang="en-US"/>
          </a:p>
        </p:txBody>
      </p:sp>
    </p:spTree>
    <p:extLst>
      <p:ext uri="{BB962C8B-B14F-4D97-AF65-F5344CB8AC3E}">
        <p14:creationId xmlns:p14="http://schemas.microsoft.com/office/powerpoint/2010/main" val="4847070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94D05-2413-416E-8BCF-22CC6EAE5C7A}" type="datetimeFigureOut">
              <a:rPr lang="en-GB" smtClean="0"/>
              <a:t>24/04/2024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EEF7-10B8-48BD-98D2-6BEDC41F7233}" type="slidenum">
              <a:rPr lang="en-GB" smtClean="0"/>
              <a:t>‹#›</a:t>
            </a:fld>
            <a:endParaRPr lang="en-GB"/>
          </a:p>
        </p:txBody>
      </p:sp>
    </p:spTree>
    <p:extLst>
      <p:ext uri="{BB962C8B-B14F-4D97-AF65-F5344CB8AC3E}">
        <p14:creationId xmlns:p14="http://schemas.microsoft.com/office/powerpoint/2010/main" val="27000269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1</a:t>
            </a:fld>
            <a:endParaRPr lang="en-GB"/>
          </a:p>
        </p:txBody>
      </p:sp>
    </p:spTree>
    <p:extLst>
      <p:ext uri="{BB962C8B-B14F-4D97-AF65-F5344CB8AC3E}">
        <p14:creationId xmlns:p14="http://schemas.microsoft.com/office/powerpoint/2010/main" val="429267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2</a:t>
            </a:fld>
            <a:endParaRPr lang="en-GB"/>
          </a:p>
        </p:txBody>
      </p:sp>
    </p:spTree>
    <p:extLst>
      <p:ext uri="{BB962C8B-B14F-4D97-AF65-F5344CB8AC3E}">
        <p14:creationId xmlns:p14="http://schemas.microsoft.com/office/powerpoint/2010/main" val="134036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AU"/>
              <a:t>[Add presentation title, presenter name here]</a:t>
            </a:r>
          </a:p>
        </p:txBody>
      </p:sp>
      <p:sp>
        <p:nvSpPr>
          <p:cNvPr id="5" name="Footer Placeholder 4"/>
          <p:cNvSpPr>
            <a:spLocks noGrp="1"/>
          </p:cNvSpPr>
          <p:nvPr>
            <p:ph type="ftr" sz="quarter" idx="11"/>
          </p:nvPr>
        </p:nvSpPr>
        <p:spPr/>
        <p:txBody>
          <a:bodyPr/>
          <a:lstStyle/>
          <a:p>
            <a:r>
              <a:rPr lang="en-AU"/>
              <a:t>[Add Presenter contact details here]</a:t>
            </a:r>
          </a:p>
        </p:txBody>
      </p:sp>
      <p:sp>
        <p:nvSpPr>
          <p:cNvPr id="6" name="Slide Number Placeholder 5"/>
          <p:cNvSpPr>
            <a:spLocks noGrp="1"/>
          </p:cNvSpPr>
          <p:nvPr>
            <p:ph type="sldNum" sz="quarter" idx="12"/>
          </p:nvPr>
        </p:nvSpPr>
        <p:spPr/>
        <p:txBody>
          <a:bodyPr/>
          <a:lstStyle/>
          <a:p>
            <a:fld id="{13D2BD4F-ED21-46EC-B9E1-362F8586AFD2}" type="slidenum">
              <a:rPr lang="en-AU" smtClean="0"/>
              <a:pPr/>
              <a:t>3</a:t>
            </a:fld>
            <a:endParaRPr lang="en-AU"/>
          </a:p>
        </p:txBody>
      </p:sp>
    </p:spTree>
    <p:extLst>
      <p:ext uri="{BB962C8B-B14F-4D97-AF65-F5344CB8AC3E}">
        <p14:creationId xmlns:p14="http://schemas.microsoft.com/office/powerpoint/2010/main" val="361533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AU"/>
              <a:t>[Add presentation title, presenter name here]</a:t>
            </a:r>
          </a:p>
        </p:txBody>
      </p:sp>
      <p:sp>
        <p:nvSpPr>
          <p:cNvPr id="5" name="Footer Placeholder 4"/>
          <p:cNvSpPr>
            <a:spLocks noGrp="1"/>
          </p:cNvSpPr>
          <p:nvPr>
            <p:ph type="ftr" sz="quarter" idx="11"/>
          </p:nvPr>
        </p:nvSpPr>
        <p:spPr/>
        <p:txBody>
          <a:bodyPr/>
          <a:lstStyle/>
          <a:p>
            <a:r>
              <a:rPr lang="en-AU"/>
              <a:t>[Add Presenter contact details here]</a:t>
            </a:r>
          </a:p>
        </p:txBody>
      </p:sp>
      <p:sp>
        <p:nvSpPr>
          <p:cNvPr id="6" name="Slide Number Placeholder 5"/>
          <p:cNvSpPr>
            <a:spLocks noGrp="1"/>
          </p:cNvSpPr>
          <p:nvPr>
            <p:ph type="sldNum" sz="quarter" idx="12"/>
          </p:nvPr>
        </p:nvSpPr>
        <p:spPr/>
        <p:txBody>
          <a:bodyPr/>
          <a:lstStyle/>
          <a:p>
            <a:fld id="{13D2BD4F-ED21-46EC-B9E1-362F8586AFD2}" type="slidenum">
              <a:rPr lang="en-AU" smtClean="0"/>
              <a:pPr/>
              <a:t>4</a:t>
            </a:fld>
            <a:endParaRPr lang="en-AU"/>
          </a:p>
        </p:txBody>
      </p:sp>
    </p:spTree>
    <p:extLst>
      <p:ext uri="{BB962C8B-B14F-4D97-AF65-F5344CB8AC3E}">
        <p14:creationId xmlns:p14="http://schemas.microsoft.com/office/powerpoint/2010/main" val="374288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Commonwealth Bank has partnered with a Realestate.com.au and have developed </a:t>
            </a:r>
            <a:r>
              <a:rPr lang="en-AU" dirty="0">
                <a:solidFill>
                  <a:srgbClr val="0070C0"/>
                </a:solidFill>
              </a:rPr>
              <a:t>a location-aware mobile phone application </a:t>
            </a:r>
            <a:r>
              <a:rPr lang="en-AU" dirty="0"/>
              <a:t>to enable prospective homebuyers, standing outside a property of interest, to obtain details about the property, typical prices in the area, etc., and then to apply for preapproval for finance on the spot. </a:t>
            </a:r>
          </a:p>
          <a:p>
            <a:r>
              <a:rPr lang="en-AU" dirty="0"/>
              <a:t>This is an example of how the concept of a information resource can be extended to the inter-firm context (refer Das and </a:t>
            </a:r>
            <a:r>
              <a:rPr lang="en-AU" dirty="0" err="1"/>
              <a:t>Teng</a:t>
            </a:r>
            <a:r>
              <a:rPr lang="en-AU" dirty="0"/>
              <a:t> 2000; </a:t>
            </a:r>
            <a:r>
              <a:rPr lang="en-AU" dirty="0" err="1"/>
              <a:t>Eisenhardt</a:t>
            </a:r>
            <a:r>
              <a:rPr lang="en-AU" dirty="0"/>
              <a:t> and Schoonhoven 2000), notably in terms of having access to, rather than direct control of, resources.</a:t>
            </a:r>
          </a:p>
          <a:p>
            <a:endParaRPr lang="en-AU" dirty="0"/>
          </a:p>
        </p:txBody>
      </p:sp>
      <p:sp>
        <p:nvSpPr>
          <p:cNvPr id="4" name="Slide Number Placeholder 3"/>
          <p:cNvSpPr>
            <a:spLocks noGrp="1"/>
          </p:cNvSpPr>
          <p:nvPr>
            <p:ph type="sldNum" sz="quarter" idx="10"/>
          </p:nvPr>
        </p:nvSpPr>
        <p:spPr/>
        <p:txBody>
          <a:bodyPr/>
          <a:lstStyle/>
          <a:p>
            <a:fld id="{9847A3B0-36A9-41C6-9026-95921BA9C023}" type="slidenum">
              <a:rPr lang="en-AU" smtClean="0"/>
              <a:t>11</a:t>
            </a:fld>
            <a:endParaRPr lang="en-AU"/>
          </a:p>
        </p:txBody>
      </p:sp>
    </p:spTree>
    <p:extLst>
      <p:ext uri="{BB962C8B-B14F-4D97-AF65-F5344CB8AC3E}">
        <p14:creationId xmlns:p14="http://schemas.microsoft.com/office/powerpoint/2010/main" val="127034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Stakeholder value creation typically involves a 2-way discussion:</a:t>
            </a:r>
          </a:p>
          <a:p>
            <a:pPr lvl="1"/>
            <a:r>
              <a:rPr lang="en-AU" dirty="0"/>
              <a:t>stakeholders may express particular needs in terms of analyses (pull mode), or </a:t>
            </a:r>
          </a:p>
          <a:p>
            <a:pPr lvl="1"/>
            <a:r>
              <a:rPr lang="en-AU" dirty="0"/>
              <a:t>providers of analyses often suggest novel analyses to address emerging needs (push mode). </a:t>
            </a:r>
          </a:p>
          <a:p>
            <a:r>
              <a:rPr lang="en-AU" dirty="0"/>
              <a:t>Clearly, significant benefit may arise through the combination of both of these modes</a:t>
            </a:r>
          </a:p>
          <a:p>
            <a:endParaRPr lang="en-AU" dirty="0"/>
          </a:p>
        </p:txBody>
      </p:sp>
      <p:sp>
        <p:nvSpPr>
          <p:cNvPr id="4" name="Slide Number Placeholder 3"/>
          <p:cNvSpPr>
            <a:spLocks noGrp="1"/>
          </p:cNvSpPr>
          <p:nvPr>
            <p:ph type="sldNum" sz="quarter" idx="10"/>
          </p:nvPr>
        </p:nvSpPr>
        <p:spPr/>
        <p:txBody>
          <a:bodyPr/>
          <a:lstStyle/>
          <a:p>
            <a:fld id="{9847A3B0-36A9-41C6-9026-95921BA9C023}" type="slidenum">
              <a:rPr lang="en-AU" smtClean="0"/>
              <a:t>15</a:t>
            </a:fld>
            <a:endParaRPr lang="en-AU"/>
          </a:p>
        </p:txBody>
      </p:sp>
    </p:spTree>
    <p:extLst>
      <p:ext uri="{BB962C8B-B14F-4D97-AF65-F5344CB8AC3E}">
        <p14:creationId xmlns:p14="http://schemas.microsoft.com/office/powerpoint/2010/main" val="45068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18</a:t>
            </a:fld>
            <a:endParaRPr lang="en-GB"/>
          </a:p>
        </p:txBody>
      </p:sp>
    </p:spTree>
    <p:extLst>
      <p:ext uri="{BB962C8B-B14F-4D97-AF65-F5344CB8AC3E}">
        <p14:creationId xmlns:p14="http://schemas.microsoft.com/office/powerpoint/2010/main" val="76701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20</a:t>
            </a:fld>
            <a:endParaRPr lang="en-GB"/>
          </a:p>
        </p:txBody>
      </p:sp>
    </p:spTree>
    <p:extLst>
      <p:ext uri="{BB962C8B-B14F-4D97-AF65-F5344CB8AC3E}">
        <p14:creationId xmlns:p14="http://schemas.microsoft.com/office/powerpoint/2010/main" val="33911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grpSp>
        <p:nvGrpSpPr>
          <p:cNvPr id="9" name="Group 8">
            <a:extLst>
              <a:ext uri="{FF2B5EF4-FFF2-40B4-BE49-F238E27FC236}">
                <a16:creationId xmlns:a16="http://schemas.microsoft.com/office/drawing/2014/main" id="{C1BCF969-F22E-4363-BD98-B53B34219A98}"/>
              </a:ext>
            </a:extLst>
          </p:cNvPr>
          <p:cNvGrpSpPr/>
          <p:nvPr userDrawn="1"/>
        </p:nvGrpSpPr>
        <p:grpSpPr>
          <a:xfrm>
            <a:off x="6875462" y="0"/>
            <a:ext cx="5316538" cy="6858000"/>
            <a:chOff x="6242051" y="0"/>
            <a:chExt cx="5316538" cy="6858000"/>
          </a:xfrm>
        </p:grpSpPr>
        <p:sp>
          <p:nvSpPr>
            <p:cNvPr id="10" name="Freeform 6">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2446" y="3662058"/>
            <a:ext cx="2219419" cy="2219419"/>
          </a:xfrm>
          <a:prstGeom prst="rect">
            <a:avLst/>
          </a:prstGeom>
        </p:spPr>
      </p:pic>
      <p:pic>
        <p:nvPicPr>
          <p:cNvPr id="7" name="Picture 6"/>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6" name="Date Placeholder 5"/>
          <p:cNvSpPr>
            <a:spLocks noGrp="1"/>
          </p:cNvSpPr>
          <p:nvPr>
            <p:ph type="dt" sz="half" idx="12"/>
          </p:nvPr>
        </p:nvSpPr>
        <p:spPr/>
        <p:txBody>
          <a:bodyPr/>
          <a:lstStyle/>
          <a:p>
            <a:endParaRPr lang="en-GB" dirty="0"/>
          </a:p>
        </p:txBody>
      </p:sp>
      <p:sp>
        <p:nvSpPr>
          <p:cNvPr id="8" name="Slide Number Placeholder 7"/>
          <p:cNvSpPr>
            <a:spLocks noGrp="1"/>
          </p:cNvSpPr>
          <p:nvPr>
            <p:ph type="sldNum" sz="quarter" idx="13"/>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66287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and Image">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07AC9EC-B695-415B-B6C5-74325AD87060}"/>
              </a:ext>
            </a:extLst>
          </p:cNvPr>
          <p:cNvSpPr/>
          <p:nvPr userDrawn="1"/>
        </p:nvSpPr>
        <p:spPr>
          <a:xfrm>
            <a:off x="0" y="0"/>
            <a:ext cx="12191999" cy="150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Picture Placeholder 34">
            <a:extLst>
              <a:ext uri="{FF2B5EF4-FFF2-40B4-BE49-F238E27FC236}">
                <a16:creationId xmlns:a16="http://schemas.microsoft.com/office/drawing/2014/main" id="{3EAA3666-B8A8-41AC-9F39-8F2ACFA8A9E7}"/>
              </a:ext>
            </a:extLst>
          </p:cNvPr>
          <p:cNvSpPr>
            <a:spLocks noGrp="1"/>
          </p:cNvSpPr>
          <p:nvPr>
            <p:ph type="pic" sz="quarter" idx="13" hasCustomPrompt="1"/>
          </p:nvPr>
        </p:nvSpPr>
        <p:spPr>
          <a:xfrm>
            <a:off x="9334200" y="1"/>
            <a:ext cx="2857798" cy="4930775"/>
          </a:xfrm>
          <a:custGeom>
            <a:avLst/>
            <a:gdLst>
              <a:gd name="connsiteX0" fmla="*/ 0 w 2857798"/>
              <a:gd name="connsiteY0" fmla="*/ 0 h 4930775"/>
              <a:gd name="connsiteX1" fmla="*/ 2857798 w 2857798"/>
              <a:gd name="connsiteY1" fmla="*/ 0 h 4930775"/>
              <a:gd name="connsiteX2" fmla="*/ 2857798 w 2857798"/>
              <a:gd name="connsiteY2" fmla="*/ 4884513 h 4930775"/>
              <a:gd name="connsiteX3" fmla="*/ 2635296 w 2857798"/>
              <a:gd name="connsiteY3" fmla="*/ 4918446 h 4930775"/>
              <a:gd name="connsiteX4" fmla="*/ 2390916 w 2857798"/>
              <a:gd name="connsiteY4" fmla="*/ 4930775 h 4930775"/>
              <a:gd name="connsiteX5" fmla="*/ 0 w 2857798"/>
              <a:gd name="connsiteY5" fmla="*/ 2543350 h 4930775"/>
              <a:gd name="connsiteX6" fmla="*/ 0 w 2857798"/>
              <a:gd name="connsiteY6" fmla="*/ 149177 h 49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98" h="4930775">
                <a:moveTo>
                  <a:pt x="0" y="0"/>
                </a:moveTo>
                <a:lnTo>
                  <a:pt x="2857798" y="0"/>
                </a:lnTo>
                <a:lnTo>
                  <a:pt x="2857798" y="4884513"/>
                </a:lnTo>
                <a:lnTo>
                  <a:pt x="2635296" y="4918446"/>
                </a:lnTo>
                <a:cubicBezTo>
                  <a:pt x="2554956" y="4926599"/>
                  <a:pt x="2473429" y="4930775"/>
                  <a:pt x="2390916" y="4930775"/>
                </a:cubicBezTo>
                <a:cubicBezTo>
                  <a:pt x="1070701" y="4930775"/>
                  <a:pt x="0" y="3861638"/>
                  <a:pt x="0" y="2543350"/>
                </a:cubicBezTo>
                <a:cubicBezTo>
                  <a:pt x="0" y="2543350"/>
                  <a:pt x="0" y="2543350"/>
                  <a:pt x="0" y="149177"/>
                </a:cubicBez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41" name="Text Placeholder 7">
            <a:extLst>
              <a:ext uri="{FF2B5EF4-FFF2-40B4-BE49-F238E27FC236}">
                <a16:creationId xmlns:a16="http://schemas.microsoft.com/office/drawing/2014/main" id="{249BAF2C-024F-493D-94ED-A02A44D4AD72}"/>
              </a:ext>
            </a:extLst>
          </p:cNvPr>
          <p:cNvSpPr>
            <a:spLocks noGrp="1"/>
          </p:cNvSpPr>
          <p:nvPr>
            <p:ph type="body" sz="quarter" idx="14" hasCustomPrompt="1"/>
          </p:nvPr>
        </p:nvSpPr>
        <p:spPr>
          <a:xfrm>
            <a:off x="482600" y="1393825"/>
            <a:ext cx="8286712" cy="4351338"/>
          </a:xfrm>
        </p:spPr>
        <p:txBody>
          <a:bodyPr numCol="2" spcCol="540000"/>
          <a:lstStyle>
            <a:lvl1pPr>
              <a:defRPr/>
            </a:lvl1pPr>
          </a:lstStyle>
          <a:p>
            <a:pPr lvl="0"/>
            <a:r>
              <a:rPr lang="en-US" dirty="0"/>
              <a:t>There are five type styles in the template, available as List Levels. Press the Increase / Decrease button in the paragraph section of the home ribbon to move through the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4251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r>
              <a:rPr lang="en-AU"/>
              <a:t>Deakin University CRICOS Provider Code: 00113B</a:t>
            </a:r>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82600" y="1393825"/>
            <a:ext cx="6022975" cy="4802188"/>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23" name="Picture Placeholder 22">
            <a:extLst>
              <a:ext uri="{FF2B5EF4-FFF2-40B4-BE49-F238E27FC236}">
                <a16:creationId xmlns:a16="http://schemas.microsoft.com/office/drawing/2014/main" id="{94303B84-34AA-4CF3-8091-F68C9E08919D}"/>
              </a:ext>
            </a:extLst>
          </p:cNvPr>
          <p:cNvSpPr>
            <a:spLocks noGrp="1"/>
          </p:cNvSpPr>
          <p:nvPr>
            <p:ph type="pic" sz="quarter" idx="14" hasCustomPrompt="1"/>
          </p:nvPr>
        </p:nvSpPr>
        <p:spPr>
          <a:xfrm>
            <a:off x="4584191" y="0"/>
            <a:ext cx="7607808"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4465777 w 6873496"/>
              <a:gd name="connsiteY4" fmla="*/ 6858000 h 6858000"/>
              <a:gd name="connsiteX5" fmla="*/ 3977804 w 6873496"/>
              <a:gd name="connsiteY5" fmla="*/ 6858000 h 6858000"/>
              <a:gd name="connsiteX6" fmla="*/ 1947696 w 6873496"/>
              <a:gd name="connsiteY6"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496" h="6858000">
                <a:moveTo>
                  <a:pt x="0" y="0"/>
                </a:moveTo>
                <a:lnTo>
                  <a:pt x="6873496" y="0"/>
                </a:lnTo>
                <a:lnTo>
                  <a:pt x="6873496" y="2702626"/>
                </a:lnTo>
                <a:lnTo>
                  <a:pt x="6492648" y="3359543"/>
                </a:lnTo>
                <a:lnTo>
                  <a:pt x="4465777" y="6858000"/>
                </a:lnTo>
                <a:lnTo>
                  <a:pt x="3977804" y="6858000"/>
                </a:lnTo>
                <a:lnTo>
                  <a:pt x="1947696" y="3359543"/>
                </a:lnTo>
                <a:close/>
              </a:path>
            </a:pathLst>
          </a:custGeom>
          <a:solidFill>
            <a:schemeClr val="bg1">
              <a:lumMod val="75000"/>
            </a:schemeClr>
          </a:solidFill>
        </p:spPr>
        <p:txBody>
          <a:bodyPr wrap="square" lIns="360000" tIns="144000">
            <a:noAutofit/>
          </a:bodyPr>
          <a:lstStyle>
            <a:lvl1pPr>
              <a:defRPr sz="1400">
                <a:solidFill>
                  <a:schemeClr val="bg1"/>
                </a:solidFill>
              </a:defRPr>
            </a:lvl1pPr>
          </a:lstStyle>
          <a:p>
            <a:r>
              <a:rPr lang="en-AU" dirty="0"/>
              <a:t>Click Icon to Add Image</a:t>
            </a:r>
          </a:p>
        </p:txBody>
      </p:sp>
      <p:sp>
        <p:nvSpPr>
          <p:cNvPr id="3" name="Date Placeholder 2"/>
          <p:cNvSpPr>
            <a:spLocks noGrp="1"/>
          </p:cNvSpPr>
          <p:nvPr>
            <p:ph type="dt" sz="half" idx="15"/>
          </p:nvPr>
        </p:nvSpPr>
        <p:spPr/>
        <p:txBody>
          <a:bodyPr/>
          <a:lstStyle/>
          <a:p>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91796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hree Box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Text Placeholder 7"/>
          <p:cNvSpPr>
            <a:spLocks noGrp="1"/>
          </p:cNvSpPr>
          <p:nvPr>
            <p:ph type="body" sz="quarter" idx="13" hasCustomPrompt="1"/>
          </p:nvPr>
        </p:nvSpPr>
        <p:spPr>
          <a:xfrm>
            <a:off x="43497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Text Placeholder 7">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350202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Text Placeholder 7">
            <a:extLst>
              <a:ext uri="{FF2B5EF4-FFF2-40B4-BE49-F238E27FC236}">
                <a16:creationId xmlns:a16="http://schemas.microsoft.com/office/drawing/2014/main" id="{853CAFBE-951E-4246-BA1D-725A804EE618}"/>
              </a:ext>
            </a:extLst>
          </p:cNvPr>
          <p:cNvSpPr>
            <a:spLocks noGrp="1"/>
          </p:cNvSpPr>
          <p:nvPr>
            <p:ph type="body" sz="quarter" idx="15" hasCustomPrompt="1"/>
          </p:nvPr>
        </p:nvSpPr>
        <p:spPr>
          <a:xfrm>
            <a:off x="656907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6"/>
          </p:nvPr>
        </p:nvSpPr>
        <p:spPr/>
        <p:txBody>
          <a:bodyPr/>
          <a:lstStyle/>
          <a:p>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90362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Three Box 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Text Placeholder 7"/>
          <p:cNvSpPr>
            <a:spLocks noGrp="1"/>
          </p:cNvSpPr>
          <p:nvPr>
            <p:ph type="body" sz="quarter" idx="13" hasCustomPrompt="1"/>
          </p:nvPr>
        </p:nvSpPr>
        <p:spPr>
          <a:xfrm>
            <a:off x="50292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Text Placeholder 7">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378714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2" name="Text Placeholder 7">
            <a:extLst>
              <a:ext uri="{FF2B5EF4-FFF2-40B4-BE49-F238E27FC236}">
                <a16:creationId xmlns:a16="http://schemas.microsoft.com/office/drawing/2014/main" id="{3AEA2733-1074-4E88-BFB1-608DFC511FB4}"/>
              </a:ext>
            </a:extLst>
          </p:cNvPr>
          <p:cNvSpPr>
            <a:spLocks noGrp="1"/>
          </p:cNvSpPr>
          <p:nvPr>
            <p:ph type="body" sz="quarter" idx="15" hasCustomPrompt="1"/>
          </p:nvPr>
        </p:nvSpPr>
        <p:spPr>
          <a:xfrm>
            <a:off x="707898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6"/>
          </p:nvPr>
        </p:nvSpPr>
        <p:spPr/>
        <p:txBody>
          <a:bodyPr/>
          <a:lstStyle/>
          <a:p>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20583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Two Box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Text Placeholder 7"/>
          <p:cNvSpPr>
            <a:spLocks noGrp="1"/>
          </p:cNvSpPr>
          <p:nvPr>
            <p:ph type="body" sz="quarter" idx="13" hasCustomPrompt="1"/>
          </p:nvPr>
        </p:nvSpPr>
        <p:spPr>
          <a:xfrm>
            <a:off x="434975" y="1866899"/>
            <a:ext cx="40608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Text Placeholder 7">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4820285" y="1866899"/>
            <a:ext cx="3949027"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78978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Two Box 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Text Placeholder 7"/>
          <p:cNvSpPr>
            <a:spLocks noGrp="1"/>
          </p:cNvSpPr>
          <p:nvPr>
            <p:ph type="body" sz="quarter" idx="13" hasCustomPrompt="1"/>
          </p:nvPr>
        </p:nvSpPr>
        <p:spPr>
          <a:xfrm>
            <a:off x="455294" y="1935480"/>
            <a:ext cx="4650105"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Text Placeholder 7">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5476368" y="1935480"/>
            <a:ext cx="4658232"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27903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ll-out Tex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0FCE13B1-D79A-444F-B333-38B89203CDC6}"/>
              </a:ext>
            </a:extLst>
          </p:cNvPr>
          <p:cNvSpPr>
            <a:spLocks noGrp="1"/>
          </p:cNvSpPr>
          <p:nvPr>
            <p:ph type="pic" sz="quarter" idx="13" hasCustomPrompt="1"/>
          </p:nvPr>
        </p:nvSpPr>
        <p:spPr>
          <a:xfrm>
            <a:off x="0" y="1057688"/>
            <a:ext cx="6914081" cy="5040000"/>
          </a:xfrm>
          <a:custGeom>
            <a:avLst/>
            <a:gdLst>
              <a:gd name="connsiteX0" fmla="*/ 0 w 6914081"/>
              <a:gd name="connsiteY0" fmla="*/ 0 h 5040000"/>
              <a:gd name="connsiteX1" fmla="*/ 1718132 w 6914081"/>
              <a:gd name="connsiteY1" fmla="*/ 0 h 5040000"/>
              <a:gd name="connsiteX2" fmla="*/ 1849535 w 6914081"/>
              <a:gd name="connsiteY2" fmla="*/ 0 h 5040000"/>
              <a:gd name="connsiteX3" fmla="*/ 1961211 w 6914081"/>
              <a:gd name="connsiteY3" fmla="*/ 0 h 5040000"/>
              <a:gd name="connsiteX4" fmla="*/ 4393721 w 6914081"/>
              <a:gd name="connsiteY4" fmla="*/ 0 h 5040000"/>
              <a:gd name="connsiteX5" fmla="*/ 6914081 w 6914081"/>
              <a:gd name="connsiteY5" fmla="*/ 2520000 h 5040000"/>
              <a:gd name="connsiteX6" fmla="*/ 4393721 w 6914081"/>
              <a:gd name="connsiteY6" fmla="*/ 5040000 h 5040000"/>
              <a:gd name="connsiteX7" fmla="*/ 1859227 w 6914081"/>
              <a:gd name="connsiteY7" fmla="*/ 5040000 h 5040000"/>
              <a:gd name="connsiteX8" fmla="*/ 1849535 w 6914081"/>
              <a:gd name="connsiteY8" fmla="*/ 5040000 h 5040000"/>
              <a:gd name="connsiteX9" fmla="*/ 1799784 w 6914081"/>
              <a:gd name="connsiteY9" fmla="*/ 5040000 h 5040000"/>
              <a:gd name="connsiteX10" fmla="*/ 1718132 w 6914081"/>
              <a:gd name="connsiteY10" fmla="*/ 5040000 h 5040000"/>
              <a:gd name="connsiteX11" fmla="*/ 0 w 6914081"/>
              <a:gd name="connsiteY11" fmla="*/ 5040000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14081" h="5040000">
                <a:moveTo>
                  <a:pt x="0" y="0"/>
                </a:moveTo>
                <a:lnTo>
                  <a:pt x="1718132" y="0"/>
                </a:lnTo>
                <a:lnTo>
                  <a:pt x="1849535" y="0"/>
                </a:lnTo>
                <a:lnTo>
                  <a:pt x="1961211" y="0"/>
                </a:lnTo>
                <a:cubicBezTo>
                  <a:pt x="4393721" y="0"/>
                  <a:pt x="4393721" y="0"/>
                  <a:pt x="4393721" y="0"/>
                </a:cubicBezTo>
                <a:cubicBezTo>
                  <a:pt x="5785141" y="0"/>
                  <a:pt x="6914081" y="1128780"/>
                  <a:pt x="6914081" y="2520000"/>
                </a:cubicBezTo>
                <a:cubicBezTo>
                  <a:pt x="6914081" y="3911221"/>
                  <a:pt x="5785141" y="5040000"/>
                  <a:pt x="4393721" y="5040000"/>
                </a:cubicBezTo>
                <a:cubicBezTo>
                  <a:pt x="2721478" y="5040000"/>
                  <a:pt x="2094386" y="5040000"/>
                  <a:pt x="1859227" y="5040000"/>
                </a:cubicBezTo>
                <a:lnTo>
                  <a:pt x="1849535" y="5040000"/>
                </a:lnTo>
                <a:lnTo>
                  <a:pt x="1799784" y="5040000"/>
                </a:lnTo>
                <a:cubicBezTo>
                  <a:pt x="1718132" y="5040000"/>
                  <a:pt x="1718132" y="5040000"/>
                  <a:pt x="1718132" y="5040000"/>
                </a:cubicBezTo>
                <a:lnTo>
                  <a:pt x="0" y="5040000"/>
                </a:ln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2" name="Title 1"/>
          <p:cNvSpPr>
            <a:spLocks noGrp="1"/>
          </p:cNvSpPr>
          <p:nvPr>
            <p:ph type="title"/>
          </p:nvPr>
        </p:nvSpPr>
        <p:spPr/>
        <p:txBody>
          <a:bodyPr/>
          <a:lstStyle/>
          <a:p>
            <a:r>
              <a:rPr lang="en-US"/>
              <a:t>Click to edit Master title style</a:t>
            </a:r>
            <a:endParaRPr lang="en-GB"/>
          </a:p>
        </p:txBody>
      </p:sp>
      <p:sp>
        <p:nvSpPr>
          <p:cNvPr id="4" name="Footer Placeholder 3"/>
          <p:cNvSpPr>
            <a:spLocks noGrp="1"/>
          </p:cNvSpPr>
          <p:nvPr>
            <p:ph type="ftr" sz="quarter" idx="11"/>
          </p:nvPr>
        </p:nvSpPr>
        <p:spPr/>
        <p:txBody>
          <a:bodyPr/>
          <a:lstStyle/>
          <a:p>
            <a:r>
              <a:rPr lang="en-AU"/>
              <a:t>Deakin University CRICOS Provider Code: 00113B</a:t>
            </a:r>
            <a:endParaRPr lang="en-GB"/>
          </a:p>
        </p:txBody>
      </p:sp>
      <p:sp>
        <p:nvSpPr>
          <p:cNvPr id="20" name="Text Placeholder 19">
            <a:extLst>
              <a:ext uri="{FF2B5EF4-FFF2-40B4-BE49-F238E27FC236}">
                <a16:creationId xmlns:a16="http://schemas.microsoft.com/office/drawing/2014/main" id="{B7538734-08FE-4AEA-8C4B-1B9FD40865F2}"/>
              </a:ext>
            </a:extLst>
          </p:cNvPr>
          <p:cNvSpPr>
            <a:spLocks noGrp="1"/>
          </p:cNvSpPr>
          <p:nvPr>
            <p:ph type="body" sz="quarter" idx="14" hasCustomPrompt="1"/>
          </p:nvPr>
        </p:nvSpPr>
        <p:spPr>
          <a:xfrm>
            <a:off x="7172323" y="1096304"/>
            <a:ext cx="4744800" cy="4744800"/>
          </a:xfrm>
          <a:custGeom>
            <a:avLst/>
            <a:gdLst>
              <a:gd name="connsiteX0" fmla="*/ 2372400 w 4744800"/>
              <a:gd name="connsiteY0" fmla="*/ 0 h 4744800"/>
              <a:gd name="connsiteX1" fmla="*/ 4744800 w 4744800"/>
              <a:gd name="connsiteY1" fmla="*/ 2372400 h 4744800"/>
              <a:gd name="connsiteX2" fmla="*/ 2372400 w 4744800"/>
              <a:gd name="connsiteY2" fmla="*/ 4744800 h 4744800"/>
              <a:gd name="connsiteX3" fmla="*/ 0 w 4744800"/>
              <a:gd name="connsiteY3" fmla="*/ 2372400 h 4744800"/>
              <a:gd name="connsiteX4" fmla="*/ 2372400 w 4744800"/>
              <a:gd name="connsiteY4" fmla="*/ 0 h 47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00" h="4744800">
                <a:moveTo>
                  <a:pt x="2372400" y="0"/>
                </a:moveTo>
                <a:cubicBezTo>
                  <a:pt x="3682640" y="0"/>
                  <a:pt x="4744800" y="1062160"/>
                  <a:pt x="4744800" y="2372400"/>
                </a:cubicBezTo>
                <a:cubicBezTo>
                  <a:pt x="4744800" y="3682640"/>
                  <a:pt x="3682640" y="4744800"/>
                  <a:pt x="2372400" y="4744800"/>
                </a:cubicBezTo>
                <a:cubicBezTo>
                  <a:pt x="1062160" y="4744800"/>
                  <a:pt x="0" y="3682640"/>
                  <a:pt x="0" y="2372400"/>
                </a:cubicBezTo>
                <a:cubicBezTo>
                  <a:pt x="0" y="1062160"/>
                  <a:pt x="1062160" y="0"/>
                  <a:pt x="2372400" y="0"/>
                </a:cubicBezTo>
                <a:close/>
              </a:path>
            </a:pathLst>
          </a:custGeom>
          <a:solidFill>
            <a:schemeClr val="tx2"/>
          </a:solidFill>
        </p:spPr>
        <p:txBody>
          <a:bodyPr wrap="square" lIns="108000" tIns="144000" rIns="108000" bIns="144000" anchor="ctr">
            <a:noAutofit/>
          </a:bodyPr>
          <a:lstStyle>
            <a:lvl1pPr algn="ctr">
              <a:spcBef>
                <a:spcPts val="0"/>
              </a:spcBef>
              <a:spcAft>
                <a:spcPts val="0"/>
              </a:spcAft>
              <a:defRPr sz="3000" b="1">
                <a:solidFill>
                  <a:schemeClr val="bg1"/>
                </a:solidFill>
              </a:defRPr>
            </a:lvl1pPr>
            <a:lvl2pPr algn="ctr">
              <a:defRPr sz="2400">
                <a:solidFill>
                  <a:schemeClr val="bg1"/>
                </a:solidFill>
                <a:latin typeface="Calibri Light" panose="020F0302020204030204" pitchFamily="34" charset="0"/>
                <a:cs typeface="Calibri Light" panose="020F0302020204030204" pitchFamily="34" charset="0"/>
              </a:defRPr>
            </a:lvl2pPr>
            <a:lvl3pPr marL="0" indent="0" algn="ctr">
              <a:buNone/>
              <a:defRPr sz="2400">
                <a:solidFill>
                  <a:schemeClr val="bg1"/>
                </a:solidFill>
                <a:latin typeface="Calibri Light" panose="020F0302020204030204" pitchFamily="34" charset="0"/>
                <a:cs typeface="Calibri Light" panose="020F0302020204030204" pitchFamily="34" charset="0"/>
              </a:defRPr>
            </a:lvl3pPr>
            <a:lvl4pPr marL="0" indent="0" algn="ctr">
              <a:buNone/>
              <a:defRPr sz="2400">
                <a:solidFill>
                  <a:schemeClr val="bg1"/>
                </a:solidFill>
                <a:latin typeface="Calibri Light" panose="020F0302020204030204" pitchFamily="34" charset="0"/>
                <a:cs typeface="Calibri Light" panose="020F0302020204030204" pitchFamily="34" charset="0"/>
              </a:defRPr>
            </a:lvl4pPr>
            <a:lvl5pPr marL="0" algn="ctr">
              <a:defRPr sz="2400">
                <a:solidFill>
                  <a:schemeClr val="bg1"/>
                </a:solidFill>
                <a:latin typeface="Calibri Light" panose="020F0302020204030204" pitchFamily="34" charset="0"/>
                <a:cs typeface="Calibri Light" panose="020F0302020204030204" pitchFamily="34" charset="0"/>
              </a:defRPr>
            </a:lvl5pPr>
            <a:lvl6pPr algn="ctr">
              <a:defRPr sz="2400">
                <a:solidFill>
                  <a:schemeClr val="bg1"/>
                </a:solidFill>
                <a:latin typeface="Calibri Light" panose="020F0302020204030204" pitchFamily="34" charset="0"/>
                <a:cs typeface="Calibri Light" panose="020F0302020204030204" pitchFamily="34" charset="0"/>
              </a:defRPr>
            </a:lvl6pPr>
            <a:lvl7pPr algn="ctr">
              <a:defRPr sz="2400">
                <a:solidFill>
                  <a:schemeClr val="bg1"/>
                </a:solidFill>
                <a:latin typeface="Calibri Light" panose="020F0302020204030204" pitchFamily="34" charset="0"/>
                <a:cs typeface="Calibri Light" panose="020F0302020204030204" pitchFamily="34" charset="0"/>
              </a:defRPr>
            </a:lvl7pPr>
            <a:lvl8pPr algn="ctr">
              <a:defRPr sz="2400">
                <a:solidFill>
                  <a:schemeClr val="bg1"/>
                </a:solidFill>
                <a:latin typeface="Calibri Light" panose="020F0302020204030204" pitchFamily="34" charset="0"/>
                <a:cs typeface="Calibri Light" panose="020F0302020204030204" pitchFamily="34" charset="0"/>
              </a:defRPr>
            </a:lvl8pPr>
            <a:lvl9pPr algn="ctr">
              <a:defRPr sz="2400">
                <a:solidFill>
                  <a:schemeClr val="bg1"/>
                </a:solidFill>
                <a:latin typeface="Calibri Light" panose="020F0302020204030204" pitchFamily="34" charset="0"/>
                <a:cs typeface="Calibri Light" panose="020F0302020204030204" pitchFamily="34" charset="0"/>
              </a:defRPr>
            </a:lvl9pPr>
          </a:lstStyle>
          <a:p>
            <a:pPr lvl="0"/>
            <a:r>
              <a:rPr lang="en-US" dirty="0"/>
              <a:t>Pull-out copy</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Tree>
    <p:extLst>
      <p:ext uri="{BB962C8B-B14F-4D97-AF65-F5344CB8AC3E}">
        <p14:creationId xmlns:p14="http://schemas.microsoft.com/office/powerpoint/2010/main" val="2239521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A">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r>
              <a:rPr lang="en-AU"/>
              <a:t>Deakin University CRICOS Provider Code: 00113B</a:t>
            </a:r>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8" name="Text Placeholder 17">
            <a:extLst>
              <a:ext uri="{FF2B5EF4-FFF2-40B4-BE49-F238E27FC236}">
                <a16:creationId xmlns:a16="http://schemas.microsoft.com/office/drawing/2014/main" id="{A16D5FAB-27FB-4A02-AF32-8E7F184C40EC}"/>
              </a:ext>
            </a:extLst>
          </p:cNvPr>
          <p:cNvSpPr>
            <a:spLocks noGrp="1"/>
          </p:cNvSpPr>
          <p:nvPr>
            <p:ph type="body" sz="quarter" idx="14" hasCustomPrompt="1"/>
          </p:nvPr>
        </p:nvSpPr>
        <p:spPr>
          <a:xfrm>
            <a:off x="6989777" y="1260602"/>
            <a:ext cx="5202223" cy="3996000"/>
          </a:xfrm>
          <a:custGeom>
            <a:avLst/>
            <a:gdLst>
              <a:gd name="connsiteX0" fmla="*/ 2001099 w 5202223"/>
              <a:gd name="connsiteY0" fmla="*/ 0 h 3996000"/>
              <a:gd name="connsiteX1" fmla="*/ 5202223 w 5202223"/>
              <a:gd name="connsiteY1" fmla="*/ 0 h 3996000"/>
              <a:gd name="connsiteX2" fmla="*/ 5202223 w 5202223"/>
              <a:gd name="connsiteY2" fmla="*/ 3996000 h 3996000"/>
              <a:gd name="connsiteX3" fmla="*/ 2001099 w 5202223"/>
              <a:gd name="connsiteY3" fmla="*/ 3996000 h 3996000"/>
              <a:gd name="connsiteX4" fmla="*/ 0 w 5202223"/>
              <a:gd name="connsiteY4" fmla="*/ 1996418 h 3996000"/>
              <a:gd name="connsiteX5" fmla="*/ 2001099 w 5202223"/>
              <a:gd name="connsiteY5" fmla="*/ 0 h 39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223" h="3996000">
                <a:moveTo>
                  <a:pt x="2001099" y="0"/>
                </a:moveTo>
                <a:cubicBezTo>
                  <a:pt x="2001099" y="0"/>
                  <a:pt x="2001099" y="0"/>
                  <a:pt x="5202223" y="0"/>
                </a:cubicBezTo>
                <a:lnTo>
                  <a:pt x="5202223" y="3996000"/>
                </a:lnTo>
                <a:cubicBezTo>
                  <a:pt x="5202223" y="3996000"/>
                  <a:pt x="5202223" y="3996000"/>
                  <a:pt x="2001099" y="3996000"/>
                </a:cubicBezTo>
                <a:cubicBezTo>
                  <a:pt x="896062" y="3996000"/>
                  <a:pt x="0" y="3100618"/>
                  <a:pt x="0" y="1996418"/>
                </a:cubicBezTo>
                <a:cubicBezTo>
                  <a:pt x="0" y="892219"/>
                  <a:pt x="896062" y="0"/>
                  <a:pt x="2001099" y="0"/>
                </a:cubicBezTo>
                <a:close/>
              </a:path>
            </a:pathLst>
          </a:custGeom>
          <a:solidFill>
            <a:schemeClr val="tx2"/>
          </a:solidFill>
        </p:spPr>
        <p:txBody>
          <a:bodyPr wrap="square" lIns="1224000" tIns="108000" rIns="144000" bIns="108000" anchor="ctr">
            <a:noAutofit/>
          </a:bodyPr>
          <a:lstStyle>
            <a:lvl1pPr marL="90000" indent="-90000">
              <a:lnSpc>
                <a:spcPct val="100000"/>
              </a:lnSpc>
              <a:spcBef>
                <a:spcPts val="0"/>
              </a:spcBef>
              <a:spcAft>
                <a:spcPts val="0"/>
              </a:spcAft>
              <a:buFont typeface="Calibri" panose="020F0502020204030204" pitchFamily="34" charset="0"/>
              <a:buChar char="‘"/>
              <a:defRPr sz="2800">
                <a:solidFill>
                  <a:schemeClr val="bg1"/>
                </a:solidFill>
                <a:latin typeface="Calibri Light" panose="020F0302020204030204" pitchFamily="34" charset="0"/>
                <a:cs typeface="Calibri Light" panose="020F0302020204030204" pitchFamily="34" charset="0"/>
              </a:defRPr>
            </a:lvl1pPr>
            <a:lvl2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2pPr>
            <a:lvl3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3pPr>
            <a:lvl4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4pPr>
            <a:lvl5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5pPr>
            <a:lvl6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6pPr>
            <a:lvl7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7pPr>
            <a:lvl8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8pPr>
            <a:lvl9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9pPr>
          </a:lstStyle>
          <a:p>
            <a:pPr lvl="0"/>
            <a:r>
              <a:rPr lang="en-US" dirty="0"/>
              <a:t>Pull-out quote</a:t>
            </a:r>
          </a:p>
          <a:p>
            <a:pPr lvl="0"/>
            <a:r>
              <a:rPr lang="en-US" dirty="0"/>
              <a:t>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 name="Date Placeholder 2"/>
          <p:cNvSpPr>
            <a:spLocks noGrp="1"/>
          </p:cNvSpPr>
          <p:nvPr>
            <p:ph type="dt" sz="half" idx="15"/>
          </p:nvPr>
        </p:nvSpPr>
        <p:spPr/>
        <p:txBody>
          <a:bodyPr/>
          <a:lstStyle/>
          <a:p>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30405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B">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r>
              <a:rPr lang="en-AU"/>
              <a:t>Deakin University CRICOS Provider Code: 00113B</a:t>
            </a:r>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2" name="Text Placeholder 11">
            <a:extLst>
              <a:ext uri="{FF2B5EF4-FFF2-40B4-BE49-F238E27FC236}">
                <a16:creationId xmlns:a16="http://schemas.microsoft.com/office/drawing/2014/main" id="{5E8209D8-622A-4868-9E3A-BA1344D6CF06}"/>
              </a:ext>
            </a:extLst>
          </p:cNvPr>
          <p:cNvSpPr>
            <a:spLocks noGrp="1"/>
          </p:cNvSpPr>
          <p:nvPr>
            <p:ph type="body" sz="quarter" idx="14" hasCustomPrompt="1"/>
          </p:nvPr>
        </p:nvSpPr>
        <p:spPr>
          <a:xfrm>
            <a:off x="4736603" y="0"/>
            <a:ext cx="74553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6438448 w 6873496"/>
              <a:gd name="connsiteY4" fmla="*/ 3453094 h 6858000"/>
              <a:gd name="connsiteX5" fmla="*/ 6438448 w 6873496"/>
              <a:gd name="connsiteY5" fmla="*/ 3491915 h 6858000"/>
              <a:gd name="connsiteX6" fmla="*/ 6415957 w 6873496"/>
              <a:gd name="connsiteY6" fmla="*/ 3491915 h 6858000"/>
              <a:gd name="connsiteX7" fmla="*/ 4465777 w 6873496"/>
              <a:gd name="connsiteY7" fmla="*/ 6858000 h 6858000"/>
              <a:gd name="connsiteX8" fmla="*/ 3977804 w 6873496"/>
              <a:gd name="connsiteY8" fmla="*/ 6858000 h 6858000"/>
              <a:gd name="connsiteX9" fmla="*/ 1947696 w 6873496"/>
              <a:gd name="connsiteY9"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496" h="6858000">
                <a:moveTo>
                  <a:pt x="0" y="0"/>
                </a:moveTo>
                <a:lnTo>
                  <a:pt x="6873496" y="0"/>
                </a:lnTo>
                <a:lnTo>
                  <a:pt x="6873496" y="2702626"/>
                </a:lnTo>
                <a:lnTo>
                  <a:pt x="6492648" y="3359543"/>
                </a:lnTo>
                <a:lnTo>
                  <a:pt x="6438448" y="3453094"/>
                </a:lnTo>
                <a:lnTo>
                  <a:pt x="6438448" y="3491915"/>
                </a:lnTo>
                <a:lnTo>
                  <a:pt x="6415957" y="3491915"/>
                </a:lnTo>
                <a:lnTo>
                  <a:pt x="4465777" y="6858000"/>
                </a:lnTo>
                <a:lnTo>
                  <a:pt x="3977804" y="6858000"/>
                </a:lnTo>
                <a:lnTo>
                  <a:pt x="1947696" y="3359543"/>
                </a:lnTo>
                <a:close/>
              </a:path>
            </a:pathLst>
          </a:custGeom>
          <a:solidFill>
            <a:schemeClr val="tx2"/>
          </a:solidFill>
        </p:spPr>
        <p:txBody>
          <a:bodyPr wrap="square" lIns="2412000" tIns="108000" rIns="1080000" bIns="828000" anchor="ctr">
            <a:noAutofit/>
          </a:bodyPr>
          <a:lstStyle>
            <a:lvl1pPr marL="90000" indent="-90000">
              <a:lnSpc>
                <a:spcPct val="100000"/>
              </a:lnSpc>
              <a:spcBef>
                <a:spcPts val="0"/>
              </a:spcBef>
              <a:spcAft>
                <a:spcPts val="0"/>
              </a:spcAft>
              <a:buFont typeface="Calibri" panose="020F0502020204030204" pitchFamily="34" charset="0"/>
              <a:buChar char="‘"/>
              <a:defRPr sz="2400">
                <a:solidFill>
                  <a:schemeClr val="bg1"/>
                </a:solidFill>
              </a:defRPr>
            </a:lvl1pPr>
            <a:lvl2pPr marL="90000">
              <a:spcBef>
                <a:spcPts val="0"/>
              </a:spcBef>
              <a:defRPr sz="2400">
                <a:solidFill>
                  <a:schemeClr val="bg1"/>
                </a:solidFill>
              </a:defRPr>
            </a:lvl2pPr>
            <a:lvl3pPr marL="90000" indent="0">
              <a:spcBef>
                <a:spcPts val="0"/>
              </a:spcBef>
              <a:buNone/>
              <a:defRPr sz="2400">
                <a:solidFill>
                  <a:schemeClr val="bg1"/>
                </a:solidFill>
              </a:defRPr>
            </a:lvl3pPr>
            <a:lvl4pPr marL="90000" indent="0">
              <a:spcBef>
                <a:spcPts val="0"/>
              </a:spcBef>
              <a:buNone/>
              <a:defRPr sz="2400">
                <a:solidFill>
                  <a:schemeClr val="bg1"/>
                </a:solidFill>
              </a:defRPr>
            </a:lvl4pPr>
            <a:lvl5pPr marL="90000">
              <a:spcBef>
                <a:spcPts val="0"/>
              </a:spcBef>
              <a:defRPr sz="2400">
                <a:solidFill>
                  <a:schemeClr val="bg1"/>
                </a:solidFill>
              </a:defRPr>
            </a:lvl5pPr>
            <a:lvl6pPr marL="90000">
              <a:spcBef>
                <a:spcPts val="0"/>
              </a:spcBef>
              <a:defRPr sz="2400">
                <a:solidFill>
                  <a:schemeClr val="bg1"/>
                </a:solidFill>
              </a:defRPr>
            </a:lvl6pPr>
            <a:lvl7pPr marL="90000">
              <a:spcBef>
                <a:spcPts val="0"/>
              </a:spcBef>
              <a:defRPr sz="2400">
                <a:solidFill>
                  <a:schemeClr val="bg1"/>
                </a:solidFill>
              </a:defRPr>
            </a:lvl7pPr>
            <a:lvl8pPr marL="90000">
              <a:spcBef>
                <a:spcPts val="0"/>
              </a:spcBef>
              <a:defRPr sz="2400">
                <a:solidFill>
                  <a:schemeClr val="bg1"/>
                </a:solidFill>
              </a:defRPr>
            </a:lvl8pPr>
            <a:lvl9pPr marL="90000">
              <a:spcBef>
                <a:spcPts val="0"/>
              </a:spcBef>
              <a:defRPr sz="2400">
                <a:solidFill>
                  <a:schemeClr val="bg1"/>
                </a:solidFill>
              </a:defRPr>
            </a:lvl9pPr>
          </a:lstStyle>
          <a:p>
            <a:pPr lvl="0"/>
            <a:r>
              <a:rPr lang="en-US" dirty="0"/>
              <a:t>Pull-out quote</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 name="Date Placeholder 2"/>
          <p:cNvSpPr>
            <a:spLocks noGrp="1"/>
          </p:cNvSpPr>
          <p:nvPr>
            <p:ph type="dt" sz="half" idx="15"/>
          </p:nvPr>
        </p:nvSpPr>
        <p:spPr/>
        <p:txBody>
          <a:bodyPr/>
          <a:lstStyle/>
          <a:p>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813459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Table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4" name="Table Placeholder 3">
            <a:extLst>
              <a:ext uri="{FF2B5EF4-FFF2-40B4-BE49-F238E27FC236}">
                <a16:creationId xmlns:a16="http://schemas.microsoft.com/office/drawing/2014/main" id="{D9448B89-E1A9-48D1-ACE5-F2C703E0A813}"/>
              </a:ext>
            </a:extLst>
          </p:cNvPr>
          <p:cNvSpPr>
            <a:spLocks noGrp="1"/>
          </p:cNvSpPr>
          <p:nvPr>
            <p:ph type="tbl" sz="quarter" idx="13"/>
          </p:nvPr>
        </p:nvSpPr>
        <p:spPr>
          <a:xfrm>
            <a:off x="600075" y="1878013"/>
            <a:ext cx="10083800" cy="3568700"/>
          </a:xfrm>
        </p:spPr>
        <p:txBody>
          <a:bodyPr/>
          <a:lstStyle>
            <a:lvl1pPr>
              <a:defRPr sz="1400">
                <a:solidFill>
                  <a:schemeClr val="tx1"/>
                </a:solidFill>
              </a:defRPr>
            </a:lvl1pPr>
          </a:lstStyle>
          <a:p>
            <a:r>
              <a:rPr lang="en-US"/>
              <a:t>Click icon to add table</a:t>
            </a:r>
            <a:endParaRPr lang="en-GB" dirty="0"/>
          </a:p>
        </p:txBody>
      </p:sp>
      <p:sp>
        <p:nvSpPr>
          <p:cNvPr id="3" name="Date Placeholder 2"/>
          <p:cNvSpPr>
            <a:spLocks noGrp="1"/>
          </p:cNvSpPr>
          <p:nvPr>
            <p:ph type="dt" sz="half" idx="14"/>
          </p:nvPr>
        </p:nvSpPr>
        <p:spPr/>
        <p:txBody>
          <a:bodyPr/>
          <a:lstStyle/>
          <a:p>
            <a:endParaRPr lang="en-GB" dirty="0"/>
          </a:p>
        </p:txBody>
      </p:sp>
      <p:sp>
        <p:nvSpPr>
          <p:cNvPr id="6" name="Slide Number Placeholder 5"/>
          <p:cNvSpPr>
            <a:spLocks noGrp="1"/>
          </p:cNvSpPr>
          <p:nvPr>
            <p:ph type="sldNum" sz="quarter" idx="15"/>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902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rgbClr val="37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solidFill>
                  <a:schemeClr val="bg1"/>
                </a:solidFill>
              </a:defRPr>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Deakin University CRICOS Provider Code: 00113B</a:t>
            </a:r>
            <a:endParaRPr lang="en-GB"/>
          </a:p>
        </p:txBody>
      </p:sp>
      <p:grpSp>
        <p:nvGrpSpPr>
          <p:cNvPr id="9" name="Group 8">
            <a:extLst>
              <a:ext uri="{FF2B5EF4-FFF2-40B4-BE49-F238E27FC236}">
                <a16:creationId xmlns:a16="http://schemas.microsoft.com/office/drawing/2014/main" id="{C1BCF969-F22E-4363-BD98-B53B34219A98}"/>
              </a:ext>
            </a:extLst>
          </p:cNvPr>
          <p:cNvGrpSpPr/>
          <p:nvPr userDrawn="1"/>
        </p:nvGrpSpPr>
        <p:grpSpPr>
          <a:xfrm>
            <a:off x="6875462" y="0"/>
            <a:ext cx="5316538" cy="6858000"/>
            <a:chOff x="6242051" y="0"/>
            <a:chExt cx="5316538" cy="6858000"/>
          </a:xfrm>
        </p:grpSpPr>
        <p:sp>
          <p:nvSpPr>
            <p:cNvPr id="10" name="Freeform 6">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5790" y="3720397"/>
            <a:ext cx="2165745" cy="2165745"/>
          </a:xfrm>
          <a:prstGeom prst="rect">
            <a:avLst/>
          </a:prstGeom>
        </p:spPr>
      </p:pic>
      <p:pic>
        <p:nvPicPr>
          <p:cNvPr id="16" name="Picture 15"/>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4" name="Date Placeholder 3"/>
          <p:cNvSpPr>
            <a:spLocks noGrp="1"/>
          </p:cNvSpPr>
          <p:nvPr>
            <p:ph type="dt" sz="half" idx="12"/>
          </p:nvPr>
        </p:nvSpPr>
        <p:spPr/>
        <p:txBody>
          <a:bodyPr/>
          <a:lstStyle/>
          <a:p>
            <a:endParaRPr lang="en-GB" dirty="0"/>
          </a:p>
        </p:txBody>
      </p:sp>
      <p:sp>
        <p:nvSpPr>
          <p:cNvPr id="6" name="Slide Number Placeholder 5"/>
          <p:cNvSpPr>
            <a:spLocks noGrp="1"/>
          </p:cNvSpPr>
          <p:nvPr>
            <p:ph type="sldNum" sz="quarter" idx="13"/>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6083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One Chart</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Chart Placeholder 5">
            <a:extLst>
              <a:ext uri="{FF2B5EF4-FFF2-40B4-BE49-F238E27FC236}">
                <a16:creationId xmlns:a16="http://schemas.microsoft.com/office/drawing/2014/main" id="{C30153EA-3427-4574-AE3C-5EC559671C53}"/>
              </a:ext>
            </a:extLst>
          </p:cNvPr>
          <p:cNvSpPr>
            <a:spLocks noGrp="1"/>
          </p:cNvSpPr>
          <p:nvPr>
            <p:ph type="chart" sz="quarter" idx="14"/>
          </p:nvPr>
        </p:nvSpPr>
        <p:spPr>
          <a:xfrm>
            <a:off x="600074" y="1230122"/>
            <a:ext cx="10083801" cy="4197542"/>
          </a:xfrm>
        </p:spPr>
        <p:txBody>
          <a:bodyPr/>
          <a:lstStyle>
            <a:lvl1pPr>
              <a:defRPr sz="1400">
                <a:solidFill>
                  <a:schemeClr val="tx1"/>
                </a:solidFill>
              </a:defRPr>
            </a:lvl1pPr>
          </a:lstStyle>
          <a:p>
            <a:r>
              <a:rPr lang="en-US"/>
              <a:t>Click icon to add chart</a:t>
            </a:r>
            <a:endParaRPr lang="en-GB"/>
          </a:p>
        </p:txBody>
      </p:sp>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497232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Two Charts</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6" name="Chart Placeholder 5">
            <a:extLst>
              <a:ext uri="{FF2B5EF4-FFF2-40B4-BE49-F238E27FC236}">
                <a16:creationId xmlns:a16="http://schemas.microsoft.com/office/drawing/2014/main" id="{23A387DA-AE79-4488-A710-E2CB8440BAE5}"/>
              </a:ext>
            </a:extLst>
          </p:cNvPr>
          <p:cNvSpPr>
            <a:spLocks noGrp="1"/>
          </p:cNvSpPr>
          <p:nvPr>
            <p:ph type="chart" sz="quarter" idx="14"/>
          </p:nvPr>
        </p:nvSpPr>
        <p:spPr>
          <a:xfrm>
            <a:off x="600074" y="1230122"/>
            <a:ext cx="4650351" cy="4197542"/>
          </a:xfrm>
        </p:spPr>
        <p:txBody>
          <a:bodyPr/>
          <a:lstStyle>
            <a:lvl1pPr>
              <a:defRPr sz="1400">
                <a:solidFill>
                  <a:schemeClr val="tx1"/>
                </a:solidFill>
              </a:defRPr>
            </a:lvl1pPr>
          </a:lstStyle>
          <a:p>
            <a:r>
              <a:rPr lang="en-US"/>
              <a:t>Click icon to add chart</a:t>
            </a:r>
            <a:endParaRPr lang="en-GB"/>
          </a:p>
        </p:txBody>
      </p:sp>
      <p:sp>
        <p:nvSpPr>
          <p:cNvPr id="8" name="Chart Placeholder 5">
            <a:extLst>
              <a:ext uri="{FF2B5EF4-FFF2-40B4-BE49-F238E27FC236}">
                <a16:creationId xmlns:a16="http://schemas.microsoft.com/office/drawing/2014/main" id="{E458C3C2-CF33-4CB9-8804-AE329310D4BD}"/>
              </a:ext>
            </a:extLst>
          </p:cNvPr>
          <p:cNvSpPr>
            <a:spLocks noGrp="1"/>
          </p:cNvSpPr>
          <p:nvPr>
            <p:ph type="chart" sz="quarter" idx="15"/>
          </p:nvPr>
        </p:nvSpPr>
        <p:spPr>
          <a:xfrm>
            <a:off x="6053496" y="1230122"/>
            <a:ext cx="4650351" cy="4197542"/>
          </a:xfrm>
        </p:spPr>
        <p:txBody>
          <a:bodyPr/>
          <a:lstStyle>
            <a:lvl1pPr>
              <a:defRPr sz="1400">
                <a:solidFill>
                  <a:schemeClr val="tx1"/>
                </a:solidFill>
              </a:defRPr>
            </a:lvl1pPr>
          </a:lstStyle>
          <a:p>
            <a:r>
              <a:rPr lang="en-US"/>
              <a:t>Click icon to add chart</a:t>
            </a:r>
            <a:endParaRPr lang="en-GB"/>
          </a:p>
        </p:txBody>
      </p:sp>
      <p:sp>
        <p:nvSpPr>
          <p:cNvPr id="3" name="Date Placeholder 2"/>
          <p:cNvSpPr>
            <a:spLocks noGrp="1"/>
          </p:cNvSpPr>
          <p:nvPr>
            <p:ph type="dt" sz="half" idx="16"/>
          </p:nvPr>
        </p:nvSpPr>
        <p:spPr/>
        <p:txBody>
          <a:bodyPr/>
          <a:lstStyle/>
          <a:p>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875645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SmartArt</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4" name="SmartArt Placeholder 3">
            <a:extLst>
              <a:ext uri="{FF2B5EF4-FFF2-40B4-BE49-F238E27FC236}">
                <a16:creationId xmlns:a16="http://schemas.microsoft.com/office/drawing/2014/main" id="{33CEEB8A-45DE-442C-B018-839DF31F2C9D}"/>
              </a:ext>
            </a:extLst>
          </p:cNvPr>
          <p:cNvSpPr>
            <a:spLocks noGrp="1"/>
          </p:cNvSpPr>
          <p:nvPr>
            <p:ph type="dgm" sz="quarter" idx="15"/>
          </p:nvPr>
        </p:nvSpPr>
        <p:spPr>
          <a:xfrm>
            <a:off x="600075" y="1230313"/>
            <a:ext cx="10083800" cy="4197351"/>
          </a:xfrm>
        </p:spPr>
        <p:txBody>
          <a:bodyPr lIns="144000" tIns="108000"/>
          <a:lstStyle>
            <a:lvl1pPr>
              <a:defRPr sz="1400">
                <a:solidFill>
                  <a:schemeClr val="tx1"/>
                </a:solidFill>
              </a:defRPr>
            </a:lvl1pPr>
          </a:lstStyle>
          <a:p>
            <a:r>
              <a:rPr lang="en-US"/>
              <a:t>Click icon to add SmartArt graphic</a:t>
            </a:r>
            <a:endParaRPr lang="en-GB" dirty="0"/>
          </a:p>
        </p:txBody>
      </p:sp>
      <p:sp>
        <p:nvSpPr>
          <p:cNvPr id="3" name="Date Placeholder 2"/>
          <p:cNvSpPr>
            <a:spLocks noGrp="1"/>
          </p:cNvSpPr>
          <p:nvPr>
            <p:ph type="dt" sz="half" idx="16"/>
          </p:nvPr>
        </p:nvSpPr>
        <p:spPr/>
        <p:txBody>
          <a:bodyPr/>
          <a:lstStyle/>
          <a:p>
            <a:endParaRPr lang="en-GB" dirty="0"/>
          </a:p>
        </p:txBody>
      </p:sp>
      <p:sp>
        <p:nvSpPr>
          <p:cNvPr id="6" name="Slide Number Placeholder 5"/>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371768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Graphic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Custom Graphics</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4" name="Text Placeholder 3">
            <a:extLst>
              <a:ext uri="{FF2B5EF4-FFF2-40B4-BE49-F238E27FC236}">
                <a16:creationId xmlns:a16="http://schemas.microsoft.com/office/drawing/2014/main" id="{DD279792-438F-4540-B064-59FF4CB006E5}"/>
              </a:ext>
            </a:extLst>
          </p:cNvPr>
          <p:cNvSpPr>
            <a:spLocks noGrp="1"/>
          </p:cNvSpPr>
          <p:nvPr>
            <p:ph type="body" sz="quarter" idx="12" hasCustomPrompt="1"/>
          </p:nvPr>
        </p:nvSpPr>
        <p:spPr>
          <a:xfrm>
            <a:off x="591527" y="1406942"/>
            <a:ext cx="3960000" cy="792000"/>
          </a:xfrm>
          <a:solidFill>
            <a:schemeClr val="tx1"/>
          </a:solidFill>
        </p:spPr>
        <p:txBody>
          <a:bodyPr lIns="144000" tIns="144000" rIns="144000" bIns="144000"/>
          <a:lstStyle>
            <a:lvl1pPr>
              <a:spcBef>
                <a:spcPts val="0"/>
              </a:spcBef>
              <a:spcAft>
                <a:spcPts val="0"/>
              </a:spcAft>
              <a:defRPr sz="1800" b="1">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3">
            <a:extLst>
              <a:ext uri="{FF2B5EF4-FFF2-40B4-BE49-F238E27FC236}">
                <a16:creationId xmlns:a16="http://schemas.microsoft.com/office/drawing/2014/main" id="{60303E1E-61F6-443C-A0F7-1058BB4E43B1}"/>
              </a:ext>
            </a:extLst>
          </p:cNvPr>
          <p:cNvSpPr>
            <a:spLocks noGrp="1"/>
          </p:cNvSpPr>
          <p:nvPr>
            <p:ph type="body" sz="quarter" idx="13" hasCustomPrompt="1"/>
          </p:nvPr>
        </p:nvSpPr>
        <p:spPr>
          <a:xfrm>
            <a:off x="591527" y="2313853"/>
            <a:ext cx="3960000" cy="792000"/>
          </a:xfrm>
          <a:solidFill>
            <a:schemeClr val="tx2"/>
          </a:solid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3">
            <a:extLst>
              <a:ext uri="{FF2B5EF4-FFF2-40B4-BE49-F238E27FC236}">
                <a16:creationId xmlns:a16="http://schemas.microsoft.com/office/drawing/2014/main" id="{E2A84125-9005-4533-BECC-81A7366A665C}"/>
              </a:ext>
            </a:extLst>
          </p:cNvPr>
          <p:cNvSpPr>
            <a:spLocks noGrp="1"/>
          </p:cNvSpPr>
          <p:nvPr>
            <p:ph type="body" sz="quarter" idx="14" hasCustomPrompt="1"/>
          </p:nvPr>
        </p:nvSpPr>
        <p:spPr>
          <a:xfrm>
            <a:off x="591527" y="3220764"/>
            <a:ext cx="3960000" cy="792000"/>
          </a:xfrm>
          <a:solidFill>
            <a:schemeClr val="bg1"/>
          </a:solidFill>
          <a:ln w="25400">
            <a:solidFill>
              <a:schemeClr val="accent1"/>
            </a:solidFill>
          </a:ln>
        </p:spPr>
        <p:txBody>
          <a:bodyPr lIns="144000" tIns="144000" rIns="144000" bIns="144000" anchor="ctr" anchorCtr="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3">
            <a:extLst>
              <a:ext uri="{FF2B5EF4-FFF2-40B4-BE49-F238E27FC236}">
                <a16:creationId xmlns:a16="http://schemas.microsoft.com/office/drawing/2014/main" id="{26813962-FD3C-4FB9-B491-C767A671C6A8}"/>
              </a:ext>
            </a:extLst>
          </p:cNvPr>
          <p:cNvSpPr>
            <a:spLocks noGrp="1"/>
          </p:cNvSpPr>
          <p:nvPr>
            <p:ph type="body" sz="quarter" idx="15" hasCustomPrompt="1"/>
          </p:nvPr>
        </p:nvSpPr>
        <p:spPr>
          <a:xfrm>
            <a:off x="591527" y="4127675"/>
            <a:ext cx="3960000" cy="792000"/>
          </a:xfrm>
          <a:solidFill>
            <a:schemeClr val="bg1"/>
          </a:solidFill>
          <a:ln w="25400">
            <a:noFill/>
          </a:ln>
        </p:spPr>
        <p:txBody>
          <a:bodyPr lIns="144000" tIns="144000" rIns="144000" bIns="14400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a:extLst>
              <a:ext uri="{FF2B5EF4-FFF2-40B4-BE49-F238E27FC236}">
                <a16:creationId xmlns:a16="http://schemas.microsoft.com/office/drawing/2014/main" id="{4D7DFDB3-DCB5-4B48-9EEA-A4734FB47415}"/>
              </a:ext>
            </a:extLst>
          </p:cNvPr>
          <p:cNvSpPr>
            <a:spLocks noGrp="1"/>
          </p:cNvSpPr>
          <p:nvPr>
            <p:ph type="body" sz="quarter" idx="16" hasCustomPrompt="1"/>
          </p:nvPr>
        </p:nvSpPr>
        <p:spPr>
          <a:xfrm>
            <a:off x="591527" y="5034586"/>
            <a:ext cx="3960000" cy="792000"/>
          </a:xfrm>
          <a:no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7"/>
          </p:nvPr>
        </p:nvSpPr>
        <p:spPr/>
        <p:txBody>
          <a:bodyPr/>
          <a:lstStyle/>
          <a:p>
            <a:endParaRPr lang="en-GB" dirty="0"/>
          </a:p>
        </p:txBody>
      </p:sp>
      <p:sp>
        <p:nvSpPr>
          <p:cNvPr id="6" name="Slide Number Placeholder 5"/>
          <p:cNvSpPr>
            <a:spLocks noGrp="1"/>
          </p:cNvSpPr>
          <p:nvPr>
            <p:ph type="sldNum" sz="quarter" idx="18"/>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27606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8" name="Text Placeholder 7">
            <a:extLst>
              <a:ext uri="{FF2B5EF4-FFF2-40B4-BE49-F238E27FC236}">
                <a16:creationId xmlns:a16="http://schemas.microsoft.com/office/drawing/2014/main" id="{F085DE56-C228-4F1A-AD46-9A998DCBDF74}"/>
              </a:ext>
            </a:extLst>
          </p:cNvPr>
          <p:cNvSpPr>
            <a:spLocks noGrp="1"/>
          </p:cNvSpPr>
          <p:nvPr>
            <p:ph type="body" sz="quarter" idx="12"/>
          </p:nvPr>
        </p:nvSpPr>
        <p:spPr>
          <a:xfrm>
            <a:off x="2337968" y="1594348"/>
            <a:ext cx="3379544" cy="1485472"/>
          </a:xfrm>
          <a:prstGeom prst="wedgeRoundRectCallout">
            <a:avLst>
              <a:gd name="adj1" fmla="val 40118"/>
              <a:gd name="adj2" fmla="val 73896"/>
              <a:gd name="adj3" fmla="val 16667"/>
            </a:avLst>
          </a:prstGeom>
          <a:solidFill>
            <a:schemeClr val="accent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8">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lvl1pPr>
          </a:lstStyle>
          <a:p>
            <a:r>
              <a:rPr lang="en-US" dirty="0"/>
              <a:t>Speech Bubbles</a:t>
            </a:r>
            <a:endParaRPr lang="en-GB" dirty="0"/>
          </a:p>
        </p:txBody>
      </p:sp>
      <p:sp>
        <p:nvSpPr>
          <p:cNvPr id="10" name="Text Placeholder 7">
            <a:extLst>
              <a:ext uri="{FF2B5EF4-FFF2-40B4-BE49-F238E27FC236}">
                <a16:creationId xmlns:a16="http://schemas.microsoft.com/office/drawing/2014/main" id="{72FD5BAD-4E1C-4BA1-A864-AD6B442766B7}"/>
              </a:ext>
            </a:extLst>
          </p:cNvPr>
          <p:cNvSpPr>
            <a:spLocks noGrp="1"/>
          </p:cNvSpPr>
          <p:nvPr>
            <p:ph type="body" sz="quarter" idx="13"/>
          </p:nvPr>
        </p:nvSpPr>
        <p:spPr>
          <a:xfrm>
            <a:off x="6256825" y="1271116"/>
            <a:ext cx="3379544" cy="2131936"/>
          </a:xfrm>
          <a:prstGeom prst="wedgeRoundRectCallout">
            <a:avLst>
              <a:gd name="adj1" fmla="val 3699"/>
              <a:gd name="adj2" fmla="val 63310"/>
              <a:gd name="adj3" fmla="val 16667"/>
            </a:avLst>
          </a:prstGeom>
          <a:solidFill>
            <a:schemeClr val="tx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7">
            <a:extLst>
              <a:ext uri="{FF2B5EF4-FFF2-40B4-BE49-F238E27FC236}">
                <a16:creationId xmlns:a16="http://schemas.microsoft.com/office/drawing/2014/main" id="{A0A35F0C-1A2A-4382-9CE0-662C7D94B027}"/>
              </a:ext>
            </a:extLst>
          </p:cNvPr>
          <p:cNvSpPr>
            <a:spLocks noGrp="1"/>
          </p:cNvSpPr>
          <p:nvPr>
            <p:ph type="body" sz="quarter" idx="14"/>
          </p:nvPr>
        </p:nvSpPr>
        <p:spPr>
          <a:xfrm>
            <a:off x="6256825" y="4076290"/>
            <a:ext cx="3379544" cy="1575908"/>
          </a:xfrm>
          <a:prstGeom prst="wedgeRoundRectCallout">
            <a:avLst>
              <a:gd name="adj1" fmla="val 37888"/>
              <a:gd name="adj2" fmla="val 65661"/>
              <a:gd name="adj3" fmla="val 16667"/>
            </a:avLst>
          </a:prstGeom>
          <a:solidFill>
            <a:schemeClr val="accent6"/>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a:extLst>
              <a:ext uri="{FF2B5EF4-FFF2-40B4-BE49-F238E27FC236}">
                <a16:creationId xmlns:a16="http://schemas.microsoft.com/office/drawing/2014/main" id="{6744FA5E-A949-41D0-8825-88D17F22D9E5}"/>
              </a:ext>
            </a:extLst>
          </p:cNvPr>
          <p:cNvSpPr>
            <a:spLocks noGrp="1"/>
          </p:cNvSpPr>
          <p:nvPr>
            <p:ph type="body" sz="quarter" idx="15"/>
          </p:nvPr>
        </p:nvSpPr>
        <p:spPr>
          <a:xfrm>
            <a:off x="2337968" y="3793252"/>
            <a:ext cx="3379544" cy="2100105"/>
          </a:xfrm>
          <a:prstGeom prst="wedgeRoundRectCallout">
            <a:avLst>
              <a:gd name="adj1" fmla="val 4736"/>
              <a:gd name="adj2" fmla="val 67336"/>
              <a:gd name="adj3" fmla="val 16667"/>
            </a:avLst>
          </a:prstGeom>
          <a:solidFill>
            <a:schemeClr val="tx1"/>
          </a:solidFill>
        </p:spPr>
        <p:txBody>
          <a:bodyPr/>
          <a:lstStyle>
            <a:lvl1pPr>
              <a:spcBef>
                <a:spcPts val="500"/>
              </a:spcBef>
              <a:spcAft>
                <a:spcPts val="0"/>
              </a:spcAft>
              <a:defRPr sz="1700">
                <a:solidFill>
                  <a:schemeClr val="bg1"/>
                </a:solidFill>
              </a:defRPr>
            </a:lvl1pPr>
            <a:lvl2pPr marL="180000" indent="-180000">
              <a:buSzPct val="110000"/>
              <a:buFont typeface="Arial" panose="020B0604020202020204" pitchFamily="34" charset="0"/>
              <a:buChar char="•"/>
              <a:defRPr>
                <a:solidFill>
                  <a:schemeClr val="bg1"/>
                </a:solidFill>
              </a:defRPr>
            </a:lvl2pPr>
            <a:lvl3pPr marL="18000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6"/>
          </p:nvPr>
        </p:nvSpPr>
        <p:spPr/>
        <p:txBody>
          <a:bodyPr/>
          <a:lstStyle/>
          <a:p>
            <a:endParaRPr lang="en-GB" dirty="0"/>
          </a:p>
        </p:txBody>
      </p:sp>
      <p:sp>
        <p:nvSpPr>
          <p:cNvPr id="3" name="Slide Number Placeholder 2"/>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584427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AU" smtClean="0"/>
              <a:t>‹#›</a:t>
            </a:fld>
            <a:endParaRPr lang="en-AU"/>
          </a:p>
        </p:txBody>
      </p:sp>
    </p:spTree>
    <p:extLst>
      <p:ext uri="{BB962C8B-B14F-4D97-AF65-F5344CB8AC3E}">
        <p14:creationId xmlns:p14="http://schemas.microsoft.com/office/powerpoint/2010/main" val="2464629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52525"/>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07417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52525"/>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59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icture Placeholder 13">
            <a:extLst>
              <a:ext uri="{FF2B5EF4-FFF2-40B4-BE49-F238E27FC236}">
                <a16:creationId xmlns:a16="http://schemas.microsoft.com/office/drawing/2014/main" id="{30A4702B-2D34-4ADF-9BC5-6B1C45BD0F79}"/>
              </a:ext>
            </a:extLst>
          </p:cNvPr>
          <p:cNvSpPr>
            <a:spLocks noGrp="1"/>
          </p:cNvSpPr>
          <p:nvPr>
            <p:ph type="pic" sz="quarter" idx="12"/>
          </p:nvPr>
        </p:nvSpPr>
        <p:spPr>
          <a:xfrm>
            <a:off x="6940548" y="0"/>
            <a:ext cx="5251450" cy="4816475"/>
          </a:xfrm>
          <a:custGeom>
            <a:avLst/>
            <a:gdLst>
              <a:gd name="connsiteX0" fmla="*/ 0 w 5251450"/>
              <a:gd name="connsiteY0" fmla="*/ 0 h 4816475"/>
              <a:gd name="connsiteX1" fmla="*/ 5251450 w 5251450"/>
              <a:gd name="connsiteY1" fmla="*/ 0 h 4816475"/>
              <a:gd name="connsiteX2" fmla="*/ 5251450 w 5251450"/>
              <a:gd name="connsiteY2" fmla="*/ 3198844 h 4816475"/>
              <a:gd name="connsiteX3" fmla="*/ 2747947 w 5251450"/>
              <a:gd name="connsiteY3" fmla="*/ 4816475 h 4816475"/>
              <a:gd name="connsiteX4" fmla="*/ 0 w 5251450"/>
              <a:gd name="connsiteY4" fmla="*/ 2060992 h 4816475"/>
              <a:gd name="connsiteX5" fmla="*/ 0 w 5251450"/>
              <a:gd name="connsiteY5" fmla="*/ 0 h 48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1450" h="4816475">
                <a:moveTo>
                  <a:pt x="0" y="0"/>
                </a:moveTo>
                <a:cubicBezTo>
                  <a:pt x="0" y="0"/>
                  <a:pt x="0" y="0"/>
                  <a:pt x="5251450" y="0"/>
                </a:cubicBezTo>
                <a:cubicBezTo>
                  <a:pt x="5251450" y="0"/>
                  <a:pt x="5251450" y="0"/>
                  <a:pt x="5251450" y="3198844"/>
                </a:cubicBezTo>
                <a:cubicBezTo>
                  <a:pt x="4819409" y="4153018"/>
                  <a:pt x="3860896" y="4816475"/>
                  <a:pt x="2747947" y="4816475"/>
                </a:cubicBezTo>
                <a:cubicBezTo>
                  <a:pt x="1230434" y="4816475"/>
                  <a:pt x="0" y="3582984"/>
                  <a:pt x="0" y="2060992"/>
                </a:cubicBezTo>
                <a:cubicBezTo>
                  <a:pt x="0" y="2060992"/>
                  <a:pt x="0" y="2060992"/>
                  <a:pt x="0" y="0"/>
                </a:cubicBezTo>
                <a:close/>
              </a:path>
            </a:pathLst>
          </a:custGeom>
          <a:solidFill>
            <a:schemeClr val="accent6">
              <a:lumMod val="90000"/>
            </a:schemeClr>
          </a:solidFill>
        </p:spPr>
        <p:txBody>
          <a:bodyPr wrap="square" lIns="144000" tIns="144000">
            <a:noAutofit/>
          </a:bodyPr>
          <a:lstStyle>
            <a:lvl1pPr>
              <a:defRPr sz="1400">
                <a:solidFill>
                  <a:schemeClr val="bg1"/>
                </a:solidFill>
              </a:defRPr>
            </a:lvl1pPr>
          </a:lstStyle>
          <a:p>
            <a:r>
              <a:rPr lang="en-US"/>
              <a:t>Drag picture to placeholder or click icon to add</a:t>
            </a: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875462"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7401" y="3644806"/>
            <a:ext cx="2219419" cy="2219419"/>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4" name="Date Placeholder 3"/>
          <p:cNvSpPr>
            <a:spLocks noGrp="1"/>
          </p:cNvSpPr>
          <p:nvPr>
            <p:ph type="dt" sz="half" idx="13"/>
          </p:nvPr>
        </p:nvSpPr>
        <p:spPr/>
        <p:txBody>
          <a:bodyPr/>
          <a:lstStyle/>
          <a:p>
            <a:endParaRPr lang="en-GB" dirty="0"/>
          </a:p>
        </p:txBody>
      </p:sp>
      <p:sp>
        <p:nvSpPr>
          <p:cNvPr id="6" name="Slide Number Placeholder 5"/>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3437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A">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0474969-1787-479A-924E-1D2D1F2AE7AC}"/>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Picture Placeholder 29">
            <a:extLst>
              <a:ext uri="{FF2B5EF4-FFF2-40B4-BE49-F238E27FC236}">
                <a16:creationId xmlns:a16="http://schemas.microsoft.com/office/drawing/2014/main" id="{E7AE052A-B77F-4049-9BBA-BEC841AE0D99}"/>
              </a:ext>
            </a:extLst>
          </p:cNvPr>
          <p:cNvSpPr>
            <a:spLocks noGrp="1"/>
          </p:cNvSpPr>
          <p:nvPr>
            <p:ph type="pic" sz="quarter" idx="14" hasCustomPrompt="1"/>
          </p:nvPr>
        </p:nvSpPr>
        <p:spPr>
          <a:xfrm>
            <a:off x="8326436" y="601980"/>
            <a:ext cx="3865565" cy="5657444"/>
          </a:xfrm>
          <a:custGeom>
            <a:avLst/>
            <a:gdLst>
              <a:gd name="connsiteX0" fmla="*/ 2632641 w 3865565"/>
              <a:gd name="connsiteY0" fmla="*/ 0 h 5657444"/>
              <a:gd name="connsiteX1" fmla="*/ 3039129 w 3865565"/>
              <a:gd name="connsiteY1" fmla="*/ 0 h 5657444"/>
              <a:gd name="connsiteX2" fmla="*/ 3830041 w 3865565"/>
              <a:gd name="connsiteY2" fmla="*/ 172187 h 5657444"/>
              <a:gd name="connsiteX3" fmla="*/ 3865565 w 3865565"/>
              <a:gd name="connsiteY3" fmla="*/ 186581 h 5657444"/>
              <a:gd name="connsiteX4" fmla="*/ 3865565 w 3865565"/>
              <a:gd name="connsiteY4" fmla="*/ 5462255 h 5657444"/>
              <a:gd name="connsiteX5" fmla="*/ 3760710 w 3865565"/>
              <a:gd name="connsiteY5" fmla="*/ 5502445 h 5657444"/>
              <a:gd name="connsiteX6" fmla="*/ 2835885 w 3865565"/>
              <a:gd name="connsiteY6" fmla="*/ 5657444 h 5657444"/>
              <a:gd name="connsiteX7" fmla="*/ 0 w 3865565"/>
              <a:gd name="connsiteY7" fmla="*/ 2825551 h 5657444"/>
              <a:gd name="connsiteX8" fmla="*/ 2632641 w 3865565"/>
              <a:gd name="connsiteY8" fmla="*/ 0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5565" h="5657444">
                <a:moveTo>
                  <a:pt x="2632641" y="0"/>
                </a:moveTo>
                <a:lnTo>
                  <a:pt x="3039129" y="0"/>
                </a:lnTo>
                <a:cubicBezTo>
                  <a:pt x="3315017" y="19820"/>
                  <a:pt x="3580980" y="79280"/>
                  <a:pt x="3830041" y="172187"/>
                </a:cubicBezTo>
                <a:lnTo>
                  <a:pt x="3865565" y="186581"/>
                </a:lnTo>
                <a:lnTo>
                  <a:pt x="3865565" y="5462255"/>
                </a:lnTo>
                <a:lnTo>
                  <a:pt x="3760710" y="5502445"/>
                </a:lnTo>
                <a:cubicBezTo>
                  <a:pt x="3470525" y="5602939"/>
                  <a:pt x="3159407" y="5657444"/>
                  <a:pt x="2835885" y="5657444"/>
                </a:cubicBezTo>
                <a:cubicBezTo>
                  <a:pt x="1270273" y="5657444"/>
                  <a:pt x="0" y="4388959"/>
                  <a:pt x="0" y="2825551"/>
                </a:cubicBezTo>
                <a:cubicBezTo>
                  <a:pt x="0" y="1328738"/>
                  <a:pt x="1162300" y="104650"/>
                  <a:pt x="2632641" y="0"/>
                </a:cubicBezTo>
                <a:close/>
              </a:path>
            </a:pathLst>
          </a:custGeom>
          <a:solidFill>
            <a:schemeClr val="bg1">
              <a:lumMod val="75000"/>
            </a:schemeClr>
          </a:solidFill>
        </p:spPr>
        <p:txBody>
          <a:bodyPr wrap="square" tIns="1548000">
            <a:noAutofit/>
          </a:bodyPr>
          <a:lstStyle>
            <a:lvl1pPr algn="ctr">
              <a:defRPr sz="1400">
                <a:solidFill>
                  <a:schemeClr val="bg1"/>
                </a:solidFill>
              </a:defRPr>
            </a:lvl1pPr>
          </a:lstStyle>
          <a:p>
            <a:r>
              <a:rPr lang="en-AU" sz="1400" dirty="0"/>
              <a:t>Click Icon to Add Image</a:t>
            </a:r>
            <a:endParaRPr lang="en-AU" dirty="0"/>
          </a:p>
        </p:txBody>
      </p:sp>
      <p:sp>
        <p:nvSpPr>
          <p:cNvPr id="19" name="Freeform: Shape 18">
            <a:extLst>
              <a:ext uri="{FF2B5EF4-FFF2-40B4-BE49-F238E27FC236}">
                <a16:creationId xmlns:a16="http://schemas.microsoft.com/office/drawing/2014/main" id="{AC22E693-5B73-479C-B297-AC021617C7C9}"/>
              </a:ext>
            </a:extLst>
          </p:cNvPr>
          <p:cNvSpPr>
            <a:spLocks/>
          </p:cNvSpPr>
          <p:nvPr userDrawn="1"/>
        </p:nvSpPr>
        <p:spPr bwMode="auto">
          <a:xfrm>
            <a:off x="0" y="601980"/>
            <a:ext cx="8245719" cy="5657444"/>
          </a:xfrm>
          <a:custGeom>
            <a:avLst/>
            <a:gdLst>
              <a:gd name="connsiteX0" fmla="*/ 0 w 8245719"/>
              <a:gd name="connsiteY0" fmla="*/ 0 h 5657444"/>
              <a:gd name="connsiteX1" fmla="*/ 2413221 w 8245719"/>
              <a:gd name="connsiteY1" fmla="*/ 0 h 5657444"/>
              <a:gd name="connsiteX2" fmla="*/ 2560722 w 8245719"/>
              <a:gd name="connsiteY2" fmla="*/ 0 h 5657444"/>
              <a:gd name="connsiteX3" fmla="*/ 2686080 w 8245719"/>
              <a:gd name="connsiteY3" fmla="*/ 0 h 5657444"/>
              <a:gd name="connsiteX4" fmla="*/ 5416593 w 8245719"/>
              <a:gd name="connsiteY4" fmla="*/ 0 h 5657444"/>
              <a:gd name="connsiteX5" fmla="*/ 8245719 w 8245719"/>
              <a:gd name="connsiteY5" fmla="*/ 2828722 h 5657444"/>
              <a:gd name="connsiteX6" fmla="*/ 5416593 w 8245719"/>
              <a:gd name="connsiteY6" fmla="*/ 5657444 h 5657444"/>
              <a:gd name="connsiteX7" fmla="*/ 2571602 w 8245719"/>
              <a:gd name="connsiteY7" fmla="*/ 5657444 h 5657444"/>
              <a:gd name="connsiteX8" fmla="*/ 2560722 w 8245719"/>
              <a:gd name="connsiteY8" fmla="*/ 5657444 h 5657444"/>
              <a:gd name="connsiteX9" fmla="*/ 2504877 w 8245719"/>
              <a:gd name="connsiteY9" fmla="*/ 5657444 h 5657444"/>
              <a:gd name="connsiteX10" fmla="*/ 2413221 w 8245719"/>
              <a:gd name="connsiteY10" fmla="*/ 5657444 h 5657444"/>
              <a:gd name="connsiteX11" fmla="*/ 0 w 8245719"/>
              <a:gd name="connsiteY11" fmla="*/ 5657444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45719" h="5657444">
                <a:moveTo>
                  <a:pt x="0" y="0"/>
                </a:moveTo>
                <a:lnTo>
                  <a:pt x="2413221" y="0"/>
                </a:lnTo>
                <a:lnTo>
                  <a:pt x="2560722" y="0"/>
                </a:lnTo>
                <a:lnTo>
                  <a:pt x="2686080" y="0"/>
                </a:lnTo>
                <a:cubicBezTo>
                  <a:pt x="5416593" y="0"/>
                  <a:pt x="5416593" y="0"/>
                  <a:pt x="5416593" y="0"/>
                </a:cubicBezTo>
                <a:cubicBezTo>
                  <a:pt x="6978474" y="0"/>
                  <a:pt x="8245719" y="1267065"/>
                  <a:pt x="8245719" y="2828722"/>
                </a:cubicBezTo>
                <a:cubicBezTo>
                  <a:pt x="8245719" y="4390380"/>
                  <a:pt x="6978474" y="5657444"/>
                  <a:pt x="5416593" y="5657444"/>
                </a:cubicBezTo>
                <a:cubicBezTo>
                  <a:pt x="3539486" y="5657444"/>
                  <a:pt x="2835570" y="5657444"/>
                  <a:pt x="2571602" y="5657444"/>
                </a:cubicBezTo>
                <a:lnTo>
                  <a:pt x="2560722" y="5657444"/>
                </a:lnTo>
                <a:lnTo>
                  <a:pt x="2504877" y="5657444"/>
                </a:lnTo>
                <a:cubicBezTo>
                  <a:pt x="2413221" y="5657444"/>
                  <a:pt x="2413221" y="5657444"/>
                  <a:pt x="2413221" y="5657444"/>
                </a:cubicBezTo>
                <a:lnTo>
                  <a:pt x="0" y="5657444"/>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AU"/>
          </a:p>
        </p:txBody>
      </p:sp>
      <p:sp>
        <p:nvSpPr>
          <p:cNvPr id="2" name="Title 1"/>
          <p:cNvSpPr>
            <a:spLocks noGrp="1"/>
          </p:cNvSpPr>
          <p:nvPr userDrawn="1">
            <p:ph type="title" hasCustomPrompt="1"/>
          </p:nvPr>
        </p:nvSpPr>
        <p:spPr>
          <a:xfrm>
            <a:off x="585538" y="1693697"/>
            <a:ext cx="6039852" cy="1490662"/>
          </a:xfrm>
        </p:spPr>
        <p:txBody>
          <a:bodyPr anchor="b"/>
          <a:lstStyle>
            <a:lvl1pPr>
              <a:defRPr sz="4500" b="0">
                <a:solidFill>
                  <a:schemeClr val="bg1"/>
                </a:solidFill>
              </a:defRPr>
            </a:lvl1pPr>
          </a:lstStyle>
          <a:p>
            <a:r>
              <a:rPr lang="en-US" dirty="0"/>
              <a:t>Click to add title</a:t>
            </a:r>
            <a:endParaRPr lang="en-GB" dirty="0"/>
          </a:p>
        </p:txBody>
      </p:sp>
      <p:sp>
        <p:nvSpPr>
          <p:cNvPr id="5" name="Footer Placeholder 4"/>
          <p:cNvSpPr>
            <a:spLocks noGrp="1"/>
          </p:cNvSpPr>
          <p:nvPr userDrawn="1">
            <p:ph type="ftr" sz="quarter" idx="11"/>
          </p:nvPr>
        </p:nvSpPr>
        <p:spPr/>
        <p:txBody>
          <a:bodyPr/>
          <a:lstStyle/>
          <a:p>
            <a:r>
              <a:rPr lang="en-AU"/>
              <a:t>Deakin University CRICOS Provider Code: 00113B</a:t>
            </a:r>
            <a:endParaRPr lang="en-GB"/>
          </a:p>
        </p:txBody>
      </p:sp>
      <p:sp>
        <p:nvSpPr>
          <p:cNvPr id="11" name="Text Placeholder 5">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3212433"/>
            <a:ext cx="604043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6368" y="2319290"/>
            <a:ext cx="2219419" cy="2219419"/>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97877" y="5461314"/>
            <a:ext cx="493409" cy="691869"/>
          </a:xfrm>
          <a:prstGeom prst="rect">
            <a:avLst/>
          </a:prstGeom>
        </p:spPr>
      </p:pic>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63503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B">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BA4DE8-38D7-442D-A110-51B4EF65A77C}"/>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Picture Placeholder 52">
            <a:extLst>
              <a:ext uri="{FF2B5EF4-FFF2-40B4-BE49-F238E27FC236}">
                <a16:creationId xmlns:a16="http://schemas.microsoft.com/office/drawing/2014/main" id="{A8485562-E630-4C57-98C3-B101EF15FC6C}"/>
              </a:ext>
            </a:extLst>
          </p:cNvPr>
          <p:cNvSpPr>
            <a:spLocks noGrp="1"/>
          </p:cNvSpPr>
          <p:nvPr>
            <p:ph type="pic" sz="quarter" idx="14" hasCustomPrompt="1"/>
          </p:nvPr>
        </p:nvSpPr>
        <p:spPr>
          <a:xfrm>
            <a:off x="2769693" y="-3665"/>
            <a:ext cx="9422307" cy="6858000"/>
          </a:xfrm>
          <a:custGeom>
            <a:avLst/>
            <a:gdLst>
              <a:gd name="connsiteX0" fmla="*/ 3980197 w 9422307"/>
              <a:gd name="connsiteY0" fmla="*/ 0 h 6858000"/>
              <a:gd name="connsiteX1" fmla="*/ 9422307 w 9422307"/>
              <a:gd name="connsiteY1" fmla="*/ 0 h 6858000"/>
              <a:gd name="connsiteX2" fmla="*/ 9422307 w 9422307"/>
              <a:gd name="connsiteY2" fmla="*/ 6858000 h 6858000"/>
              <a:gd name="connsiteX3" fmla="*/ 0 w 9422307"/>
              <a:gd name="connsiteY3" fmla="*/ 6858000 h 6858000"/>
              <a:gd name="connsiteX4" fmla="*/ 1570767 w 9422307"/>
              <a:gd name="connsiteY4" fmla="*/ 415021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2307" h="6858000">
                <a:moveTo>
                  <a:pt x="3980197" y="0"/>
                </a:moveTo>
                <a:lnTo>
                  <a:pt x="9422307" y="0"/>
                </a:lnTo>
                <a:lnTo>
                  <a:pt x="9422307" y="6858000"/>
                </a:lnTo>
                <a:lnTo>
                  <a:pt x="0" y="6858000"/>
                </a:lnTo>
                <a:lnTo>
                  <a:pt x="1570767" y="4150214"/>
                </a:lnTo>
                <a:close/>
              </a:path>
            </a:pathLst>
          </a:custGeom>
          <a:solidFill>
            <a:schemeClr val="bg1">
              <a:lumMod val="75000"/>
            </a:schemeClr>
          </a:solidFill>
        </p:spPr>
        <p:txBody>
          <a:bodyPr wrap="square" tIns="144000" rIns="180000">
            <a:noAutofit/>
          </a:bodyPr>
          <a:lstStyle>
            <a:lvl1pPr algn="r">
              <a:defRPr sz="1400">
                <a:solidFill>
                  <a:schemeClr val="bg1"/>
                </a:solidFill>
              </a:defRPr>
            </a:lvl1pPr>
          </a:lstStyle>
          <a:p>
            <a:r>
              <a:rPr lang="en-AU" dirty="0"/>
              <a:t>Click Icon to Add Image</a:t>
            </a:r>
          </a:p>
        </p:txBody>
      </p:sp>
      <p:sp>
        <p:nvSpPr>
          <p:cNvPr id="5" name="Footer Placeholder 4"/>
          <p:cNvSpPr>
            <a:spLocks noGrp="1"/>
          </p:cNvSpPr>
          <p:nvPr userDrawn="1">
            <p:ph type="ftr" sz="quarter" idx="11"/>
          </p:nvPr>
        </p:nvSpPr>
        <p:spPr>
          <a:xfrm>
            <a:off x="3022977" y="6538912"/>
            <a:ext cx="6624000" cy="204248"/>
          </a:xfrm>
        </p:spPr>
        <p:txBody>
          <a:bodyPr/>
          <a:lstStyle/>
          <a:p>
            <a:r>
              <a:rPr lang="en-AU"/>
              <a:t>Deakin University CRICOS Provider Code: 00113B</a:t>
            </a:r>
            <a:endParaRPr lang="en-GB"/>
          </a:p>
        </p:txBody>
      </p:sp>
      <p:sp>
        <p:nvSpPr>
          <p:cNvPr id="11" name="Text Placeholder 5">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2074841"/>
            <a:ext cx="495224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44" name="Freeform: Shape 43">
            <a:extLst>
              <a:ext uri="{FF2B5EF4-FFF2-40B4-BE49-F238E27FC236}">
                <a16:creationId xmlns:a16="http://schemas.microsoft.com/office/drawing/2014/main" id="{97A055C5-456B-4769-A5F8-9C3D2A1ADEE2}"/>
              </a:ext>
            </a:extLst>
          </p:cNvPr>
          <p:cNvSpPr/>
          <p:nvPr userDrawn="1"/>
        </p:nvSpPr>
        <p:spPr>
          <a:xfrm>
            <a:off x="1" y="5265083"/>
            <a:ext cx="924688" cy="1596583"/>
          </a:xfrm>
          <a:custGeom>
            <a:avLst/>
            <a:gdLst>
              <a:gd name="connsiteX0" fmla="*/ 0 w 924688"/>
              <a:gd name="connsiteY0" fmla="*/ 0 h 1596583"/>
              <a:gd name="connsiteX1" fmla="*/ 924688 w 924688"/>
              <a:gd name="connsiteY1" fmla="*/ 1596583 h 1596583"/>
              <a:gd name="connsiteX2" fmla="*/ 0 w 924688"/>
              <a:gd name="connsiteY2" fmla="*/ 1596583 h 1596583"/>
              <a:gd name="connsiteX3" fmla="*/ 0 w 924688"/>
              <a:gd name="connsiteY3" fmla="*/ 0 h 1596583"/>
            </a:gdLst>
            <a:ahLst/>
            <a:cxnLst>
              <a:cxn ang="0">
                <a:pos x="connsiteX0" y="connsiteY0"/>
              </a:cxn>
              <a:cxn ang="0">
                <a:pos x="connsiteX1" y="connsiteY1"/>
              </a:cxn>
              <a:cxn ang="0">
                <a:pos x="connsiteX2" y="connsiteY2"/>
              </a:cxn>
              <a:cxn ang="0">
                <a:pos x="connsiteX3" y="connsiteY3"/>
              </a:cxn>
            </a:cxnLst>
            <a:rect l="l" t="t" r="r" b="b"/>
            <a:pathLst>
              <a:path w="924688" h="1596583">
                <a:moveTo>
                  <a:pt x="0" y="0"/>
                </a:moveTo>
                <a:lnTo>
                  <a:pt x="924688" y="1596583"/>
                </a:lnTo>
                <a:lnTo>
                  <a:pt x="0" y="159658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itle 1"/>
          <p:cNvSpPr>
            <a:spLocks noGrp="1"/>
          </p:cNvSpPr>
          <p:nvPr userDrawn="1">
            <p:ph type="title" hasCustomPrompt="1"/>
          </p:nvPr>
        </p:nvSpPr>
        <p:spPr>
          <a:xfrm>
            <a:off x="585538" y="838201"/>
            <a:ext cx="4951662" cy="1152194"/>
          </a:xfrm>
        </p:spPr>
        <p:txBody>
          <a:bodyPr anchor="b"/>
          <a:lstStyle>
            <a:lvl1pPr>
              <a:defRPr sz="4500" b="0">
                <a:solidFill>
                  <a:schemeClr val="bg1"/>
                </a:solidFill>
              </a:defRPr>
            </a:lvl1pPr>
          </a:lstStyle>
          <a:p>
            <a:r>
              <a:rPr lang="en-US" dirty="0"/>
              <a:t>Click to add title</a:t>
            </a:r>
            <a:endParaRPr lang="en-GB"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8685" y="5476247"/>
            <a:ext cx="1381280" cy="1381280"/>
          </a:xfrm>
          <a:prstGeom prst="rect">
            <a:avLst/>
          </a:prstGeom>
        </p:spPr>
      </p:pic>
      <p:pic>
        <p:nvPicPr>
          <p:cNvPr id="10" name="Picture 9"/>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258954" y="5815402"/>
            <a:ext cx="493303" cy="691869"/>
          </a:xfrm>
          <a:prstGeom prst="rect">
            <a:avLst/>
          </a:prstGeom>
        </p:spPr>
      </p:pic>
      <p:sp>
        <p:nvSpPr>
          <p:cNvPr id="3" name="Date Placeholder 2"/>
          <p:cNvSpPr>
            <a:spLocks noGrp="1"/>
          </p:cNvSpPr>
          <p:nvPr>
            <p:ph type="dt" sz="half" idx="15"/>
          </p:nvPr>
        </p:nvSpPr>
        <p:spPr/>
        <p:txBody>
          <a:bodyPr/>
          <a:lstStyle/>
          <a:p>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97236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C">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479152-EC59-4E85-860A-7F94ED52F8B1}"/>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icture Placeholder 28">
            <a:extLst>
              <a:ext uri="{FF2B5EF4-FFF2-40B4-BE49-F238E27FC236}">
                <a16:creationId xmlns:a16="http://schemas.microsoft.com/office/drawing/2014/main" id="{16C46A4B-C7F3-48A4-A48B-242F24F3CC97}"/>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259424 h 6858000"/>
              <a:gd name="connsiteX5" fmla="*/ 2153 w 12192000"/>
              <a:gd name="connsiteY5" fmla="*/ 6259424 h 6858000"/>
              <a:gd name="connsiteX6" fmla="*/ 82352 w 12192000"/>
              <a:gd name="connsiteY6" fmla="*/ 6259424 h 6858000"/>
              <a:gd name="connsiteX7" fmla="*/ 138197 w 12192000"/>
              <a:gd name="connsiteY7" fmla="*/ 6259424 h 6858000"/>
              <a:gd name="connsiteX8" fmla="*/ 149077 w 12192000"/>
              <a:gd name="connsiteY8" fmla="*/ 6259424 h 6858000"/>
              <a:gd name="connsiteX9" fmla="*/ 2994068 w 12192000"/>
              <a:gd name="connsiteY9" fmla="*/ 6259424 h 6858000"/>
              <a:gd name="connsiteX10" fmla="*/ 5823194 w 12192000"/>
              <a:gd name="connsiteY10" fmla="*/ 3430702 h 6858000"/>
              <a:gd name="connsiteX11" fmla="*/ 2994068 w 12192000"/>
              <a:gd name="connsiteY11" fmla="*/ 601980 h 6858000"/>
              <a:gd name="connsiteX12" fmla="*/ 263555 w 12192000"/>
              <a:gd name="connsiteY12" fmla="*/ 601980 h 6858000"/>
              <a:gd name="connsiteX13" fmla="*/ 138197 w 12192000"/>
              <a:gd name="connsiteY13" fmla="*/ 601980 h 6858000"/>
              <a:gd name="connsiteX14" fmla="*/ 0 w 12192000"/>
              <a:gd name="connsiteY14" fmla="*/ 6019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0" y="6858000"/>
                </a:lnTo>
                <a:lnTo>
                  <a:pt x="0" y="6259424"/>
                </a:lnTo>
                <a:lnTo>
                  <a:pt x="2153" y="6259424"/>
                </a:lnTo>
                <a:cubicBezTo>
                  <a:pt x="13610" y="6259424"/>
                  <a:pt x="36524" y="6259424"/>
                  <a:pt x="82352" y="6259424"/>
                </a:cubicBezTo>
                <a:lnTo>
                  <a:pt x="138197" y="6259424"/>
                </a:lnTo>
                <a:lnTo>
                  <a:pt x="149077" y="6259424"/>
                </a:lnTo>
                <a:cubicBezTo>
                  <a:pt x="413045" y="6259424"/>
                  <a:pt x="1116961" y="6259424"/>
                  <a:pt x="2994068" y="6259424"/>
                </a:cubicBezTo>
                <a:cubicBezTo>
                  <a:pt x="4555949" y="6259424"/>
                  <a:pt x="5823194" y="4992360"/>
                  <a:pt x="5823194" y="3430702"/>
                </a:cubicBezTo>
                <a:cubicBezTo>
                  <a:pt x="5823194" y="1869045"/>
                  <a:pt x="4555949" y="601980"/>
                  <a:pt x="2994068" y="601980"/>
                </a:cubicBezTo>
                <a:cubicBezTo>
                  <a:pt x="2994068" y="601980"/>
                  <a:pt x="2994068" y="601980"/>
                  <a:pt x="263555" y="601980"/>
                </a:cubicBezTo>
                <a:lnTo>
                  <a:pt x="138197" y="601980"/>
                </a:lnTo>
                <a:lnTo>
                  <a:pt x="0" y="601980"/>
                </a:lnTo>
                <a:close/>
              </a:path>
            </a:pathLst>
          </a:custGeom>
          <a:solidFill>
            <a:schemeClr val="bg1">
              <a:lumMod val="75000"/>
            </a:schemeClr>
          </a:solidFill>
        </p:spPr>
        <p:txBody>
          <a:bodyPr wrap="square" tIns="144000" rIns="144000">
            <a:noAutofit/>
          </a:bodyPr>
          <a:lstStyle>
            <a:lvl1pPr algn="l">
              <a:defRPr sz="1400">
                <a:solidFill>
                  <a:schemeClr val="bg1"/>
                </a:solidFill>
              </a:defRPr>
            </a:lvl1pPr>
          </a:lstStyle>
          <a:p>
            <a:r>
              <a:rPr lang="en-AU" sz="1400" dirty="0"/>
              <a:t>Drag and drop image form a folder, or click on the placeholder and select ‘Insert \ Images’</a:t>
            </a:r>
            <a:endParaRPr lang="en-AU" dirty="0"/>
          </a:p>
        </p:txBody>
      </p:sp>
      <p:sp>
        <p:nvSpPr>
          <p:cNvPr id="11" name="Text Placeholder 5">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Sub Edit Master text styles</a:t>
            </a:r>
          </a:p>
          <a:p>
            <a:pPr lvl="1"/>
            <a:r>
              <a:rPr lang="en-US" dirty="0"/>
              <a:t>Second level</a:t>
            </a:r>
          </a:p>
          <a:p>
            <a:pPr lvl="2"/>
            <a:r>
              <a:rPr lang="en-US" dirty="0"/>
              <a:t>Third level</a:t>
            </a:r>
          </a:p>
        </p:txBody>
      </p:sp>
      <p:sp>
        <p:nvSpPr>
          <p:cNvPr id="9" name="Footer Placeholder 8">
            <a:extLst>
              <a:ext uri="{FF2B5EF4-FFF2-40B4-BE49-F238E27FC236}">
                <a16:creationId xmlns:a16="http://schemas.microsoft.com/office/drawing/2014/main" id="{B6BDA700-3D1B-49F1-9223-954502A2E2FB}"/>
              </a:ext>
            </a:extLst>
          </p:cNvPr>
          <p:cNvSpPr>
            <a:spLocks noGrp="1"/>
          </p:cNvSpPr>
          <p:nvPr>
            <p:ph type="ftr" sz="quarter" idx="15"/>
          </p:nvPr>
        </p:nvSpPr>
        <p:spPr/>
        <p:txBody>
          <a:bodyPr/>
          <a:lstStyle>
            <a:lvl1pPr>
              <a:defRPr>
                <a:solidFill>
                  <a:schemeClr val="bg1"/>
                </a:solidFill>
              </a:defRPr>
            </a:lvl1pPr>
          </a:lstStyle>
          <a:p>
            <a:r>
              <a:rPr lang="en-AU" dirty="0"/>
              <a:t>Deakin University CRICOS Provider Code: 00113B</a:t>
            </a:r>
            <a:endParaRPr lang="en-GB" dirty="0"/>
          </a:p>
        </p:txBody>
      </p:sp>
      <p:sp>
        <p:nvSpPr>
          <p:cNvPr id="27" name="Title 26">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9815" y="2285946"/>
            <a:ext cx="2286107" cy="2286107"/>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84952" y="5203728"/>
            <a:ext cx="493409" cy="691869"/>
          </a:xfrm>
          <a:prstGeom prst="rect">
            <a:avLst/>
          </a:prstGeom>
        </p:spPr>
      </p:pic>
      <p:sp>
        <p:nvSpPr>
          <p:cNvPr id="2" name="Date Placeholder 1"/>
          <p:cNvSpPr>
            <a:spLocks noGrp="1"/>
          </p:cNvSpPr>
          <p:nvPr>
            <p:ph type="dt" sz="half" idx="18"/>
          </p:nvPr>
        </p:nvSpPr>
        <p:spPr/>
        <p:txBody>
          <a:bodyPr/>
          <a:lstStyle/>
          <a:p>
            <a:endParaRPr lang="en-GB" dirty="0"/>
          </a:p>
        </p:txBody>
      </p:sp>
      <p:sp>
        <p:nvSpPr>
          <p:cNvPr id="3" name="Slide Number Placeholder 2"/>
          <p:cNvSpPr>
            <a:spLocks noGrp="1"/>
          </p:cNvSpPr>
          <p:nvPr>
            <p:ph type="sldNum" sz="quarter" idx="19"/>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40592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57DA6F-A204-4940-B919-67CA81BB5E70}"/>
              </a:ext>
            </a:extLst>
          </p:cNvPr>
          <p:cNvSpPr>
            <a:spLocks noGrp="1"/>
          </p:cNvSpPr>
          <p:nvPr>
            <p:ph type="pic" sz="quarter" idx="17" hasCustomPrompt="1"/>
          </p:nvPr>
        </p:nvSpPr>
        <p:spPr>
          <a:xfrm>
            <a:off x="0" y="0"/>
            <a:ext cx="12192000" cy="6858000"/>
          </a:xfrm>
          <a:solidFill>
            <a:schemeClr val="bg1">
              <a:lumMod val="75000"/>
            </a:schemeClr>
          </a:solidFill>
        </p:spPr>
        <p:txBody>
          <a:bodyPr lIns="144000" tIns="144000"/>
          <a:lstStyle>
            <a:lvl1pPr>
              <a:defRPr sz="1400">
                <a:solidFill>
                  <a:schemeClr val="bg1"/>
                </a:solidFill>
              </a:defRPr>
            </a:lvl1pPr>
          </a:lstStyle>
          <a:p>
            <a:r>
              <a:rPr lang="en-AU" sz="1400" dirty="0"/>
              <a:t>Click Icon to Add Image</a:t>
            </a:r>
            <a:endParaRPr lang="en-AU" dirty="0"/>
          </a:p>
        </p:txBody>
      </p:sp>
      <p:sp>
        <p:nvSpPr>
          <p:cNvPr id="11" name="Text Placeholder 5">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marL="223200" indent="-180000">
              <a:spcBef>
                <a:spcPts val="0"/>
              </a:spcBef>
              <a:buSzPct val="75000"/>
              <a:buFont typeface="Calibri" panose="020F0502020204030204" pitchFamily="34" charset="0"/>
              <a:buChar char="●"/>
              <a:defRPr sz="1800">
                <a:solidFill>
                  <a:schemeClr val="bg1"/>
                </a:solidFill>
              </a:defRPr>
            </a:lvl2pPr>
            <a:lvl3pPr marL="223200" indent="-180000">
              <a:spcBef>
                <a:spcPts val="0"/>
              </a:spcBef>
              <a:buSzPct val="75000"/>
              <a:buFont typeface="Calibri" panose="020F0502020204030204" pitchFamily="34" charset="0"/>
              <a:buChar char="●"/>
              <a:defRPr sz="1800">
                <a:solidFill>
                  <a:schemeClr val="bg1"/>
                </a:solidFill>
              </a:defRPr>
            </a:lvl3pPr>
            <a:lvl4pPr marL="223200" indent="-180000">
              <a:spcBef>
                <a:spcPts val="0"/>
              </a:spcBef>
              <a:buSzPct val="75000"/>
              <a:buFont typeface="Calibri" panose="020F0502020204030204" pitchFamily="34" charset="0"/>
              <a:buChar char="●"/>
              <a:defRPr sz="1800">
                <a:solidFill>
                  <a:schemeClr val="bg1"/>
                </a:solidFill>
              </a:defRPr>
            </a:lvl4pPr>
            <a:lvl5pPr marL="223200" indent="-180000">
              <a:spcBef>
                <a:spcPts val="0"/>
              </a:spcBef>
              <a:buSzPct val="75000"/>
              <a:buFont typeface="Calibri" panose="020F0502020204030204" pitchFamily="34" charset="0"/>
              <a:buChar char="●"/>
              <a:defRPr sz="1800">
                <a:solidFill>
                  <a:schemeClr val="bg1"/>
                </a:solidFill>
              </a:defRPr>
            </a:lvl5pPr>
            <a:lvl6pPr marL="223200" indent="-180000">
              <a:spcBef>
                <a:spcPts val="0"/>
              </a:spcBef>
              <a:buSzPct val="75000"/>
              <a:buFont typeface="Calibri" panose="020F0502020204030204" pitchFamily="34" charset="0"/>
              <a:buChar char="●"/>
              <a:defRPr sz="1800">
                <a:solidFill>
                  <a:schemeClr val="bg1"/>
                </a:solidFill>
              </a:defRPr>
            </a:lvl6pPr>
            <a:lvl7pPr marL="223200" indent="-180000">
              <a:spcBef>
                <a:spcPts val="0"/>
              </a:spcBef>
              <a:buSzPct val="75000"/>
              <a:buFont typeface="Calibri" panose="020F0502020204030204" pitchFamily="34" charset="0"/>
              <a:buChar char="●"/>
              <a:defRPr sz="1800">
                <a:solidFill>
                  <a:schemeClr val="bg1"/>
                </a:solidFill>
              </a:defRPr>
            </a:lvl7pPr>
            <a:lvl8pPr marL="223200" indent="-180000">
              <a:spcBef>
                <a:spcPts val="0"/>
              </a:spcBef>
              <a:buSzPct val="75000"/>
              <a:buFont typeface="Calibri" panose="020F0502020204030204" pitchFamily="34" charset="0"/>
              <a:buChar char="●"/>
              <a:defRPr sz="1800">
                <a:solidFill>
                  <a:schemeClr val="bg1"/>
                </a:solidFill>
              </a:defRPr>
            </a:lvl8pPr>
            <a:lvl9pPr marL="223200" indent="-180000">
              <a:spcBef>
                <a:spcPts val="0"/>
              </a:spcBef>
              <a:buSzPct val="75000"/>
              <a:buFont typeface="Calibri" panose="020F0502020204030204" pitchFamily="34" charset="0"/>
              <a:buChar char="●"/>
              <a:defRPr sz="18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9" name="Footer Placeholder 8">
            <a:extLst>
              <a:ext uri="{FF2B5EF4-FFF2-40B4-BE49-F238E27FC236}">
                <a16:creationId xmlns:a16="http://schemas.microsoft.com/office/drawing/2014/main" id="{B6BDA700-3D1B-49F1-9223-954502A2E2FB}"/>
              </a:ext>
            </a:extLst>
          </p:cNvPr>
          <p:cNvSpPr>
            <a:spLocks noGrp="1"/>
          </p:cNvSpPr>
          <p:nvPr>
            <p:ph type="ftr" sz="quarter" idx="15"/>
          </p:nvPr>
        </p:nvSpPr>
        <p:spPr/>
        <p:txBody>
          <a:bodyPr/>
          <a:lstStyle>
            <a:lvl1pPr>
              <a:defRPr>
                <a:solidFill>
                  <a:schemeClr val="tx1"/>
                </a:solidFill>
              </a:defRPr>
            </a:lvl1pPr>
          </a:lstStyle>
          <a:p>
            <a:r>
              <a:rPr lang="en-AU" dirty="0"/>
              <a:t>Deakin University CRICOS Provider Code: 00113B</a:t>
            </a:r>
            <a:endParaRPr lang="en-GB" dirty="0"/>
          </a:p>
        </p:txBody>
      </p:sp>
      <p:sp>
        <p:nvSpPr>
          <p:cNvPr id="27" name="Title 26">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17310" y="5476720"/>
            <a:ext cx="1381280" cy="1381280"/>
          </a:xfrm>
          <a:prstGeom prst="rect">
            <a:avLst/>
          </a:prstGeom>
        </p:spPr>
      </p:pic>
      <p:pic>
        <p:nvPicPr>
          <p:cNvPr id="8" name="Picture 7"/>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217389" y="5843112"/>
            <a:ext cx="493303" cy="691869"/>
          </a:xfrm>
          <a:prstGeom prst="rect">
            <a:avLst/>
          </a:prstGeom>
        </p:spPr>
      </p:pic>
      <p:sp>
        <p:nvSpPr>
          <p:cNvPr id="2" name="Date Placeholder 1"/>
          <p:cNvSpPr>
            <a:spLocks noGrp="1"/>
          </p:cNvSpPr>
          <p:nvPr>
            <p:ph type="dt" sz="half" idx="18"/>
          </p:nvPr>
        </p:nvSpPr>
        <p:spPr/>
        <p:txBody>
          <a:bodyPr/>
          <a:lstStyle/>
          <a:p>
            <a:endParaRPr lang="en-GB" dirty="0"/>
          </a:p>
        </p:txBody>
      </p:sp>
      <p:sp>
        <p:nvSpPr>
          <p:cNvPr id="3" name="Slide Number Placeholder 2"/>
          <p:cNvSpPr>
            <a:spLocks noGrp="1"/>
          </p:cNvSpPr>
          <p:nvPr>
            <p:ph type="sldNum" sz="quarter" idx="19"/>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2719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6" name="Content Placeholder 5">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3"/>
          </p:nvPr>
        </p:nvSpPr>
        <p:spPr/>
        <p:txBody>
          <a:bodyPr/>
          <a:lstStyle/>
          <a:p>
            <a:endParaRPr lang="en-GB" dirty="0"/>
          </a:p>
        </p:txBody>
      </p:sp>
      <p:sp>
        <p:nvSpPr>
          <p:cNvPr id="4" name="Slide Number Placeholder 3"/>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89085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r>
              <a:rPr lang="en-AU"/>
              <a:t>Deakin University CRICOS Provider Code: 00113B</a:t>
            </a:r>
            <a:endParaRPr lang="en-GB"/>
          </a:p>
        </p:txBody>
      </p:sp>
      <p:sp>
        <p:nvSpPr>
          <p:cNvPr id="6" name="Content Placeholder 5">
            <a:extLst>
              <a:ext uri="{FF2B5EF4-FFF2-40B4-BE49-F238E27FC236}">
                <a16:creationId xmlns:a16="http://schemas.microsoft.com/office/drawing/2014/main" id="{1728D9B9-3392-4769-8DFF-BE6FA168AE0E}"/>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3"/>
          </p:nvPr>
        </p:nvSpPr>
        <p:spPr/>
        <p:txBody>
          <a:bodyPr/>
          <a:lstStyle/>
          <a:p>
            <a:endParaRPr lang="en-GB" dirty="0"/>
          </a:p>
        </p:txBody>
      </p:sp>
      <p:sp>
        <p:nvSpPr>
          <p:cNvPr id="4" name="Slide Number Placeholder 3"/>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6300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C4ED600E-90B7-4D49-803F-18C3CB208852}"/>
              </a:ext>
            </a:extLst>
          </p:cNvPr>
          <p:cNvSpPr/>
          <p:nvPr userDrawn="1"/>
        </p:nvSpPr>
        <p:spPr>
          <a:xfrm flipV="1">
            <a:off x="0" y="-1"/>
            <a:ext cx="8769311" cy="1230123"/>
          </a:xfrm>
          <a:custGeom>
            <a:avLst/>
            <a:gdLst>
              <a:gd name="connsiteX0" fmla="*/ 741970 w 8769311"/>
              <a:gd name="connsiteY0" fmla="*/ 1230123 h 1230123"/>
              <a:gd name="connsiteX1" fmla="*/ 1254832 w 8769311"/>
              <a:gd name="connsiteY1" fmla="*/ 1230123 h 1230123"/>
              <a:gd name="connsiteX2" fmla="*/ 1254832 w 8769311"/>
              <a:gd name="connsiteY2" fmla="*/ 1230122 h 1230123"/>
              <a:gd name="connsiteX3" fmla="*/ 8769275 w 8769311"/>
              <a:gd name="connsiteY3" fmla="*/ 1230122 h 1230123"/>
              <a:gd name="connsiteX4" fmla="*/ 8769311 w 8769311"/>
              <a:gd name="connsiteY4" fmla="*/ 1229400 h 1230123"/>
              <a:gd name="connsiteX5" fmla="*/ 7560373 w 8769311"/>
              <a:gd name="connsiteY5" fmla="*/ 0 h 1230123"/>
              <a:gd name="connsiteX6" fmla="*/ 3733364 w 8769311"/>
              <a:gd name="connsiteY6" fmla="*/ 0 h 1230123"/>
              <a:gd name="connsiteX7" fmla="*/ 2463698 w 8769311"/>
              <a:gd name="connsiteY7" fmla="*/ 0 h 1230123"/>
              <a:gd name="connsiteX8" fmla="*/ 0 w 8769311"/>
              <a:gd name="connsiteY8" fmla="*/ 0 h 1230123"/>
              <a:gd name="connsiteX9" fmla="*/ 0 w 8769311"/>
              <a:gd name="connsiteY9" fmla="*/ 1230122 h 1230123"/>
              <a:gd name="connsiteX10" fmla="*/ 741970 w 8769311"/>
              <a:gd name="connsiteY10" fmla="*/ 1230122 h 1230123"/>
              <a:gd name="connsiteX11" fmla="*/ 741970 w 8769311"/>
              <a:gd name="connsiteY11" fmla="*/ 1230123 h 1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69311" h="1230123">
                <a:moveTo>
                  <a:pt x="741970" y="1230123"/>
                </a:moveTo>
                <a:lnTo>
                  <a:pt x="1254832" y="1230123"/>
                </a:lnTo>
                <a:lnTo>
                  <a:pt x="1254832" y="1230122"/>
                </a:lnTo>
                <a:lnTo>
                  <a:pt x="8769275" y="1230122"/>
                </a:lnTo>
                <a:lnTo>
                  <a:pt x="8769311" y="1229400"/>
                </a:lnTo>
                <a:cubicBezTo>
                  <a:pt x="8769311" y="550384"/>
                  <a:pt x="8227985" y="0"/>
                  <a:pt x="7560373" y="0"/>
                </a:cubicBezTo>
                <a:lnTo>
                  <a:pt x="3733364" y="0"/>
                </a:lnTo>
                <a:lnTo>
                  <a:pt x="2463698" y="0"/>
                </a:lnTo>
                <a:lnTo>
                  <a:pt x="0" y="0"/>
                </a:lnTo>
                <a:lnTo>
                  <a:pt x="0" y="1230122"/>
                </a:lnTo>
                <a:lnTo>
                  <a:pt x="741970" y="1230122"/>
                </a:lnTo>
                <a:lnTo>
                  <a:pt x="741970" y="123012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4" name="Date Placeholder 3"/>
          <p:cNvSpPr>
            <a:spLocks noGrp="1"/>
          </p:cNvSpPr>
          <p:nvPr>
            <p:ph type="dt" sz="half" idx="2"/>
          </p:nvPr>
        </p:nvSpPr>
        <p:spPr>
          <a:xfrm>
            <a:off x="242456"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5" name="Footer Placeholder 4"/>
          <p:cNvSpPr>
            <a:spLocks noGrp="1"/>
          </p:cNvSpPr>
          <p:nvPr>
            <p:ph type="ftr" sz="quarter" idx="3"/>
          </p:nvPr>
        </p:nvSpPr>
        <p:spPr>
          <a:xfrm>
            <a:off x="242456" y="6538912"/>
            <a:ext cx="6624000" cy="204248"/>
          </a:xfrm>
          <a:prstGeom prst="rect">
            <a:avLst/>
          </a:prstGeom>
        </p:spPr>
        <p:txBody>
          <a:bodyPr vert="horz" lIns="91440" tIns="45720" rIns="91440" bIns="45720" rtlCol="0" anchor="ctr"/>
          <a:lstStyle>
            <a:lvl1pPr algn="l">
              <a:defRPr sz="650">
                <a:solidFill>
                  <a:schemeClr val="tx1"/>
                </a:solidFill>
              </a:defRPr>
            </a:lvl1pPr>
          </a:lstStyle>
          <a:p>
            <a:r>
              <a:rPr lang="en-AU" dirty="0"/>
              <a:t>Deakin University CRICOS Provider Code: 00113B</a:t>
            </a:r>
            <a:endParaRPr lang="en-GB" dirty="0"/>
          </a:p>
        </p:txBody>
      </p:sp>
      <p:sp>
        <p:nvSpPr>
          <p:cNvPr id="6" name="Slide Number Placeholder 5"/>
          <p:cNvSpPr>
            <a:spLocks noGrp="1"/>
          </p:cNvSpPr>
          <p:nvPr>
            <p:ph type="sldNum" sz="quarter" idx="4"/>
          </p:nvPr>
        </p:nvSpPr>
        <p:spPr>
          <a:xfrm>
            <a:off x="242456" y="5989006"/>
            <a:ext cx="576000" cy="247558"/>
          </a:xfrm>
          <a:prstGeom prst="rect">
            <a:avLst/>
          </a:prstGeom>
        </p:spPr>
        <p:txBody>
          <a:bodyPr vert="horz" lIns="9144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pic>
        <p:nvPicPr>
          <p:cNvPr id="7" name="Picture 6"/>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0737057" y="5439312"/>
            <a:ext cx="1380704" cy="1380704"/>
          </a:xfrm>
          <a:prstGeom prst="rect">
            <a:avLst/>
          </a:prstGeom>
        </p:spPr>
      </p:pic>
      <p:pic>
        <p:nvPicPr>
          <p:cNvPr id="9" name="Picture 8"/>
          <p:cNvPicPr>
            <a:picLocks noChangeAspect="1"/>
          </p:cNvPicPr>
          <p:nvPr userDrawn="1"/>
        </p:nvPicPr>
        <p:blipFill>
          <a:blip r:embed="rId30" cstate="hqprint">
            <a:extLst>
              <a:ext uri="{28A0092B-C50C-407E-A947-70E740481C1C}">
                <a14:useLocalDpi xmlns:a14="http://schemas.microsoft.com/office/drawing/2010/main" val="0"/>
              </a:ext>
            </a:extLst>
          </a:blip>
          <a:stretch>
            <a:fillRect/>
          </a:stretch>
        </p:blipFill>
        <p:spPr>
          <a:xfrm>
            <a:off x="10217389" y="5843112"/>
            <a:ext cx="493303" cy="691869"/>
          </a:xfrm>
          <a:prstGeom prst="rect">
            <a:avLst/>
          </a:prstGeom>
        </p:spPr>
      </p:pic>
    </p:spTree>
    <p:extLst>
      <p:ext uri="{BB962C8B-B14F-4D97-AF65-F5344CB8AC3E}">
        <p14:creationId xmlns:p14="http://schemas.microsoft.com/office/powerpoint/2010/main" val="255947905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61" r:id="rId5"/>
    <p:sldLayoutId id="2147483662" r:id="rId6"/>
    <p:sldLayoutId id="2147483663" r:id="rId7"/>
    <p:sldLayoutId id="2147483650" r:id="rId8"/>
    <p:sldLayoutId id="2147483673" r:id="rId9"/>
    <p:sldLayoutId id="2147483664" r:id="rId10"/>
    <p:sldLayoutId id="2147483671" r:id="rId11"/>
    <p:sldLayoutId id="2147483665" r:id="rId12"/>
    <p:sldLayoutId id="2147483666" r:id="rId13"/>
    <p:sldLayoutId id="2147483667" r:id="rId14"/>
    <p:sldLayoutId id="2147483668" r:id="rId15"/>
    <p:sldLayoutId id="2147483669" r:id="rId16"/>
    <p:sldLayoutId id="2147483670" r:id="rId17"/>
    <p:sldLayoutId id="2147483672" r:id="rId18"/>
    <p:sldLayoutId id="2147483675" r:id="rId19"/>
    <p:sldLayoutId id="2147483676" r:id="rId20"/>
    <p:sldLayoutId id="2147483677" r:id="rId21"/>
    <p:sldLayoutId id="2147483679" r:id="rId22"/>
    <p:sldLayoutId id="2147483678" r:id="rId23"/>
    <p:sldLayoutId id="2147483674" r:id="rId24"/>
    <p:sldLayoutId id="2147483680" r:id="rId25"/>
    <p:sldLayoutId id="2147483681" r:id="rId26"/>
    <p:sldLayoutId id="2147483682" r:id="rId27"/>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2"/>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hyperlink" Target="https://www.futurelearn.com/courses/mis782-fl5/2/steps/233533" TargetMode="External"/><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youtube.com/watch?v=AiAHlZVgXjk"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810"/>
            <a:ext cx="1742439" cy="779145"/>
          </a:xfrm>
          <a:custGeom>
            <a:avLst/>
            <a:gdLst/>
            <a:ahLst/>
            <a:cxnLst/>
            <a:rect l="l" t="t" r="r" b="b"/>
            <a:pathLst>
              <a:path w="1742439" h="779145">
                <a:moveTo>
                  <a:pt x="1346008" y="0"/>
                </a:moveTo>
                <a:lnTo>
                  <a:pt x="0" y="0"/>
                </a:lnTo>
                <a:lnTo>
                  <a:pt x="0" y="778588"/>
                </a:lnTo>
                <a:lnTo>
                  <a:pt x="1346008" y="778588"/>
                </a:lnTo>
                <a:lnTo>
                  <a:pt x="1355681" y="777782"/>
                </a:lnTo>
                <a:lnTo>
                  <a:pt x="1363595" y="775657"/>
                </a:lnTo>
                <a:lnTo>
                  <a:pt x="1369750" y="772652"/>
                </a:lnTo>
                <a:lnTo>
                  <a:pt x="1374147" y="769208"/>
                </a:lnTo>
                <a:lnTo>
                  <a:pt x="1374147" y="764518"/>
                </a:lnTo>
                <a:lnTo>
                  <a:pt x="1378837" y="764518"/>
                </a:lnTo>
                <a:lnTo>
                  <a:pt x="1735272" y="408054"/>
                </a:lnTo>
                <a:lnTo>
                  <a:pt x="1740548" y="399480"/>
                </a:lnTo>
                <a:lnTo>
                  <a:pt x="1742307" y="388707"/>
                </a:lnTo>
                <a:lnTo>
                  <a:pt x="1740548" y="377055"/>
                </a:lnTo>
                <a:lnTo>
                  <a:pt x="1735272" y="365842"/>
                </a:lnTo>
                <a:lnTo>
                  <a:pt x="1378837" y="14070"/>
                </a:lnTo>
                <a:lnTo>
                  <a:pt x="1378837" y="9380"/>
                </a:lnTo>
                <a:lnTo>
                  <a:pt x="1374147" y="9380"/>
                </a:lnTo>
                <a:lnTo>
                  <a:pt x="1369750" y="5935"/>
                </a:lnTo>
                <a:lnTo>
                  <a:pt x="1363595" y="2931"/>
                </a:lnTo>
                <a:lnTo>
                  <a:pt x="1355681" y="806"/>
                </a:lnTo>
                <a:lnTo>
                  <a:pt x="1346008" y="0"/>
                </a:lnTo>
                <a:close/>
              </a:path>
            </a:pathLst>
          </a:custGeom>
          <a:solidFill>
            <a:srgbClr val="A53010"/>
          </a:solidFill>
        </p:spPr>
        <p:txBody>
          <a:bodyPr wrap="square" lIns="0" tIns="0" rIns="0" bIns="0" rtlCol="0"/>
          <a:lstStyle/>
          <a:p>
            <a:endParaRPr/>
          </a:p>
        </p:txBody>
      </p:sp>
      <p:sp>
        <p:nvSpPr>
          <p:cNvPr id="3" name="object 3"/>
          <p:cNvSpPr txBox="1"/>
          <p:nvPr/>
        </p:nvSpPr>
        <p:spPr>
          <a:xfrm>
            <a:off x="283528" y="1300623"/>
            <a:ext cx="6814184" cy="1687195"/>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262626"/>
                </a:solidFill>
                <a:latin typeface="Century Gothic"/>
                <a:cs typeface="Century Gothic"/>
              </a:rPr>
              <a:t>MIS782</a:t>
            </a:r>
            <a:endParaRPr sz="5400" dirty="0">
              <a:latin typeface="Century Gothic"/>
              <a:cs typeface="Century Gothic"/>
            </a:endParaRPr>
          </a:p>
          <a:p>
            <a:pPr marL="12700">
              <a:lnSpc>
                <a:spcPct val="100000"/>
              </a:lnSpc>
              <a:spcBef>
                <a:spcPts val="120"/>
              </a:spcBef>
            </a:pPr>
            <a:r>
              <a:rPr sz="5400" spc="-5" dirty="0">
                <a:solidFill>
                  <a:srgbClr val="262626"/>
                </a:solidFill>
                <a:latin typeface="Century Gothic"/>
                <a:cs typeface="Century Gothic"/>
              </a:rPr>
              <a:t>Value </a:t>
            </a:r>
            <a:r>
              <a:rPr sz="5400" dirty="0">
                <a:solidFill>
                  <a:srgbClr val="262626"/>
                </a:solidFill>
                <a:latin typeface="Century Gothic"/>
                <a:cs typeface="Century Gothic"/>
              </a:rPr>
              <a:t>of</a:t>
            </a:r>
            <a:r>
              <a:rPr sz="5400" spc="-35" dirty="0">
                <a:solidFill>
                  <a:srgbClr val="262626"/>
                </a:solidFill>
                <a:latin typeface="Century Gothic"/>
                <a:cs typeface="Century Gothic"/>
              </a:rPr>
              <a:t> </a:t>
            </a:r>
            <a:r>
              <a:rPr sz="5400" spc="-5" dirty="0">
                <a:solidFill>
                  <a:srgbClr val="262626"/>
                </a:solidFill>
                <a:latin typeface="Century Gothic"/>
                <a:cs typeface="Century Gothic"/>
              </a:rPr>
              <a:t>Information</a:t>
            </a:r>
            <a:endParaRPr sz="5400" dirty="0">
              <a:latin typeface="Century Gothic"/>
              <a:cs typeface="Century Gothic"/>
            </a:endParaRPr>
          </a:p>
        </p:txBody>
      </p:sp>
      <p:sp>
        <p:nvSpPr>
          <p:cNvPr id="5" name="object 5"/>
          <p:cNvSpPr/>
          <p:nvPr/>
        </p:nvSpPr>
        <p:spPr>
          <a:xfrm>
            <a:off x="9127038" y="265113"/>
            <a:ext cx="2657475" cy="17145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443244" y="1694521"/>
            <a:ext cx="2667000" cy="1714500"/>
          </a:xfrm>
          <a:prstGeom prst="rect">
            <a:avLst/>
          </a:prstGeom>
          <a:blipFill>
            <a:blip r:embed="rId4" cstate="print"/>
            <a:stretch>
              <a:fillRect/>
            </a:stretch>
          </a:blipFill>
        </p:spPr>
        <p:txBody>
          <a:bodyPr wrap="square" lIns="0" tIns="0" rIns="0" bIns="0" rtlCol="0"/>
          <a:lstStyle/>
          <a:p>
            <a:endParaRPr/>
          </a:p>
        </p:txBody>
      </p:sp>
      <p:sp>
        <p:nvSpPr>
          <p:cNvPr id="8" name="Subtitle 7"/>
          <p:cNvSpPr>
            <a:spLocks noGrp="1"/>
          </p:cNvSpPr>
          <p:nvPr>
            <p:ph type="subTitle" idx="1"/>
          </p:nvPr>
        </p:nvSpPr>
        <p:spPr/>
        <p:txBody>
          <a:bodyPr/>
          <a:lstStyle/>
          <a:p>
            <a:r>
              <a:rPr lang="en-AU" dirty="0"/>
              <a:t>Module 4: Week 7</a:t>
            </a:r>
          </a:p>
        </p:txBody>
      </p:sp>
    </p:spTree>
    <p:extLst>
      <p:ext uri="{BB962C8B-B14F-4D97-AF65-F5344CB8AC3E}">
        <p14:creationId xmlns:p14="http://schemas.microsoft.com/office/powerpoint/2010/main" val="114025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484" y="393019"/>
            <a:ext cx="5138420" cy="574040"/>
          </a:xfrm>
          <a:prstGeom prst="rect">
            <a:avLst/>
          </a:prstGeom>
        </p:spPr>
        <p:txBody>
          <a:bodyPr vert="horz" wrap="square" lIns="0" tIns="12700" rIns="0" bIns="0" rtlCol="0">
            <a:spAutoFit/>
          </a:bodyPr>
          <a:lstStyle/>
          <a:p>
            <a:pPr marL="12700">
              <a:lnSpc>
                <a:spcPct val="100000"/>
              </a:lnSpc>
              <a:spcBef>
                <a:spcPts val="100"/>
              </a:spcBef>
            </a:pPr>
            <a:r>
              <a:rPr spc="-5" dirty="0"/>
              <a:t>Information</a:t>
            </a:r>
            <a:r>
              <a:rPr spc="-15" dirty="0"/>
              <a:t> </a:t>
            </a:r>
            <a:r>
              <a:rPr spc="-5" dirty="0"/>
              <a:t>Asymmetry</a:t>
            </a:r>
          </a:p>
        </p:txBody>
      </p:sp>
      <p:sp>
        <p:nvSpPr>
          <p:cNvPr id="3" name="object 3"/>
          <p:cNvSpPr txBox="1"/>
          <p:nvPr/>
        </p:nvSpPr>
        <p:spPr>
          <a:xfrm>
            <a:off x="2758564" y="2851731"/>
            <a:ext cx="259842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entury Gothic"/>
                <a:cs typeface="Century Gothic"/>
              </a:rPr>
              <a:t>Organisation</a:t>
            </a:r>
            <a:r>
              <a:rPr sz="2800" spc="-55" dirty="0">
                <a:latin typeface="Century Gothic"/>
                <a:cs typeface="Century Gothic"/>
              </a:rPr>
              <a:t> </a:t>
            </a:r>
            <a:r>
              <a:rPr sz="2800" dirty="0">
                <a:latin typeface="Century Gothic"/>
                <a:cs typeface="Century Gothic"/>
              </a:rPr>
              <a:t>A</a:t>
            </a:r>
            <a:endParaRPr sz="2800">
              <a:latin typeface="Century Gothic"/>
              <a:cs typeface="Century Gothic"/>
            </a:endParaRPr>
          </a:p>
        </p:txBody>
      </p:sp>
      <p:sp>
        <p:nvSpPr>
          <p:cNvPr id="4" name="object 4"/>
          <p:cNvSpPr txBox="1"/>
          <p:nvPr/>
        </p:nvSpPr>
        <p:spPr>
          <a:xfrm>
            <a:off x="2764975" y="4857530"/>
            <a:ext cx="253936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entury Gothic"/>
                <a:cs typeface="Century Gothic"/>
              </a:rPr>
              <a:t>Organisation</a:t>
            </a:r>
            <a:r>
              <a:rPr sz="2800" spc="-55" dirty="0">
                <a:latin typeface="Century Gothic"/>
                <a:cs typeface="Century Gothic"/>
              </a:rPr>
              <a:t> </a:t>
            </a:r>
            <a:r>
              <a:rPr sz="2800" dirty="0">
                <a:latin typeface="Century Gothic"/>
                <a:cs typeface="Century Gothic"/>
              </a:rPr>
              <a:t>B</a:t>
            </a:r>
            <a:endParaRPr sz="2800">
              <a:latin typeface="Century Gothic"/>
              <a:cs typeface="Century Gothic"/>
            </a:endParaRPr>
          </a:p>
        </p:txBody>
      </p:sp>
      <p:sp>
        <p:nvSpPr>
          <p:cNvPr id="5" name="object 5"/>
          <p:cNvSpPr/>
          <p:nvPr/>
        </p:nvSpPr>
        <p:spPr>
          <a:xfrm>
            <a:off x="5580555" y="1870710"/>
            <a:ext cx="38735" cy="4610100"/>
          </a:xfrm>
          <a:custGeom>
            <a:avLst/>
            <a:gdLst/>
            <a:ahLst/>
            <a:cxnLst/>
            <a:rect l="l" t="t" r="r" b="b"/>
            <a:pathLst>
              <a:path w="38735" h="4610100">
                <a:moveTo>
                  <a:pt x="19051" y="4533899"/>
                </a:moveTo>
                <a:lnTo>
                  <a:pt x="11635" y="4535396"/>
                </a:lnTo>
                <a:lnTo>
                  <a:pt x="5580" y="4539479"/>
                </a:lnTo>
                <a:lnTo>
                  <a:pt x="1498" y="4545534"/>
                </a:lnTo>
                <a:lnTo>
                  <a:pt x="1" y="4552949"/>
                </a:lnTo>
                <a:lnTo>
                  <a:pt x="1" y="4591049"/>
                </a:lnTo>
                <a:lnTo>
                  <a:pt x="1498" y="4598465"/>
                </a:lnTo>
                <a:lnTo>
                  <a:pt x="5580" y="4604520"/>
                </a:lnTo>
                <a:lnTo>
                  <a:pt x="11635" y="4608602"/>
                </a:lnTo>
                <a:lnTo>
                  <a:pt x="19051" y="4610099"/>
                </a:lnTo>
                <a:lnTo>
                  <a:pt x="26466" y="4608602"/>
                </a:lnTo>
                <a:lnTo>
                  <a:pt x="32521" y="4604520"/>
                </a:lnTo>
                <a:lnTo>
                  <a:pt x="36604" y="4598465"/>
                </a:lnTo>
                <a:lnTo>
                  <a:pt x="38101" y="4591049"/>
                </a:lnTo>
                <a:lnTo>
                  <a:pt x="38101" y="4552949"/>
                </a:lnTo>
                <a:lnTo>
                  <a:pt x="36604" y="4545534"/>
                </a:lnTo>
                <a:lnTo>
                  <a:pt x="32521" y="4539479"/>
                </a:lnTo>
                <a:lnTo>
                  <a:pt x="26466" y="4535396"/>
                </a:lnTo>
                <a:lnTo>
                  <a:pt x="19051" y="4533899"/>
                </a:lnTo>
                <a:close/>
              </a:path>
              <a:path w="38735" h="4610100">
                <a:moveTo>
                  <a:pt x="19051" y="4267199"/>
                </a:moveTo>
                <a:lnTo>
                  <a:pt x="11635" y="4268696"/>
                </a:lnTo>
                <a:lnTo>
                  <a:pt x="5580" y="4272779"/>
                </a:lnTo>
                <a:lnTo>
                  <a:pt x="1498" y="4278834"/>
                </a:lnTo>
                <a:lnTo>
                  <a:pt x="1" y="4286249"/>
                </a:lnTo>
                <a:lnTo>
                  <a:pt x="1" y="4400549"/>
                </a:lnTo>
                <a:lnTo>
                  <a:pt x="1498" y="4407965"/>
                </a:lnTo>
                <a:lnTo>
                  <a:pt x="5580" y="4414020"/>
                </a:lnTo>
                <a:lnTo>
                  <a:pt x="11635" y="4418102"/>
                </a:lnTo>
                <a:lnTo>
                  <a:pt x="19051" y="4419599"/>
                </a:lnTo>
                <a:lnTo>
                  <a:pt x="26466" y="4418102"/>
                </a:lnTo>
                <a:lnTo>
                  <a:pt x="32521" y="4414020"/>
                </a:lnTo>
                <a:lnTo>
                  <a:pt x="36604" y="4407965"/>
                </a:lnTo>
                <a:lnTo>
                  <a:pt x="38101" y="4400549"/>
                </a:lnTo>
                <a:lnTo>
                  <a:pt x="38101" y="4286249"/>
                </a:lnTo>
                <a:lnTo>
                  <a:pt x="36604" y="4278834"/>
                </a:lnTo>
                <a:lnTo>
                  <a:pt x="32521" y="4272779"/>
                </a:lnTo>
                <a:lnTo>
                  <a:pt x="26466" y="4268696"/>
                </a:lnTo>
                <a:lnTo>
                  <a:pt x="19051" y="4267199"/>
                </a:lnTo>
                <a:close/>
              </a:path>
              <a:path w="38735" h="4610100">
                <a:moveTo>
                  <a:pt x="19050" y="4000499"/>
                </a:moveTo>
                <a:lnTo>
                  <a:pt x="11635" y="4001996"/>
                </a:lnTo>
                <a:lnTo>
                  <a:pt x="5579" y="4006079"/>
                </a:lnTo>
                <a:lnTo>
                  <a:pt x="1497" y="4012134"/>
                </a:lnTo>
                <a:lnTo>
                  <a:pt x="0" y="4019549"/>
                </a:lnTo>
                <a:lnTo>
                  <a:pt x="0" y="4133849"/>
                </a:lnTo>
                <a:lnTo>
                  <a:pt x="1497" y="4141265"/>
                </a:lnTo>
                <a:lnTo>
                  <a:pt x="5579" y="4147320"/>
                </a:lnTo>
                <a:lnTo>
                  <a:pt x="11635" y="4151402"/>
                </a:lnTo>
                <a:lnTo>
                  <a:pt x="19050" y="4152899"/>
                </a:lnTo>
                <a:lnTo>
                  <a:pt x="26465" y="4151402"/>
                </a:lnTo>
                <a:lnTo>
                  <a:pt x="32520" y="4147320"/>
                </a:lnTo>
                <a:lnTo>
                  <a:pt x="36603" y="4141265"/>
                </a:lnTo>
                <a:lnTo>
                  <a:pt x="38100" y="4133849"/>
                </a:lnTo>
                <a:lnTo>
                  <a:pt x="38100" y="4019549"/>
                </a:lnTo>
                <a:lnTo>
                  <a:pt x="36603" y="4012134"/>
                </a:lnTo>
                <a:lnTo>
                  <a:pt x="32520" y="4006079"/>
                </a:lnTo>
                <a:lnTo>
                  <a:pt x="26465" y="4001996"/>
                </a:lnTo>
                <a:lnTo>
                  <a:pt x="19050" y="4000499"/>
                </a:lnTo>
                <a:close/>
              </a:path>
              <a:path w="38735" h="4610100">
                <a:moveTo>
                  <a:pt x="19050" y="3733799"/>
                </a:moveTo>
                <a:lnTo>
                  <a:pt x="11635" y="3735296"/>
                </a:lnTo>
                <a:lnTo>
                  <a:pt x="5579" y="3739379"/>
                </a:lnTo>
                <a:lnTo>
                  <a:pt x="1497" y="3745434"/>
                </a:lnTo>
                <a:lnTo>
                  <a:pt x="0" y="3752849"/>
                </a:lnTo>
                <a:lnTo>
                  <a:pt x="0" y="3867149"/>
                </a:lnTo>
                <a:lnTo>
                  <a:pt x="1497" y="3874565"/>
                </a:lnTo>
                <a:lnTo>
                  <a:pt x="5579" y="3880620"/>
                </a:lnTo>
                <a:lnTo>
                  <a:pt x="11635" y="3884702"/>
                </a:lnTo>
                <a:lnTo>
                  <a:pt x="19050" y="3886199"/>
                </a:lnTo>
                <a:lnTo>
                  <a:pt x="26465" y="3884702"/>
                </a:lnTo>
                <a:lnTo>
                  <a:pt x="32520" y="3880620"/>
                </a:lnTo>
                <a:lnTo>
                  <a:pt x="36603" y="3874565"/>
                </a:lnTo>
                <a:lnTo>
                  <a:pt x="38100" y="3867149"/>
                </a:lnTo>
                <a:lnTo>
                  <a:pt x="38100" y="3752849"/>
                </a:lnTo>
                <a:lnTo>
                  <a:pt x="36603" y="3745434"/>
                </a:lnTo>
                <a:lnTo>
                  <a:pt x="32520" y="3739379"/>
                </a:lnTo>
                <a:lnTo>
                  <a:pt x="26465" y="3735296"/>
                </a:lnTo>
                <a:lnTo>
                  <a:pt x="19050" y="3733799"/>
                </a:lnTo>
                <a:close/>
              </a:path>
              <a:path w="38735" h="4610100">
                <a:moveTo>
                  <a:pt x="19050" y="3467100"/>
                </a:moveTo>
                <a:lnTo>
                  <a:pt x="11635" y="3468597"/>
                </a:lnTo>
                <a:lnTo>
                  <a:pt x="5579" y="3472679"/>
                </a:lnTo>
                <a:lnTo>
                  <a:pt x="1497" y="3478735"/>
                </a:lnTo>
                <a:lnTo>
                  <a:pt x="0" y="3486150"/>
                </a:lnTo>
                <a:lnTo>
                  <a:pt x="0" y="3600450"/>
                </a:lnTo>
                <a:lnTo>
                  <a:pt x="1497" y="3607864"/>
                </a:lnTo>
                <a:lnTo>
                  <a:pt x="5579" y="3613920"/>
                </a:lnTo>
                <a:lnTo>
                  <a:pt x="11635" y="3618002"/>
                </a:lnTo>
                <a:lnTo>
                  <a:pt x="19050" y="3619500"/>
                </a:lnTo>
                <a:lnTo>
                  <a:pt x="26465" y="3618002"/>
                </a:lnTo>
                <a:lnTo>
                  <a:pt x="32520" y="3613920"/>
                </a:lnTo>
                <a:lnTo>
                  <a:pt x="36603" y="3607864"/>
                </a:lnTo>
                <a:lnTo>
                  <a:pt x="38100" y="3600450"/>
                </a:lnTo>
                <a:lnTo>
                  <a:pt x="38100" y="3486150"/>
                </a:lnTo>
                <a:lnTo>
                  <a:pt x="36603" y="3478735"/>
                </a:lnTo>
                <a:lnTo>
                  <a:pt x="32520" y="3472679"/>
                </a:lnTo>
                <a:lnTo>
                  <a:pt x="26465" y="3468597"/>
                </a:lnTo>
                <a:lnTo>
                  <a:pt x="19050" y="3467100"/>
                </a:lnTo>
                <a:close/>
              </a:path>
              <a:path w="38735" h="4610100">
                <a:moveTo>
                  <a:pt x="19050" y="3200400"/>
                </a:moveTo>
                <a:lnTo>
                  <a:pt x="11635" y="3201897"/>
                </a:lnTo>
                <a:lnTo>
                  <a:pt x="5579" y="3205979"/>
                </a:lnTo>
                <a:lnTo>
                  <a:pt x="1497" y="3212035"/>
                </a:lnTo>
                <a:lnTo>
                  <a:pt x="0" y="3219450"/>
                </a:lnTo>
                <a:lnTo>
                  <a:pt x="0" y="3333750"/>
                </a:lnTo>
                <a:lnTo>
                  <a:pt x="1497" y="3341164"/>
                </a:lnTo>
                <a:lnTo>
                  <a:pt x="5579" y="3347220"/>
                </a:lnTo>
                <a:lnTo>
                  <a:pt x="11635" y="3351302"/>
                </a:lnTo>
                <a:lnTo>
                  <a:pt x="19050" y="3352800"/>
                </a:lnTo>
                <a:lnTo>
                  <a:pt x="26465" y="3351302"/>
                </a:lnTo>
                <a:lnTo>
                  <a:pt x="32520" y="3347220"/>
                </a:lnTo>
                <a:lnTo>
                  <a:pt x="36603" y="3341164"/>
                </a:lnTo>
                <a:lnTo>
                  <a:pt x="38100" y="3333750"/>
                </a:lnTo>
                <a:lnTo>
                  <a:pt x="38100" y="3219450"/>
                </a:lnTo>
                <a:lnTo>
                  <a:pt x="36603" y="3212035"/>
                </a:lnTo>
                <a:lnTo>
                  <a:pt x="32520" y="3205979"/>
                </a:lnTo>
                <a:lnTo>
                  <a:pt x="26465" y="3201897"/>
                </a:lnTo>
                <a:lnTo>
                  <a:pt x="19050" y="3200400"/>
                </a:lnTo>
                <a:close/>
              </a:path>
              <a:path w="38735" h="4610100">
                <a:moveTo>
                  <a:pt x="19050" y="2933700"/>
                </a:moveTo>
                <a:lnTo>
                  <a:pt x="11635" y="2935197"/>
                </a:lnTo>
                <a:lnTo>
                  <a:pt x="5579" y="2939279"/>
                </a:lnTo>
                <a:lnTo>
                  <a:pt x="1497" y="2945335"/>
                </a:lnTo>
                <a:lnTo>
                  <a:pt x="0" y="2952750"/>
                </a:lnTo>
                <a:lnTo>
                  <a:pt x="0" y="3067050"/>
                </a:lnTo>
                <a:lnTo>
                  <a:pt x="1497" y="3074464"/>
                </a:lnTo>
                <a:lnTo>
                  <a:pt x="5579" y="3080520"/>
                </a:lnTo>
                <a:lnTo>
                  <a:pt x="11635" y="3084602"/>
                </a:lnTo>
                <a:lnTo>
                  <a:pt x="19050" y="3086100"/>
                </a:lnTo>
                <a:lnTo>
                  <a:pt x="26465" y="3084602"/>
                </a:lnTo>
                <a:lnTo>
                  <a:pt x="32520" y="3080520"/>
                </a:lnTo>
                <a:lnTo>
                  <a:pt x="36603" y="3074464"/>
                </a:lnTo>
                <a:lnTo>
                  <a:pt x="38100" y="3067050"/>
                </a:lnTo>
                <a:lnTo>
                  <a:pt x="38100" y="2952750"/>
                </a:lnTo>
                <a:lnTo>
                  <a:pt x="36603" y="2945335"/>
                </a:lnTo>
                <a:lnTo>
                  <a:pt x="32520" y="2939279"/>
                </a:lnTo>
                <a:lnTo>
                  <a:pt x="26465" y="2935197"/>
                </a:lnTo>
                <a:lnTo>
                  <a:pt x="19050" y="2933700"/>
                </a:lnTo>
                <a:close/>
              </a:path>
              <a:path w="38735" h="4610100">
                <a:moveTo>
                  <a:pt x="19050" y="2667000"/>
                </a:moveTo>
                <a:lnTo>
                  <a:pt x="11635" y="2668497"/>
                </a:lnTo>
                <a:lnTo>
                  <a:pt x="5579" y="2672579"/>
                </a:lnTo>
                <a:lnTo>
                  <a:pt x="1497" y="2678635"/>
                </a:lnTo>
                <a:lnTo>
                  <a:pt x="0" y="2686050"/>
                </a:lnTo>
                <a:lnTo>
                  <a:pt x="0" y="2800350"/>
                </a:lnTo>
                <a:lnTo>
                  <a:pt x="1497" y="2807764"/>
                </a:lnTo>
                <a:lnTo>
                  <a:pt x="5579" y="2813820"/>
                </a:lnTo>
                <a:lnTo>
                  <a:pt x="11635" y="2817902"/>
                </a:lnTo>
                <a:lnTo>
                  <a:pt x="19050" y="2819400"/>
                </a:lnTo>
                <a:lnTo>
                  <a:pt x="26465" y="2817902"/>
                </a:lnTo>
                <a:lnTo>
                  <a:pt x="32520" y="2813820"/>
                </a:lnTo>
                <a:lnTo>
                  <a:pt x="36603" y="2807764"/>
                </a:lnTo>
                <a:lnTo>
                  <a:pt x="38100" y="2800350"/>
                </a:lnTo>
                <a:lnTo>
                  <a:pt x="38100" y="2686050"/>
                </a:lnTo>
                <a:lnTo>
                  <a:pt x="36603" y="2678635"/>
                </a:lnTo>
                <a:lnTo>
                  <a:pt x="32520" y="2672579"/>
                </a:lnTo>
                <a:lnTo>
                  <a:pt x="26465" y="2668497"/>
                </a:lnTo>
                <a:lnTo>
                  <a:pt x="19050" y="2667000"/>
                </a:lnTo>
                <a:close/>
              </a:path>
              <a:path w="38735" h="4610100">
                <a:moveTo>
                  <a:pt x="19050" y="2400300"/>
                </a:moveTo>
                <a:lnTo>
                  <a:pt x="11635" y="2401797"/>
                </a:lnTo>
                <a:lnTo>
                  <a:pt x="5579" y="2405879"/>
                </a:lnTo>
                <a:lnTo>
                  <a:pt x="1497" y="2411935"/>
                </a:lnTo>
                <a:lnTo>
                  <a:pt x="0" y="2419350"/>
                </a:lnTo>
                <a:lnTo>
                  <a:pt x="0" y="2533650"/>
                </a:lnTo>
                <a:lnTo>
                  <a:pt x="1497" y="2541064"/>
                </a:lnTo>
                <a:lnTo>
                  <a:pt x="5579" y="2547120"/>
                </a:lnTo>
                <a:lnTo>
                  <a:pt x="11635" y="2551202"/>
                </a:lnTo>
                <a:lnTo>
                  <a:pt x="19050" y="2552700"/>
                </a:lnTo>
                <a:lnTo>
                  <a:pt x="26464" y="2551202"/>
                </a:lnTo>
                <a:lnTo>
                  <a:pt x="32520" y="2547120"/>
                </a:lnTo>
                <a:lnTo>
                  <a:pt x="36602" y="2541064"/>
                </a:lnTo>
                <a:lnTo>
                  <a:pt x="38100" y="2533650"/>
                </a:lnTo>
                <a:lnTo>
                  <a:pt x="38100" y="2419350"/>
                </a:lnTo>
                <a:lnTo>
                  <a:pt x="36602" y="2411935"/>
                </a:lnTo>
                <a:lnTo>
                  <a:pt x="32520" y="2405879"/>
                </a:lnTo>
                <a:lnTo>
                  <a:pt x="26464" y="2401797"/>
                </a:lnTo>
                <a:lnTo>
                  <a:pt x="19050" y="2400300"/>
                </a:lnTo>
                <a:close/>
              </a:path>
              <a:path w="38735" h="4610100">
                <a:moveTo>
                  <a:pt x="19050" y="2133600"/>
                </a:moveTo>
                <a:lnTo>
                  <a:pt x="11635" y="2135097"/>
                </a:lnTo>
                <a:lnTo>
                  <a:pt x="5579" y="2139179"/>
                </a:lnTo>
                <a:lnTo>
                  <a:pt x="1497" y="2145235"/>
                </a:lnTo>
                <a:lnTo>
                  <a:pt x="0" y="2152650"/>
                </a:lnTo>
                <a:lnTo>
                  <a:pt x="0" y="2266950"/>
                </a:lnTo>
                <a:lnTo>
                  <a:pt x="1497" y="2274364"/>
                </a:lnTo>
                <a:lnTo>
                  <a:pt x="5579" y="2280420"/>
                </a:lnTo>
                <a:lnTo>
                  <a:pt x="11635" y="2284502"/>
                </a:lnTo>
                <a:lnTo>
                  <a:pt x="19050" y="2286000"/>
                </a:lnTo>
                <a:lnTo>
                  <a:pt x="26464" y="2284502"/>
                </a:lnTo>
                <a:lnTo>
                  <a:pt x="32520" y="2280420"/>
                </a:lnTo>
                <a:lnTo>
                  <a:pt x="36602" y="2274364"/>
                </a:lnTo>
                <a:lnTo>
                  <a:pt x="38100" y="2266950"/>
                </a:lnTo>
                <a:lnTo>
                  <a:pt x="38100" y="2152650"/>
                </a:lnTo>
                <a:lnTo>
                  <a:pt x="36602" y="2145235"/>
                </a:lnTo>
                <a:lnTo>
                  <a:pt x="32520" y="2139179"/>
                </a:lnTo>
                <a:lnTo>
                  <a:pt x="26464" y="2135097"/>
                </a:lnTo>
                <a:lnTo>
                  <a:pt x="19050" y="2133600"/>
                </a:lnTo>
                <a:close/>
              </a:path>
              <a:path w="38735" h="4610100">
                <a:moveTo>
                  <a:pt x="19050" y="1866900"/>
                </a:moveTo>
                <a:lnTo>
                  <a:pt x="11635" y="1868397"/>
                </a:lnTo>
                <a:lnTo>
                  <a:pt x="5579" y="1872479"/>
                </a:lnTo>
                <a:lnTo>
                  <a:pt x="1497" y="1878535"/>
                </a:lnTo>
                <a:lnTo>
                  <a:pt x="0" y="1885950"/>
                </a:lnTo>
                <a:lnTo>
                  <a:pt x="0" y="2000250"/>
                </a:lnTo>
                <a:lnTo>
                  <a:pt x="1497" y="2007664"/>
                </a:lnTo>
                <a:lnTo>
                  <a:pt x="5579" y="2013720"/>
                </a:lnTo>
                <a:lnTo>
                  <a:pt x="11635" y="2017802"/>
                </a:lnTo>
                <a:lnTo>
                  <a:pt x="19050" y="2019300"/>
                </a:lnTo>
                <a:lnTo>
                  <a:pt x="26464" y="2017802"/>
                </a:lnTo>
                <a:lnTo>
                  <a:pt x="32520" y="2013720"/>
                </a:lnTo>
                <a:lnTo>
                  <a:pt x="36602" y="2007664"/>
                </a:lnTo>
                <a:lnTo>
                  <a:pt x="38100" y="2000250"/>
                </a:lnTo>
                <a:lnTo>
                  <a:pt x="38100" y="1885950"/>
                </a:lnTo>
                <a:lnTo>
                  <a:pt x="36602" y="1878535"/>
                </a:lnTo>
                <a:lnTo>
                  <a:pt x="32520" y="1872479"/>
                </a:lnTo>
                <a:lnTo>
                  <a:pt x="26464" y="1868397"/>
                </a:lnTo>
                <a:lnTo>
                  <a:pt x="19050" y="1866900"/>
                </a:lnTo>
                <a:close/>
              </a:path>
              <a:path w="38735" h="4610100">
                <a:moveTo>
                  <a:pt x="19050" y="1600200"/>
                </a:moveTo>
                <a:lnTo>
                  <a:pt x="11635" y="1601697"/>
                </a:lnTo>
                <a:lnTo>
                  <a:pt x="5579" y="1605779"/>
                </a:lnTo>
                <a:lnTo>
                  <a:pt x="1497" y="1611835"/>
                </a:lnTo>
                <a:lnTo>
                  <a:pt x="0" y="1619250"/>
                </a:lnTo>
                <a:lnTo>
                  <a:pt x="0" y="1733550"/>
                </a:lnTo>
                <a:lnTo>
                  <a:pt x="1497" y="1740964"/>
                </a:lnTo>
                <a:lnTo>
                  <a:pt x="5579" y="1747020"/>
                </a:lnTo>
                <a:lnTo>
                  <a:pt x="11635" y="1751102"/>
                </a:lnTo>
                <a:lnTo>
                  <a:pt x="19050" y="1752600"/>
                </a:lnTo>
                <a:lnTo>
                  <a:pt x="26464" y="1751102"/>
                </a:lnTo>
                <a:lnTo>
                  <a:pt x="32520" y="1747020"/>
                </a:lnTo>
                <a:lnTo>
                  <a:pt x="36602" y="1740964"/>
                </a:lnTo>
                <a:lnTo>
                  <a:pt x="38100" y="1733550"/>
                </a:lnTo>
                <a:lnTo>
                  <a:pt x="38100" y="1619250"/>
                </a:lnTo>
                <a:lnTo>
                  <a:pt x="36602" y="1611835"/>
                </a:lnTo>
                <a:lnTo>
                  <a:pt x="32520" y="1605779"/>
                </a:lnTo>
                <a:lnTo>
                  <a:pt x="26464" y="1601697"/>
                </a:lnTo>
                <a:lnTo>
                  <a:pt x="19050" y="1600200"/>
                </a:lnTo>
                <a:close/>
              </a:path>
              <a:path w="38735" h="4610100">
                <a:moveTo>
                  <a:pt x="19050" y="1333500"/>
                </a:moveTo>
                <a:lnTo>
                  <a:pt x="11635" y="1334997"/>
                </a:lnTo>
                <a:lnTo>
                  <a:pt x="5579" y="1339079"/>
                </a:lnTo>
                <a:lnTo>
                  <a:pt x="1497" y="1345135"/>
                </a:lnTo>
                <a:lnTo>
                  <a:pt x="0" y="1352550"/>
                </a:lnTo>
                <a:lnTo>
                  <a:pt x="0" y="1466850"/>
                </a:lnTo>
                <a:lnTo>
                  <a:pt x="1497" y="1474264"/>
                </a:lnTo>
                <a:lnTo>
                  <a:pt x="5579" y="1480320"/>
                </a:lnTo>
                <a:lnTo>
                  <a:pt x="11635" y="1484402"/>
                </a:lnTo>
                <a:lnTo>
                  <a:pt x="19050" y="1485900"/>
                </a:lnTo>
                <a:lnTo>
                  <a:pt x="26464" y="1484402"/>
                </a:lnTo>
                <a:lnTo>
                  <a:pt x="32520" y="1480320"/>
                </a:lnTo>
                <a:lnTo>
                  <a:pt x="36602" y="1474264"/>
                </a:lnTo>
                <a:lnTo>
                  <a:pt x="38100" y="1466850"/>
                </a:lnTo>
                <a:lnTo>
                  <a:pt x="38100" y="1352550"/>
                </a:lnTo>
                <a:lnTo>
                  <a:pt x="36602" y="1345135"/>
                </a:lnTo>
                <a:lnTo>
                  <a:pt x="32520" y="1339079"/>
                </a:lnTo>
                <a:lnTo>
                  <a:pt x="26464" y="1334997"/>
                </a:lnTo>
                <a:lnTo>
                  <a:pt x="19050" y="1333500"/>
                </a:lnTo>
                <a:close/>
              </a:path>
              <a:path w="38735" h="4610100">
                <a:moveTo>
                  <a:pt x="19050" y="1066800"/>
                </a:moveTo>
                <a:lnTo>
                  <a:pt x="11635" y="1068297"/>
                </a:lnTo>
                <a:lnTo>
                  <a:pt x="5579" y="1072379"/>
                </a:lnTo>
                <a:lnTo>
                  <a:pt x="1497" y="1078435"/>
                </a:lnTo>
                <a:lnTo>
                  <a:pt x="0" y="1085850"/>
                </a:lnTo>
                <a:lnTo>
                  <a:pt x="0" y="1200150"/>
                </a:lnTo>
                <a:lnTo>
                  <a:pt x="1497" y="1207564"/>
                </a:lnTo>
                <a:lnTo>
                  <a:pt x="5579" y="1213620"/>
                </a:lnTo>
                <a:lnTo>
                  <a:pt x="11635" y="1217702"/>
                </a:lnTo>
                <a:lnTo>
                  <a:pt x="19050" y="1219200"/>
                </a:lnTo>
                <a:lnTo>
                  <a:pt x="26464" y="1217702"/>
                </a:lnTo>
                <a:lnTo>
                  <a:pt x="32520" y="1213620"/>
                </a:lnTo>
                <a:lnTo>
                  <a:pt x="36602" y="1207564"/>
                </a:lnTo>
                <a:lnTo>
                  <a:pt x="38100" y="1200150"/>
                </a:lnTo>
                <a:lnTo>
                  <a:pt x="38100" y="1085850"/>
                </a:lnTo>
                <a:lnTo>
                  <a:pt x="36602" y="1078435"/>
                </a:lnTo>
                <a:lnTo>
                  <a:pt x="32520" y="1072379"/>
                </a:lnTo>
                <a:lnTo>
                  <a:pt x="26464" y="1068297"/>
                </a:lnTo>
                <a:lnTo>
                  <a:pt x="19050" y="1066800"/>
                </a:lnTo>
                <a:close/>
              </a:path>
              <a:path w="38735" h="4610100">
                <a:moveTo>
                  <a:pt x="19050" y="800100"/>
                </a:moveTo>
                <a:lnTo>
                  <a:pt x="11635" y="801597"/>
                </a:lnTo>
                <a:lnTo>
                  <a:pt x="5579" y="805679"/>
                </a:lnTo>
                <a:lnTo>
                  <a:pt x="1497" y="811735"/>
                </a:lnTo>
                <a:lnTo>
                  <a:pt x="0" y="819150"/>
                </a:lnTo>
                <a:lnTo>
                  <a:pt x="0" y="933450"/>
                </a:lnTo>
                <a:lnTo>
                  <a:pt x="1497" y="940864"/>
                </a:lnTo>
                <a:lnTo>
                  <a:pt x="5579" y="946920"/>
                </a:lnTo>
                <a:lnTo>
                  <a:pt x="11635" y="951002"/>
                </a:lnTo>
                <a:lnTo>
                  <a:pt x="19050" y="952500"/>
                </a:lnTo>
                <a:lnTo>
                  <a:pt x="26464" y="951002"/>
                </a:lnTo>
                <a:lnTo>
                  <a:pt x="32520" y="946920"/>
                </a:lnTo>
                <a:lnTo>
                  <a:pt x="36602" y="940864"/>
                </a:lnTo>
                <a:lnTo>
                  <a:pt x="38100" y="933450"/>
                </a:lnTo>
                <a:lnTo>
                  <a:pt x="38100" y="819150"/>
                </a:lnTo>
                <a:lnTo>
                  <a:pt x="36602" y="811735"/>
                </a:lnTo>
                <a:lnTo>
                  <a:pt x="32520" y="805679"/>
                </a:lnTo>
                <a:lnTo>
                  <a:pt x="26464" y="801597"/>
                </a:lnTo>
                <a:lnTo>
                  <a:pt x="19050" y="800100"/>
                </a:lnTo>
                <a:close/>
              </a:path>
              <a:path w="38735" h="4610100">
                <a:moveTo>
                  <a:pt x="19050" y="533400"/>
                </a:moveTo>
                <a:lnTo>
                  <a:pt x="11635" y="534897"/>
                </a:lnTo>
                <a:lnTo>
                  <a:pt x="5579" y="538979"/>
                </a:lnTo>
                <a:lnTo>
                  <a:pt x="1497" y="545035"/>
                </a:lnTo>
                <a:lnTo>
                  <a:pt x="0" y="552450"/>
                </a:lnTo>
                <a:lnTo>
                  <a:pt x="0" y="666750"/>
                </a:lnTo>
                <a:lnTo>
                  <a:pt x="1497" y="674164"/>
                </a:lnTo>
                <a:lnTo>
                  <a:pt x="5579" y="680220"/>
                </a:lnTo>
                <a:lnTo>
                  <a:pt x="11635" y="684302"/>
                </a:lnTo>
                <a:lnTo>
                  <a:pt x="19050" y="685800"/>
                </a:lnTo>
                <a:lnTo>
                  <a:pt x="26464" y="684302"/>
                </a:lnTo>
                <a:lnTo>
                  <a:pt x="32520" y="680220"/>
                </a:lnTo>
                <a:lnTo>
                  <a:pt x="36602" y="674164"/>
                </a:lnTo>
                <a:lnTo>
                  <a:pt x="38100" y="666750"/>
                </a:lnTo>
                <a:lnTo>
                  <a:pt x="38100" y="552450"/>
                </a:lnTo>
                <a:lnTo>
                  <a:pt x="36602" y="545035"/>
                </a:lnTo>
                <a:lnTo>
                  <a:pt x="32520" y="538979"/>
                </a:lnTo>
                <a:lnTo>
                  <a:pt x="26464" y="534897"/>
                </a:lnTo>
                <a:lnTo>
                  <a:pt x="19050" y="533400"/>
                </a:lnTo>
                <a:close/>
              </a:path>
              <a:path w="38735" h="4610100">
                <a:moveTo>
                  <a:pt x="19050" y="266700"/>
                </a:moveTo>
                <a:lnTo>
                  <a:pt x="11635" y="268197"/>
                </a:lnTo>
                <a:lnTo>
                  <a:pt x="5579" y="272279"/>
                </a:lnTo>
                <a:lnTo>
                  <a:pt x="1497" y="278335"/>
                </a:lnTo>
                <a:lnTo>
                  <a:pt x="0" y="285750"/>
                </a:lnTo>
                <a:lnTo>
                  <a:pt x="0" y="400050"/>
                </a:lnTo>
                <a:lnTo>
                  <a:pt x="1497" y="407464"/>
                </a:lnTo>
                <a:lnTo>
                  <a:pt x="5579" y="413520"/>
                </a:lnTo>
                <a:lnTo>
                  <a:pt x="11635" y="417602"/>
                </a:lnTo>
                <a:lnTo>
                  <a:pt x="19050" y="419100"/>
                </a:lnTo>
                <a:lnTo>
                  <a:pt x="26464" y="417602"/>
                </a:lnTo>
                <a:lnTo>
                  <a:pt x="32520" y="413520"/>
                </a:lnTo>
                <a:lnTo>
                  <a:pt x="36602" y="407464"/>
                </a:lnTo>
                <a:lnTo>
                  <a:pt x="38100" y="400050"/>
                </a:lnTo>
                <a:lnTo>
                  <a:pt x="38100" y="285750"/>
                </a:lnTo>
                <a:lnTo>
                  <a:pt x="36602" y="278335"/>
                </a:lnTo>
                <a:lnTo>
                  <a:pt x="32520" y="272279"/>
                </a:lnTo>
                <a:lnTo>
                  <a:pt x="26464" y="268197"/>
                </a:lnTo>
                <a:lnTo>
                  <a:pt x="19050" y="266700"/>
                </a:lnTo>
                <a:close/>
              </a:path>
              <a:path w="38735" h="4610100">
                <a:moveTo>
                  <a:pt x="19050" y="0"/>
                </a:moveTo>
                <a:lnTo>
                  <a:pt x="11635" y="1497"/>
                </a:lnTo>
                <a:lnTo>
                  <a:pt x="5579" y="5579"/>
                </a:lnTo>
                <a:lnTo>
                  <a:pt x="1497" y="11635"/>
                </a:lnTo>
                <a:lnTo>
                  <a:pt x="0" y="19050"/>
                </a:lnTo>
                <a:lnTo>
                  <a:pt x="0" y="133350"/>
                </a:lnTo>
                <a:lnTo>
                  <a:pt x="1497" y="140764"/>
                </a:lnTo>
                <a:lnTo>
                  <a:pt x="5579" y="146820"/>
                </a:lnTo>
                <a:lnTo>
                  <a:pt x="11635" y="150902"/>
                </a:lnTo>
                <a:lnTo>
                  <a:pt x="19050" y="152400"/>
                </a:lnTo>
                <a:lnTo>
                  <a:pt x="26464" y="150902"/>
                </a:lnTo>
                <a:lnTo>
                  <a:pt x="32520" y="146820"/>
                </a:lnTo>
                <a:lnTo>
                  <a:pt x="36602" y="140764"/>
                </a:lnTo>
                <a:lnTo>
                  <a:pt x="38100" y="133350"/>
                </a:lnTo>
                <a:lnTo>
                  <a:pt x="38100" y="19050"/>
                </a:lnTo>
                <a:lnTo>
                  <a:pt x="36602" y="11635"/>
                </a:lnTo>
                <a:lnTo>
                  <a:pt x="32520" y="5579"/>
                </a:lnTo>
                <a:lnTo>
                  <a:pt x="26464" y="1497"/>
                </a:lnTo>
                <a:lnTo>
                  <a:pt x="19050" y="0"/>
                </a:lnTo>
                <a:close/>
              </a:path>
            </a:pathLst>
          </a:custGeom>
          <a:solidFill>
            <a:srgbClr val="7C240C"/>
          </a:solidFill>
        </p:spPr>
        <p:txBody>
          <a:bodyPr wrap="square" lIns="0" tIns="0" rIns="0" bIns="0" rtlCol="0"/>
          <a:lstStyle/>
          <a:p>
            <a:endParaRPr/>
          </a:p>
        </p:txBody>
      </p:sp>
      <p:sp>
        <p:nvSpPr>
          <p:cNvPr id="6" name="object 6"/>
          <p:cNvSpPr/>
          <p:nvPr/>
        </p:nvSpPr>
        <p:spPr>
          <a:xfrm>
            <a:off x="2797621" y="4022097"/>
            <a:ext cx="6355080" cy="0"/>
          </a:xfrm>
          <a:custGeom>
            <a:avLst/>
            <a:gdLst/>
            <a:ahLst/>
            <a:cxnLst/>
            <a:rect l="l" t="t" r="r" b="b"/>
            <a:pathLst>
              <a:path w="6355080">
                <a:moveTo>
                  <a:pt x="6355080" y="0"/>
                </a:moveTo>
                <a:lnTo>
                  <a:pt x="0" y="1"/>
                </a:lnTo>
              </a:path>
            </a:pathLst>
          </a:custGeom>
          <a:ln w="38100">
            <a:solidFill>
              <a:srgbClr val="7C240C"/>
            </a:solidFill>
          </a:ln>
        </p:spPr>
        <p:txBody>
          <a:bodyPr wrap="square" lIns="0" tIns="0" rIns="0" bIns="0" rtlCol="0"/>
          <a:lstStyle/>
          <a:p>
            <a:endParaRPr/>
          </a:p>
        </p:txBody>
      </p:sp>
      <p:sp>
        <p:nvSpPr>
          <p:cNvPr id="7" name="object 7"/>
          <p:cNvSpPr txBox="1"/>
          <p:nvPr/>
        </p:nvSpPr>
        <p:spPr>
          <a:xfrm>
            <a:off x="5591667" y="2290254"/>
            <a:ext cx="1728470" cy="1588770"/>
          </a:xfrm>
          <a:prstGeom prst="rect">
            <a:avLst/>
          </a:prstGeom>
          <a:solidFill>
            <a:srgbClr val="7C240C"/>
          </a:solidFill>
        </p:spPr>
        <p:txBody>
          <a:bodyPr vert="horz" wrap="square" lIns="0" tIns="3175" rIns="0" bIns="0" rtlCol="0">
            <a:spAutoFit/>
          </a:bodyPr>
          <a:lstStyle/>
          <a:p>
            <a:pPr>
              <a:lnSpc>
                <a:spcPct val="100000"/>
              </a:lnSpc>
              <a:spcBef>
                <a:spcPts val="25"/>
              </a:spcBef>
            </a:pPr>
            <a:endParaRPr sz="3300">
              <a:latin typeface="Times New Roman"/>
              <a:cs typeface="Times New Roman"/>
            </a:endParaRPr>
          </a:p>
          <a:p>
            <a:pPr marL="99060" marR="139700">
              <a:lnSpc>
                <a:spcPct val="100000"/>
              </a:lnSpc>
            </a:pPr>
            <a:r>
              <a:rPr sz="2000" spc="-5" dirty="0">
                <a:solidFill>
                  <a:srgbClr val="FFFFFF"/>
                </a:solidFill>
                <a:latin typeface="Century Gothic"/>
                <a:cs typeface="Century Gothic"/>
              </a:rPr>
              <a:t>A’s Value</a:t>
            </a:r>
            <a:r>
              <a:rPr sz="2000" spc="-100" dirty="0">
                <a:solidFill>
                  <a:srgbClr val="FFFFFF"/>
                </a:solidFill>
                <a:latin typeface="Century Gothic"/>
                <a:cs typeface="Century Gothic"/>
              </a:rPr>
              <a:t> </a:t>
            </a:r>
            <a:r>
              <a:rPr sz="2000" dirty="0">
                <a:solidFill>
                  <a:srgbClr val="FFFFFF"/>
                </a:solidFill>
                <a:latin typeface="Century Gothic"/>
                <a:cs typeface="Century Gothic"/>
              </a:rPr>
              <a:t>of  </a:t>
            </a:r>
            <a:r>
              <a:rPr sz="2000" spc="-5" dirty="0">
                <a:solidFill>
                  <a:srgbClr val="FFFFFF"/>
                </a:solidFill>
                <a:latin typeface="Century Gothic"/>
                <a:cs typeface="Century Gothic"/>
              </a:rPr>
              <a:t>Information</a:t>
            </a:r>
            <a:endParaRPr sz="2000">
              <a:latin typeface="Century Gothic"/>
              <a:cs typeface="Century Gothic"/>
            </a:endParaRPr>
          </a:p>
        </p:txBody>
      </p:sp>
      <p:sp>
        <p:nvSpPr>
          <p:cNvPr id="8" name="object 8"/>
          <p:cNvSpPr txBox="1"/>
          <p:nvPr/>
        </p:nvSpPr>
        <p:spPr>
          <a:xfrm>
            <a:off x="5591669" y="4296053"/>
            <a:ext cx="1728470" cy="1588770"/>
          </a:xfrm>
          <a:prstGeom prst="rect">
            <a:avLst/>
          </a:prstGeom>
          <a:solidFill>
            <a:srgbClr val="7C240C"/>
          </a:solidFill>
        </p:spPr>
        <p:txBody>
          <a:bodyPr vert="horz" wrap="square" lIns="0" tIns="3175" rIns="0" bIns="0" rtlCol="0">
            <a:spAutoFit/>
          </a:bodyPr>
          <a:lstStyle/>
          <a:p>
            <a:pPr>
              <a:lnSpc>
                <a:spcPct val="100000"/>
              </a:lnSpc>
              <a:spcBef>
                <a:spcPts val="25"/>
              </a:spcBef>
            </a:pPr>
            <a:endParaRPr sz="3300">
              <a:latin typeface="Times New Roman"/>
              <a:cs typeface="Times New Roman"/>
            </a:endParaRPr>
          </a:p>
          <a:p>
            <a:pPr marL="99060" marR="180975">
              <a:lnSpc>
                <a:spcPct val="100000"/>
              </a:lnSpc>
            </a:pPr>
            <a:r>
              <a:rPr sz="2000" spc="-5" dirty="0">
                <a:solidFill>
                  <a:srgbClr val="FFFFFF"/>
                </a:solidFill>
                <a:latin typeface="Century Gothic"/>
                <a:cs typeface="Century Gothic"/>
              </a:rPr>
              <a:t>B’s Value</a:t>
            </a:r>
            <a:r>
              <a:rPr sz="2000" spc="-95" dirty="0">
                <a:solidFill>
                  <a:srgbClr val="FFFFFF"/>
                </a:solidFill>
                <a:latin typeface="Century Gothic"/>
                <a:cs typeface="Century Gothic"/>
              </a:rPr>
              <a:t> </a:t>
            </a:r>
            <a:r>
              <a:rPr sz="2000" dirty="0">
                <a:solidFill>
                  <a:srgbClr val="FFFFFF"/>
                </a:solidFill>
                <a:latin typeface="Century Gothic"/>
                <a:cs typeface="Century Gothic"/>
              </a:rPr>
              <a:t>of  </a:t>
            </a:r>
            <a:r>
              <a:rPr sz="2000" spc="-5" dirty="0">
                <a:solidFill>
                  <a:srgbClr val="FFFFFF"/>
                </a:solidFill>
                <a:latin typeface="Century Gothic"/>
                <a:cs typeface="Century Gothic"/>
              </a:rPr>
              <a:t>Information</a:t>
            </a:r>
            <a:endParaRPr sz="2000">
              <a:latin typeface="Century Gothic"/>
              <a:cs typeface="Century Gothic"/>
            </a:endParaRPr>
          </a:p>
        </p:txBody>
      </p:sp>
      <p:sp>
        <p:nvSpPr>
          <p:cNvPr id="9" name="object 9"/>
          <p:cNvSpPr/>
          <p:nvPr/>
        </p:nvSpPr>
        <p:spPr>
          <a:xfrm>
            <a:off x="7300962" y="1870710"/>
            <a:ext cx="38100" cy="4610100"/>
          </a:xfrm>
          <a:custGeom>
            <a:avLst/>
            <a:gdLst/>
            <a:ahLst/>
            <a:cxnLst/>
            <a:rect l="l" t="t" r="r" b="b"/>
            <a:pathLst>
              <a:path w="38100" h="4610100">
                <a:moveTo>
                  <a:pt x="19051" y="4533899"/>
                </a:moveTo>
                <a:lnTo>
                  <a:pt x="11636" y="4535396"/>
                </a:lnTo>
                <a:lnTo>
                  <a:pt x="5581" y="4539479"/>
                </a:lnTo>
                <a:lnTo>
                  <a:pt x="1498" y="4545534"/>
                </a:lnTo>
                <a:lnTo>
                  <a:pt x="1" y="4552949"/>
                </a:lnTo>
                <a:lnTo>
                  <a:pt x="1" y="4591049"/>
                </a:lnTo>
                <a:lnTo>
                  <a:pt x="1498" y="4598465"/>
                </a:lnTo>
                <a:lnTo>
                  <a:pt x="5581" y="4604520"/>
                </a:lnTo>
                <a:lnTo>
                  <a:pt x="11636" y="4608602"/>
                </a:lnTo>
                <a:lnTo>
                  <a:pt x="19051" y="4610099"/>
                </a:lnTo>
                <a:lnTo>
                  <a:pt x="26466" y="4608602"/>
                </a:lnTo>
                <a:lnTo>
                  <a:pt x="32521" y="4604520"/>
                </a:lnTo>
                <a:lnTo>
                  <a:pt x="36604" y="4598465"/>
                </a:lnTo>
                <a:lnTo>
                  <a:pt x="38101" y="4591049"/>
                </a:lnTo>
                <a:lnTo>
                  <a:pt x="38101" y="4552949"/>
                </a:lnTo>
                <a:lnTo>
                  <a:pt x="36604" y="4545534"/>
                </a:lnTo>
                <a:lnTo>
                  <a:pt x="32521" y="4539479"/>
                </a:lnTo>
                <a:lnTo>
                  <a:pt x="26466" y="4535396"/>
                </a:lnTo>
                <a:lnTo>
                  <a:pt x="19051" y="4533899"/>
                </a:lnTo>
                <a:close/>
              </a:path>
              <a:path w="38100" h="4610100">
                <a:moveTo>
                  <a:pt x="19051" y="4267199"/>
                </a:moveTo>
                <a:lnTo>
                  <a:pt x="11636" y="4268696"/>
                </a:lnTo>
                <a:lnTo>
                  <a:pt x="5581" y="4272779"/>
                </a:lnTo>
                <a:lnTo>
                  <a:pt x="1498" y="4278834"/>
                </a:lnTo>
                <a:lnTo>
                  <a:pt x="1" y="4286249"/>
                </a:lnTo>
                <a:lnTo>
                  <a:pt x="1" y="4400549"/>
                </a:lnTo>
                <a:lnTo>
                  <a:pt x="1498" y="4407965"/>
                </a:lnTo>
                <a:lnTo>
                  <a:pt x="5581" y="4414020"/>
                </a:lnTo>
                <a:lnTo>
                  <a:pt x="11636" y="4418102"/>
                </a:lnTo>
                <a:lnTo>
                  <a:pt x="19051" y="4419599"/>
                </a:lnTo>
                <a:lnTo>
                  <a:pt x="26466" y="4418102"/>
                </a:lnTo>
                <a:lnTo>
                  <a:pt x="32521" y="4414020"/>
                </a:lnTo>
                <a:lnTo>
                  <a:pt x="36604" y="4407965"/>
                </a:lnTo>
                <a:lnTo>
                  <a:pt x="38101" y="4400549"/>
                </a:lnTo>
                <a:lnTo>
                  <a:pt x="38101" y="4286249"/>
                </a:lnTo>
                <a:lnTo>
                  <a:pt x="36604" y="4278834"/>
                </a:lnTo>
                <a:lnTo>
                  <a:pt x="32521" y="4272779"/>
                </a:lnTo>
                <a:lnTo>
                  <a:pt x="26466" y="4268696"/>
                </a:lnTo>
                <a:lnTo>
                  <a:pt x="19051" y="4267199"/>
                </a:lnTo>
                <a:close/>
              </a:path>
              <a:path w="38100" h="4610100">
                <a:moveTo>
                  <a:pt x="19051" y="4000499"/>
                </a:moveTo>
                <a:lnTo>
                  <a:pt x="11635" y="4001996"/>
                </a:lnTo>
                <a:lnTo>
                  <a:pt x="5580" y="4006079"/>
                </a:lnTo>
                <a:lnTo>
                  <a:pt x="1498" y="4012134"/>
                </a:lnTo>
                <a:lnTo>
                  <a:pt x="1" y="4019549"/>
                </a:lnTo>
                <a:lnTo>
                  <a:pt x="1" y="4133849"/>
                </a:lnTo>
                <a:lnTo>
                  <a:pt x="1498" y="4141265"/>
                </a:lnTo>
                <a:lnTo>
                  <a:pt x="5581" y="4147320"/>
                </a:lnTo>
                <a:lnTo>
                  <a:pt x="11636" y="4151402"/>
                </a:lnTo>
                <a:lnTo>
                  <a:pt x="19051" y="4152899"/>
                </a:lnTo>
                <a:lnTo>
                  <a:pt x="26466" y="4151402"/>
                </a:lnTo>
                <a:lnTo>
                  <a:pt x="32521" y="4147320"/>
                </a:lnTo>
                <a:lnTo>
                  <a:pt x="36604" y="4141265"/>
                </a:lnTo>
                <a:lnTo>
                  <a:pt x="38101" y="4133849"/>
                </a:lnTo>
                <a:lnTo>
                  <a:pt x="38101" y="4019549"/>
                </a:lnTo>
                <a:lnTo>
                  <a:pt x="36604" y="4012134"/>
                </a:lnTo>
                <a:lnTo>
                  <a:pt x="32521" y="4006079"/>
                </a:lnTo>
                <a:lnTo>
                  <a:pt x="26466" y="4001996"/>
                </a:lnTo>
                <a:lnTo>
                  <a:pt x="19051" y="4000499"/>
                </a:lnTo>
                <a:close/>
              </a:path>
              <a:path w="38100" h="4610100">
                <a:moveTo>
                  <a:pt x="19051" y="3733799"/>
                </a:moveTo>
                <a:lnTo>
                  <a:pt x="11635" y="3735296"/>
                </a:lnTo>
                <a:lnTo>
                  <a:pt x="5580" y="3739379"/>
                </a:lnTo>
                <a:lnTo>
                  <a:pt x="1498" y="3745434"/>
                </a:lnTo>
                <a:lnTo>
                  <a:pt x="1" y="3752849"/>
                </a:lnTo>
                <a:lnTo>
                  <a:pt x="1" y="3867149"/>
                </a:lnTo>
                <a:lnTo>
                  <a:pt x="1498" y="3874565"/>
                </a:lnTo>
                <a:lnTo>
                  <a:pt x="5580" y="3880620"/>
                </a:lnTo>
                <a:lnTo>
                  <a:pt x="11635" y="3884702"/>
                </a:lnTo>
                <a:lnTo>
                  <a:pt x="19051" y="3886199"/>
                </a:lnTo>
                <a:lnTo>
                  <a:pt x="26466" y="3884702"/>
                </a:lnTo>
                <a:lnTo>
                  <a:pt x="32521" y="3880620"/>
                </a:lnTo>
                <a:lnTo>
                  <a:pt x="36604" y="3874565"/>
                </a:lnTo>
                <a:lnTo>
                  <a:pt x="38101" y="3867149"/>
                </a:lnTo>
                <a:lnTo>
                  <a:pt x="38101" y="3752849"/>
                </a:lnTo>
                <a:lnTo>
                  <a:pt x="36604" y="3745434"/>
                </a:lnTo>
                <a:lnTo>
                  <a:pt x="32521" y="3739379"/>
                </a:lnTo>
                <a:lnTo>
                  <a:pt x="26466" y="3735296"/>
                </a:lnTo>
                <a:lnTo>
                  <a:pt x="19051" y="3733799"/>
                </a:lnTo>
                <a:close/>
              </a:path>
              <a:path w="38100" h="4610100">
                <a:moveTo>
                  <a:pt x="19051" y="3467100"/>
                </a:moveTo>
                <a:lnTo>
                  <a:pt x="11635" y="3468597"/>
                </a:lnTo>
                <a:lnTo>
                  <a:pt x="5580" y="3472679"/>
                </a:lnTo>
                <a:lnTo>
                  <a:pt x="1498" y="3478735"/>
                </a:lnTo>
                <a:lnTo>
                  <a:pt x="1" y="3486150"/>
                </a:lnTo>
                <a:lnTo>
                  <a:pt x="1" y="3600450"/>
                </a:lnTo>
                <a:lnTo>
                  <a:pt x="1498" y="3607864"/>
                </a:lnTo>
                <a:lnTo>
                  <a:pt x="5580" y="3613920"/>
                </a:lnTo>
                <a:lnTo>
                  <a:pt x="11635" y="3618002"/>
                </a:lnTo>
                <a:lnTo>
                  <a:pt x="19051" y="3619500"/>
                </a:lnTo>
                <a:lnTo>
                  <a:pt x="26466" y="3618002"/>
                </a:lnTo>
                <a:lnTo>
                  <a:pt x="32521" y="3613920"/>
                </a:lnTo>
                <a:lnTo>
                  <a:pt x="36604" y="3607864"/>
                </a:lnTo>
                <a:lnTo>
                  <a:pt x="38101" y="3600450"/>
                </a:lnTo>
                <a:lnTo>
                  <a:pt x="38101" y="3486150"/>
                </a:lnTo>
                <a:lnTo>
                  <a:pt x="36604" y="3478735"/>
                </a:lnTo>
                <a:lnTo>
                  <a:pt x="32521" y="3472679"/>
                </a:lnTo>
                <a:lnTo>
                  <a:pt x="26466" y="3468597"/>
                </a:lnTo>
                <a:lnTo>
                  <a:pt x="19051" y="3467100"/>
                </a:lnTo>
                <a:close/>
              </a:path>
              <a:path w="38100" h="4610100">
                <a:moveTo>
                  <a:pt x="19051" y="3200400"/>
                </a:moveTo>
                <a:lnTo>
                  <a:pt x="11635" y="3201897"/>
                </a:lnTo>
                <a:lnTo>
                  <a:pt x="5580" y="3205979"/>
                </a:lnTo>
                <a:lnTo>
                  <a:pt x="1498" y="3212035"/>
                </a:lnTo>
                <a:lnTo>
                  <a:pt x="1" y="3219450"/>
                </a:lnTo>
                <a:lnTo>
                  <a:pt x="1" y="3333750"/>
                </a:lnTo>
                <a:lnTo>
                  <a:pt x="1498" y="3341164"/>
                </a:lnTo>
                <a:lnTo>
                  <a:pt x="5580" y="3347220"/>
                </a:lnTo>
                <a:lnTo>
                  <a:pt x="11635" y="3351302"/>
                </a:lnTo>
                <a:lnTo>
                  <a:pt x="19051" y="3352800"/>
                </a:lnTo>
                <a:lnTo>
                  <a:pt x="26466" y="3351302"/>
                </a:lnTo>
                <a:lnTo>
                  <a:pt x="32521" y="3347220"/>
                </a:lnTo>
                <a:lnTo>
                  <a:pt x="36604" y="3341164"/>
                </a:lnTo>
                <a:lnTo>
                  <a:pt x="38101" y="3333750"/>
                </a:lnTo>
                <a:lnTo>
                  <a:pt x="38101" y="3219450"/>
                </a:lnTo>
                <a:lnTo>
                  <a:pt x="36604" y="3212035"/>
                </a:lnTo>
                <a:lnTo>
                  <a:pt x="32521" y="3205979"/>
                </a:lnTo>
                <a:lnTo>
                  <a:pt x="26466" y="3201897"/>
                </a:lnTo>
                <a:lnTo>
                  <a:pt x="19051" y="3200400"/>
                </a:lnTo>
                <a:close/>
              </a:path>
              <a:path w="38100" h="4610100">
                <a:moveTo>
                  <a:pt x="19051" y="2933700"/>
                </a:moveTo>
                <a:lnTo>
                  <a:pt x="11635" y="2935197"/>
                </a:lnTo>
                <a:lnTo>
                  <a:pt x="5580" y="2939279"/>
                </a:lnTo>
                <a:lnTo>
                  <a:pt x="1498" y="2945335"/>
                </a:lnTo>
                <a:lnTo>
                  <a:pt x="1" y="2952750"/>
                </a:lnTo>
                <a:lnTo>
                  <a:pt x="1" y="3067050"/>
                </a:lnTo>
                <a:lnTo>
                  <a:pt x="1498" y="3074464"/>
                </a:lnTo>
                <a:lnTo>
                  <a:pt x="5580" y="3080520"/>
                </a:lnTo>
                <a:lnTo>
                  <a:pt x="11635" y="3084602"/>
                </a:lnTo>
                <a:lnTo>
                  <a:pt x="19051" y="3086100"/>
                </a:lnTo>
                <a:lnTo>
                  <a:pt x="26466" y="3084602"/>
                </a:lnTo>
                <a:lnTo>
                  <a:pt x="32521" y="3080520"/>
                </a:lnTo>
                <a:lnTo>
                  <a:pt x="36604" y="3074464"/>
                </a:lnTo>
                <a:lnTo>
                  <a:pt x="38101" y="3067050"/>
                </a:lnTo>
                <a:lnTo>
                  <a:pt x="38101" y="2952750"/>
                </a:lnTo>
                <a:lnTo>
                  <a:pt x="36604" y="2945335"/>
                </a:lnTo>
                <a:lnTo>
                  <a:pt x="32521" y="2939279"/>
                </a:lnTo>
                <a:lnTo>
                  <a:pt x="26466" y="2935197"/>
                </a:lnTo>
                <a:lnTo>
                  <a:pt x="19051" y="2933700"/>
                </a:lnTo>
                <a:close/>
              </a:path>
              <a:path w="38100" h="4610100">
                <a:moveTo>
                  <a:pt x="19051" y="2667000"/>
                </a:moveTo>
                <a:lnTo>
                  <a:pt x="11635" y="2668497"/>
                </a:lnTo>
                <a:lnTo>
                  <a:pt x="5580" y="2672579"/>
                </a:lnTo>
                <a:lnTo>
                  <a:pt x="1498" y="2678635"/>
                </a:lnTo>
                <a:lnTo>
                  <a:pt x="1" y="2686050"/>
                </a:lnTo>
                <a:lnTo>
                  <a:pt x="1" y="2800350"/>
                </a:lnTo>
                <a:lnTo>
                  <a:pt x="1498" y="2807764"/>
                </a:lnTo>
                <a:lnTo>
                  <a:pt x="5580" y="2813820"/>
                </a:lnTo>
                <a:lnTo>
                  <a:pt x="11635" y="2817902"/>
                </a:lnTo>
                <a:lnTo>
                  <a:pt x="19051" y="2819400"/>
                </a:lnTo>
                <a:lnTo>
                  <a:pt x="26466" y="2817902"/>
                </a:lnTo>
                <a:lnTo>
                  <a:pt x="32521" y="2813820"/>
                </a:lnTo>
                <a:lnTo>
                  <a:pt x="36604" y="2807764"/>
                </a:lnTo>
                <a:lnTo>
                  <a:pt x="38101" y="2800350"/>
                </a:lnTo>
                <a:lnTo>
                  <a:pt x="38101" y="2686050"/>
                </a:lnTo>
                <a:lnTo>
                  <a:pt x="36604" y="2678635"/>
                </a:lnTo>
                <a:lnTo>
                  <a:pt x="32521" y="2672579"/>
                </a:lnTo>
                <a:lnTo>
                  <a:pt x="26466" y="2668497"/>
                </a:lnTo>
                <a:lnTo>
                  <a:pt x="19051" y="2667000"/>
                </a:lnTo>
                <a:close/>
              </a:path>
              <a:path w="38100" h="4610100">
                <a:moveTo>
                  <a:pt x="19050" y="2400300"/>
                </a:moveTo>
                <a:lnTo>
                  <a:pt x="11635" y="2401797"/>
                </a:lnTo>
                <a:lnTo>
                  <a:pt x="5579" y="2405879"/>
                </a:lnTo>
                <a:lnTo>
                  <a:pt x="1497" y="2411935"/>
                </a:lnTo>
                <a:lnTo>
                  <a:pt x="0" y="2419350"/>
                </a:lnTo>
                <a:lnTo>
                  <a:pt x="0" y="2533650"/>
                </a:lnTo>
                <a:lnTo>
                  <a:pt x="1497" y="2541064"/>
                </a:lnTo>
                <a:lnTo>
                  <a:pt x="5579" y="2547120"/>
                </a:lnTo>
                <a:lnTo>
                  <a:pt x="11635" y="2551202"/>
                </a:lnTo>
                <a:lnTo>
                  <a:pt x="19050" y="2552700"/>
                </a:lnTo>
                <a:lnTo>
                  <a:pt x="26465" y="2551202"/>
                </a:lnTo>
                <a:lnTo>
                  <a:pt x="32520" y="2547120"/>
                </a:lnTo>
                <a:lnTo>
                  <a:pt x="36603" y="2541064"/>
                </a:lnTo>
                <a:lnTo>
                  <a:pt x="38100" y="2533650"/>
                </a:lnTo>
                <a:lnTo>
                  <a:pt x="38100" y="2419350"/>
                </a:lnTo>
                <a:lnTo>
                  <a:pt x="36603" y="2411935"/>
                </a:lnTo>
                <a:lnTo>
                  <a:pt x="32520" y="2405879"/>
                </a:lnTo>
                <a:lnTo>
                  <a:pt x="26465" y="2401797"/>
                </a:lnTo>
                <a:lnTo>
                  <a:pt x="19050" y="2400300"/>
                </a:lnTo>
                <a:close/>
              </a:path>
              <a:path w="38100" h="4610100">
                <a:moveTo>
                  <a:pt x="19050" y="2133600"/>
                </a:moveTo>
                <a:lnTo>
                  <a:pt x="11635" y="2135097"/>
                </a:lnTo>
                <a:lnTo>
                  <a:pt x="5579" y="2139179"/>
                </a:lnTo>
                <a:lnTo>
                  <a:pt x="1497" y="2145235"/>
                </a:lnTo>
                <a:lnTo>
                  <a:pt x="0" y="2152650"/>
                </a:lnTo>
                <a:lnTo>
                  <a:pt x="0" y="2266950"/>
                </a:lnTo>
                <a:lnTo>
                  <a:pt x="1497" y="2274364"/>
                </a:lnTo>
                <a:lnTo>
                  <a:pt x="5579" y="2280420"/>
                </a:lnTo>
                <a:lnTo>
                  <a:pt x="11635" y="2284502"/>
                </a:lnTo>
                <a:lnTo>
                  <a:pt x="19050" y="2286000"/>
                </a:lnTo>
                <a:lnTo>
                  <a:pt x="26465" y="2284502"/>
                </a:lnTo>
                <a:lnTo>
                  <a:pt x="32520" y="2280420"/>
                </a:lnTo>
                <a:lnTo>
                  <a:pt x="36603" y="2274364"/>
                </a:lnTo>
                <a:lnTo>
                  <a:pt x="38100" y="2266950"/>
                </a:lnTo>
                <a:lnTo>
                  <a:pt x="38100" y="2152650"/>
                </a:lnTo>
                <a:lnTo>
                  <a:pt x="36603" y="2145235"/>
                </a:lnTo>
                <a:lnTo>
                  <a:pt x="32520" y="2139179"/>
                </a:lnTo>
                <a:lnTo>
                  <a:pt x="26465" y="2135097"/>
                </a:lnTo>
                <a:lnTo>
                  <a:pt x="19050" y="2133600"/>
                </a:lnTo>
                <a:close/>
              </a:path>
              <a:path w="38100" h="4610100">
                <a:moveTo>
                  <a:pt x="19050" y="1866900"/>
                </a:moveTo>
                <a:lnTo>
                  <a:pt x="11635" y="1868397"/>
                </a:lnTo>
                <a:lnTo>
                  <a:pt x="5579" y="1872479"/>
                </a:lnTo>
                <a:lnTo>
                  <a:pt x="1497" y="1878535"/>
                </a:lnTo>
                <a:lnTo>
                  <a:pt x="0" y="1885950"/>
                </a:lnTo>
                <a:lnTo>
                  <a:pt x="0" y="2000250"/>
                </a:lnTo>
                <a:lnTo>
                  <a:pt x="1497" y="2007664"/>
                </a:lnTo>
                <a:lnTo>
                  <a:pt x="5579" y="2013720"/>
                </a:lnTo>
                <a:lnTo>
                  <a:pt x="11635" y="2017802"/>
                </a:lnTo>
                <a:lnTo>
                  <a:pt x="19050" y="2019300"/>
                </a:lnTo>
                <a:lnTo>
                  <a:pt x="26465" y="2017802"/>
                </a:lnTo>
                <a:lnTo>
                  <a:pt x="32520" y="2013720"/>
                </a:lnTo>
                <a:lnTo>
                  <a:pt x="36603" y="2007664"/>
                </a:lnTo>
                <a:lnTo>
                  <a:pt x="38100" y="2000250"/>
                </a:lnTo>
                <a:lnTo>
                  <a:pt x="38100" y="1885950"/>
                </a:lnTo>
                <a:lnTo>
                  <a:pt x="36603" y="1878535"/>
                </a:lnTo>
                <a:lnTo>
                  <a:pt x="32520" y="1872479"/>
                </a:lnTo>
                <a:lnTo>
                  <a:pt x="26465" y="1868397"/>
                </a:lnTo>
                <a:lnTo>
                  <a:pt x="19050" y="1866900"/>
                </a:lnTo>
                <a:close/>
              </a:path>
              <a:path w="38100" h="4610100">
                <a:moveTo>
                  <a:pt x="19050" y="1600200"/>
                </a:moveTo>
                <a:lnTo>
                  <a:pt x="11635" y="1601697"/>
                </a:lnTo>
                <a:lnTo>
                  <a:pt x="5579" y="1605779"/>
                </a:lnTo>
                <a:lnTo>
                  <a:pt x="1497" y="1611835"/>
                </a:lnTo>
                <a:lnTo>
                  <a:pt x="0" y="1619250"/>
                </a:lnTo>
                <a:lnTo>
                  <a:pt x="0" y="1733550"/>
                </a:lnTo>
                <a:lnTo>
                  <a:pt x="1497" y="1740964"/>
                </a:lnTo>
                <a:lnTo>
                  <a:pt x="5579" y="1747020"/>
                </a:lnTo>
                <a:lnTo>
                  <a:pt x="11635" y="1751102"/>
                </a:lnTo>
                <a:lnTo>
                  <a:pt x="19050" y="1752600"/>
                </a:lnTo>
                <a:lnTo>
                  <a:pt x="26465" y="1751102"/>
                </a:lnTo>
                <a:lnTo>
                  <a:pt x="32520" y="1747020"/>
                </a:lnTo>
                <a:lnTo>
                  <a:pt x="36603" y="1740964"/>
                </a:lnTo>
                <a:lnTo>
                  <a:pt x="38100" y="1733550"/>
                </a:lnTo>
                <a:lnTo>
                  <a:pt x="38100" y="1619250"/>
                </a:lnTo>
                <a:lnTo>
                  <a:pt x="36603" y="1611835"/>
                </a:lnTo>
                <a:lnTo>
                  <a:pt x="32520" y="1605779"/>
                </a:lnTo>
                <a:lnTo>
                  <a:pt x="26465" y="1601697"/>
                </a:lnTo>
                <a:lnTo>
                  <a:pt x="19050" y="1600200"/>
                </a:lnTo>
                <a:close/>
              </a:path>
              <a:path w="38100" h="4610100">
                <a:moveTo>
                  <a:pt x="19050" y="1333500"/>
                </a:moveTo>
                <a:lnTo>
                  <a:pt x="11635" y="1334997"/>
                </a:lnTo>
                <a:lnTo>
                  <a:pt x="5579" y="1339079"/>
                </a:lnTo>
                <a:lnTo>
                  <a:pt x="1497" y="1345135"/>
                </a:lnTo>
                <a:lnTo>
                  <a:pt x="0" y="1352550"/>
                </a:lnTo>
                <a:lnTo>
                  <a:pt x="0" y="1466850"/>
                </a:lnTo>
                <a:lnTo>
                  <a:pt x="1497" y="1474264"/>
                </a:lnTo>
                <a:lnTo>
                  <a:pt x="5579" y="1480320"/>
                </a:lnTo>
                <a:lnTo>
                  <a:pt x="11635" y="1484402"/>
                </a:lnTo>
                <a:lnTo>
                  <a:pt x="19050" y="1485900"/>
                </a:lnTo>
                <a:lnTo>
                  <a:pt x="26465" y="1484402"/>
                </a:lnTo>
                <a:lnTo>
                  <a:pt x="32520" y="1480320"/>
                </a:lnTo>
                <a:lnTo>
                  <a:pt x="36603" y="1474264"/>
                </a:lnTo>
                <a:lnTo>
                  <a:pt x="38100" y="1466850"/>
                </a:lnTo>
                <a:lnTo>
                  <a:pt x="38100" y="1352550"/>
                </a:lnTo>
                <a:lnTo>
                  <a:pt x="36603" y="1345135"/>
                </a:lnTo>
                <a:lnTo>
                  <a:pt x="32520" y="1339079"/>
                </a:lnTo>
                <a:lnTo>
                  <a:pt x="26465" y="1334997"/>
                </a:lnTo>
                <a:lnTo>
                  <a:pt x="19050" y="1333500"/>
                </a:lnTo>
                <a:close/>
              </a:path>
              <a:path w="38100" h="4610100">
                <a:moveTo>
                  <a:pt x="19050" y="1066800"/>
                </a:moveTo>
                <a:lnTo>
                  <a:pt x="11635" y="1068297"/>
                </a:lnTo>
                <a:lnTo>
                  <a:pt x="5579" y="1072379"/>
                </a:lnTo>
                <a:lnTo>
                  <a:pt x="1497" y="1078435"/>
                </a:lnTo>
                <a:lnTo>
                  <a:pt x="0" y="1085850"/>
                </a:lnTo>
                <a:lnTo>
                  <a:pt x="0" y="1200150"/>
                </a:lnTo>
                <a:lnTo>
                  <a:pt x="1497" y="1207564"/>
                </a:lnTo>
                <a:lnTo>
                  <a:pt x="5579" y="1213620"/>
                </a:lnTo>
                <a:lnTo>
                  <a:pt x="11635" y="1217702"/>
                </a:lnTo>
                <a:lnTo>
                  <a:pt x="19050" y="1219200"/>
                </a:lnTo>
                <a:lnTo>
                  <a:pt x="26465" y="1217702"/>
                </a:lnTo>
                <a:lnTo>
                  <a:pt x="32520" y="1213620"/>
                </a:lnTo>
                <a:lnTo>
                  <a:pt x="36603" y="1207564"/>
                </a:lnTo>
                <a:lnTo>
                  <a:pt x="38100" y="1200150"/>
                </a:lnTo>
                <a:lnTo>
                  <a:pt x="38100" y="1085850"/>
                </a:lnTo>
                <a:lnTo>
                  <a:pt x="36603" y="1078435"/>
                </a:lnTo>
                <a:lnTo>
                  <a:pt x="32520" y="1072379"/>
                </a:lnTo>
                <a:lnTo>
                  <a:pt x="26465" y="1068297"/>
                </a:lnTo>
                <a:lnTo>
                  <a:pt x="19050" y="1066800"/>
                </a:lnTo>
                <a:close/>
              </a:path>
              <a:path w="38100" h="4610100">
                <a:moveTo>
                  <a:pt x="19050" y="800100"/>
                </a:moveTo>
                <a:lnTo>
                  <a:pt x="11635" y="801597"/>
                </a:lnTo>
                <a:lnTo>
                  <a:pt x="5579" y="805679"/>
                </a:lnTo>
                <a:lnTo>
                  <a:pt x="1497" y="811735"/>
                </a:lnTo>
                <a:lnTo>
                  <a:pt x="0" y="819150"/>
                </a:lnTo>
                <a:lnTo>
                  <a:pt x="0" y="933450"/>
                </a:lnTo>
                <a:lnTo>
                  <a:pt x="1497" y="940864"/>
                </a:lnTo>
                <a:lnTo>
                  <a:pt x="5579" y="946920"/>
                </a:lnTo>
                <a:lnTo>
                  <a:pt x="11635" y="951002"/>
                </a:lnTo>
                <a:lnTo>
                  <a:pt x="19050" y="952500"/>
                </a:lnTo>
                <a:lnTo>
                  <a:pt x="26464" y="951002"/>
                </a:lnTo>
                <a:lnTo>
                  <a:pt x="32520" y="946920"/>
                </a:lnTo>
                <a:lnTo>
                  <a:pt x="36602" y="940864"/>
                </a:lnTo>
                <a:lnTo>
                  <a:pt x="38100" y="933450"/>
                </a:lnTo>
                <a:lnTo>
                  <a:pt x="38100" y="819150"/>
                </a:lnTo>
                <a:lnTo>
                  <a:pt x="36602" y="811735"/>
                </a:lnTo>
                <a:lnTo>
                  <a:pt x="32520" y="805679"/>
                </a:lnTo>
                <a:lnTo>
                  <a:pt x="26464" y="801597"/>
                </a:lnTo>
                <a:lnTo>
                  <a:pt x="19050" y="800100"/>
                </a:lnTo>
                <a:close/>
              </a:path>
              <a:path w="38100" h="4610100">
                <a:moveTo>
                  <a:pt x="19050" y="533400"/>
                </a:moveTo>
                <a:lnTo>
                  <a:pt x="11635" y="534897"/>
                </a:lnTo>
                <a:lnTo>
                  <a:pt x="5579" y="538979"/>
                </a:lnTo>
                <a:lnTo>
                  <a:pt x="1497" y="545035"/>
                </a:lnTo>
                <a:lnTo>
                  <a:pt x="0" y="552450"/>
                </a:lnTo>
                <a:lnTo>
                  <a:pt x="0" y="666750"/>
                </a:lnTo>
                <a:lnTo>
                  <a:pt x="1497" y="674164"/>
                </a:lnTo>
                <a:lnTo>
                  <a:pt x="5579" y="680220"/>
                </a:lnTo>
                <a:lnTo>
                  <a:pt x="11635" y="684302"/>
                </a:lnTo>
                <a:lnTo>
                  <a:pt x="19050" y="685800"/>
                </a:lnTo>
                <a:lnTo>
                  <a:pt x="26464" y="684302"/>
                </a:lnTo>
                <a:lnTo>
                  <a:pt x="32520" y="680220"/>
                </a:lnTo>
                <a:lnTo>
                  <a:pt x="36602" y="674164"/>
                </a:lnTo>
                <a:lnTo>
                  <a:pt x="38100" y="666750"/>
                </a:lnTo>
                <a:lnTo>
                  <a:pt x="38100" y="552450"/>
                </a:lnTo>
                <a:lnTo>
                  <a:pt x="36602" y="545035"/>
                </a:lnTo>
                <a:lnTo>
                  <a:pt x="32520" y="538979"/>
                </a:lnTo>
                <a:lnTo>
                  <a:pt x="26464" y="534897"/>
                </a:lnTo>
                <a:lnTo>
                  <a:pt x="19050" y="533400"/>
                </a:lnTo>
                <a:close/>
              </a:path>
              <a:path w="38100" h="4610100">
                <a:moveTo>
                  <a:pt x="19050" y="266700"/>
                </a:moveTo>
                <a:lnTo>
                  <a:pt x="11635" y="268197"/>
                </a:lnTo>
                <a:lnTo>
                  <a:pt x="5579" y="272279"/>
                </a:lnTo>
                <a:lnTo>
                  <a:pt x="1497" y="278335"/>
                </a:lnTo>
                <a:lnTo>
                  <a:pt x="0" y="285750"/>
                </a:lnTo>
                <a:lnTo>
                  <a:pt x="0" y="400050"/>
                </a:lnTo>
                <a:lnTo>
                  <a:pt x="1497" y="407464"/>
                </a:lnTo>
                <a:lnTo>
                  <a:pt x="5579" y="413520"/>
                </a:lnTo>
                <a:lnTo>
                  <a:pt x="11635" y="417602"/>
                </a:lnTo>
                <a:lnTo>
                  <a:pt x="19050" y="419100"/>
                </a:lnTo>
                <a:lnTo>
                  <a:pt x="26464" y="417602"/>
                </a:lnTo>
                <a:lnTo>
                  <a:pt x="32520" y="413520"/>
                </a:lnTo>
                <a:lnTo>
                  <a:pt x="36602" y="407464"/>
                </a:lnTo>
                <a:lnTo>
                  <a:pt x="38100" y="400050"/>
                </a:lnTo>
                <a:lnTo>
                  <a:pt x="38100" y="285750"/>
                </a:lnTo>
                <a:lnTo>
                  <a:pt x="36602" y="278335"/>
                </a:lnTo>
                <a:lnTo>
                  <a:pt x="32520" y="272279"/>
                </a:lnTo>
                <a:lnTo>
                  <a:pt x="26464" y="268197"/>
                </a:lnTo>
                <a:lnTo>
                  <a:pt x="19050" y="266700"/>
                </a:lnTo>
                <a:close/>
              </a:path>
              <a:path w="38100" h="4610100">
                <a:moveTo>
                  <a:pt x="19050" y="0"/>
                </a:moveTo>
                <a:lnTo>
                  <a:pt x="11635" y="1497"/>
                </a:lnTo>
                <a:lnTo>
                  <a:pt x="5579" y="5579"/>
                </a:lnTo>
                <a:lnTo>
                  <a:pt x="1497" y="11635"/>
                </a:lnTo>
                <a:lnTo>
                  <a:pt x="0" y="19050"/>
                </a:lnTo>
                <a:lnTo>
                  <a:pt x="0" y="133350"/>
                </a:lnTo>
                <a:lnTo>
                  <a:pt x="1497" y="140764"/>
                </a:lnTo>
                <a:lnTo>
                  <a:pt x="5579" y="146820"/>
                </a:lnTo>
                <a:lnTo>
                  <a:pt x="11635" y="150902"/>
                </a:lnTo>
                <a:lnTo>
                  <a:pt x="19050" y="152400"/>
                </a:lnTo>
                <a:lnTo>
                  <a:pt x="26464" y="150902"/>
                </a:lnTo>
                <a:lnTo>
                  <a:pt x="32520" y="146820"/>
                </a:lnTo>
                <a:lnTo>
                  <a:pt x="36602" y="140764"/>
                </a:lnTo>
                <a:lnTo>
                  <a:pt x="38100" y="133350"/>
                </a:lnTo>
                <a:lnTo>
                  <a:pt x="38100" y="19050"/>
                </a:lnTo>
                <a:lnTo>
                  <a:pt x="36602" y="11635"/>
                </a:lnTo>
                <a:lnTo>
                  <a:pt x="32520" y="5579"/>
                </a:lnTo>
                <a:lnTo>
                  <a:pt x="26464" y="1497"/>
                </a:lnTo>
                <a:lnTo>
                  <a:pt x="19050" y="0"/>
                </a:lnTo>
                <a:close/>
              </a:path>
            </a:pathLst>
          </a:custGeom>
          <a:solidFill>
            <a:srgbClr val="7C240C"/>
          </a:solidFill>
        </p:spPr>
        <p:txBody>
          <a:bodyPr wrap="square" lIns="0" tIns="0" rIns="0" bIns="0" rtlCol="0"/>
          <a:lstStyle/>
          <a:p>
            <a:endParaRPr/>
          </a:p>
        </p:txBody>
      </p:sp>
      <p:sp>
        <p:nvSpPr>
          <p:cNvPr id="10" name="object 10"/>
          <p:cNvSpPr/>
          <p:nvPr/>
        </p:nvSpPr>
        <p:spPr>
          <a:xfrm>
            <a:off x="7320012" y="4303990"/>
            <a:ext cx="707390" cy="1572895"/>
          </a:xfrm>
          <a:custGeom>
            <a:avLst/>
            <a:gdLst/>
            <a:ahLst/>
            <a:cxnLst/>
            <a:rect l="l" t="t" r="r" b="b"/>
            <a:pathLst>
              <a:path w="707390" h="1572895">
                <a:moveTo>
                  <a:pt x="0" y="0"/>
                </a:moveTo>
                <a:lnTo>
                  <a:pt x="707135" y="0"/>
                </a:lnTo>
                <a:lnTo>
                  <a:pt x="707135" y="1572768"/>
                </a:lnTo>
                <a:lnTo>
                  <a:pt x="0" y="1572768"/>
                </a:lnTo>
                <a:lnTo>
                  <a:pt x="0" y="0"/>
                </a:lnTo>
                <a:close/>
              </a:path>
            </a:pathLst>
          </a:custGeom>
          <a:solidFill>
            <a:srgbClr val="00B050"/>
          </a:solidFill>
        </p:spPr>
        <p:txBody>
          <a:bodyPr wrap="square" lIns="0" tIns="0" rIns="0" bIns="0" rtlCol="0"/>
          <a:lstStyle/>
          <a:p>
            <a:endParaRPr/>
          </a:p>
        </p:txBody>
      </p:sp>
      <p:sp>
        <p:nvSpPr>
          <p:cNvPr id="11" name="object 11"/>
          <p:cNvSpPr/>
          <p:nvPr/>
        </p:nvSpPr>
        <p:spPr>
          <a:xfrm>
            <a:off x="7320012" y="4303990"/>
            <a:ext cx="707390" cy="1572895"/>
          </a:xfrm>
          <a:custGeom>
            <a:avLst/>
            <a:gdLst/>
            <a:ahLst/>
            <a:cxnLst/>
            <a:rect l="l" t="t" r="r" b="b"/>
            <a:pathLst>
              <a:path w="707390" h="1572895">
                <a:moveTo>
                  <a:pt x="0" y="0"/>
                </a:moveTo>
                <a:lnTo>
                  <a:pt x="707136" y="0"/>
                </a:lnTo>
                <a:lnTo>
                  <a:pt x="707136" y="1572768"/>
                </a:lnTo>
                <a:lnTo>
                  <a:pt x="0" y="1572768"/>
                </a:lnTo>
                <a:lnTo>
                  <a:pt x="0" y="0"/>
                </a:lnTo>
                <a:close/>
              </a:path>
            </a:pathLst>
          </a:custGeom>
          <a:ln w="15875">
            <a:solidFill>
              <a:srgbClr val="782009"/>
            </a:solidFill>
          </a:ln>
        </p:spPr>
        <p:txBody>
          <a:bodyPr wrap="square" lIns="0" tIns="0" rIns="0" bIns="0" rtlCol="0"/>
          <a:lstStyle/>
          <a:p>
            <a:endParaRPr/>
          </a:p>
        </p:txBody>
      </p:sp>
    </p:spTree>
    <p:extLst>
      <p:ext uri="{BB962C8B-B14F-4D97-AF65-F5344CB8AC3E}">
        <p14:creationId xmlns:p14="http://schemas.microsoft.com/office/powerpoint/2010/main" val="13922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02" y="277424"/>
            <a:ext cx="8155940" cy="574040"/>
          </a:xfrm>
          <a:prstGeom prst="rect">
            <a:avLst/>
          </a:prstGeom>
        </p:spPr>
        <p:txBody>
          <a:bodyPr vert="horz" wrap="square" lIns="0" tIns="12700" rIns="0" bIns="0" rtlCol="0">
            <a:spAutoFit/>
          </a:bodyPr>
          <a:lstStyle/>
          <a:p>
            <a:pPr marL="12700">
              <a:lnSpc>
                <a:spcPct val="100000"/>
              </a:lnSpc>
              <a:spcBef>
                <a:spcPts val="100"/>
              </a:spcBef>
            </a:pPr>
            <a:r>
              <a:rPr spc="-5" dirty="0"/>
              <a:t>Developing Information</a:t>
            </a:r>
            <a:r>
              <a:rPr spc="10" dirty="0"/>
              <a:t> </a:t>
            </a:r>
            <a:r>
              <a:rPr spc="-5" dirty="0"/>
              <a:t>Asymmetries</a:t>
            </a:r>
          </a:p>
        </p:txBody>
      </p:sp>
      <p:sp>
        <p:nvSpPr>
          <p:cNvPr id="3" name="object 3"/>
          <p:cNvSpPr txBox="1"/>
          <p:nvPr/>
        </p:nvSpPr>
        <p:spPr>
          <a:xfrm>
            <a:off x="1315402" y="1304091"/>
            <a:ext cx="5558155" cy="5091430"/>
          </a:xfrm>
          <a:prstGeom prst="rect">
            <a:avLst/>
          </a:prstGeom>
        </p:spPr>
        <p:txBody>
          <a:bodyPr vert="horz" wrap="square" lIns="0" tIns="156210" rIns="0" bIns="0" rtlCol="0">
            <a:spAutoFit/>
          </a:bodyPr>
          <a:lstStyle/>
          <a:p>
            <a:pPr marL="12700">
              <a:lnSpc>
                <a:spcPct val="100000"/>
              </a:lnSpc>
              <a:spcBef>
                <a:spcPts val="123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VRIO</a:t>
            </a:r>
            <a:endParaRPr sz="1800">
              <a:latin typeface="Century Gothic"/>
              <a:cs typeface="Century Gothic"/>
            </a:endParaRPr>
          </a:p>
          <a:p>
            <a:pPr marL="469265">
              <a:lnSpc>
                <a:spcPct val="100000"/>
              </a:lnSpc>
              <a:spcBef>
                <a:spcPts val="1005"/>
              </a:spcBef>
            </a:pPr>
            <a:r>
              <a:rPr sz="1600" spc="885" dirty="0">
                <a:solidFill>
                  <a:srgbClr val="A53010"/>
                </a:solidFill>
                <a:latin typeface="Microsoft Sans Serif"/>
                <a:cs typeface="Microsoft Sans Serif"/>
              </a:rPr>
              <a:t>´</a:t>
            </a:r>
            <a:r>
              <a:rPr sz="1600" spc="300" dirty="0">
                <a:solidFill>
                  <a:srgbClr val="A53010"/>
                </a:solidFill>
                <a:latin typeface="Microsoft Sans Serif"/>
                <a:cs typeface="Microsoft Sans Serif"/>
              </a:rPr>
              <a:t> </a:t>
            </a:r>
            <a:r>
              <a:rPr sz="1600" spc="-5" dirty="0">
                <a:solidFill>
                  <a:srgbClr val="404040"/>
                </a:solidFill>
                <a:latin typeface="Century Gothic"/>
                <a:cs typeface="Century Gothic"/>
              </a:rPr>
              <a:t>Having </a:t>
            </a:r>
            <a:r>
              <a:rPr sz="1600" dirty="0">
                <a:solidFill>
                  <a:srgbClr val="404040"/>
                </a:solidFill>
                <a:latin typeface="Century Gothic"/>
                <a:cs typeface="Century Gothic"/>
              </a:rPr>
              <a:t>V, R or I </a:t>
            </a:r>
            <a:r>
              <a:rPr sz="1600" spc="-5" dirty="0">
                <a:solidFill>
                  <a:srgbClr val="404040"/>
                </a:solidFill>
                <a:latin typeface="Century Gothic"/>
                <a:cs typeface="Century Gothic"/>
              </a:rPr>
              <a:t>information</a:t>
            </a:r>
            <a:endParaRPr sz="1600">
              <a:latin typeface="Century Gothic"/>
              <a:cs typeface="Century Gothic"/>
            </a:endParaRPr>
          </a:p>
          <a:p>
            <a:pPr marL="469265">
              <a:lnSpc>
                <a:spcPct val="100000"/>
              </a:lnSpc>
              <a:spcBef>
                <a:spcPts val="1010"/>
              </a:spcBef>
            </a:pPr>
            <a:r>
              <a:rPr sz="1600" spc="885" dirty="0">
                <a:solidFill>
                  <a:srgbClr val="A53010"/>
                </a:solidFill>
                <a:latin typeface="Microsoft Sans Serif"/>
                <a:cs typeface="Microsoft Sans Serif"/>
              </a:rPr>
              <a:t>´</a:t>
            </a:r>
            <a:r>
              <a:rPr sz="1600" spc="285" dirty="0">
                <a:solidFill>
                  <a:srgbClr val="A53010"/>
                </a:solidFill>
                <a:latin typeface="Microsoft Sans Serif"/>
                <a:cs typeface="Microsoft Sans Serif"/>
              </a:rPr>
              <a:t> </a:t>
            </a:r>
            <a:r>
              <a:rPr sz="1600" spc="-5" dirty="0">
                <a:solidFill>
                  <a:srgbClr val="404040"/>
                </a:solidFill>
                <a:latin typeface="Century Gothic"/>
                <a:cs typeface="Century Gothic"/>
              </a:rPr>
              <a:t>Having the </a:t>
            </a:r>
            <a:r>
              <a:rPr sz="1600" dirty="0">
                <a:solidFill>
                  <a:srgbClr val="404040"/>
                </a:solidFill>
                <a:latin typeface="Century Gothic"/>
                <a:cs typeface="Century Gothic"/>
              </a:rPr>
              <a:t>O </a:t>
            </a:r>
            <a:r>
              <a:rPr sz="1600" spc="-5" dirty="0">
                <a:solidFill>
                  <a:srgbClr val="404040"/>
                </a:solidFill>
                <a:latin typeface="Century Gothic"/>
                <a:cs typeface="Century Gothic"/>
              </a:rPr>
              <a:t>to </a:t>
            </a:r>
            <a:r>
              <a:rPr sz="1600" dirty="0">
                <a:solidFill>
                  <a:srgbClr val="404040"/>
                </a:solidFill>
                <a:latin typeface="Century Gothic"/>
                <a:cs typeface="Century Gothic"/>
              </a:rPr>
              <a:t>use </a:t>
            </a:r>
            <a:r>
              <a:rPr sz="1600" spc="-5" dirty="0">
                <a:solidFill>
                  <a:srgbClr val="404040"/>
                </a:solidFill>
                <a:latin typeface="Century Gothic"/>
                <a:cs typeface="Century Gothic"/>
              </a:rPr>
              <a:t>the information</a:t>
            </a:r>
            <a:endParaRPr sz="1600">
              <a:latin typeface="Century Gothic"/>
              <a:cs typeface="Century Gothic"/>
            </a:endParaRPr>
          </a:p>
          <a:p>
            <a:pPr marL="926465">
              <a:lnSpc>
                <a:spcPct val="100000"/>
              </a:lnSpc>
              <a:spcBef>
                <a:spcPts val="975"/>
              </a:spcBef>
            </a:pPr>
            <a:r>
              <a:rPr sz="1400" spc="775" dirty="0">
                <a:solidFill>
                  <a:srgbClr val="A53010"/>
                </a:solidFill>
                <a:latin typeface="Microsoft Sans Serif"/>
                <a:cs typeface="Microsoft Sans Serif"/>
              </a:rPr>
              <a:t>´</a:t>
            </a:r>
            <a:r>
              <a:rPr sz="1400" spc="200" dirty="0">
                <a:solidFill>
                  <a:srgbClr val="A53010"/>
                </a:solidFill>
                <a:latin typeface="Microsoft Sans Serif"/>
                <a:cs typeface="Microsoft Sans Serif"/>
              </a:rPr>
              <a:t> </a:t>
            </a:r>
            <a:r>
              <a:rPr sz="1400" spc="-5" dirty="0">
                <a:solidFill>
                  <a:srgbClr val="404040"/>
                </a:solidFill>
                <a:latin typeface="Century Gothic"/>
                <a:cs typeface="Century Gothic"/>
              </a:rPr>
              <a:t>Making smarter </a:t>
            </a:r>
            <a:r>
              <a:rPr sz="1400" spc="-10" dirty="0">
                <a:solidFill>
                  <a:srgbClr val="404040"/>
                </a:solidFill>
                <a:latin typeface="Century Gothic"/>
                <a:cs typeface="Century Gothic"/>
              </a:rPr>
              <a:t>decisions </a:t>
            </a:r>
            <a:r>
              <a:rPr sz="1400" spc="-5" dirty="0">
                <a:solidFill>
                  <a:srgbClr val="404040"/>
                </a:solidFill>
                <a:latin typeface="Century Gothic"/>
                <a:cs typeface="Century Gothic"/>
              </a:rPr>
              <a:t>than competitors</a:t>
            </a:r>
            <a:endParaRPr sz="1400">
              <a:latin typeface="Century Gothic"/>
              <a:cs typeface="Century Gothic"/>
            </a:endParaRPr>
          </a:p>
          <a:p>
            <a:pPr>
              <a:lnSpc>
                <a:spcPct val="100000"/>
              </a:lnSpc>
            </a:pPr>
            <a:endParaRPr sz="1700">
              <a:latin typeface="Times New Roman"/>
              <a:cs typeface="Times New Roman"/>
            </a:endParaRPr>
          </a:p>
          <a:p>
            <a:pPr>
              <a:lnSpc>
                <a:spcPct val="100000"/>
              </a:lnSpc>
              <a:spcBef>
                <a:spcPts val="10"/>
              </a:spcBef>
            </a:pPr>
            <a:endParaRPr sz="1900">
              <a:latin typeface="Times New Roman"/>
              <a:cs typeface="Times New Roman"/>
            </a:endParaRPr>
          </a:p>
          <a:p>
            <a:pPr marL="12700">
              <a:lnSpc>
                <a:spcPct val="100000"/>
              </a:lnSpc>
              <a:tabLst>
                <a:tab pos="354965" algn="l"/>
              </a:tabLst>
            </a:pPr>
            <a:r>
              <a:rPr sz="1800" spc="1000" dirty="0">
                <a:solidFill>
                  <a:srgbClr val="A53010"/>
                </a:solidFill>
                <a:latin typeface="Microsoft Sans Serif"/>
                <a:cs typeface="Microsoft Sans Serif"/>
              </a:rPr>
              <a:t>´	</a:t>
            </a:r>
            <a:r>
              <a:rPr sz="1800" dirty="0">
                <a:solidFill>
                  <a:srgbClr val="404040"/>
                </a:solidFill>
                <a:latin typeface="Century Gothic"/>
                <a:cs typeface="Century Gothic"/>
              </a:rPr>
              <a:t>It is </a:t>
            </a:r>
            <a:r>
              <a:rPr sz="1800" spc="-5" dirty="0">
                <a:solidFill>
                  <a:srgbClr val="404040"/>
                </a:solidFill>
                <a:latin typeface="Century Gothic"/>
                <a:cs typeface="Century Gothic"/>
              </a:rPr>
              <a:t>not necessary </a:t>
            </a:r>
            <a:r>
              <a:rPr sz="1800" dirty="0">
                <a:solidFill>
                  <a:srgbClr val="404040"/>
                </a:solidFill>
                <a:latin typeface="Century Gothic"/>
                <a:cs typeface="Century Gothic"/>
              </a:rPr>
              <a:t>to </a:t>
            </a:r>
            <a:r>
              <a:rPr sz="1800" spc="-5" dirty="0">
                <a:solidFill>
                  <a:srgbClr val="404040"/>
                </a:solidFill>
                <a:latin typeface="Century Gothic"/>
                <a:cs typeface="Century Gothic"/>
              </a:rPr>
              <a:t>own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spc="-5" dirty="0">
                <a:solidFill>
                  <a:srgbClr val="404040"/>
                </a:solidFill>
                <a:latin typeface="Century Gothic"/>
                <a:cs typeface="Century Gothic"/>
              </a:rPr>
              <a:t>information</a:t>
            </a:r>
            <a:endParaRPr sz="1800">
              <a:latin typeface="Century Gothic"/>
              <a:cs typeface="Century Gothic"/>
            </a:endParaRPr>
          </a:p>
          <a:p>
            <a:pPr>
              <a:lnSpc>
                <a:spcPct val="100000"/>
              </a:lnSpc>
            </a:pPr>
            <a:endParaRPr sz="2200">
              <a:latin typeface="Times New Roman"/>
              <a:cs typeface="Times New Roman"/>
            </a:endParaRPr>
          </a:p>
          <a:p>
            <a:pPr marL="12700">
              <a:lnSpc>
                <a:spcPct val="100000"/>
              </a:lnSpc>
              <a:spcBef>
                <a:spcPts val="1639"/>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Alliances</a:t>
            </a:r>
            <a:r>
              <a:rPr sz="1800" spc="-35" dirty="0">
                <a:solidFill>
                  <a:srgbClr val="404040"/>
                </a:solidFill>
                <a:latin typeface="Century Gothic"/>
                <a:cs typeface="Century Gothic"/>
              </a:rPr>
              <a:t> </a:t>
            </a:r>
            <a:r>
              <a:rPr sz="1800" spc="-5" dirty="0">
                <a:solidFill>
                  <a:srgbClr val="404040"/>
                </a:solidFill>
                <a:latin typeface="Century Gothic"/>
                <a:cs typeface="Century Gothic"/>
              </a:rPr>
              <a:t>possible</a:t>
            </a:r>
            <a:endParaRPr sz="1800">
              <a:latin typeface="Century Gothic"/>
              <a:cs typeface="Century Gothic"/>
            </a:endParaRPr>
          </a:p>
          <a:p>
            <a:pPr marL="755015" marR="5080" indent="-285750">
              <a:lnSpc>
                <a:spcPct val="99800"/>
              </a:lnSpc>
              <a:spcBef>
                <a:spcPts val="1005"/>
              </a:spcBef>
            </a:pPr>
            <a:r>
              <a:rPr sz="1600" spc="885" dirty="0">
                <a:solidFill>
                  <a:srgbClr val="A53010"/>
                </a:solidFill>
                <a:latin typeface="Microsoft Sans Serif"/>
                <a:cs typeface="Microsoft Sans Serif"/>
              </a:rPr>
              <a:t>´ </a:t>
            </a:r>
            <a:r>
              <a:rPr sz="1600" spc="-5" dirty="0">
                <a:solidFill>
                  <a:srgbClr val="404040"/>
                </a:solidFill>
                <a:latin typeface="Century Gothic"/>
                <a:cs typeface="Century Gothic"/>
              </a:rPr>
              <a:t>Commonwealth Bank has partnered with  </a:t>
            </a:r>
            <a:r>
              <a:rPr sz="1600" spc="-10" dirty="0">
                <a:solidFill>
                  <a:srgbClr val="404040"/>
                </a:solidFill>
                <a:latin typeface="Century Gothic"/>
                <a:cs typeface="Century Gothic"/>
              </a:rPr>
              <a:t>Realestate.com.au </a:t>
            </a:r>
            <a:r>
              <a:rPr sz="1600" spc="-5" dirty="0">
                <a:solidFill>
                  <a:srgbClr val="404040"/>
                </a:solidFill>
                <a:latin typeface="Century Gothic"/>
                <a:cs typeface="Century Gothic"/>
              </a:rPr>
              <a:t>to develop </a:t>
            </a:r>
            <a:r>
              <a:rPr sz="1600" dirty="0">
                <a:solidFill>
                  <a:srgbClr val="404040"/>
                </a:solidFill>
                <a:latin typeface="Century Gothic"/>
                <a:cs typeface="Century Gothic"/>
              </a:rPr>
              <a:t>a </a:t>
            </a:r>
            <a:r>
              <a:rPr sz="1600" spc="-5" dirty="0">
                <a:solidFill>
                  <a:srgbClr val="404040"/>
                </a:solidFill>
                <a:latin typeface="Century Gothic"/>
                <a:cs typeface="Century Gothic"/>
              </a:rPr>
              <a:t>location-aware  application (see</a:t>
            </a:r>
            <a:r>
              <a:rPr sz="1600" spc="-85" dirty="0">
                <a:solidFill>
                  <a:srgbClr val="404040"/>
                </a:solidFill>
                <a:latin typeface="Century Gothic"/>
                <a:cs typeface="Century Gothic"/>
              </a:rPr>
              <a:t> </a:t>
            </a:r>
            <a:r>
              <a:rPr sz="1600" spc="-5" dirty="0">
                <a:solidFill>
                  <a:srgbClr val="404040"/>
                </a:solidFill>
                <a:latin typeface="Century Gothic"/>
                <a:cs typeface="Century Gothic"/>
              </a:rPr>
              <a:t>right)</a:t>
            </a:r>
            <a:endParaRPr sz="1600">
              <a:latin typeface="Century Gothic"/>
              <a:cs typeface="Century Gothic"/>
            </a:endParaRPr>
          </a:p>
          <a:p>
            <a:pPr marL="755015" marR="20955" indent="-285750">
              <a:lnSpc>
                <a:spcPct val="99500"/>
              </a:lnSpc>
              <a:spcBef>
                <a:spcPts val="1015"/>
              </a:spcBef>
            </a:pPr>
            <a:r>
              <a:rPr sz="1600" spc="885" dirty="0">
                <a:solidFill>
                  <a:srgbClr val="A53010"/>
                </a:solidFill>
                <a:latin typeface="Microsoft Sans Serif"/>
                <a:cs typeface="Microsoft Sans Serif"/>
              </a:rPr>
              <a:t>´</a:t>
            </a:r>
            <a:r>
              <a:rPr sz="1600" spc="380" dirty="0">
                <a:solidFill>
                  <a:srgbClr val="A53010"/>
                </a:solidFill>
                <a:latin typeface="Microsoft Sans Serif"/>
                <a:cs typeface="Microsoft Sans Serif"/>
              </a:rPr>
              <a:t> </a:t>
            </a:r>
            <a:r>
              <a:rPr sz="1600" spc="-5" dirty="0">
                <a:solidFill>
                  <a:srgbClr val="404040"/>
                </a:solidFill>
                <a:latin typeface="Century Gothic"/>
                <a:cs typeface="Century Gothic"/>
              </a:rPr>
              <a:t>App enables prospective homebuyers to access  information from realestate.com.au about the  property, and to obtain financial details and  financing options </a:t>
            </a:r>
            <a:r>
              <a:rPr sz="1600" dirty="0">
                <a:solidFill>
                  <a:srgbClr val="404040"/>
                </a:solidFill>
                <a:latin typeface="Century Gothic"/>
                <a:cs typeface="Century Gothic"/>
              </a:rPr>
              <a:t>on </a:t>
            </a:r>
            <a:r>
              <a:rPr sz="1600" spc="-5" dirty="0">
                <a:solidFill>
                  <a:srgbClr val="404040"/>
                </a:solidFill>
                <a:latin typeface="Century Gothic"/>
                <a:cs typeface="Century Gothic"/>
              </a:rPr>
              <a:t>the</a:t>
            </a:r>
            <a:r>
              <a:rPr sz="1600" spc="-65" dirty="0">
                <a:solidFill>
                  <a:srgbClr val="404040"/>
                </a:solidFill>
                <a:latin typeface="Century Gothic"/>
                <a:cs typeface="Century Gothic"/>
              </a:rPr>
              <a:t> </a:t>
            </a:r>
            <a:r>
              <a:rPr sz="1600" spc="-5" dirty="0">
                <a:solidFill>
                  <a:srgbClr val="404040"/>
                </a:solidFill>
                <a:latin typeface="Century Gothic"/>
                <a:cs typeface="Century Gothic"/>
              </a:rPr>
              <a:t>spot</a:t>
            </a:r>
            <a:endParaRPr sz="1600">
              <a:latin typeface="Century Gothic"/>
              <a:cs typeface="Century Gothic"/>
            </a:endParaRPr>
          </a:p>
        </p:txBody>
      </p:sp>
      <p:sp>
        <p:nvSpPr>
          <p:cNvPr id="4" name="object 4"/>
          <p:cNvSpPr/>
          <p:nvPr/>
        </p:nvSpPr>
        <p:spPr>
          <a:xfrm>
            <a:off x="7130431" y="2533650"/>
            <a:ext cx="5061568" cy="43243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6075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sz="3200" dirty="0"/>
              <a:t>Information Value through Alliances with Partner Organisations</a:t>
            </a:r>
          </a:p>
        </p:txBody>
      </p:sp>
      <p:sp>
        <p:nvSpPr>
          <p:cNvPr id="3" name="Content Placeholder 2"/>
          <p:cNvSpPr>
            <a:spLocks noGrp="1"/>
          </p:cNvSpPr>
          <p:nvPr>
            <p:ph idx="1"/>
          </p:nvPr>
        </p:nvSpPr>
        <p:spPr>
          <a:xfrm>
            <a:off x="759479" y="1343342"/>
            <a:ext cx="8555482" cy="3970318"/>
          </a:xfrm>
        </p:spPr>
        <p:txBody>
          <a:bodyPr/>
          <a:lstStyle/>
          <a:p>
            <a:r>
              <a:rPr lang="en-AU" dirty="0"/>
              <a:t>Note</a:t>
            </a:r>
            <a:r>
              <a:rPr lang="en-AU" sz="2400" dirty="0"/>
              <a:t> that </a:t>
            </a:r>
            <a:r>
              <a:rPr lang="en-AU" sz="2400" i="1" dirty="0">
                <a:solidFill>
                  <a:schemeClr val="accent1">
                    <a:lumMod val="75000"/>
                  </a:schemeClr>
                </a:solidFill>
              </a:rPr>
              <a:t>having access to</a:t>
            </a:r>
            <a:r>
              <a:rPr lang="en-AU" sz="2400" dirty="0">
                <a:solidFill>
                  <a:schemeClr val="accent1">
                    <a:lumMod val="75000"/>
                  </a:schemeClr>
                </a:solidFill>
              </a:rPr>
              <a:t>, rather than owning/controlling an information resource is adequate </a:t>
            </a:r>
            <a:r>
              <a:rPr lang="en-AU" sz="2400" dirty="0"/>
              <a:t>to extract value. So information value development might include </a:t>
            </a:r>
            <a:r>
              <a:rPr lang="en-AU" sz="2400" dirty="0">
                <a:solidFill>
                  <a:schemeClr val="accent1">
                    <a:lumMod val="75000"/>
                  </a:schemeClr>
                </a:solidFill>
              </a:rPr>
              <a:t>carefully chosen alliances</a:t>
            </a:r>
            <a:r>
              <a:rPr lang="en-AU" sz="2400" dirty="0"/>
              <a:t>.</a:t>
            </a:r>
          </a:p>
          <a:p>
            <a:endParaRPr lang="en-AU" sz="2400" dirty="0"/>
          </a:p>
          <a:p>
            <a:r>
              <a:rPr lang="en-AU" sz="2400" dirty="0"/>
              <a:t>Why is this important? </a:t>
            </a:r>
          </a:p>
          <a:p>
            <a:pPr lvl="1"/>
            <a:r>
              <a:rPr lang="en-AU" sz="2000" dirty="0"/>
              <a:t>Collaboration with partner organisations often mean that such partners have information, which in combination can enhance Value on Breadth, Depth, Scope or Time.</a:t>
            </a:r>
          </a:p>
          <a:p>
            <a:pPr lvl="1"/>
            <a:r>
              <a:rPr lang="en-US" sz="2000" dirty="0"/>
              <a:t>Consider the following example from industry, and how that might be applicable to your </a:t>
            </a:r>
            <a:r>
              <a:rPr lang="en-US" sz="2000" dirty="0" err="1"/>
              <a:t>organisation</a:t>
            </a:r>
            <a:r>
              <a:rPr lang="en-US" sz="2000" dirty="0"/>
              <a:t>:</a:t>
            </a:r>
          </a:p>
          <a:p>
            <a:endParaRPr lang="en-AU" sz="1400" dirty="0"/>
          </a:p>
        </p:txBody>
      </p:sp>
    </p:spTree>
    <p:extLst>
      <p:ext uri="{BB962C8B-B14F-4D97-AF65-F5344CB8AC3E}">
        <p14:creationId xmlns:p14="http://schemas.microsoft.com/office/powerpoint/2010/main" val="421148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0942" y="5417043"/>
            <a:ext cx="4994275" cy="850265"/>
          </a:xfrm>
          <a:prstGeom prst="rect">
            <a:avLst/>
          </a:prstGeom>
        </p:spPr>
        <p:txBody>
          <a:bodyPr vert="horz" wrap="square" lIns="0" tIns="12700" rIns="0" bIns="0" rtlCol="0">
            <a:spAutoFit/>
          </a:bodyPr>
          <a:lstStyle/>
          <a:p>
            <a:pPr marL="12700" marR="5080" indent="635" algn="ctr">
              <a:lnSpc>
                <a:spcPct val="100000"/>
              </a:lnSpc>
              <a:spcBef>
                <a:spcPts val="100"/>
              </a:spcBef>
            </a:pPr>
            <a:r>
              <a:rPr sz="1800" b="1" spc="-5" dirty="0">
                <a:solidFill>
                  <a:srgbClr val="404040"/>
                </a:solidFill>
                <a:latin typeface="Century Gothic"/>
                <a:cs typeface="Century Gothic"/>
              </a:rPr>
              <a:t>How can Deakin create an information  asymmetry to gain </a:t>
            </a:r>
            <a:r>
              <a:rPr sz="1800" b="1" dirty="0">
                <a:solidFill>
                  <a:srgbClr val="404040"/>
                </a:solidFill>
                <a:latin typeface="Century Gothic"/>
                <a:cs typeface="Century Gothic"/>
              </a:rPr>
              <a:t>a </a:t>
            </a:r>
            <a:r>
              <a:rPr sz="1800" b="1" spc="-5" dirty="0">
                <a:solidFill>
                  <a:srgbClr val="404040"/>
                </a:solidFill>
                <a:latin typeface="Century Gothic"/>
                <a:cs typeface="Century Gothic"/>
              </a:rPr>
              <a:t>competitive</a:t>
            </a:r>
            <a:r>
              <a:rPr sz="1800" b="1" spc="-60" dirty="0">
                <a:solidFill>
                  <a:srgbClr val="404040"/>
                </a:solidFill>
                <a:latin typeface="Century Gothic"/>
                <a:cs typeface="Century Gothic"/>
              </a:rPr>
              <a:t> </a:t>
            </a:r>
            <a:r>
              <a:rPr sz="1800" b="1" spc="-5" dirty="0">
                <a:solidFill>
                  <a:srgbClr val="404040"/>
                </a:solidFill>
                <a:latin typeface="Century Gothic"/>
                <a:cs typeface="Century Gothic"/>
              </a:rPr>
              <a:t>advantage  over other Victorian</a:t>
            </a:r>
            <a:r>
              <a:rPr sz="1800" b="1" spc="-50" dirty="0">
                <a:solidFill>
                  <a:srgbClr val="404040"/>
                </a:solidFill>
                <a:latin typeface="Century Gothic"/>
                <a:cs typeface="Century Gothic"/>
              </a:rPr>
              <a:t> </a:t>
            </a:r>
            <a:r>
              <a:rPr sz="1800" b="1" spc="-5" dirty="0">
                <a:solidFill>
                  <a:srgbClr val="404040"/>
                </a:solidFill>
                <a:latin typeface="Century Gothic"/>
                <a:cs typeface="Century Gothic"/>
              </a:rPr>
              <a:t>universities?</a:t>
            </a:r>
            <a:endParaRPr sz="1800" dirty="0">
              <a:latin typeface="Century Gothic"/>
              <a:cs typeface="Century Gothic"/>
            </a:endParaRPr>
          </a:p>
        </p:txBody>
      </p:sp>
      <p:sp>
        <p:nvSpPr>
          <p:cNvPr id="3" name="object 3"/>
          <p:cNvSpPr/>
          <p:nvPr/>
        </p:nvSpPr>
        <p:spPr>
          <a:xfrm>
            <a:off x="763387" y="1260051"/>
            <a:ext cx="5664362" cy="37782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344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2" y="437720"/>
            <a:ext cx="9493757" cy="553998"/>
          </a:xfrm>
        </p:spPr>
        <p:txBody>
          <a:bodyPr/>
          <a:lstStyle/>
          <a:p>
            <a:r>
              <a:rPr lang="en-AU" dirty="0"/>
              <a:t>Typical steps in the analytics process</a:t>
            </a:r>
          </a:p>
        </p:txBody>
      </p:sp>
      <p:sp>
        <p:nvSpPr>
          <p:cNvPr id="3" name="Content Placeholder 2"/>
          <p:cNvSpPr>
            <a:spLocks noGrp="1"/>
          </p:cNvSpPr>
          <p:nvPr>
            <p:ph idx="1"/>
          </p:nvPr>
        </p:nvSpPr>
        <p:spPr>
          <a:xfrm>
            <a:off x="960235" y="1410559"/>
            <a:ext cx="9601200" cy="4876800"/>
          </a:xfrm>
        </p:spPr>
        <p:txBody>
          <a:bodyPr>
            <a:normAutofit fontScale="92500" lnSpcReduction="10000"/>
          </a:bodyPr>
          <a:lstStyle/>
          <a:p>
            <a:r>
              <a:rPr lang="en-AU" dirty="0"/>
              <a:t>Data cleansing</a:t>
            </a:r>
          </a:p>
          <a:p>
            <a:r>
              <a:rPr lang="en-AU" dirty="0"/>
              <a:t>Describe:</a:t>
            </a:r>
          </a:p>
          <a:p>
            <a:pPr lvl="1"/>
            <a:r>
              <a:rPr lang="en-AU" dirty="0"/>
              <a:t>Visualise key indicators</a:t>
            </a:r>
          </a:p>
          <a:p>
            <a:r>
              <a:rPr lang="en-AU" dirty="0"/>
              <a:t>Predict:</a:t>
            </a:r>
          </a:p>
          <a:p>
            <a:pPr lvl="1"/>
            <a:r>
              <a:rPr lang="en-AU" dirty="0"/>
              <a:t>Natural Language processing (e.g. extract nouns, verbs, adjectives)</a:t>
            </a:r>
          </a:p>
          <a:p>
            <a:pPr lvl="1"/>
            <a:r>
              <a:rPr lang="en-AU" dirty="0"/>
              <a:t>Aggregate indicators to create variables</a:t>
            </a:r>
          </a:p>
          <a:p>
            <a:pPr lvl="1"/>
            <a:r>
              <a:rPr lang="en-AU" dirty="0"/>
              <a:t>Decide on independent and dependent/outcome variables (e.g. sentiment)</a:t>
            </a:r>
          </a:p>
          <a:p>
            <a:pPr lvl="1"/>
            <a:r>
              <a:rPr lang="en-AU" dirty="0"/>
              <a:t>Build a data model</a:t>
            </a:r>
          </a:p>
          <a:p>
            <a:pPr lvl="1"/>
            <a:r>
              <a:rPr lang="en-AU" dirty="0"/>
              <a:t>Use training data and testing data to verify predictive capability of model</a:t>
            </a:r>
          </a:p>
          <a:p>
            <a:r>
              <a:rPr lang="en-AU" dirty="0"/>
              <a:t>Prescribe:</a:t>
            </a:r>
          </a:p>
          <a:p>
            <a:pPr lvl="1"/>
            <a:r>
              <a:rPr lang="en-AU" dirty="0"/>
              <a:t>Model scenarios fro different interventions </a:t>
            </a:r>
          </a:p>
          <a:p>
            <a:pPr lvl="1"/>
            <a:r>
              <a:rPr lang="en-AU" dirty="0"/>
              <a:t>Identify specific set of interventions to improve outcomes</a:t>
            </a:r>
          </a:p>
          <a:p>
            <a:endParaRPr lang="en-AU" dirty="0"/>
          </a:p>
          <a:p>
            <a:endParaRPr lang="en-AU" dirty="0"/>
          </a:p>
          <a:p>
            <a:endParaRPr lang="en-AU" dirty="0"/>
          </a:p>
        </p:txBody>
      </p:sp>
    </p:spTree>
    <p:extLst>
      <p:ext uri="{BB962C8B-B14F-4D97-AF65-F5344CB8AC3E}">
        <p14:creationId xmlns:p14="http://schemas.microsoft.com/office/powerpoint/2010/main" val="354354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226" y="414928"/>
            <a:ext cx="5873115" cy="574040"/>
          </a:xfrm>
          <a:prstGeom prst="rect">
            <a:avLst/>
          </a:prstGeom>
        </p:spPr>
        <p:txBody>
          <a:bodyPr vert="horz" wrap="square" lIns="0" tIns="12700" rIns="0" bIns="0" rtlCol="0">
            <a:spAutoFit/>
          </a:bodyPr>
          <a:lstStyle/>
          <a:p>
            <a:pPr marL="12700">
              <a:lnSpc>
                <a:spcPct val="100000"/>
              </a:lnSpc>
              <a:spcBef>
                <a:spcPts val="100"/>
              </a:spcBef>
            </a:pPr>
            <a:r>
              <a:rPr spc="-5" dirty="0"/>
              <a:t>Modes </a:t>
            </a:r>
            <a:r>
              <a:rPr dirty="0"/>
              <a:t>of </a:t>
            </a:r>
            <a:r>
              <a:rPr spc="-5" dirty="0"/>
              <a:t>Decision</a:t>
            </a:r>
            <a:r>
              <a:rPr spc="-50" dirty="0"/>
              <a:t> </a:t>
            </a:r>
            <a:r>
              <a:rPr dirty="0"/>
              <a:t>Making</a:t>
            </a:r>
          </a:p>
        </p:txBody>
      </p:sp>
      <p:sp>
        <p:nvSpPr>
          <p:cNvPr id="3" name="object 3"/>
          <p:cNvSpPr txBox="1"/>
          <p:nvPr/>
        </p:nvSpPr>
        <p:spPr>
          <a:xfrm>
            <a:off x="962906" y="1980222"/>
            <a:ext cx="8228330" cy="1988185"/>
          </a:xfrm>
          <a:prstGeom prst="rect">
            <a:avLst/>
          </a:prstGeom>
        </p:spPr>
        <p:txBody>
          <a:bodyPr vert="horz" wrap="square" lIns="0" tIns="156210" rIns="0" bIns="0" rtlCol="0">
            <a:spAutoFit/>
          </a:bodyPr>
          <a:lstStyle/>
          <a:p>
            <a:pPr marL="12700">
              <a:lnSpc>
                <a:spcPct val="100000"/>
              </a:lnSpc>
              <a:spcBef>
                <a:spcPts val="123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Pull</a:t>
            </a:r>
            <a:r>
              <a:rPr sz="1800" spc="-70" dirty="0">
                <a:solidFill>
                  <a:srgbClr val="404040"/>
                </a:solidFill>
                <a:latin typeface="Century Gothic"/>
                <a:cs typeface="Century Gothic"/>
              </a:rPr>
              <a:t> </a:t>
            </a:r>
            <a:r>
              <a:rPr sz="1800" spc="-5" dirty="0">
                <a:solidFill>
                  <a:srgbClr val="404040"/>
                </a:solidFill>
                <a:latin typeface="Century Gothic"/>
                <a:cs typeface="Century Gothic"/>
              </a:rPr>
              <a:t>mode</a:t>
            </a:r>
            <a:endParaRPr sz="1800" dirty="0">
              <a:latin typeface="Century Gothic"/>
              <a:cs typeface="Century Gothic"/>
            </a:endParaRPr>
          </a:p>
          <a:p>
            <a:pPr marL="469900">
              <a:lnSpc>
                <a:spcPct val="100000"/>
              </a:lnSpc>
              <a:spcBef>
                <a:spcPts val="1005"/>
              </a:spcBef>
            </a:pPr>
            <a:r>
              <a:rPr sz="1600" spc="885" dirty="0">
                <a:solidFill>
                  <a:srgbClr val="A53010"/>
                </a:solidFill>
                <a:latin typeface="Microsoft Sans Serif"/>
                <a:cs typeface="Microsoft Sans Serif"/>
              </a:rPr>
              <a:t>´</a:t>
            </a:r>
            <a:r>
              <a:rPr sz="1600" spc="400" dirty="0">
                <a:solidFill>
                  <a:srgbClr val="A53010"/>
                </a:solidFill>
                <a:latin typeface="Microsoft Sans Serif"/>
                <a:cs typeface="Microsoft Sans Serif"/>
              </a:rPr>
              <a:t> </a:t>
            </a:r>
            <a:r>
              <a:rPr sz="1600" dirty="0">
                <a:solidFill>
                  <a:srgbClr val="404040"/>
                </a:solidFill>
                <a:latin typeface="Century Gothic"/>
                <a:cs typeface="Century Gothic"/>
              </a:rPr>
              <a:t>Your </a:t>
            </a:r>
            <a:r>
              <a:rPr sz="1600" spc="-10" dirty="0">
                <a:solidFill>
                  <a:srgbClr val="404040"/>
                </a:solidFill>
                <a:latin typeface="Century Gothic"/>
                <a:cs typeface="Century Gothic"/>
              </a:rPr>
              <a:t>manager </a:t>
            </a:r>
            <a:r>
              <a:rPr sz="1600" spc="-5" dirty="0">
                <a:solidFill>
                  <a:srgbClr val="404040"/>
                </a:solidFill>
                <a:latin typeface="Century Gothic"/>
                <a:cs typeface="Century Gothic"/>
              </a:rPr>
              <a:t>asks </a:t>
            </a:r>
            <a:r>
              <a:rPr sz="1600" dirty="0">
                <a:solidFill>
                  <a:srgbClr val="404040"/>
                </a:solidFill>
                <a:latin typeface="Century Gothic"/>
                <a:cs typeface="Century Gothic"/>
              </a:rPr>
              <a:t>you </a:t>
            </a:r>
            <a:r>
              <a:rPr sz="1600" spc="-5" dirty="0">
                <a:solidFill>
                  <a:srgbClr val="404040"/>
                </a:solidFill>
                <a:latin typeface="Century Gothic"/>
                <a:cs typeface="Century Gothic"/>
              </a:rPr>
              <a:t>for certain information</a:t>
            </a:r>
            <a:endParaRPr sz="1600" dirty="0">
              <a:latin typeface="Century Gothic"/>
              <a:cs typeface="Century Gothic"/>
            </a:endParaRPr>
          </a:p>
          <a:p>
            <a:pPr>
              <a:lnSpc>
                <a:spcPct val="100000"/>
              </a:lnSpc>
            </a:pPr>
            <a:endParaRPr sz="1900" dirty="0">
              <a:latin typeface="Times New Roman"/>
              <a:cs typeface="Times New Roman"/>
            </a:endParaRPr>
          </a:p>
          <a:p>
            <a:pPr>
              <a:lnSpc>
                <a:spcPct val="100000"/>
              </a:lnSpc>
              <a:spcBef>
                <a:spcPts val="5"/>
              </a:spcBef>
            </a:pPr>
            <a:endParaRPr sz="1700" dirty="0">
              <a:latin typeface="Times New Roman"/>
              <a:cs typeface="Times New Roman"/>
            </a:endParaRPr>
          </a:p>
          <a:p>
            <a:pPr marL="12700">
              <a:lnSpc>
                <a:spcPct val="100000"/>
              </a:lnSpc>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Push</a:t>
            </a:r>
            <a:r>
              <a:rPr sz="1800" spc="-65" dirty="0">
                <a:solidFill>
                  <a:srgbClr val="404040"/>
                </a:solidFill>
                <a:latin typeface="Century Gothic"/>
                <a:cs typeface="Century Gothic"/>
              </a:rPr>
              <a:t> </a:t>
            </a:r>
            <a:r>
              <a:rPr sz="1800" spc="-5" dirty="0">
                <a:solidFill>
                  <a:srgbClr val="404040"/>
                </a:solidFill>
                <a:latin typeface="Century Gothic"/>
                <a:cs typeface="Century Gothic"/>
              </a:rPr>
              <a:t>mode</a:t>
            </a:r>
            <a:endParaRPr sz="1800" dirty="0">
              <a:latin typeface="Century Gothic"/>
              <a:cs typeface="Century Gothic"/>
            </a:endParaRPr>
          </a:p>
          <a:p>
            <a:pPr marL="469900">
              <a:lnSpc>
                <a:spcPct val="100000"/>
              </a:lnSpc>
              <a:spcBef>
                <a:spcPts val="1005"/>
              </a:spcBef>
            </a:pPr>
            <a:r>
              <a:rPr sz="1600" spc="885" dirty="0">
                <a:solidFill>
                  <a:srgbClr val="A53010"/>
                </a:solidFill>
                <a:latin typeface="Microsoft Sans Serif"/>
                <a:cs typeface="Microsoft Sans Serif"/>
              </a:rPr>
              <a:t>´</a:t>
            </a:r>
            <a:r>
              <a:rPr sz="1600" spc="475" dirty="0">
                <a:solidFill>
                  <a:srgbClr val="A53010"/>
                </a:solidFill>
                <a:latin typeface="Microsoft Sans Serif"/>
                <a:cs typeface="Microsoft Sans Serif"/>
              </a:rPr>
              <a:t> </a:t>
            </a:r>
            <a:r>
              <a:rPr sz="1600" spc="-5" dirty="0">
                <a:solidFill>
                  <a:srgbClr val="404040"/>
                </a:solidFill>
                <a:latin typeface="Century Gothic"/>
                <a:cs typeface="Century Gothic"/>
              </a:rPr>
              <a:t>Uncovering insights which stakeholders couldn’t envision asking beforehand</a:t>
            </a:r>
            <a:endParaRPr sz="1600" dirty="0">
              <a:latin typeface="Century Gothic"/>
              <a:cs typeface="Century Gothic"/>
            </a:endParaRPr>
          </a:p>
        </p:txBody>
      </p:sp>
      <p:sp>
        <p:nvSpPr>
          <p:cNvPr id="4" name="object 4"/>
          <p:cNvSpPr txBox="1"/>
          <p:nvPr/>
        </p:nvSpPr>
        <p:spPr>
          <a:xfrm>
            <a:off x="1850389" y="4668809"/>
            <a:ext cx="5056505" cy="1396365"/>
          </a:xfrm>
          <a:prstGeom prst="rect">
            <a:avLst/>
          </a:prstGeom>
        </p:spPr>
        <p:txBody>
          <a:bodyPr vert="horz" wrap="square" lIns="0" tIns="12700" rIns="0" bIns="0" rtlCol="0">
            <a:spAutoFit/>
          </a:bodyPr>
          <a:lstStyle/>
          <a:p>
            <a:pPr marL="12700" marR="86360">
              <a:lnSpc>
                <a:spcPct val="100000"/>
              </a:lnSpc>
              <a:spcBef>
                <a:spcPts val="100"/>
              </a:spcBef>
            </a:pPr>
            <a:r>
              <a:rPr sz="1800" b="1" spc="-5" dirty="0">
                <a:latin typeface="Century Gothic"/>
                <a:cs typeface="Century Gothic"/>
              </a:rPr>
              <a:t>What are the relative </a:t>
            </a:r>
            <a:r>
              <a:rPr sz="1800" b="1" spc="-10" dirty="0">
                <a:latin typeface="Century Gothic"/>
                <a:cs typeface="Century Gothic"/>
              </a:rPr>
              <a:t>strengths </a:t>
            </a:r>
            <a:r>
              <a:rPr sz="1800" b="1" spc="-5" dirty="0">
                <a:latin typeface="Century Gothic"/>
                <a:cs typeface="Century Gothic"/>
              </a:rPr>
              <a:t>of push versus  pull</a:t>
            </a:r>
            <a:r>
              <a:rPr sz="1800" b="1" spc="-85" dirty="0">
                <a:latin typeface="Century Gothic"/>
                <a:cs typeface="Century Gothic"/>
              </a:rPr>
              <a:t> </a:t>
            </a:r>
            <a:r>
              <a:rPr sz="1800" b="1" spc="-5" dirty="0">
                <a:latin typeface="Century Gothic"/>
                <a:cs typeface="Century Gothic"/>
              </a:rPr>
              <a:t>modes?</a:t>
            </a:r>
            <a:endParaRPr sz="1800">
              <a:latin typeface="Century Gothic"/>
              <a:cs typeface="Century Gothic"/>
            </a:endParaRPr>
          </a:p>
          <a:p>
            <a:pPr>
              <a:lnSpc>
                <a:spcPct val="100000"/>
              </a:lnSpc>
              <a:spcBef>
                <a:spcPts val="25"/>
              </a:spcBef>
            </a:pPr>
            <a:endParaRPr sz="1950">
              <a:latin typeface="Times New Roman"/>
              <a:cs typeface="Times New Roman"/>
            </a:endParaRPr>
          </a:p>
          <a:p>
            <a:pPr marL="12700" marR="5080">
              <a:lnSpc>
                <a:spcPts val="2130"/>
              </a:lnSpc>
            </a:pPr>
            <a:r>
              <a:rPr sz="1800" b="1" spc="-5" dirty="0">
                <a:latin typeface="Century Gothic"/>
                <a:cs typeface="Century Gothic"/>
              </a:rPr>
              <a:t>How does the strategic management process  relate to</a:t>
            </a:r>
            <a:r>
              <a:rPr sz="1800" b="1" spc="-80" dirty="0">
                <a:latin typeface="Century Gothic"/>
                <a:cs typeface="Century Gothic"/>
              </a:rPr>
              <a:t> </a:t>
            </a:r>
            <a:r>
              <a:rPr sz="1800" b="1" spc="-5" dirty="0">
                <a:latin typeface="Century Gothic"/>
                <a:cs typeface="Century Gothic"/>
              </a:rPr>
              <a:t>this?</a:t>
            </a:r>
            <a:endParaRPr sz="1800">
              <a:latin typeface="Century Gothic"/>
              <a:cs typeface="Century Gothic"/>
            </a:endParaRPr>
          </a:p>
        </p:txBody>
      </p:sp>
      <p:sp>
        <p:nvSpPr>
          <p:cNvPr id="5" name="object 5"/>
          <p:cNvSpPr/>
          <p:nvPr/>
        </p:nvSpPr>
        <p:spPr>
          <a:xfrm>
            <a:off x="7179733" y="4059766"/>
            <a:ext cx="4855632" cy="2658532"/>
          </a:xfrm>
          <a:prstGeom prst="rect">
            <a:avLst/>
          </a:prstGeom>
          <a:blipFill>
            <a:blip r:embed="rId3" cstate="print"/>
            <a:stretch>
              <a:fillRect/>
            </a:stretch>
          </a:blipFill>
        </p:spPr>
        <p:txBody>
          <a:bodyPr wrap="square" lIns="0" tIns="0" rIns="0" bIns="0" rtlCol="0"/>
          <a:lstStyle/>
          <a:p>
            <a:endParaRPr/>
          </a:p>
        </p:txBody>
      </p:sp>
      <p:sp>
        <p:nvSpPr>
          <p:cNvPr id="6" name="object 2"/>
          <p:cNvSpPr txBox="1">
            <a:spLocks/>
          </p:cNvSpPr>
          <p:nvPr/>
        </p:nvSpPr>
        <p:spPr>
          <a:xfrm>
            <a:off x="550393" y="1308185"/>
            <a:ext cx="7985125" cy="330200"/>
          </a:xfrm>
          <a:prstGeom prst="rect">
            <a:avLst/>
          </a:prstGeom>
        </p:spPr>
        <p:txBody>
          <a:bodyPr vert="horz" wrap="square" lIns="0" tIns="12700" rIns="0" bIns="0" rtlCol="0" anchor="t" anchorCtr="0">
            <a:spAutoFit/>
          </a:bodyPr>
          <a:lstStyle>
            <a:lvl1pPr algn="l" defTabSz="914400" rtl="0" eaLnBrk="1" latinLnBrk="0" hangingPunct="1">
              <a:lnSpc>
                <a:spcPct val="90000"/>
              </a:lnSpc>
              <a:spcBef>
                <a:spcPct val="0"/>
              </a:spcBef>
              <a:buNone/>
              <a:defRPr sz="3600" b="0" i="0" kern="1200">
                <a:solidFill>
                  <a:srgbClr val="252525"/>
                </a:solidFill>
                <a:latin typeface="Century Gothic"/>
                <a:ea typeface="+mj-ea"/>
                <a:cs typeface="Century Gothic"/>
              </a:defRPr>
            </a:lvl1pPr>
          </a:lstStyle>
          <a:p>
            <a:pPr marL="12700">
              <a:lnSpc>
                <a:spcPct val="100000"/>
              </a:lnSpc>
              <a:spcBef>
                <a:spcPts val="100"/>
              </a:spcBef>
            </a:pPr>
            <a:r>
              <a:rPr lang="en-AU" sz="2000" b="1" spc="-5" dirty="0">
                <a:solidFill>
                  <a:srgbClr val="404040"/>
                </a:solidFill>
              </a:rPr>
              <a:t>How would you organise analytics capabilities within </a:t>
            </a:r>
            <a:r>
              <a:rPr lang="en-AU" sz="2000" b="1" dirty="0">
                <a:solidFill>
                  <a:srgbClr val="404040"/>
                </a:solidFill>
              </a:rPr>
              <a:t>a</a:t>
            </a:r>
            <a:r>
              <a:rPr lang="en-AU" sz="2000" b="1" spc="5" dirty="0">
                <a:solidFill>
                  <a:srgbClr val="404040"/>
                </a:solidFill>
              </a:rPr>
              <a:t> </a:t>
            </a:r>
            <a:r>
              <a:rPr lang="en-AU" sz="2000" b="1" spc="-5" dirty="0">
                <a:solidFill>
                  <a:srgbClr val="404040"/>
                </a:solidFill>
              </a:rPr>
              <a:t>business?</a:t>
            </a:r>
            <a:endParaRPr lang="en-AU" sz="2000" dirty="0"/>
          </a:p>
        </p:txBody>
      </p:sp>
    </p:spTree>
    <p:extLst>
      <p:ext uri="{BB962C8B-B14F-4D97-AF65-F5344CB8AC3E}">
        <p14:creationId xmlns:p14="http://schemas.microsoft.com/office/powerpoint/2010/main" val="60691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029" y="346669"/>
            <a:ext cx="7642204" cy="75148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2400" b="1" spc="940" dirty="0">
                <a:solidFill>
                  <a:srgbClr val="A53010"/>
                </a:solidFill>
                <a:latin typeface="Microsoft Sans Serif"/>
                <a:cs typeface="Microsoft Sans Serif"/>
              </a:rPr>
              <a:t>´	</a:t>
            </a:r>
            <a:r>
              <a:rPr sz="2400" b="1" spc="-5" dirty="0">
                <a:solidFill>
                  <a:srgbClr val="404040"/>
                </a:solidFill>
              </a:rPr>
              <a:t>How do </a:t>
            </a:r>
            <a:r>
              <a:rPr sz="2400" b="1" dirty="0">
                <a:solidFill>
                  <a:srgbClr val="404040"/>
                </a:solidFill>
              </a:rPr>
              <a:t>you </a:t>
            </a:r>
            <a:r>
              <a:rPr sz="2400" b="1" spc="-5" dirty="0">
                <a:solidFill>
                  <a:srgbClr val="404040"/>
                </a:solidFill>
              </a:rPr>
              <a:t>organise to facilitate decision</a:t>
            </a:r>
            <a:r>
              <a:rPr sz="2400" b="1" spc="35" dirty="0">
                <a:solidFill>
                  <a:srgbClr val="404040"/>
                </a:solidFill>
              </a:rPr>
              <a:t> </a:t>
            </a:r>
            <a:r>
              <a:rPr sz="2400" b="1" spc="-5" dirty="0">
                <a:solidFill>
                  <a:srgbClr val="404040"/>
                </a:solidFill>
              </a:rPr>
              <a:t>making?</a:t>
            </a:r>
            <a:endParaRPr sz="2400" b="1" dirty="0">
              <a:latin typeface="Microsoft Sans Serif"/>
              <a:cs typeface="Microsoft Sans Serif"/>
            </a:endParaRPr>
          </a:p>
        </p:txBody>
      </p:sp>
      <p:sp>
        <p:nvSpPr>
          <p:cNvPr id="3" name="object 3"/>
          <p:cNvSpPr txBox="1"/>
          <p:nvPr/>
        </p:nvSpPr>
        <p:spPr>
          <a:xfrm>
            <a:off x="618334" y="1218745"/>
            <a:ext cx="3721100" cy="652145"/>
          </a:xfrm>
          <a:prstGeom prst="rect">
            <a:avLst/>
          </a:prstGeom>
        </p:spPr>
        <p:txBody>
          <a:bodyPr vert="horz" wrap="square" lIns="0" tIns="97155" rIns="0" bIns="0" rtlCol="0">
            <a:spAutoFit/>
          </a:bodyPr>
          <a:lstStyle/>
          <a:p>
            <a:pPr marL="12700">
              <a:lnSpc>
                <a:spcPct val="100000"/>
              </a:lnSpc>
              <a:spcBef>
                <a:spcPts val="765"/>
              </a:spcBef>
            </a:pPr>
            <a:r>
              <a:rPr sz="1500" spc="830" dirty="0">
                <a:solidFill>
                  <a:srgbClr val="A53010"/>
                </a:solidFill>
                <a:latin typeface="Microsoft Sans Serif"/>
                <a:cs typeface="Microsoft Sans Serif"/>
              </a:rPr>
              <a:t>´</a:t>
            </a:r>
            <a:r>
              <a:rPr sz="1500" spc="505" dirty="0">
                <a:solidFill>
                  <a:srgbClr val="A53010"/>
                </a:solidFill>
                <a:latin typeface="Microsoft Sans Serif"/>
                <a:cs typeface="Microsoft Sans Serif"/>
              </a:rPr>
              <a:t> </a:t>
            </a:r>
            <a:r>
              <a:rPr sz="1500" spc="-5" dirty="0">
                <a:solidFill>
                  <a:srgbClr val="404040"/>
                </a:solidFill>
                <a:latin typeface="Century Gothic"/>
                <a:cs typeface="Century Gothic"/>
              </a:rPr>
              <a:t>One centrally located analytics unit?</a:t>
            </a:r>
            <a:endParaRPr sz="1500" dirty="0">
              <a:latin typeface="Century Gothic"/>
              <a:cs typeface="Century Gothic"/>
            </a:endParaRPr>
          </a:p>
          <a:p>
            <a:pPr marL="12700">
              <a:lnSpc>
                <a:spcPct val="100000"/>
              </a:lnSpc>
              <a:spcBef>
                <a:spcPts val="665"/>
              </a:spcBef>
            </a:pPr>
            <a:r>
              <a:rPr sz="1500" spc="830" dirty="0">
                <a:solidFill>
                  <a:srgbClr val="A53010"/>
                </a:solidFill>
                <a:latin typeface="Microsoft Sans Serif"/>
                <a:cs typeface="Microsoft Sans Serif"/>
              </a:rPr>
              <a:t>´</a:t>
            </a:r>
            <a:r>
              <a:rPr sz="1500" spc="509" dirty="0">
                <a:solidFill>
                  <a:srgbClr val="A53010"/>
                </a:solidFill>
                <a:latin typeface="Microsoft Sans Serif"/>
                <a:cs typeface="Microsoft Sans Serif"/>
              </a:rPr>
              <a:t> </a:t>
            </a:r>
            <a:r>
              <a:rPr sz="1500" spc="-5" dirty="0">
                <a:solidFill>
                  <a:srgbClr val="404040"/>
                </a:solidFill>
                <a:latin typeface="Century Gothic"/>
                <a:cs typeface="Century Gothic"/>
              </a:rPr>
              <a:t>Analytics people in every unit?</a:t>
            </a:r>
            <a:endParaRPr sz="1500" dirty="0">
              <a:latin typeface="Century Gothic"/>
              <a:cs typeface="Century Gothic"/>
            </a:endParaRPr>
          </a:p>
        </p:txBody>
      </p:sp>
      <p:sp>
        <p:nvSpPr>
          <p:cNvPr id="4" name="object 4"/>
          <p:cNvSpPr txBox="1"/>
          <p:nvPr/>
        </p:nvSpPr>
        <p:spPr>
          <a:xfrm>
            <a:off x="2636202" y="5552665"/>
            <a:ext cx="6911975" cy="694690"/>
          </a:xfrm>
          <a:prstGeom prst="rect">
            <a:avLst/>
          </a:prstGeom>
        </p:spPr>
        <p:txBody>
          <a:bodyPr vert="horz" wrap="square" lIns="0" tIns="12700" rIns="0" bIns="0" rtlCol="0">
            <a:spAutoFit/>
          </a:bodyPr>
          <a:lstStyle/>
          <a:p>
            <a:pPr marL="12700" marR="5080">
              <a:lnSpc>
                <a:spcPct val="129099"/>
              </a:lnSpc>
              <a:spcBef>
                <a:spcPts val="100"/>
              </a:spcBef>
            </a:pPr>
            <a:r>
              <a:rPr sz="1700" b="1" spc="-5" dirty="0">
                <a:solidFill>
                  <a:srgbClr val="404040"/>
                </a:solidFill>
                <a:latin typeface="Century Gothic"/>
                <a:cs typeface="Century Gothic"/>
              </a:rPr>
              <a:t>How would you organise </a:t>
            </a:r>
            <a:r>
              <a:rPr sz="1700" b="1" dirty="0">
                <a:solidFill>
                  <a:srgbClr val="404040"/>
                </a:solidFill>
                <a:latin typeface="Century Gothic"/>
                <a:cs typeface="Century Gothic"/>
              </a:rPr>
              <a:t>a </a:t>
            </a:r>
            <a:r>
              <a:rPr sz="1700" b="1" spc="-5" dirty="0">
                <a:solidFill>
                  <a:srgbClr val="404040"/>
                </a:solidFill>
                <a:latin typeface="Century Gothic"/>
                <a:cs typeface="Century Gothic"/>
              </a:rPr>
              <a:t>large business’s analytics capabilities?  What are </a:t>
            </a:r>
            <a:r>
              <a:rPr sz="1700" b="1" dirty="0">
                <a:solidFill>
                  <a:srgbClr val="404040"/>
                </a:solidFill>
                <a:latin typeface="Century Gothic"/>
                <a:cs typeface="Century Gothic"/>
              </a:rPr>
              <a:t>the </a:t>
            </a:r>
            <a:r>
              <a:rPr sz="1700" b="1" spc="-5" dirty="0">
                <a:solidFill>
                  <a:srgbClr val="404040"/>
                </a:solidFill>
                <a:latin typeface="Century Gothic"/>
                <a:cs typeface="Century Gothic"/>
              </a:rPr>
              <a:t>pros </a:t>
            </a:r>
            <a:r>
              <a:rPr sz="1700" b="1" dirty="0">
                <a:solidFill>
                  <a:srgbClr val="404040"/>
                </a:solidFill>
                <a:latin typeface="Century Gothic"/>
                <a:cs typeface="Century Gothic"/>
              </a:rPr>
              <a:t>and </a:t>
            </a:r>
            <a:r>
              <a:rPr sz="1700" b="1" spc="-5" dirty="0">
                <a:solidFill>
                  <a:srgbClr val="404040"/>
                </a:solidFill>
                <a:latin typeface="Century Gothic"/>
                <a:cs typeface="Century Gothic"/>
              </a:rPr>
              <a:t>cons of each</a:t>
            </a:r>
            <a:r>
              <a:rPr sz="1700" b="1" spc="40" dirty="0">
                <a:solidFill>
                  <a:srgbClr val="404040"/>
                </a:solidFill>
                <a:latin typeface="Century Gothic"/>
                <a:cs typeface="Century Gothic"/>
              </a:rPr>
              <a:t> </a:t>
            </a:r>
            <a:r>
              <a:rPr sz="1700" b="1" spc="-5" dirty="0">
                <a:solidFill>
                  <a:srgbClr val="404040"/>
                </a:solidFill>
                <a:latin typeface="Century Gothic"/>
                <a:cs typeface="Century Gothic"/>
              </a:rPr>
              <a:t>configuration?</a:t>
            </a:r>
            <a:endParaRPr sz="1700">
              <a:latin typeface="Century Gothic"/>
              <a:cs typeface="Century Gothic"/>
            </a:endParaRPr>
          </a:p>
        </p:txBody>
      </p:sp>
      <p:sp>
        <p:nvSpPr>
          <p:cNvPr id="5" name="object 5"/>
          <p:cNvSpPr/>
          <p:nvPr/>
        </p:nvSpPr>
        <p:spPr>
          <a:xfrm>
            <a:off x="3375159" y="3484297"/>
            <a:ext cx="1440180" cy="770890"/>
          </a:xfrm>
          <a:custGeom>
            <a:avLst/>
            <a:gdLst/>
            <a:ahLst/>
            <a:cxnLst/>
            <a:rect l="l" t="t" r="r" b="b"/>
            <a:pathLst>
              <a:path w="1440179" h="770889">
                <a:moveTo>
                  <a:pt x="1311551" y="0"/>
                </a:moveTo>
                <a:lnTo>
                  <a:pt x="128388" y="0"/>
                </a:lnTo>
                <a:lnTo>
                  <a:pt x="78413" y="10089"/>
                </a:lnTo>
                <a:lnTo>
                  <a:pt x="37604" y="37604"/>
                </a:lnTo>
                <a:lnTo>
                  <a:pt x="10089" y="78413"/>
                </a:lnTo>
                <a:lnTo>
                  <a:pt x="0" y="128388"/>
                </a:lnTo>
                <a:lnTo>
                  <a:pt x="0" y="641929"/>
                </a:lnTo>
                <a:lnTo>
                  <a:pt x="10089" y="691903"/>
                </a:lnTo>
                <a:lnTo>
                  <a:pt x="37604" y="732713"/>
                </a:lnTo>
                <a:lnTo>
                  <a:pt x="78413" y="760227"/>
                </a:lnTo>
                <a:lnTo>
                  <a:pt x="128388" y="770317"/>
                </a:lnTo>
                <a:lnTo>
                  <a:pt x="1311551" y="770317"/>
                </a:lnTo>
                <a:lnTo>
                  <a:pt x="1361526" y="760227"/>
                </a:lnTo>
                <a:lnTo>
                  <a:pt x="1402335" y="732713"/>
                </a:lnTo>
                <a:lnTo>
                  <a:pt x="1429850" y="691903"/>
                </a:lnTo>
                <a:lnTo>
                  <a:pt x="1439939" y="641929"/>
                </a:lnTo>
                <a:lnTo>
                  <a:pt x="1439939" y="128388"/>
                </a:lnTo>
                <a:lnTo>
                  <a:pt x="1429850" y="78413"/>
                </a:lnTo>
                <a:lnTo>
                  <a:pt x="1402335" y="37604"/>
                </a:lnTo>
                <a:lnTo>
                  <a:pt x="1361526" y="10089"/>
                </a:lnTo>
                <a:lnTo>
                  <a:pt x="1311551" y="0"/>
                </a:lnTo>
                <a:close/>
              </a:path>
            </a:pathLst>
          </a:custGeom>
          <a:solidFill>
            <a:srgbClr val="A53010"/>
          </a:solidFill>
        </p:spPr>
        <p:txBody>
          <a:bodyPr wrap="square" lIns="0" tIns="0" rIns="0" bIns="0" rtlCol="0"/>
          <a:lstStyle/>
          <a:p>
            <a:endParaRPr/>
          </a:p>
        </p:txBody>
      </p:sp>
      <p:sp>
        <p:nvSpPr>
          <p:cNvPr id="6" name="object 6"/>
          <p:cNvSpPr/>
          <p:nvPr/>
        </p:nvSpPr>
        <p:spPr>
          <a:xfrm>
            <a:off x="3375159" y="3484297"/>
            <a:ext cx="1440180" cy="770890"/>
          </a:xfrm>
          <a:custGeom>
            <a:avLst/>
            <a:gdLst/>
            <a:ahLst/>
            <a:cxnLst/>
            <a:rect l="l" t="t" r="r" b="b"/>
            <a:pathLst>
              <a:path w="1440179" h="770889">
                <a:moveTo>
                  <a:pt x="0" y="128388"/>
                </a:moveTo>
                <a:lnTo>
                  <a:pt x="10089" y="78414"/>
                </a:lnTo>
                <a:lnTo>
                  <a:pt x="37604" y="37604"/>
                </a:lnTo>
                <a:lnTo>
                  <a:pt x="78413" y="10089"/>
                </a:lnTo>
                <a:lnTo>
                  <a:pt x="128388" y="0"/>
                </a:lnTo>
                <a:lnTo>
                  <a:pt x="1311553" y="0"/>
                </a:lnTo>
                <a:lnTo>
                  <a:pt x="1361527" y="10089"/>
                </a:lnTo>
                <a:lnTo>
                  <a:pt x="1402336" y="37604"/>
                </a:lnTo>
                <a:lnTo>
                  <a:pt x="1429851" y="78414"/>
                </a:lnTo>
                <a:lnTo>
                  <a:pt x="1439941" y="128388"/>
                </a:lnTo>
                <a:lnTo>
                  <a:pt x="1439941" y="641929"/>
                </a:lnTo>
                <a:lnTo>
                  <a:pt x="1429851" y="691903"/>
                </a:lnTo>
                <a:lnTo>
                  <a:pt x="1402336" y="732713"/>
                </a:lnTo>
                <a:lnTo>
                  <a:pt x="1361527" y="760228"/>
                </a:lnTo>
                <a:lnTo>
                  <a:pt x="1311553" y="770318"/>
                </a:lnTo>
                <a:lnTo>
                  <a:pt x="128388" y="770318"/>
                </a:lnTo>
                <a:lnTo>
                  <a:pt x="78413" y="760228"/>
                </a:lnTo>
                <a:lnTo>
                  <a:pt x="37604" y="732713"/>
                </a:lnTo>
                <a:lnTo>
                  <a:pt x="10089" y="691903"/>
                </a:lnTo>
                <a:lnTo>
                  <a:pt x="0" y="641929"/>
                </a:lnTo>
                <a:lnTo>
                  <a:pt x="0" y="128388"/>
                </a:lnTo>
                <a:close/>
              </a:path>
            </a:pathLst>
          </a:custGeom>
          <a:ln w="15875">
            <a:solidFill>
              <a:srgbClr val="782009"/>
            </a:solidFill>
          </a:ln>
        </p:spPr>
        <p:txBody>
          <a:bodyPr wrap="square" lIns="0" tIns="0" rIns="0" bIns="0" rtlCol="0"/>
          <a:lstStyle/>
          <a:p>
            <a:endParaRPr/>
          </a:p>
        </p:txBody>
      </p:sp>
      <p:sp>
        <p:nvSpPr>
          <p:cNvPr id="7" name="object 7"/>
          <p:cNvSpPr txBox="1"/>
          <p:nvPr/>
        </p:nvSpPr>
        <p:spPr>
          <a:xfrm>
            <a:off x="3530772" y="3761061"/>
            <a:ext cx="112903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entury Gothic"/>
                <a:cs typeface="Century Gothic"/>
              </a:rPr>
              <a:t>Analytics</a:t>
            </a:r>
            <a:r>
              <a:rPr sz="1200" spc="-50" dirty="0">
                <a:solidFill>
                  <a:srgbClr val="FFFFFF"/>
                </a:solidFill>
                <a:latin typeface="Century Gothic"/>
                <a:cs typeface="Century Gothic"/>
              </a:rPr>
              <a:t> </a:t>
            </a:r>
            <a:r>
              <a:rPr sz="1200" spc="-5" dirty="0">
                <a:solidFill>
                  <a:srgbClr val="FFFFFF"/>
                </a:solidFill>
                <a:latin typeface="Century Gothic"/>
                <a:cs typeface="Century Gothic"/>
              </a:rPr>
              <a:t>team</a:t>
            </a:r>
            <a:endParaRPr sz="1200">
              <a:latin typeface="Century Gothic"/>
              <a:cs typeface="Century Gothic"/>
            </a:endParaRPr>
          </a:p>
        </p:txBody>
      </p:sp>
      <p:sp>
        <p:nvSpPr>
          <p:cNvPr id="8" name="object 8"/>
          <p:cNvSpPr txBox="1"/>
          <p:nvPr/>
        </p:nvSpPr>
        <p:spPr>
          <a:xfrm>
            <a:off x="3424760" y="2449791"/>
            <a:ext cx="1341120" cy="397510"/>
          </a:xfrm>
          <a:prstGeom prst="rect">
            <a:avLst/>
          </a:prstGeom>
          <a:solidFill>
            <a:srgbClr val="0070C0"/>
          </a:solidFill>
          <a:ln w="15875">
            <a:solidFill>
              <a:srgbClr val="782009"/>
            </a:solidFill>
          </a:ln>
        </p:spPr>
        <p:txBody>
          <a:bodyPr vert="horz" wrap="square" lIns="0" tIns="94615" rIns="0" bIns="0" rtlCol="0">
            <a:spAutoFit/>
          </a:bodyPr>
          <a:lstStyle/>
          <a:p>
            <a:pPr algn="ctr">
              <a:lnSpc>
                <a:spcPct val="100000"/>
              </a:lnSpc>
              <a:spcBef>
                <a:spcPts val="745"/>
              </a:spcBef>
            </a:pPr>
            <a:r>
              <a:rPr sz="1200" spc="-5" dirty="0">
                <a:solidFill>
                  <a:srgbClr val="FFFFFF"/>
                </a:solidFill>
                <a:latin typeface="Century Gothic"/>
                <a:cs typeface="Century Gothic"/>
              </a:rPr>
              <a:t>Sales</a:t>
            </a:r>
            <a:endParaRPr sz="1200">
              <a:latin typeface="Century Gothic"/>
              <a:cs typeface="Century Gothic"/>
            </a:endParaRPr>
          </a:p>
        </p:txBody>
      </p:sp>
      <p:sp>
        <p:nvSpPr>
          <p:cNvPr id="9" name="object 9"/>
          <p:cNvSpPr txBox="1"/>
          <p:nvPr/>
        </p:nvSpPr>
        <p:spPr>
          <a:xfrm>
            <a:off x="5426477" y="3674112"/>
            <a:ext cx="1341120" cy="397510"/>
          </a:xfrm>
          <a:prstGeom prst="rect">
            <a:avLst/>
          </a:prstGeom>
          <a:solidFill>
            <a:srgbClr val="0070C0"/>
          </a:solidFill>
          <a:ln w="15875">
            <a:solidFill>
              <a:srgbClr val="782009"/>
            </a:solidFill>
          </a:ln>
        </p:spPr>
        <p:txBody>
          <a:bodyPr vert="horz" wrap="square" lIns="0" tIns="94615" rIns="0" bIns="0" rtlCol="0">
            <a:spAutoFit/>
          </a:bodyPr>
          <a:lstStyle/>
          <a:p>
            <a:pPr marL="289560">
              <a:lnSpc>
                <a:spcPct val="100000"/>
              </a:lnSpc>
              <a:spcBef>
                <a:spcPts val="745"/>
              </a:spcBef>
            </a:pPr>
            <a:r>
              <a:rPr sz="1200" spc="-5" dirty="0">
                <a:solidFill>
                  <a:srgbClr val="FFFFFF"/>
                </a:solidFill>
                <a:latin typeface="Century Gothic"/>
                <a:cs typeface="Century Gothic"/>
              </a:rPr>
              <a:t>Marketing</a:t>
            </a:r>
            <a:endParaRPr sz="1200">
              <a:latin typeface="Century Gothic"/>
              <a:cs typeface="Century Gothic"/>
            </a:endParaRPr>
          </a:p>
        </p:txBody>
      </p:sp>
      <p:sp>
        <p:nvSpPr>
          <p:cNvPr id="10" name="object 10"/>
          <p:cNvSpPr txBox="1"/>
          <p:nvPr/>
        </p:nvSpPr>
        <p:spPr>
          <a:xfrm>
            <a:off x="1423042" y="3674113"/>
            <a:ext cx="1341120" cy="397510"/>
          </a:xfrm>
          <a:prstGeom prst="rect">
            <a:avLst/>
          </a:prstGeom>
          <a:solidFill>
            <a:srgbClr val="0070C0"/>
          </a:solidFill>
          <a:ln w="15875">
            <a:solidFill>
              <a:srgbClr val="782009"/>
            </a:solidFill>
          </a:ln>
        </p:spPr>
        <p:txBody>
          <a:bodyPr vert="horz" wrap="square" lIns="0" tIns="94615" rIns="0" bIns="0" rtlCol="0">
            <a:spAutoFit/>
          </a:bodyPr>
          <a:lstStyle/>
          <a:p>
            <a:pPr marL="365125">
              <a:lnSpc>
                <a:spcPct val="100000"/>
              </a:lnSpc>
              <a:spcBef>
                <a:spcPts val="745"/>
              </a:spcBef>
            </a:pPr>
            <a:r>
              <a:rPr sz="1200" spc="-5" dirty="0">
                <a:solidFill>
                  <a:srgbClr val="FFFFFF"/>
                </a:solidFill>
                <a:latin typeface="Century Gothic"/>
                <a:cs typeface="Century Gothic"/>
              </a:rPr>
              <a:t>Finance</a:t>
            </a:r>
            <a:endParaRPr sz="1200">
              <a:latin typeface="Century Gothic"/>
              <a:cs typeface="Century Gothic"/>
            </a:endParaRPr>
          </a:p>
        </p:txBody>
      </p:sp>
      <p:sp>
        <p:nvSpPr>
          <p:cNvPr id="11" name="object 11"/>
          <p:cNvSpPr txBox="1"/>
          <p:nvPr/>
        </p:nvSpPr>
        <p:spPr>
          <a:xfrm>
            <a:off x="3424760" y="4873018"/>
            <a:ext cx="1341120" cy="397510"/>
          </a:xfrm>
          <a:prstGeom prst="rect">
            <a:avLst/>
          </a:prstGeom>
          <a:solidFill>
            <a:srgbClr val="0070C0"/>
          </a:solidFill>
          <a:ln w="15875">
            <a:solidFill>
              <a:srgbClr val="782009"/>
            </a:solidFill>
          </a:ln>
        </p:spPr>
        <p:txBody>
          <a:bodyPr vert="horz" wrap="square" lIns="0" tIns="0" rIns="0" bIns="0" rtlCol="0">
            <a:spAutoFit/>
          </a:bodyPr>
          <a:lstStyle/>
          <a:p>
            <a:pPr marL="246379" marR="239395" indent="58419">
              <a:lnSpc>
                <a:spcPct val="101899"/>
              </a:lnSpc>
            </a:pPr>
            <a:r>
              <a:rPr sz="1200" spc="-5" dirty="0">
                <a:solidFill>
                  <a:srgbClr val="FFFFFF"/>
                </a:solidFill>
                <a:latin typeface="Century Gothic"/>
                <a:cs typeface="Century Gothic"/>
              </a:rPr>
              <a:t>Customer  satisfaction</a:t>
            </a:r>
            <a:endParaRPr sz="1200">
              <a:latin typeface="Century Gothic"/>
              <a:cs typeface="Century Gothic"/>
            </a:endParaRPr>
          </a:p>
        </p:txBody>
      </p:sp>
      <p:sp>
        <p:nvSpPr>
          <p:cNvPr id="12" name="object 12"/>
          <p:cNvSpPr/>
          <p:nvPr/>
        </p:nvSpPr>
        <p:spPr>
          <a:xfrm>
            <a:off x="4057031" y="2847097"/>
            <a:ext cx="76200" cy="637540"/>
          </a:xfrm>
          <a:custGeom>
            <a:avLst/>
            <a:gdLst/>
            <a:ahLst/>
            <a:cxnLst/>
            <a:rect l="l" t="t" r="r" b="b"/>
            <a:pathLst>
              <a:path w="76200" h="637539">
                <a:moveTo>
                  <a:pt x="76200" y="560999"/>
                </a:moveTo>
                <a:lnTo>
                  <a:pt x="0" y="560999"/>
                </a:lnTo>
                <a:lnTo>
                  <a:pt x="38100" y="637199"/>
                </a:lnTo>
                <a:lnTo>
                  <a:pt x="76200" y="560999"/>
                </a:lnTo>
                <a:close/>
              </a:path>
              <a:path w="76200" h="637539">
                <a:moveTo>
                  <a:pt x="42862" y="76200"/>
                </a:moveTo>
                <a:lnTo>
                  <a:pt x="33337" y="76200"/>
                </a:lnTo>
                <a:lnTo>
                  <a:pt x="33337" y="560999"/>
                </a:lnTo>
                <a:lnTo>
                  <a:pt x="42862" y="560999"/>
                </a:lnTo>
                <a:lnTo>
                  <a:pt x="42862" y="76200"/>
                </a:lnTo>
                <a:close/>
              </a:path>
              <a:path w="76200" h="637539">
                <a:moveTo>
                  <a:pt x="38100" y="0"/>
                </a:moveTo>
                <a:lnTo>
                  <a:pt x="0" y="76200"/>
                </a:lnTo>
                <a:lnTo>
                  <a:pt x="76200" y="76200"/>
                </a:lnTo>
                <a:lnTo>
                  <a:pt x="38100" y="0"/>
                </a:lnTo>
                <a:close/>
              </a:path>
            </a:pathLst>
          </a:custGeom>
          <a:solidFill>
            <a:srgbClr val="9D2D0F"/>
          </a:solidFill>
        </p:spPr>
        <p:txBody>
          <a:bodyPr wrap="square" lIns="0" tIns="0" rIns="0" bIns="0" rtlCol="0"/>
          <a:lstStyle/>
          <a:p>
            <a:endParaRPr/>
          </a:p>
        </p:txBody>
      </p:sp>
      <p:sp>
        <p:nvSpPr>
          <p:cNvPr id="13" name="object 13"/>
          <p:cNvSpPr/>
          <p:nvPr/>
        </p:nvSpPr>
        <p:spPr>
          <a:xfrm>
            <a:off x="2763782" y="3831356"/>
            <a:ext cx="611505" cy="80010"/>
          </a:xfrm>
          <a:custGeom>
            <a:avLst/>
            <a:gdLst/>
            <a:ahLst/>
            <a:cxnLst/>
            <a:rect l="l" t="t" r="r" b="b"/>
            <a:pathLst>
              <a:path w="611504" h="80010">
                <a:moveTo>
                  <a:pt x="76200" y="3310"/>
                </a:moveTo>
                <a:lnTo>
                  <a:pt x="0" y="41410"/>
                </a:lnTo>
                <a:lnTo>
                  <a:pt x="76200" y="79510"/>
                </a:lnTo>
                <a:lnTo>
                  <a:pt x="76200" y="46173"/>
                </a:lnTo>
                <a:lnTo>
                  <a:pt x="307003" y="46173"/>
                </a:lnTo>
                <a:lnTo>
                  <a:pt x="308193" y="45639"/>
                </a:lnTo>
                <a:lnTo>
                  <a:pt x="309055" y="44777"/>
                </a:lnTo>
                <a:lnTo>
                  <a:pt x="309849" y="42862"/>
                </a:lnTo>
                <a:lnTo>
                  <a:pt x="601850" y="42862"/>
                </a:lnTo>
                <a:lnTo>
                  <a:pt x="611375" y="38100"/>
                </a:lnTo>
                <a:lnTo>
                  <a:pt x="608472" y="36648"/>
                </a:lnTo>
                <a:lnTo>
                  <a:pt x="76200" y="36648"/>
                </a:lnTo>
                <a:lnTo>
                  <a:pt x="76200" y="3310"/>
                </a:lnTo>
                <a:close/>
              </a:path>
              <a:path w="611504" h="80010">
                <a:moveTo>
                  <a:pt x="601850" y="42862"/>
                </a:moveTo>
                <a:lnTo>
                  <a:pt x="535175" y="42862"/>
                </a:lnTo>
                <a:lnTo>
                  <a:pt x="535175" y="76200"/>
                </a:lnTo>
                <a:lnTo>
                  <a:pt x="601850" y="42862"/>
                </a:lnTo>
                <a:close/>
              </a:path>
              <a:path w="611504" h="80010">
                <a:moveTo>
                  <a:pt x="535175" y="0"/>
                </a:moveTo>
                <a:lnTo>
                  <a:pt x="535175" y="33337"/>
                </a:lnTo>
                <a:lnTo>
                  <a:pt x="304373" y="33337"/>
                </a:lnTo>
                <a:lnTo>
                  <a:pt x="303182" y="33869"/>
                </a:lnTo>
                <a:lnTo>
                  <a:pt x="302320" y="34731"/>
                </a:lnTo>
                <a:lnTo>
                  <a:pt x="301527" y="36648"/>
                </a:lnTo>
                <a:lnTo>
                  <a:pt x="608472" y="36648"/>
                </a:lnTo>
                <a:lnTo>
                  <a:pt x="535175" y="0"/>
                </a:lnTo>
                <a:close/>
              </a:path>
            </a:pathLst>
          </a:custGeom>
          <a:solidFill>
            <a:srgbClr val="9D2D0F"/>
          </a:solidFill>
        </p:spPr>
        <p:txBody>
          <a:bodyPr wrap="square" lIns="0" tIns="0" rIns="0" bIns="0" rtlCol="0"/>
          <a:lstStyle/>
          <a:p>
            <a:endParaRPr/>
          </a:p>
        </p:txBody>
      </p:sp>
      <p:sp>
        <p:nvSpPr>
          <p:cNvPr id="14" name="object 14"/>
          <p:cNvSpPr/>
          <p:nvPr/>
        </p:nvSpPr>
        <p:spPr>
          <a:xfrm>
            <a:off x="4057031" y="4254614"/>
            <a:ext cx="76200" cy="618490"/>
          </a:xfrm>
          <a:custGeom>
            <a:avLst/>
            <a:gdLst/>
            <a:ahLst/>
            <a:cxnLst/>
            <a:rect l="l" t="t" r="r" b="b"/>
            <a:pathLst>
              <a:path w="76200" h="618489">
                <a:moveTo>
                  <a:pt x="76200" y="542203"/>
                </a:moveTo>
                <a:lnTo>
                  <a:pt x="0" y="542203"/>
                </a:lnTo>
                <a:lnTo>
                  <a:pt x="38100" y="618403"/>
                </a:lnTo>
                <a:lnTo>
                  <a:pt x="76200" y="542203"/>
                </a:lnTo>
                <a:close/>
              </a:path>
              <a:path w="76200" h="618489">
                <a:moveTo>
                  <a:pt x="42862" y="76199"/>
                </a:moveTo>
                <a:lnTo>
                  <a:pt x="33337" y="76199"/>
                </a:lnTo>
                <a:lnTo>
                  <a:pt x="33337" y="542203"/>
                </a:lnTo>
                <a:lnTo>
                  <a:pt x="42862" y="542203"/>
                </a:lnTo>
                <a:lnTo>
                  <a:pt x="42862" y="76199"/>
                </a:lnTo>
                <a:close/>
              </a:path>
              <a:path w="76200" h="618489">
                <a:moveTo>
                  <a:pt x="38100" y="0"/>
                </a:moveTo>
                <a:lnTo>
                  <a:pt x="0" y="76199"/>
                </a:lnTo>
                <a:lnTo>
                  <a:pt x="76200" y="76199"/>
                </a:lnTo>
                <a:lnTo>
                  <a:pt x="38100" y="0"/>
                </a:lnTo>
                <a:close/>
              </a:path>
            </a:pathLst>
          </a:custGeom>
          <a:solidFill>
            <a:srgbClr val="9D2D0F"/>
          </a:solidFill>
        </p:spPr>
        <p:txBody>
          <a:bodyPr wrap="square" lIns="0" tIns="0" rIns="0" bIns="0" rtlCol="0"/>
          <a:lstStyle/>
          <a:p>
            <a:endParaRPr/>
          </a:p>
        </p:txBody>
      </p:sp>
      <p:sp>
        <p:nvSpPr>
          <p:cNvPr id="15" name="object 15"/>
          <p:cNvSpPr/>
          <p:nvPr/>
        </p:nvSpPr>
        <p:spPr>
          <a:xfrm>
            <a:off x="4815099" y="3831357"/>
            <a:ext cx="611505" cy="80010"/>
          </a:xfrm>
          <a:custGeom>
            <a:avLst/>
            <a:gdLst/>
            <a:ahLst/>
            <a:cxnLst/>
            <a:rect l="l" t="t" r="r" b="b"/>
            <a:pathLst>
              <a:path w="611504" h="80010">
                <a:moveTo>
                  <a:pt x="608472" y="42862"/>
                </a:moveTo>
                <a:lnTo>
                  <a:pt x="301528" y="42862"/>
                </a:lnTo>
                <a:lnTo>
                  <a:pt x="302322" y="44776"/>
                </a:lnTo>
                <a:lnTo>
                  <a:pt x="303183" y="45638"/>
                </a:lnTo>
                <a:lnTo>
                  <a:pt x="304374" y="46172"/>
                </a:lnTo>
                <a:lnTo>
                  <a:pt x="535177" y="46172"/>
                </a:lnTo>
                <a:lnTo>
                  <a:pt x="535177" y="79509"/>
                </a:lnTo>
                <a:lnTo>
                  <a:pt x="608472" y="42862"/>
                </a:lnTo>
                <a:close/>
              </a:path>
              <a:path w="611504" h="80010">
                <a:moveTo>
                  <a:pt x="76200" y="0"/>
                </a:moveTo>
                <a:lnTo>
                  <a:pt x="0" y="38100"/>
                </a:lnTo>
                <a:lnTo>
                  <a:pt x="76200" y="76200"/>
                </a:lnTo>
                <a:lnTo>
                  <a:pt x="76200" y="42862"/>
                </a:lnTo>
                <a:lnTo>
                  <a:pt x="608472" y="42862"/>
                </a:lnTo>
                <a:lnTo>
                  <a:pt x="611377" y="41409"/>
                </a:lnTo>
                <a:lnTo>
                  <a:pt x="601852" y="36647"/>
                </a:lnTo>
                <a:lnTo>
                  <a:pt x="309849" y="36647"/>
                </a:lnTo>
                <a:lnTo>
                  <a:pt x="309057" y="34733"/>
                </a:lnTo>
                <a:lnTo>
                  <a:pt x="308194" y="33870"/>
                </a:lnTo>
                <a:lnTo>
                  <a:pt x="307004" y="33337"/>
                </a:lnTo>
                <a:lnTo>
                  <a:pt x="76200" y="33337"/>
                </a:lnTo>
                <a:lnTo>
                  <a:pt x="76200" y="0"/>
                </a:lnTo>
                <a:close/>
              </a:path>
              <a:path w="611504" h="80010">
                <a:moveTo>
                  <a:pt x="535177" y="3309"/>
                </a:moveTo>
                <a:lnTo>
                  <a:pt x="535177" y="36647"/>
                </a:lnTo>
                <a:lnTo>
                  <a:pt x="601852" y="36647"/>
                </a:lnTo>
                <a:lnTo>
                  <a:pt x="535177" y="3309"/>
                </a:lnTo>
                <a:close/>
              </a:path>
            </a:pathLst>
          </a:custGeom>
          <a:solidFill>
            <a:srgbClr val="9D2D0F"/>
          </a:solidFill>
        </p:spPr>
        <p:txBody>
          <a:bodyPr wrap="square" lIns="0" tIns="0" rIns="0" bIns="0" rtlCol="0"/>
          <a:lstStyle/>
          <a:p>
            <a:endParaRPr/>
          </a:p>
        </p:txBody>
      </p:sp>
      <p:sp>
        <p:nvSpPr>
          <p:cNvPr id="16" name="object 16"/>
          <p:cNvSpPr/>
          <p:nvPr/>
        </p:nvSpPr>
        <p:spPr>
          <a:xfrm>
            <a:off x="7249895" y="3937420"/>
            <a:ext cx="1114425" cy="317500"/>
          </a:xfrm>
          <a:custGeom>
            <a:avLst/>
            <a:gdLst/>
            <a:ahLst/>
            <a:cxnLst/>
            <a:rect l="l" t="t" r="r" b="b"/>
            <a:pathLst>
              <a:path w="1114425" h="317500">
                <a:moveTo>
                  <a:pt x="1061557" y="0"/>
                </a:moveTo>
                <a:lnTo>
                  <a:pt x="52866" y="0"/>
                </a:lnTo>
                <a:lnTo>
                  <a:pt x="32288" y="4154"/>
                </a:lnTo>
                <a:lnTo>
                  <a:pt x="15484" y="15484"/>
                </a:lnTo>
                <a:lnTo>
                  <a:pt x="4154" y="32289"/>
                </a:lnTo>
                <a:lnTo>
                  <a:pt x="0" y="52867"/>
                </a:lnTo>
                <a:lnTo>
                  <a:pt x="0" y="264326"/>
                </a:lnTo>
                <a:lnTo>
                  <a:pt x="4154" y="284904"/>
                </a:lnTo>
                <a:lnTo>
                  <a:pt x="15484" y="301709"/>
                </a:lnTo>
                <a:lnTo>
                  <a:pt x="32288" y="313039"/>
                </a:lnTo>
                <a:lnTo>
                  <a:pt x="52866" y="317193"/>
                </a:lnTo>
                <a:lnTo>
                  <a:pt x="1061557" y="317193"/>
                </a:lnTo>
                <a:lnTo>
                  <a:pt x="1082135" y="313039"/>
                </a:lnTo>
                <a:lnTo>
                  <a:pt x="1098940" y="301709"/>
                </a:lnTo>
                <a:lnTo>
                  <a:pt x="1110270" y="284904"/>
                </a:lnTo>
                <a:lnTo>
                  <a:pt x="1114425" y="264326"/>
                </a:lnTo>
                <a:lnTo>
                  <a:pt x="1114425" y="52867"/>
                </a:lnTo>
                <a:lnTo>
                  <a:pt x="1110270" y="32289"/>
                </a:lnTo>
                <a:lnTo>
                  <a:pt x="1098940" y="15484"/>
                </a:lnTo>
                <a:lnTo>
                  <a:pt x="1082135" y="4154"/>
                </a:lnTo>
                <a:lnTo>
                  <a:pt x="1061557" y="0"/>
                </a:lnTo>
                <a:close/>
              </a:path>
            </a:pathLst>
          </a:custGeom>
          <a:solidFill>
            <a:srgbClr val="A53010"/>
          </a:solidFill>
        </p:spPr>
        <p:txBody>
          <a:bodyPr wrap="square" lIns="0" tIns="0" rIns="0" bIns="0" rtlCol="0"/>
          <a:lstStyle/>
          <a:p>
            <a:endParaRPr/>
          </a:p>
        </p:txBody>
      </p:sp>
      <p:sp>
        <p:nvSpPr>
          <p:cNvPr id="17" name="object 17"/>
          <p:cNvSpPr/>
          <p:nvPr/>
        </p:nvSpPr>
        <p:spPr>
          <a:xfrm>
            <a:off x="7249895" y="3937420"/>
            <a:ext cx="1114425" cy="317500"/>
          </a:xfrm>
          <a:custGeom>
            <a:avLst/>
            <a:gdLst/>
            <a:ahLst/>
            <a:cxnLst/>
            <a:rect l="l" t="t" r="r" b="b"/>
            <a:pathLst>
              <a:path w="1114425" h="317500">
                <a:moveTo>
                  <a:pt x="0" y="52867"/>
                </a:moveTo>
                <a:lnTo>
                  <a:pt x="4154" y="32288"/>
                </a:lnTo>
                <a:lnTo>
                  <a:pt x="15484" y="15484"/>
                </a:lnTo>
                <a:lnTo>
                  <a:pt x="32288" y="4154"/>
                </a:lnTo>
                <a:lnTo>
                  <a:pt x="52866" y="0"/>
                </a:lnTo>
                <a:lnTo>
                  <a:pt x="1061558" y="0"/>
                </a:lnTo>
                <a:lnTo>
                  <a:pt x="1082136" y="4154"/>
                </a:lnTo>
                <a:lnTo>
                  <a:pt x="1098940" y="15484"/>
                </a:lnTo>
                <a:lnTo>
                  <a:pt x="1110270" y="32288"/>
                </a:lnTo>
                <a:lnTo>
                  <a:pt x="1114425" y="52867"/>
                </a:lnTo>
                <a:lnTo>
                  <a:pt x="1114425" y="264325"/>
                </a:lnTo>
                <a:lnTo>
                  <a:pt x="1110270" y="284904"/>
                </a:lnTo>
                <a:lnTo>
                  <a:pt x="1098940" y="301708"/>
                </a:lnTo>
                <a:lnTo>
                  <a:pt x="1082136" y="313038"/>
                </a:lnTo>
                <a:lnTo>
                  <a:pt x="1061558" y="317193"/>
                </a:lnTo>
                <a:lnTo>
                  <a:pt x="52866" y="317193"/>
                </a:lnTo>
                <a:lnTo>
                  <a:pt x="32288" y="313038"/>
                </a:lnTo>
                <a:lnTo>
                  <a:pt x="15484" y="301708"/>
                </a:lnTo>
                <a:lnTo>
                  <a:pt x="4154" y="284904"/>
                </a:lnTo>
                <a:lnTo>
                  <a:pt x="0" y="264325"/>
                </a:lnTo>
                <a:lnTo>
                  <a:pt x="0" y="52867"/>
                </a:lnTo>
                <a:close/>
              </a:path>
            </a:pathLst>
          </a:custGeom>
          <a:ln w="15875">
            <a:solidFill>
              <a:srgbClr val="782009"/>
            </a:solidFill>
          </a:ln>
        </p:spPr>
        <p:txBody>
          <a:bodyPr wrap="square" lIns="0" tIns="0" rIns="0" bIns="0" rtlCol="0"/>
          <a:lstStyle/>
          <a:p>
            <a:endParaRPr/>
          </a:p>
        </p:txBody>
      </p:sp>
      <p:sp>
        <p:nvSpPr>
          <p:cNvPr id="18" name="object 18"/>
          <p:cNvSpPr txBox="1"/>
          <p:nvPr/>
        </p:nvSpPr>
        <p:spPr>
          <a:xfrm>
            <a:off x="7484845" y="3930917"/>
            <a:ext cx="644525" cy="330200"/>
          </a:xfrm>
          <a:prstGeom prst="rect">
            <a:avLst/>
          </a:prstGeom>
        </p:spPr>
        <p:txBody>
          <a:bodyPr vert="horz" wrap="square" lIns="0" tIns="12700" rIns="0" bIns="0" rtlCol="0">
            <a:spAutoFit/>
          </a:bodyPr>
          <a:lstStyle/>
          <a:p>
            <a:pPr marL="12700" marR="5080" indent="33020">
              <a:lnSpc>
                <a:spcPct val="100000"/>
              </a:lnSpc>
              <a:spcBef>
                <a:spcPts val="100"/>
              </a:spcBef>
            </a:pPr>
            <a:r>
              <a:rPr sz="1000" spc="-5" dirty="0">
                <a:solidFill>
                  <a:srgbClr val="FFFFFF"/>
                </a:solidFill>
                <a:latin typeface="Century Gothic"/>
                <a:cs typeface="Century Gothic"/>
              </a:rPr>
              <a:t>Analytics  </a:t>
            </a:r>
            <a:r>
              <a:rPr sz="1000" dirty="0">
                <a:solidFill>
                  <a:srgbClr val="FFFFFF"/>
                </a:solidFill>
                <a:latin typeface="Century Gothic"/>
                <a:cs typeface="Century Gothic"/>
              </a:rPr>
              <a:t>ca</a:t>
            </a:r>
            <a:r>
              <a:rPr sz="1000" spc="0" dirty="0">
                <a:solidFill>
                  <a:srgbClr val="FFFFFF"/>
                </a:solidFill>
                <a:latin typeface="Century Gothic"/>
                <a:cs typeface="Century Gothic"/>
              </a:rPr>
              <a:t>p</a:t>
            </a:r>
            <a:r>
              <a:rPr sz="1000" dirty="0">
                <a:solidFill>
                  <a:srgbClr val="FFFFFF"/>
                </a:solidFill>
                <a:latin typeface="Century Gothic"/>
                <a:cs typeface="Century Gothic"/>
              </a:rPr>
              <a:t>a</a:t>
            </a:r>
            <a:r>
              <a:rPr sz="1000" spc="0" dirty="0">
                <a:solidFill>
                  <a:srgbClr val="FFFFFF"/>
                </a:solidFill>
                <a:latin typeface="Century Gothic"/>
                <a:cs typeface="Century Gothic"/>
              </a:rPr>
              <a:t>b</a:t>
            </a:r>
            <a:r>
              <a:rPr sz="1000" spc="-5" dirty="0">
                <a:solidFill>
                  <a:srgbClr val="FFFFFF"/>
                </a:solidFill>
                <a:latin typeface="Century Gothic"/>
                <a:cs typeface="Century Gothic"/>
              </a:rPr>
              <a:t>ilit</a:t>
            </a:r>
            <a:r>
              <a:rPr sz="1000" dirty="0">
                <a:solidFill>
                  <a:srgbClr val="FFFFFF"/>
                </a:solidFill>
                <a:latin typeface="Century Gothic"/>
                <a:cs typeface="Century Gothic"/>
              </a:rPr>
              <a:t>y</a:t>
            </a:r>
            <a:endParaRPr sz="1000">
              <a:latin typeface="Century Gothic"/>
              <a:cs typeface="Century Gothic"/>
            </a:endParaRPr>
          </a:p>
        </p:txBody>
      </p:sp>
      <p:sp>
        <p:nvSpPr>
          <p:cNvPr id="19" name="object 19"/>
          <p:cNvSpPr txBox="1"/>
          <p:nvPr/>
        </p:nvSpPr>
        <p:spPr>
          <a:xfrm>
            <a:off x="7249895" y="3460004"/>
            <a:ext cx="1114425" cy="469265"/>
          </a:xfrm>
          <a:prstGeom prst="rect">
            <a:avLst/>
          </a:prstGeom>
          <a:solidFill>
            <a:srgbClr val="0070C0"/>
          </a:solidFill>
          <a:ln w="15875">
            <a:solidFill>
              <a:srgbClr val="782009"/>
            </a:solidFill>
          </a:ln>
        </p:spPr>
        <p:txBody>
          <a:bodyPr vert="horz" wrap="square" lIns="0" tIns="3810" rIns="0" bIns="0" rtlCol="0">
            <a:spAutoFit/>
          </a:bodyPr>
          <a:lstStyle/>
          <a:p>
            <a:pPr>
              <a:lnSpc>
                <a:spcPct val="100000"/>
              </a:lnSpc>
              <a:spcBef>
                <a:spcPts val="30"/>
              </a:spcBef>
            </a:pPr>
            <a:endParaRPr sz="1000">
              <a:latin typeface="Times New Roman"/>
              <a:cs typeface="Times New Roman"/>
            </a:endParaRPr>
          </a:p>
          <a:p>
            <a:pPr marL="300990">
              <a:lnSpc>
                <a:spcPct val="100000"/>
              </a:lnSpc>
            </a:pPr>
            <a:r>
              <a:rPr sz="1000" spc="-5" dirty="0">
                <a:solidFill>
                  <a:srgbClr val="FFFFFF"/>
                </a:solidFill>
                <a:latin typeface="Century Gothic"/>
                <a:cs typeface="Century Gothic"/>
              </a:rPr>
              <a:t>Finance</a:t>
            </a:r>
            <a:endParaRPr sz="1000">
              <a:latin typeface="Century Gothic"/>
              <a:cs typeface="Century Gothic"/>
            </a:endParaRPr>
          </a:p>
        </p:txBody>
      </p:sp>
      <p:sp>
        <p:nvSpPr>
          <p:cNvPr id="20" name="object 20"/>
          <p:cNvSpPr/>
          <p:nvPr/>
        </p:nvSpPr>
        <p:spPr>
          <a:xfrm>
            <a:off x="8364320" y="2869733"/>
            <a:ext cx="1114425" cy="317500"/>
          </a:xfrm>
          <a:custGeom>
            <a:avLst/>
            <a:gdLst/>
            <a:ahLst/>
            <a:cxnLst/>
            <a:rect l="l" t="t" r="r" b="b"/>
            <a:pathLst>
              <a:path w="1114425" h="317500">
                <a:moveTo>
                  <a:pt x="1061557" y="0"/>
                </a:moveTo>
                <a:lnTo>
                  <a:pt x="52866" y="0"/>
                </a:lnTo>
                <a:lnTo>
                  <a:pt x="32288" y="4154"/>
                </a:lnTo>
                <a:lnTo>
                  <a:pt x="15484" y="15484"/>
                </a:lnTo>
                <a:lnTo>
                  <a:pt x="4154" y="32288"/>
                </a:lnTo>
                <a:lnTo>
                  <a:pt x="0" y="52867"/>
                </a:lnTo>
                <a:lnTo>
                  <a:pt x="0" y="264326"/>
                </a:lnTo>
                <a:lnTo>
                  <a:pt x="4154" y="284904"/>
                </a:lnTo>
                <a:lnTo>
                  <a:pt x="15484" y="301708"/>
                </a:lnTo>
                <a:lnTo>
                  <a:pt x="32288" y="313038"/>
                </a:lnTo>
                <a:lnTo>
                  <a:pt x="52866" y="317192"/>
                </a:lnTo>
                <a:lnTo>
                  <a:pt x="1061557" y="317192"/>
                </a:lnTo>
                <a:lnTo>
                  <a:pt x="1082135" y="313038"/>
                </a:lnTo>
                <a:lnTo>
                  <a:pt x="1098940" y="301708"/>
                </a:lnTo>
                <a:lnTo>
                  <a:pt x="1110270" y="284904"/>
                </a:lnTo>
                <a:lnTo>
                  <a:pt x="1114425" y="264326"/>
                </a:lnTo>
                <a:lnTo>
                  <a:pt x="1114425" y="52867"/>
                </a:lnTo>
                <a:lnTo>
                  <a:pt x="1110270" y="32288"/>
                </a:lnTo>
                <a:lnTo>
                  <a:pt x="1098940" y="15484"/>
                </a:lnTo>
                <a:lnTo>
                  <a:pt x="1082135" y="4154"/>
                </a:lnTo>
                <a:lnTo>
                  <a:pt x="1061557" y="0"/>
                </a:lnTo>
                <a:close/>
              </a:path>
            </a:pathLst>
          </a:custGeom>
          <a:solidFill>
            <a:srgbClr val="A53010"/>
          </a:solidFill>
        </p:spPr>
        <p:txBody>
          <a:bodyPr wrap="square" lIns="0" tIns="0" rIns="0" bIns="0" rtlCol="0"/>
          <a:lstStyle/>
          <a:p>
            <a:endParaRPr/>
          </a:p>
        </p:txBody>
      </p:sp>
      <p:sp>
        <p:nvSpPr>
          <p:cNvPr id="21" name="object 21"/>
          <p:cNvSpPr/>
          <p:nvPr/>
        </p:nvSpPr>
        <p:spPr>
          <a:xfrm>
            <a:off x="8364320" y="2869733"/>
            <a:ext cx="1114425" cy="317500"/>
          </a:xfrm>
          <a:custGeom>
            <a:avLst/>
            <a:gdLst/>
            <a:ahLst/>
            <a:cxnLst/>
            <a:rect l="l" t="t" r="r" b="b"/>
            <a:pathLst>
              <a:path w="1114425" h="317500">
                <a:moveTo>
                  <a:pt x="0" y="52867"/>
                </a:moveTo>
                <a:lnTo>
                  <a:pt x="4154" y="32288"/>
                </a:lnTo>
                <a:lnTo>
                  <a:pt x="15484" y="15484"/>
                </a:lnTo>
                <a:lnTo>
                  <a:pt x="32288" y="4154"/>
                </a:lnTo>
                <a:lnTo>
                  <a:pt x="52866" y="0"/>
                </a:lnTo>
                <a:lnTo>
                  <a:pt x="1061558" y="0"/>
                </a:lnTo>
                <a:lnTo>
                  <a:pt x="1082136" y="4154"/>
                </a:lnTo>
                <a:lnTo>
                  <a:pt x="1098940" y="15484"/>
                </a:lnTo>
                <a:lnTo>
                  <a:pt x="1110270" y="32288"/>
                </a:lnTo>
                <a:lnTo>
                  <a:pt x="1114425" y="52867"/>
                </a:lnTo>
                <a:lnTo>
                  <a:pt x="1114425" y="264325"/>
                </a:lnTo>
                <a:lnTo>
                  <a:pt x="1110270" y="284904"/>
                </a:lnTo>
                <a:lnTo>
                  <a:pt x="1098940" y="301708"/>
                </a:lnTo>
                <a:lnTo>
                  <a:pt x="1082136" y="313038"/>
                </a:lnTo>
                <a:lnTo>
                  <a:pt x="1061558" y="317193"/>
                </a:lnTo>
                <a:lnTo>
                  <a:pt x="52866" y="317193"/>
                </a:lnTo>
                <a:lnTo>
                  <a:pt x="32288" y="313038"/>
                </a:lnTo>
                <a:lnTo>
                  <a:pt x="15484" y="301708"/>
                </a:lnTo>
                <a:lnTo>
                  <a:pt x="4154" y="284904"/>
                </a:lnTo>
                <a:lnTo>
                  <a:pt x="0" y="264325"/>
                </a:lnTo>
                <a:lnTo>
                  <a:pt x="0" y="52867"/>
                </a:lnTo>
                <a:close/>
              </a:path>
            </a:pathLst>
          </a:custGeom>
          <a:ln w="15875">
            <a:solidFill>
              <a:srgbClr val="782009"/>
            </a:solidFill>
          </a:ln>
        </p:spPr>
        <p:txBody>
          <a:bodyPr wrap="square" lIns="0" tIns="0" rIns="0" bIns="0" rtlCol="0"/>
          <a:lstStyle/>
          <a:p>
            <a:endParaRPr/>
          </a:p>
        </p:txBody>
      </p:sp>
      <p:sp>
        <p:nvSpPr>
          <p:cNvPr id="22" name="object 22"/>
          <p:cNvSpPr txBox="1"/>
          <p:nvPr/>
        </p:nvSpPr>
        <p:spPr>
          <a:xfrm>
            <a:off x="8599270" y="2863230"/>
            <a:ext cx="644525" cy="330200"/>
          </a:xfrm>
          <a:prstGeom prst="rect">
            <a:avLst/>
          </a:prstGeom>
        </p:spPr>
        <p:txBody>
          <a:bodyPr vert="horz" wrap="square" lIns="0" tIns="12700" rIns="0" bIns="0" rtlCol="0">
            <a:spAutoFit/>
          </a:bodyPr>
          <a:lstStyle/>
          <a:p>
            <a:pPr marL="12700" marR="5080" indent="33020">
              <a:lnSpc>
                <a:spcPct val="100000"/>
              </a:lnSpc>
              <a:spcBef>
                <a:spcPts val="100"/>
              </a:spcBef>
            </a:pPr>
            <a:r>
              <a:rPr sz="1000" spc="-5" dirty="0">
                <a:solidFill>
                  <a:srgbClr val="FFFFFF"/>
                </a:solidFill>
                <a:latin typeface="Century Gothic"/>
                <a:cs typeface="Century Gothic"/>
              </a:rPr>
              <a:t>Analytics  </a:t>
            </a:r>
            <a:r>
              <a:rPr sz="1000" dirty="0">
                <a:solidFill>
                  <a:srgbClr val="FFFFFF"/>
                </a:solidFill>
                <a:latin typeface="Century Gothic"/>
                <a:cs typeface="Century Gothic"/>
              </a:rPr>
              <a:t>ca</a:t>
            </a:r>
            <a:r>
              <a:rPr sz="1000" spc="0" dirty="0">
                <a:solidFill>
                  <a:srgbClr val="FFFFFF"/>
                </a:solidFill>
                <a:latin typeface="Century Gothic"/>
                <a:cs typeface="Century Gothic"/>
              </a:rPr>
              <a:t>p</a:t>
            </a:r>
            <a:r>
              <a:rPr sz="1000" dirty="0">
                <a:solidFill>
                  <a:srgbClr val="FFFFFF"/>
                </a:solidFill>
                <a:latin typeface="Century Gothic"/>
                <a:cs typeface="Century Gothic"/>
              </a:rPr>
              <a:t>a</a:t>
            </a:r>
            <a:r>
              <a:rPr sz="1000" spc="0" dirty="0">
                <a:solidFill>
                  <a:srgbClr val="FFFFFF"/>
                </a:solidFill>
                <a:latin typeface="Century Gothic"/>
                <a:cs typeface="Century Gothic"/>
              </a:rPr>
              <a:t>b</a:t>
            </a:r>
            <a:r>
              <a:rPr sz="1000" spc="-5" dirty="0">
                <a:solidFill>
                  <a:srgbClr val="FFFFFF"/>
                </a:solidFill>
                <a:latin typeface="Century Gothic"/>
                <a:cs typeface="Century Gothic"/>
              </a:rPr>
              <a:t>ilit</a:t>
            </a:r>
            <a:r>
              <a:rPr sz="1000" dirty="0">
                <a:solidFill>
                  <a:srgbClr val="FFFFFF"/>
                </a:solidFill>
                <a:latin typeface="Century Gothic"/>
                <a:cs typeface="Century Gothic"/>
              </a:rPr>
              <a:t>y</a:t>
            </a:r>
            <a:endParaRPr sz="1000">
              <a:latin typeface="Century Gothic"/>
              <a:cs typeface="Century Gothic"/>
            </a:endParaRPr>
          </a:p>
        </p:txBody>
      </p:sp>
      <p:sp>
        <p:nvSpPr>
          <p:cNvPr id="23" name="object 23"/>
          <p:cNvSpPr txBox="1"/>
          <p:nvPr/>
        </p:nvSpPr>
        <p:spPr>
          <a:xfrm>
            <a:off x="8364320" y="2396533"/>
            <a:ext cx="1114425" cy="469265"/>
          </a:xfrm>
          <a:prstGeom prst="rect">
            <a:avLst/>
          </a:prstGeom>
          <a:solidFill>
            <a:srgbClr val="0070C0"/>
          </a:solidFill>
          <a:ln w="15875">
            <a:solidFill>
              <a:srgbClr val="782009"/>
            </a:solidFill>
          </a:ln>
        </p:spPr>
        <p:txBody>
          <a:bodyPr vert="horz" wrap="square" lIns="0" tIns="3810" rIns="0" bIns="0" rtlCol="0">
            <a:spAutoFit/>
          </a:bodyPr>
          <a:lstStyle/>
          <a:p>
            <a:pPr>
              <a:lnSpc>
                <a:spcPct val="100000"/>
              </a:lnSpc>
              <a:spcBef>
                <a:spcPts val="30"/>
              </a:spcBef>
            </a:pPr>
            <a:endParaRPr sz="1000">
              <a:latin typeface="Times New Roman"/>
              <a:cs typeface="Times New Roman"/>
            </a:endParaRPr>
          </a:p>
          <a:p>
            <a:pPr marL="238760">
              <a:lnSpc>
                <a:spcPct val="100000"/>
              </a:lnSpc>
            </a:pPr>
            <a:r>
              <a:rPr sz="1000" spc="-5" dirty="0">
                <a:solidFill>
                  <a:srgbClr val="FFFFFF"/>
                </a:solidFill>
                <a:latin typeface="Century Gothic"/>
                <a:cs typeface="Century Gothic"/>
              </a:rPr>
              <a:t>Marketing</a:t>
            </a:r>
            <a:endParaRPr sz="1000">
              <a:latin typeface="Century Gothic"/>
              <a:cs typeface="Century Gothic"/>
            </a:endParaRPr>
          </a:p>
        </p:txBody>
      </p:sp>
      <p:sp>
        <p:nvSpPr>
          <p:cNvPr id="24" name="object 24"/>
          <p:cNvSpPr/>
          <p:nvPr/>
        </p:nvSpPr>
        <p:spPr>
          <a:xfrm>
            <a:off x="8370670" y="4993989"/>
            <a:ext cx="1114425" cy="317500"/>
          </a:xfrm>
          <a:custGeom>
            <a:avLst/>
            <a:gdLst/>
            <a:ahLst/>
            <a:cxnLst/>
            <a:rect l="l" t="t" r="r" b="b"/>
            <a:pathLst>
              <a:path w="1114425" h="317500">
                <a:moveTo>
                  <a:pt x="1061557" y="0"/>
                </a:moveTo>
                <a:lnTo>
                  <a:pt x="52866" y="0"/>
                </a:lnTo>
                <a:lnTo>
                  <a:pt x="32288" y="4154"/>
                </a:lnTo>
                <a:lnTo>
                  <a:pt x="15484" y="15484"/>
                </a:lnTo>
                <a:lnTo>
                  <a:pt x="4154" y="32289"/>
                </a:lnTo>
                <a:lnTo>
                  <a:pt x="0" y="52867"/>
                </a:lnTo>
                <a:lnTo>
                  <a:pt x="0" y="264326"/>
                </a:lnTo>
                <a:lnTo>
                  <a:pt x="4154" y="284904"/>
                </a:lnTo>
                <a:lnTo>
                  <a:pt x="15484" y="301709"/>
                </a:lnTo>
                <a:lnTo>
                  <a:pt x="32288" y="313039"/>
                </a:lnTo>
                <a:lnTo>
                  <a:pt x="52866" y="317193"/>
                </a:lnTo>
                <a:lnTo>
                  <a:pt x="1061557" y="317193"/>
                </a:lnTo>
                <a:lnTo>
                  <a:pt x="1082135" y="313039"/>
                </a:lnTo>
                <a:lnTo>
                  <a:pt x="1098940" y="301709"/>
                </a:lnTo>
                <a:lnTo>
                  <a:pt x="1110270" y="284904"/>
                </a:lnTo>
                <a:lnTo>
                  <a:pt x="1114425" y="264326"/>
                </a:lnTo>
                <a:lnTo>
                  <a:pt x="1114425" y="52867"/>
                </a:lnTo>
                <a:lnTo>
                  <a:pt x="1110270" y="32289"/>
                </a:lnTo>
                <a:lnTo>
                  <a:pt x="1098940" y="15484"/>
                </a:lnTo>
                <a:lnTo>
                  <a:pt x="1082135" y="4154"/>
                </a:lnTo>
                <a:lnTo>
                  <a:pt x="1061557" y="0"/>
                </a:lnTo>
                <a:close/>
              </a:path>
            </a:pathLst>
          </a:custGeom>
          <a:solidFill>
            <a:srgbClr val="A53010"/>
          </a:solidFill>
        </p:spPr>
        <p:txBody>
          <a:bodyPr wrap="square" lIns="0" tIns="0" rIns="0" bIns="0" rtlCol="0"/>
          <a:lstStyle/>
          <a:p>
            <a:endParaRPr/>
          </a:p>
        </p:txBody>
      </p:sp>
      <p:sp>
        <p:nvSpPr>
          <p:cNvPr id="25" name="object 25"/>
          <p:cNvSpPr/>
          <p:nvPr/>
        </p:nvSpPr>
        <p:spPr>
          <a:xfrm>
            <a:off x="8370670" y="4993989"/>
            <a:ext cx="1114425" cy="317500"/>
          </a:xfrm>
          <a:custGeom>
            <a:avLst/>
            <a:gdLst/>
            <a:ahLst/>
            <a:cxnLst/>
            <a:rect l="l" t="t" r="r" b="b"/>
            <a:pathLst>
              <a:path w="1114425" h="317500">
                <a:moveTo>
                  <a:pt x="0" y="52867"/>
                </a:moveTo>
                <a:lnTo>
                  <a:pt x="4154" y="32288"/>
                </a:lnTo>
                <a:lnTo>
                  <a:pt x="15484" y="15484"/>
                </a:lnTo>
                <a:lnTo>
                  <a:pt x="32288" y="4154"/>
                </a:lnTo>
                <a:lnTo>
                  <a:pt x="52866" y="0"/>
                </a:lnTo>
                <a:lnTo>
                  <a:pt x="1061558" y="0"/>
                </a:lnTo>
                <a:lnTo>
                  <a:pt x="1082136" y="4154"/>
                </a:lnTo>
                <a:lnTo>
                  <a:pt x="1098940" y="15484"/>
                </a:lnTo>
                <a:lnTo>
                  <a:pt x="1110270" y="32288"/>
                </a:lnTo>
                <a:lnTo>
                  <a:pt x="1114425" y="52867"/>
                </a:lnTo>
                <a:lnTo>
                  <a:pt x="1114425" y="264325"/>
                </a:lnTo>
                <a:lnTo>
                  <a:pt x="1110270" y="284904"/>
                </a:lnTo>
                <a:lnTo>
                  <a:pt x="1098940" y="301708"/>
                </a:lnTo>
                <a:lnTo>
                  <a:pt x="1082136" y="313038"/>
                </a:lnTo>
                <a:lnTo>
                  <a:pt x="1061558" y="317193"/>
                </a:lnTo>
                <a:lnTo>
                  <a:pt x="52866" y="317193"/>
                </a:lnTo>
                <a:lnTo>
                  <a:pt x="32288" y="313038"/>
                </a:lnTo>
                <a:lnTo>
                  <a:pt x="15484" y="301708"/>
                </a:lnTo>
                <a:lnTo>
                  <a:pt x="4154" y="284904"/>
                </a:lnTo>
                <a:lnTo>
                  <a:pt x="0" y="264325"/>
                </a:lnTo>
                <a:lnTo>
                  <a:pt x="0" y="52867"/>
                </a:lnTo>
                <a:close/>
              </a:path>
            </a:pathLst>
          </a:custGeom>
          <a:ln w="15875">
            <a:solidFill>
              <a:srgbClr val="782009"/>
            </a:solidFill>
          </a:ln>
        </p:spPr>
        <p:txBody>
          <a:bodyPr wrap="square" lIns="0" tIns="0" rIns="0" bIns="0" rtlCol="0"/>
          <a:lstStyle/>
          <a:p>
            <a:endParaRPr/>
          </a:p>
        </p:txBody>
      </p:sp>
      <p:sp>
        <p:nvSpPr>
          <p:cNvPr id="26" name="object 26"/>
          <p:cNvSpPr txBox="1"/>
          <p:nvPr/>
        </p:nvSpPr>
        <p:spPr>
          <a:xfrm>
            <a:off x="8605620" y="4987487"/>
            <a:ext cx="644525" cy="330200"/>
          </a:xfrm>
          <a:prstGeom prst="rect">
            <a:avLst/>
          </a:prstGeom>
        </p:spPr>
        <p:txBody>
          <a:bodyPr vert="horz" wrap="square" lIns="0" tIns="12700" rIns="0" bIns="0" rtlCol="0">
            <a:spAutoFit/>
          </a:bodyPr>
          <a:lstStyle/>
          <a:p>
            <a:pPr marL="12700" marR="5080" indent="33020">
              <a:lnSpc>
                <a:spcPct val="100000"/>
              </a:lnSpc>
              <a:spcBef>
                <a:spcPts val="100"/>
              </a:spcBef>
            </a:pPr>
            <a:r>
              <a:rPr sz="1000" spc="-5" dirty="0">
                <a:solidFill>
                  <a:srgbClr val="FFFFFF"/>
                </a:solidFill>
                <a:latin typeface="Century Gothic"/>
                <a:cs typeface="Century Gothic"/>
              </a:rPr>
              <a:t>Analytics  </a:t>
            </a:r>
            <a:r>
              <a:rPr sz="1000" dirty="0">
                <a:solidFill>
                  <a:srgbClr val="FFFFFF"/>
                </a:solidFill>
                <a:latin typeface="Century Gothic"/>
                <a:cs typeface="Century Gothic"/>
              </a:rPr>
              <a:t>ca</a:t>
            </a:r>
            <a:r>
              <a:rPr sz="1000" spc="0" dirty="0">
                <a:solidFill>
                  <a:srgbClr val="FFFFFF"/>
                </a:solidFill>
                <a:latin typeface="Century Gothic"/>
                <a:cs typeface="Century Gothic"/>
              </a:rPr>
              <a:t>p</a:t>
            </a:r>
            <a:r>
              <a:rPr sz="1000" dirty="0">
                <a:solidFill>
                  <a:srgbClr val="FFFFFF"/>
                </a:solidFill>
                <a:latin typeface="Century Gothic"/>
                <a:cs typeface="Century Gothic"/>
              </a:rPr>
              <a:t>a</a:t>
            </a:r>
            <a:r>
              <a:rPr sz="1000" spc="0" dirty="0">
                <a:solidFill>
                  <a:srgbClr val="FFFFFF"/>
                </a:solidFill>
                <a:latin typeface="Century Gothic"/>
                <a:cs typeface="Century Gothic"/>
              </a:rPr>
              <a:t>b</a:t>
            </a:r>
            <a:r>
              <a:rPr sz="1000" spc="-5" dirty="0">
                <a:solidFill>
                  <a:srgbClr val="FFFFFF"/>
                </a:solidFill>
                <a:latin typeface="Century Gothic"/>
                <a:cs typeface="Century Gothic"/>
              </a:rPr>
              <a:t>ilit</a:t>
            </a:r>
            <a:r>
              <a:rPr sz="1000" dirty="0">
                <a:solidFill>
                  <a:srgbClr val="FFFFFF"/>
                </a:solidFill>
                <a:latin typeface="Century Gothic"/>
                <a:cs typeface="Century Gothic"/>
              </a:rPr>
              <a:t>y</a:t>
            </a:r>
            <a:endParaRPr sz="1000">
              <a:latin typeface="Century Gothic"/>
              <a:cs typeface="Century Gothic"/>
            </a:endParaRPr>
          </a:p>
        </p:txBody>
      </p:sp>
      <p:sp>
        <p:nvSpPr>
          <p:cNvPr id="27" name="object 27"/>
          <p:cNvSpPr txBox="1"/>
          <p:nvPr/>
        </p:nvSpPr>
        <p:spPr>
          <a:xfrm>
            <a:off x="8364318" y="4516573"/>
            <a:ext cx="1114425" cy="469265"/>
          </a:xfrm>
          <a:prstGeom prst="rect">
            <a:avLst/>
          </a:prstGeom>
          <a:solidFill>
            <a:srgbClr val="0070C0"/>
          </a:solidFill>
          <a:ln w="15875">
            <a:solidFill>
              <a:srgbClr val="782009"/>
            </a:solidFill>
          </a:ln>
        </p:spPr>
        <p:txBody>
          <a:bodyPr vert="horz" wrap="square" lIns="0" tIns="73660" rIns="0" bIns="0" rtlCol="0">
            <a:spAutoFit/>
          </a:bodyPr>
          <a:lstStyle/>
          <a:p>
            <a:pPr marL="202565" marR="195580" indent="48260">
              <a:lnSpc>
                <a:spcPct val="100000"/>
              </a:lnSpc>
              <a:spcBef>
                <a:spcPts val="580"/>
              </a:spcBef>
            </a:pPr>
            <a:r>
              <a:rPr sz="1000" spc="-5" dirty="0">
                <a:solidFill>
                  <a:srgbClr val="FFFFFF"/>
                </a:solidFill>
                <a:latin typeface="Century Gothic"/>
                <a:cs typeface="Century Gothic"/>
              </a:rPr>
              <a:t>Customer  satisfaction</a:t>
            </a:r>
            <a:endParaRPr sz="1000">
              <a:latin typeface="Century Gothic"/>
              <a:cs typeface="Century Gothic"/>
            </a:endParaRPr>
          </a:p>
        </p:txBody>
      </p:sp>
      <p:sp>
        <p:nvSpPr>
          <p:cNvPr id="28" name="object 28"/>
          <p:cNvSpPr/>
          <p:nvPr/>
        </p:nvSpPr>
        <p:spPr>
          <a:xfrm>
            <a:off x="9478745" y="3936508"/>
            <a:ext cx="1114425" cy="317500"/>
          </a:xfrm>
          <a:custGeom>
            <a:avLst/>
            <a:gdLst/>
            <a:ahLst/>
            <a:cxnLst/>
            <a:rect l="l" t="t" r="r" b="b"/>
            <a:pathLst>
              <a:path w="1114425" h="317500">
                <a:moveTo>
                  <a:pt x="1061558" y="0"/>
                </a:moveTo>
                <a:lnTo>
                  <a:pt x="52867" y="0"/>
                </a:lnTo>
                <a:lnTo>
                  <a:pt x="32288" y="4154"/>
                </a:lnTo>
                <a:lnTo>
                  <a:pt x="15484" y="15484"/>
                </a:lnTo>
                <a:lnTo>
                  <a:pt x="4154" y="32288"/>
                </a:lnTo>
                <a:lnTo>
                  <a:pt x="0" y="52866"/>
                </a:lnTo>
                <a:lnTo>
                  <a:pt x="0" y="264325"/>
                </a:lnTo>
                <a:lnTo>
                  <a:pt x="4154" y="284903"/>
                </a:lnTo>
                <a:lnTo>
                  <a:pt x="15484" y="301708"/>
                </a:lnTo>
                <a:lnTo>
                  <a:pt x="32288" y="313038"/>
                </a:lnTo>
                <a:lnTo>
                  <a:pt x="52867" y="317192"/>
                </a:lnTo>
                <a:lnTo>
                  <a:pt x="1061558" y="317192"/>
                </a:lnTo>
                <a:lnTo>
                  <a:pt x="1082136" y="313038"/>
                </a:lnTo>
                <a:lnTo>
                  <a:pt x="1098940" y="301708"/>
                </a:lnTo>
                <a:lnTo>
                  <a:pt x="1110270" y="284903"/>
                </a:lnTo>
                <a:lnTo>
                  <a:pt x="1114425" y="264325"/>
                </a:lnTo>
                <a:lnTo>
                  <a:pt x="1114425" y="52866"/>
                </a:lnTo>
                <a:lnTo>
                  <a:pt x="1110270" y="32288"/>
                </a:lnTo>
                <a:lnTo>
                  <a:pt x="1098940" y="15484"/>
                </a:lnTo>
                <a:lnTo>
                  <a:pt x="1082136" y="4154"/>
                </a:lnTo>
                <a:lnTo>
                  <a:pt x="1061558" y="0"/>
                </a:lnTo>
                <a:close/>
              </a:path>
            </a:pathLst>
          </a:custGeom>
          <a:solidFill>
            <a:srgbClr val="A53010"/>
          </a:solidFill>
        </p:spPr>
        <p:txBody>
          <a:bodyPr wrap="square" lIns="0" tIns="0" rIns="0" bIns="0" rtlCol="0"/>
          <a:lstStyle/>
          <a:p>
            <a:endParaRPr/>
          </a:p>
        </p:txBody>
      </p:sp>
      <p:sp>
        <p:nvSpPr>
          <p:cNvPr id="29" name="object 29"/>
          <p:cNvSpPr/>
          <p:nvPr/>
        </p:nvSpPr>
        <p:spPr>
          <a:xfrm>
            <a:off x="9478745" y="3936508"/>
            <a:ext cx="1114425" cy="317500"/>
          </a:xfrm>
          <a:custGeom>
            <a:avLst/>
            <a:gdLst/>
            <a:ahLst/>
            <a:cxnLst/>
            <a:rect l="l" t="t" r="r" b="b"/>
            <a:pathLst>
              <a:path w="1114425" h="317500">
                <a:moveTo>
                  <a:pt x="0" y="52867"/>
                </a:moveTo>
                <a:lnTo>
                  <a:pt x="4154" y="32288"/>
                </a:lnTo>
                <a:lnTo>
                  <a:pt x="15484" y="15484"/>
                </a:lnTo>
                <a:lnTo>
                  <a:pt x="32288" y="4154"/>
                </a:lnTo>
                <a:lnTo>
                  <a:pt x="52866" y="0"/>
                </a:lnTo>
                <a:lnTo>
                  <a:pt x="1061558" y="0"/>
                </a:lnTo>
                <a:lnTo>
                  <a:pt x="1082136" y="4154"/>
                </a:lnTo>
                <a:lnTo>
                  <a:pt x="1098940" y="15484"/>
                </a:lnTo>
                <a:lnTo>
                  <a:pt x="1110270" y="32288"/>
                </a:lnTo>
                <a:lnTo>
                  <a:pt x="1114425" y="52867"/>
                </a:lnTo>
                <a:lnTo>
                  <a:pt x="1114425" y="264325"/>
                </a:lnTo>
                <a:lnTo>
                  <a:pt x="1110270" y="284904"/>
                </a:lnTo>
                <a:lnTo>
                  <a:pt x="1098940" y="301708"/>
                </a:lnTo>
                <a:lnTo>
                  <a:pt x="1082136" y="313038"/>
                </a:lnTo>
                <a:lnTo>
                  <a:pt x="1061558" y="317193"/>
                </a:lnTo>
                <a:lnTo>
                  <a:pt x="52866" y="317193"/>
                </a:lnTo>
                <a:lnTo>
                  <a:pt x="32288" y="313038"/>
                </a:lnTo>
                <a:lnTo>
                  <a:pt x="15484" y="301708"/>
                </a:lnTo>
                <a:lnTo>
                  <a:pt x="4154" y="284904"/>
                </a:lnTo>
                <a:lnTo>
                  <a:pt x="0" y="264325"/>
                </a:lnTo>
                <a:lnTo>
                  <a:pt x="0" y="52867"/>
                </a:lnTo>
                <a:close/>
              </a:path>
            </a:pathLst>
          </a:custGeom>
          <a:ln w="15875">
            <a:solidFill>
              <a:srgbClr val="782009"/>
            </a:solidFill>
          </a:ln>
        </p:spPr>
        <p:txBody>
          <a:bodyPr wrap="square" lIns="0" tIns="0" rIns="0" bIns="0" rtlCol="0"/>
          <a:lstStyle/>
          <a:p>
            <a:endParaRPr/>
          </a:p>
        </p:txBody>
      </p:sp>
      <p:sp>
        <p:nvSpPr>
          <p:cNvPr id="30" name="object 30"/>
          <p:cNvSpPr txBox="1"/>
          <p:nvPr/>
        </p:nvSpPr>
        <p:spPr>
          <a:xfrm>
            <a:off x="9713695" y="3930004"/>
            <a:ext cx="644525" cy="330200"/>
          </a:xfrm>
          <a:prstGeom prst="rect">
            <a:avLst/>
          </a:prstGeom>
        </p:spPr>
        <p:txBody>
          <a:bodyPr vert="horz" wrap="square" lIns="0" tIns="12700" rIns="0" bIns="0" rtlCol="0">
            <a:spAutoFit/>
          </a:bodyPr>
          <a:lstStyle/>
          <a:p>
            <a:pPr marL="12700" marR="5080" indent="33020">
              <a:lnSpc>
                <a:spcPct val="100000"/>
              </a:lnSpc>
              <a:spcBef>
                <a:spcPts val="100"/>
              </a:spcBef>
            </a:pPr>
            <a:r>
              <a:rPr sz="1000" spc="-5" dirty="0">
                <a:solidFill>
                  <a:srgbClr val="FFFFFF"/>
                </a:solidFill>
                <a:latin typeface="Century Gothic"/>
                <a:cs typeface="Century Gothic"/>
              </a:rPr>
              <a:t>Analytics  </a:t>
            </a:r>
            <a:r>
              <a:rPr sz="1000" dirty="0">
                <a:solidFill>
                  <a:srgbClr val="FFFFFF"/>
                </a:solidFill>
                <a:latin typeface="Century Gothic"/>
                <a:cs typeface="Century Gothic"/>
              </a:rPr>
              <a:t>ca</a:t>
            </a:r>
            <a:r>
              <a:rPr sz="1000" spc="0" dirty="0">
                <a:solidFill>
                  <a:srgbClr val="FFFFFF"/>
                </a:solidFill>
                <a:latin typeface="Century Gothic"/>
                <a:cs typeface="Century Gothic"/>
              </a:rPr>
              <a:t>p</a:t>
            </a:r>
            <a:r>
              <a:rPr sz="1000" dirty="0">
                <a:solidFill>
                  <a:srgbClr val="FFFFFF"/>
                </a:solidFill>
                <a:latin typeface="Century Gothic"/>
                <a:cs typeface="Century Gothic"/>
              </a:rPr>
              <a:t>a</a:t>
            </a:r>
            <a:r>
              <a:rPr sz="1000" spc="0" dirty="0">
                <a:solidFill>
                  <a:srgbClr val="FFFFFF"/>
                </a:solidFill>
                <a:latin typeface="Century Gothic"/>
                <a:cs typeface="Century Gothic"/>
              </a:rPr>
              <a:t>b</a:t>
            </a:r>
            <a:r>
              <a:rPr sz="1000" spc="-5" dirty="0">
                <a:solidFill>
                  <a:srgbClr val="FFFFFF"/>
                </a:solidFill>
                <a:latin typeface="Century Gothic"/>
                <a:cs typeface="Century Gothic"/>
              </a:rPr>
              <a:t>ilit</a:t>
            </a:r>
            <a:r>
              <a:rPr sz="1000" dirty="0">
                <a:solidFill>
                  <a:srgbClr val="FFFFFF"/>
                </a:solidFill>
                <a:latin typeface="Century Gothic"/>
                <a:cs typeface="Century Gothic"/>
              </a:rPr>
              <a:t>y</a:t>
            </a:r>
            <a:endParaRPr sz="1000">
              <a:latin typeface="Century Gothic"/>
              <a:cs typeface="Century Gothic"/>
            </a:endParaRPr>
          </a:p>
        </p:txBody>
      </p:sp>
      <p:sp>
        <p:nvSpPr>
          <p:cNvPr id="31" name="object 31"/>
          <p:cNvSpPr txBox="1"/>
          <p:nvPr/>
        </p:nvSpPr>
        <p:spPr>
          <a:xfrm>
            <a:off x="9478745" y="3459091"/>
            <a:ext cx="1114425" cy="469265"/>
          </a:xfrm>
          <a:prstGeom prst="rect">
            <a:avLst/>
          </a:prstGeom>
          <a:solidFill>
            <a:srgbClr val="0070C0"/>
          </a:solidFill>
          <a:ln w="15875">
            <a:solidFill>
              <a:srgbClr val="782009"/>
            </a:solidFill>
          </a:ln>
        </p:spPr>
        <p:txBody>
          <a:bodyPr vert="horz" wrap="square" lIns="0" tIns="3810" rIns="0" bIns="0" rtlCol="0">
            <a:spAutoFit/>
          </a:bodyPr>
          <a:lstStyle/>
          <a:p>
            <a:pPr>
              <a:lnSpc>
                <a:spcPct val="100000"/>
              </a:lnSpc>
              <a:spcBef>
                <a:spcPts val="30"/>
              </a:spcBef>
            </a:pPr>
            <a:endParaRPr sz="1000">
              <a:latin typeface="Times New Roman"/>
              <a:cs typeface="Times New Roman"/>
            </a:endParaRPr>
          </a:p>
          <a:p>
            <a:pPr algn="ctr">
              <a:lnSpc>
                <a:spcPct val="100000"/>
              </a:lnSpc>
            </a:pPr>
            <a:r>
              <a:rPr sz="1000" spc="-5" dirty="0">
                <a:solidFill>
                  <a:srgbClr val="FFFFFF"/>
                </a:solidFill>
                <a:latin typeface="Century Gothic"/>
                <a:cs typeface="Century Gothic"/>
              </a:rPr>
              <a:t>Sales</a:t>
            </a:r>
            <a:endParaRPr sz="1000">
              <a:latin typeface="Century Gothic"/>
              <a:cs typeface="Century Gothic"/>
            </a:endParaRPr>
          </a:p>
        </p:txBody>
      </p:sp>
      <p:sp>
        <p:nvSpPr>
          <p:cNvPr id="32" name="object 32"/>
          <p:cNvSpPr/>
          <p:nvPr/>
        </p:nvSpPr>
        <p:spPr>
          <a:xfrm>
            <a:off x="7769008" y="2592926"/>
            <a:ext cx="595630" cy="867410"/>
          </a:xfrm>
          <a:custGeom>
            <a:avLst/>
            <a:gdLst/>
            <a:ahLst/>
            <a:cxnLst/>
            <a:rect l="l" t="t" r="r" b="b"/>
            <a:pathLst>
              <a:path w="595629" h="867410">
                <a:moveTo>
                  <a:pt x="76200" y="790878"/>
                </a:moveTo>
                <a:lnTo>
                  <a:pt x="0" y="790878"/>
                </a:lnTo>
                <a:lnTo>
                  <a:pt x="38100" y="867078"/>
                </a:lnTo>
                <a:lnTo>
                  <a:pt x="76200" y="790878"/>
                </a:lnTo>
                <a:close/>
              </a:path>
              <a:path w="595629" h="867410">
                <a:moveTo>
                  <a:pt x="519111" y="0"/>
                </a:moveTo>
                <a:lnTo>
                  <a:pt x="519111" y="33337"/>
                </a:lnTo>
                <a:lnTo>
                  <a:pt x="35468" y="33337"/>
                </a:lnTo>
                <a:lnTo>
                  <a:pt x="33337" y="35469"/>
                </a:lnTo>
                <a:lnTo>
                  <a:pt x="33337" y="790878"/>
                </a:lnTo>
                <a:lnTo>
                  <a:pt x="42862" y="790878"/>
                </a:lnTo>
                <a:lnTo>
                  <a:pt x="42862" y="42862"/>
                </a:lnTo>
                <a:lnTo>
                  <a:pt x="585786" y="42862"/>
                </a:lnTo>
                <a:lnTo>
                  <a:pt x="595311" y="38100"/>
                </a:lnTo>
                <a:lnTo>
                  <a:pt x="519111" y="0"/>
                </a:lnTo>
                <a:close/>
              </a:path>
              <a:path w="595629" h="867410">
                <a:moveTo>
                  <a:pt x="585786" y="42862"/>
                </a:moveTo>
                <a:lnTo>
                  <a:pt x="519111" y="42862"/>
                </a:lnTo>
                <a:lnTo>
                  <a:pt x="519111" y="76200"/>
                </a:lnTo>
                <a:lnTo>
                  <a:pt x="585786" y="42862"/>
                </a:lnTo>
                <a:close/>
              </a:path>
            </a:pathLst>
          </a:custGeom>
          <a:solidFill>
            <a:srgbClr val="9D2D0F"/>
          </a:solidFill>
        </p:spPr>
        <p:txBody>
          <a:bodyPr wrap="square" lIns="0" tIns="0" rIns="0" bIns="0" rtlCol="0"/>
          <a:lstStyle/>
          <a:p>
            <a:endParaRPr/>
          </a:p>
        </p:txBody>
      </p:sp>
      <p:sp>
        <p:nvSpPr>
          <p:cNvPr id="33" name="object 33"/>
          <p:cNvSpPr/>
          <p:nvPr/>
        </p:nvSpPr>
        <p:spPr>
          <a:xfrm>
            <a:off x="9478745" y="2592924"/>
            <a:ext cx="595630" cy="866775"/>
          </a:xfrm>
          <a:custGeom>
            <a:avLst/>
            <a:gdLst/>
            <a:ahLst/>
            <a:cxnLst/>
            <a:rect l="l" t="t" r="r" b="b"/>
            <a:pathLst>
              <a:path w="595629" h="866775">
                <a:moveTo>
                  <a:pt x="595312" y="789965"/>
                </a:moveTo>
                <a:lnTo>
                  <a:pt x="519112" y="789965"/>
                </a:lnTo>
                <a:lnTo>
                  <a:pt x="557212" y="866165"/>
                </a:lnTo>
                <a:lnTo>
                  <a:pt x="595312" y="789965"/>
                </a:lnTo>
                <a:close/>
              </a:path>
              <a:path w="595629" h="866775">
                <a:moveTo>
                  <a:pt x="561975" y="42862"/>
                </a:moveTo>
                <a:lnTo>
                  <a:pt x="552450" y="42862"/>
                </a:lnTo>
                <a:lnTo>
                  <a:pt x="552450" y="789965"/>
                </a:lnTo>
                <a:lnTo>
                  <a:pt x="561975" y="789965"/>
                </a:lnTo>
                <a:lnTo>
                  <a:pt x="561975" y="42862"/>
                </a:lnTo>
                <a:close/>
              </a:path>
              <a:path w="595629" h="866775">
                <a:moveTo>
                  <a:pt x="76200" y="0"/>
                </a:moveTo>
                <a:lnTo>
                  <a:pt x="0" y="38100"/>
                </a:lnTo>
                <a:lnTo>
                  <a:pt x="76200" y="76200"/>
                </a:lnTo>
                <a:lnTo>
                  <a:pt x="76200" y="42862"/>
                </a:lnTo>
                <a:lnTo>
                  <a:pt x="561975" y="42862"/>
                </a:lnTo>
                <a:lnTo>
                  <a:pt x="561975" y="35469"/>
                </a:lnTo>
                <a:lnTo>
                  <a:pt x="559843" y="33337"/>
                </a:lnTo>
                <a:lnTo>
                  <a:pt x="76200" y="33337"/>
                </a:lnTo>
                <a:lnTo>
                  <a:pt x="76200" y="0"/>
                </a:lnTo>
                <a:close/>
              </a:path>
            </a:pathLst>
          </a:custGeom>
          <a:solidFill>
            <a:srgbClr val="9D2D0F"/>
          </a:solidFill>
        </p:spPr>
        <p:txBody>
          <a:bodyPr wrap="square" lIns="0" tIns="0" rIns="0" bIns="0" rtlCol="0"/>
          <a:lstStyle/>
          <a:p>
            <a:endParaRPr/>
          </a:p>
        </p:txBody>
      </p:sp>
      <p:sp>
        <p:nvSpPr>
          <p:cNvPr id="34" name="object 34"/>
          <p:cNvSpPr/>
          <p:nvPr/>
        </p:nvSpPr>
        <p:spPr>
          <a:xfrm>
            <a:off x="7769007" y="4254613"/>
            <a:ext cx="595630" cy="534670"/>
          </a:xfrm>
          <a:custGeom>
            <a:avLst/>
            <a:gdLst/>
            <a:ahLst/>
            <a:cxnLst/>
            <a:rect l="l" t="t" r="r" b="b"/>
            <a:pathLst>
              <a:path w="595629" h="534670">
                <a:moveTo>
                  <a:pt x="42862" y="76199"/>
                </a:moveTo>
                <a:lnTo>
                  <a:pt x="33337" y="76199"/>
                </a:lnTo>
                <a:lnTo>
                  <a:pt x="33337" y="499082"/>
                </a:lnTo>
                <a:lnTo>
                  <a:pt x="35469" y="501214"/>
                </a:lnTo>
                <a:lnTo>
                  <a:pt x="519111" y="501214"/>
                </a:lnTo>
                <a:lnTo>
                  <a:pt x="519111" y="534551"/>
                </a:lnTo>
                <a:lnTo>
                  <a:pt x="595311" y="496451"/>
                </a:lnTo>
                <a:lnTo>
                  <a:pt x="585786" y="491689"/>
                </a:lnTo>
                <a:lnTo>
                  <a:pt x="42862" y="491689"/>
                </a:lnTo>
                <a:lnTo>
                  <a:pt x="42862" y="76199"/>
                </a:lnTo>
                <a:close/>
              </a:path>
              <a:path w="595629" h="534670">
                <a:moveTo>
                  <a:pt x="519111" y="458351"/>
                </a:moveTo>
                <a:lnTo>
                  <a:pt x="519111" y="491689"/>
                </a:lnTo>
                <a:lnTo>
                  <a:pt x="585786" y="491689"/>
                </a:lnTo>
                <a:lnTo>
                  <a:pt x="519111" y="458351"/>
                </a:lnTo>
                <a:close/>
              </a:path>
              <a:path w="595629" h="534670">
                <a:moveTo>
                  <a:pt x="38100" y="0"/>
                </a:moveTo>
                <a:lnTo>
                  <a:pt x="0" y="76199"/>
                </a:lnTo>
                <a:lnTo>
                  <a:pt x="76200" y="76199"/>
                </a:lnTo>
                <a:lnTo>
                  <a:pt x="38100" y="0"/>
                </a:lnTo>
                <a:close/>
              </a:path>
            </a:pathLst>
          </a:custGeom>
          <a:solidFill>
            <a:srgbClr val="9D2D0F"/>
          </a:solidFill>
        </p:spPr>
        <p:txBody>
          <a:bodyPr wrap="square" lIns="0" tIns="0" rIns="0" bIns="0" rtlCol="0"/>
          <a:lstStyle/>
          <a:p>
            <a:endParaRPr/>
          </a:p>
        </p:txBody>
      </p:sp>
      <p:sp>
        <p:nvSpPr>
          <p:cNvPr id="35" name="object 35"/>
          <p:cNvSpPr/>
          <p:nvPr/>
        </p:nvSpPr>
        <p:spPr>
          <a:xfrm>
            <a:off x="9478743" y="4253700"/>
            <a:ext cx="595630" cy="535940"/>
          </a:xfrm>
          <a:custGeom>
            <a:avLst/>
            <a:gdLst/>
            <a:ahLst/>
            <a:cxnLst/>
            <a:rect l="l" t="t" r="r" b="b"/>
            <a:pathLst>
              <a:path w="595629" h="535939">
                <a:moveTo>
                  <a:pt x="76200" y="459265"/>
                </a:moveTo>
                <a:lnTo>
                  <a:pt x="0" y="497365"/>
                </a:lnTo>
                <a:lnTo>
                  <a:pt x="76200" y="535465"/>
                </a:lnTo>
                <a:lnTo>
                  <a:pt x="76200" y="502127"/>
                </a:lnTo>
                <a:lnTo>
                  <a:pt x="559845" y="502127"/>
                </a:lnTo>
                <a:lnTo>
                  <a:pt x="561976" y="499995"/>
                </a:lnTo>
                <a:lnTo>
                  <a:pt x="561976" y="492602"/>
                </a:lnTo>
                <a:lnTo>
                  <a:pt x="76200" y="492602"/>
                </a:lnTo>
                <a:lnTo>
                  <a:pt x="76200" y="459265"/>
                </a:lnTo>
                <a:close/>
              </a:path>
              <a:path w="595629" h="535939">
                <a:moveTo>
                  <a:pt x="561976" y="76200"/>
                </a:moveTo>
                <a:lnTo>
                  <a:pt x="552451" y="76200"/>
                </a:lnTo>
                <a:lnTo>
                  <a:pt x="552451" y="492602"/>
                </a:lnTo>
                <a:lnTo>
                  <a:pt x="561976" y="492602"/>
                </a:lnTo>
                <a:lnTo>
                  <a:pt x="561976" y="76200"/>
                </a:lnTo>
                <a:close/>
              </a:path>
              <a:path w="595629" h="535939">
                <a:moveTo>
                  <a:pt x="557213" y="0"/>
                </a:moveTo>
                <a:lnTo>
                  <a:pt x="519113" y="76200"/>
                </a:lnTo>
                <a:lnTo>
                  <a:pt x="595313" y="76200"/>
                </a:lnTo>
                <a:lnTo>
                  <a:pt x="557213" y="0"/>
                </a:lnTo>
                <a:close/>
              </a:path>
            </a:pathLst>
          </a:custGeom>
          <a:solidFill>
            <a:srgbClr val="9D2D0F"/>
          </a:solidFill>
        </p:spPr>
        <p:txBody>
          <a:bodyPr wrap="square" lIns="0" tIns="0" rIns="0" bIns="0" rtlCol="0"/>
          <a:lstStyle/>
          <a:p>
            <a:endParaRPr/>
          </a:p>
        </p:txBody>
      </p:sp>
      <p:sp>
        <p:nvSpPr>
          <p:cNvPr id="36" name="object 36"/>
          <p:cNvSpPr/>
          <p:nvPr/>
        </p:nvSpPr>
        <p:spPr>
          <a:xfrm>
            <a:off x="8364320" y="3655483"/>
            <a:ext cx="1114425" cy="77470"/>
          </a:xfrm>
          <a:custGeom>
            <a:avLst/>
            <a:gdLst/>
            <a:ahLst/>
            <a:cxnLst/>
            <a:rect l="l" t="t" r="r" b="b"/>
            <a:pathLst>
              <a:path w="1114425" h="77470">
                <a:moveTo>
                  <a:pt x="76200" y="914"/>
                </a:moveTo>
                <a:lnTo>
                  <a:pt x="0" y="39014"/>
                </a:lnTo>
                <a:lnTo>
                  <a:pt x="76200" y="77114"/>
                </a:lnTo>
                <a:lnTo>
                  <a:pt x="76200" y="43776"/>
                </a:lnTo>
                <a:lnTo>
                  <a:pt x="557212" y="43776"/>
                </a:lnTo>
                <a:lnTo>
                  <a:pt x="559419" y="42862"/>
                </a:lnTo>
                <a:lnTo>
                  <a:pt x="1104900" y="42862"/>
                </a:lnTo>
                <a:lnTo>
                  <a:pt x="1114425" y="38100"/>
                </a:lnTo>
                <a:lnTo>
                  <a:pt x="1106728" y="34251"/>
                </a:lnTo>
                <a:lnTo>
                  <a:pt x="76200" y="34251"/>
                </a:lnTo>
                <a:lnTo>
                  <a:pt x="76200" y="914"/>
                </a:lnTo>
                <a:close/>
              </a:path>
              <a:path w="1114425" h="77470">
                <a:moveTo>
                  <a:pt x="1104900" y="42862"/>
                </a:moveTo>
                <a:lnTo>
                  <a:pt x="1038225" y="42862"/>
                </a:lnTo>
                <a:lnTo>
                  <a:pt x="1038225" y="76200"/>
                </a:lnTo>
                <a:lnTo>
                  <a:pt x="1104900" y="42862"/>
                </a:lnTo>
                <a:close/>
              </a:path>
              <a:path w="1114425" h="77470">
                <a:moveTo>
                  <a:pt x="1038225" y="0"/>
                </a:moveTo>
                <a:lnTo>
                  <a:pt x="1038225" y="33337"/>
                </a:lnTo>
                <a:lnTo>
                  <a:pt x="557212" y="33337"/>
                </a:lnTo>
                <a:lnTo>
                  <a:pt x="555006" y="34251"/>
                </a:lnTo>
                <a:lnTo>
                  <a:pt x="1106728" y="34251"/>
                </a:lnTo>
                <a:lnTo>
                  <a:pt x="1038225" y="0"/>
                </a:lnTo>
                <a:close/>
              </a:path>
            </a:pathLst>
          </a:custGeom>
          <a:solidFill>
            <a:srgbClr val="9D2D0F"/>
          </a:solidFill>
        </p:spPr>
        <p:txBody>
          <a:bodyPr wrap="square" lIns="0" tIns="0" rIns="0" bIns="0" rtlCol="0"/>
          <a:lstStyle/>
          <a:p>
            <a:endParaRPr/>
          </a:p>
        </p:txBody>
      </p:sp>
      <p:sp>
        <p:nvSpPr>
          <p:cNvPr id="37" name="object 37"/>
          <p:cNvSpPr/>
          <p:nvPr/>
        </p:nvSpPr>
        <p:spPr>
          <a:xfrm>
            <a:off x="8883432" y="3186926"/>
            <a:ext cx="76200" cy="1329690"/>
          </a:xfrm>
          <a:custGeom>
            <a:avLst/>
            <a:gdLst/>
            <a:ahLst/>
            <a:cxnLst/>
            <a:rect l="l" t="t" r="r" b="b"/>
            <a:pathLst>
              <a:path w="76200" h="1329689">
                <a:moveTo>
                  <a:pt x="76200" y="1253446"/>
                </a:moveTo>
                <a:lnTo>
                  <a:pt x="0" y="1253446"/>
                </a:lnTo>
                <a:lnTo>
                  <a:pt x="38100" y="1329646"/>
                </a:lnTo>
                <a:lnTo>
                  <a:pt x="76200" y="1253446"/>
                </a:lnTo>
                <a:close/>
              </a:path>
              <a:path w="76200" h="1329689">
                <a:moveTo>
                  <a:pt x="42863" y="76200"/>
                </a:moveTo>
                <a:lnTo>
                  <a:pt x="33338" y="76200"/>
                </a:lnTo>
                <a:lnTo>
                  <a:pt x="33337" y="1253446"/>
                </a:lnTo>
                <a:lnTo>
                  <a:pt x="42862" y="1253446"/>
                </a:lnTo>
                <a:lnTo>
                  <a:pt x="42863" y="76200"/>
                </a:lnTo>
                <a:close/>
              </a:path>
              <a:path w="76200" h="1329689">
                <a:moveTo>
                  <a:pt x="38101" y="0"/>
                </a:moveTo>
                <a:lnTo>
                  <a:pt x="1" y="76200"/>
                </a:lnTo>
                <a:lnTo>
                  <a:pt x="76201" y="76200"/>
                </a:lnTo>
                <a:lnTo>
                  <a:pt x="38101" y="0"/>
                </a:lnTo>
                <a:close/>
              </a:path>
            </a:pathLst>
          </a:custGeom>
          <a:solidFill>
            <a:srgbClr val="9D2D0F"/>
          </a:solidFill>
        </p:spPr>
        <p:txBody>
          <a:bodyPr wrap="square" lIns="0" tIns="0" rIns="0" bIns="0" rtlCol="0"/>
          <a:lstStyle/>
          <a:p>
            <a:endParaRPr/>
          </a:p>
        </p:txBody>
      </p:sp>
      <p:sp>
        <p:nvSpPr>
          <p:cNvPr id="38" name="object 38"/>
          <p:cNvSpPr txBox="1"/>
          <p:nvPr/>
        </p:nvSpPr>
        <p:spPr>
          <a:xfrm>
            <a:off x="3453353" y="2012664"/>
            <a:ext cx="12865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entury Gothic"/>
                <a:cs typeface="Century Gothic"/>
              </a:rPr>
              <a:t>Centralised</a:t>
            </a:r>
            <a:endParaRPr sz="1800">
              <a:latin typeface="Century Gothic"/>
              <a:cs typeface="Century Gothic"/>
            </a:endParaRPr>
          </a:p>
        </p:txBody>
      </p:sp>
      <p:sp>
        <p:nvSpPr>
          <p:cNvPr id="39" name="object 39"/>
          <p:cNvSpPr txBox="1"/>
          <p:nvPr/>
        </p:nvSpPr>
        <p:spPr>
          <a:xfrm>
            <a:off x="8133588" y="2017381"/>
            <a:ext cx="15608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entury Gothic"/>
                <a:cs typeface="Century Gothic"/>
              </a:rPr>
              <a:t>Decentralised</a:t>
            </a:r>
            <a:endParaRPr sz="1800">
              <a:latin typeface="Century Gothic"/>
              <a:cs typeface="Century Gothic"/>
            </a:endParaRPr>
          </a:p>
        </p:txBody>
      </p:sp>
    </p:spTree>
    <p:extLst>
      <p:ext uri="{BB962C8B-B14F-4D97-AF65-F5344CB8AC3E}">
        <p14:creationId xmlns:p14="http://schemas.microsoft.com/office/powerpoint/2010/main" val="27657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9213" y="2006031"/>
            <a:ext cx="4808220" cy="1830070"/>
          </a:xfrm>
          <a:prstGeom prst="rect">
            <a:avLst/>
          </a:prstGeom>
        </p:spPr>
        <p:txBody>
          <a:bodyPr vert="horz" wrap="square" lIns="0" tIns="42545" rIns="0" bIns="0" rtlCol="0">
            <a:spAutoFit/>
          </a:bodyPr>
          <a:lstStyle/>
          <a:p>
            <a:pPr marL="160655" marR="155575" algn="ctr">
              <a:lnSpc>
                <a:spcPts val="1830"/>
              </a:lnSpc>
              <a:spcBef>
                <a:spcPts val="335"/>
              </a:spcBef>
            </a:pPr>
            <a:r>
              <a:rPr sz="1700" b="1" spc="-5" dirty="0">
                <a:solidFill>
                  <a:srgbClr val="404040"/>
                </a:solidFill>
                <a:latin typeface="Century Gothic"/>
                <a:cs typeface="Century Gothic"/>
              </a:rPr>
              <a:t>Do you know how Deakin </a:t>
            </a:r>
            <a:r>
              <a:rPr sz="1700" b="1" dirty="0">
                <a:solidFill>
                  <a:srgbClr val="404040"/>
                </a:solidFill>
                <a:latin typeface="Century Gothic"/>
                <a:cs typeface="Century Gothic"/>
              </a:rPr>
              <a:t>has </a:t>
            </a:r>
            <a:r>
              <a:rPr sz="1700" b="1" spc="-5" dirty="0">
                <a:solidFill>
                  <a:srgbClr val="404040"/>
                </a:solidFill>
                <a:latin typeface="Century Gothic"/>
                <a:cs typeface="Century Gothic"/>
              </a:rPr>
              <a:t>organised </a:t>
            </a:r>
            <a:r>
              <a:rPr sz="1700" b="1" dirty="0">
                <a:solidFill>
                  <a:srgbClr val="404040"/>
                </a:solidFill>
                <a:latin typeface="Century Gothic"/>
                <a:cs typeface="Century Gothic"/>
              </a:rPr>
              <a:t>its  </a:t>
            </a:r>
            <a:r>
              <a:rPr sz="1700" b="1" spc="-5" dirty="0">
                <a:solidFill>
                  <a:srgbClr val="404040"/>
                </a:solidFill>
                <a:latin typeface="Century Gothic"/>
                <a:cs typeface="Century Gothic"/>
              </a:rPr>
              <a:t>analytics</a:t>
            </a:r>
            <a:r>
              <a:rPr sz="1700" b="1" dirty="0">
                <a:solidFill>
                  <a:srgbClr val="404040"/>
                </a:solidFill>
                <a:latin typeface="Century Gothic"/>
                <a:cs typeface="Century Gothic"/>
              </a:rPr>
              <a:t> </a:t>
            </a:r>
            <a:r>
              <a:rPr sz="1700" b="1" spc="-5" dirty="0">
                <a:solidFill>
                  <a:srgbClr val="404040"/>
                </a:solidFill>
                <a:latin typeface="Century Gothic"/>
                <a:cs typeface="Century Gothic"/>
              </a:rPr>
              <a:t>capability?</a:t>
            </a:r>
            <a:endParaRPr sz="1700" dirty="0">
              <a:latin typeface="Century Gothic"/>
              <a:cs typeface="Century Gothic"/>
            </a:endParaRPr>
          </a:p>
          <a:p>
            <a:pPr>
              <a:lnSpc>
                <a:spcPct val="100000"/>
              </a:lnSpc>
              <a:spcBef>
                <a:spcPts val="30"/>
              </a:spcBef>
            </a:pPr>
            <a:endParaRPr sz="3100" dirty="0">
              <a:latin typeface="Times New Roman"/>
              <a:cs typeface="Times New Roman"/>
            </a:endParaRPr>
          </a:p>
          <a:p>
            <a:pPr algn="ctr">
              <a:lnSpc>
                <a:spcPct val="100000"/>
              </a:lnSpc>
              <a:spcBef>
                <a:spcPts val="5"/>
              </a:spcBef>
            </a:pPr>
            <a:r>
              <a:rPr sz="1700" b="1" spc="-5" dirty="0">
                <a:solidFill>
                  <a:srgbClr val="404040"/>
                </a:solidFill>
                <a:latin typeface="Century Gothic"/>
                <a:cs typeface="Century Gothic"/>
              </a:rPr>
              <a:t>What information would you </a:t>
            </a:r>
            <a:r>
              <a:rPr sz="1700" b="1" dirty="0">
                <a:solidFill>
                  <a:srgbClr val="404040"/>
                </a:solidFill>
                <a:latin typeface="Century Gothic"/>
                <a:cs typeface="Century Gothic"/>
              </a:rPr>
              <a:t>want to</a:t>
            </a:r>
            <a:r>
              <a:rPr sz="1700" b="1" spc="60" dirty="0">
                <a:solidFill>
                  <a:srgbClr val="404040"/>
                </a:solidFill>
                <a:latin typeface="Century Gothic"/>
                <a:cs typeface="Century Gothic"/>
              </a:rPr>
              <a:t> </a:t>
            </a:r>
            <a:r>
              <a:rPr sz="1700" b="1" spc="-5" dirty="0">
                <a:solidFill>
                  <a:srgbClr val="404040"/>
                </a:solidFill>
                <a:latin typeface="Century Gothic"/>
                <a:cs typeface="Century Gothic"/>
              </a:rPr>
              <a:t>‘pull’?</a:t>
            </a:r>
            <a:endParaRPr sz="1700" dirty="0">
              <a:latin typeface="Century Gothic"/>
              <a:cs typeface="Century Gothic"/>
            </a:endParaRPr>
          </a:p>
          <a:p>
            <a:pPr marL="12065" marR="5080" algn="ctr">
              <a:lnSpc>
                <a:spcPts val="1830"/>
              </a:lnSpc>
              <a:spcBef>
                <a:spcPts val="1030"/>
              </a:spcBef>
            </a:pPr>
            <a:r>
              <a:rPr sz="1700" b="1" spc="-5" dirty="0">
                <a:solidFill>
                  <a:srgbClr val="404040"/>
                </a:solidFill>
                <a:latin typeface="Century Gothic"/>
                <a:cs typeface="Century Gothic"/>
              </a:rPr>
              <a:t>What </a:t>
            </a:r>
            <a:r>
              <a:rPr sz="1700" b="1" dirty="0">
                <a:solidFill>
                  <a:srgbClr val="404040"/>
                </a:solidFill>
                <a:latin typeface="Century Gothic"/>
                <a:cs typeface="Century Gothic"/>
              </a:rPr>
              <a:t>type </a:t>
            </a:r>
            <a:r>
              <a:rPr sz="1700" b="1" spc="-5" dirty="0">
                <a:solidFill>
                  <a:srgbClr val="404040"/>
                </a:solidFill>
                <a:latin typeface="Century Gothic"/>
                <a:cs typeface="Century Gothic"/>
              </a:rPr>
              <a:t>of information would you expect </a:t>
            </a:r>
            <a:r>
              <a:rPr sz="1700" b="1" dirty="0">
                <a:solidFill>
                  <a:srgbClr val="404040"/>
                </a:solidFill>
                <a:latin typeface="Century Gothic"/>
                <a:cs typeface="Century Gothic"/>
              </a:rPr>
              <a:t>to  </a:t>
            </a:r>
            <a:r>
              <a:rPr sz="1700" b="1" spc="-5" dirty="0">
                <a:solidFill>
                  <a:srgbClr val="404040"/>
                </a:solidFill>
                <a:latin typeface="Century Gothic"/>
                <a:cs typeface="Century Gothic"/>
              </a:rPr>
              <a:t>‘push’?</a:t>
            </a:r>
            <a:endParaRPr sz="1700" dirty="0">
              <a:latin typeface="Century Gothic"/>
              <a:cs typeface="Century Gothic"/>
            </a:endParaRPr>
          </a:p>
        </p:txBody>
      </p:sp>
      <p:sp>
        <p:nvSpPr>
          <p:cNvPr id="3" name="object 3"/>
          <p:cNvSpPr/>
          <p:nvPr/>
        </p:nvSpPr>
        <p:spPr>
          <a:xfrm>
            <a:off x="96495" y="1121889"/>
            <a:ext cx="5664362" cy="37782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90895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10" y="72097"/>
            <a:ext cx="9250759" cy="874598"/>
          </a:xfrm>
          <a:prstGeom prst="rect">
            <a:avLst/>
          </a:prstGeom>
        </p:spPr>
        <p:txBody>
          <a:bodyPr vert="horz" wrap="square" lIns="0" tIns="12700" rIns="0" bIns="0" rtlCol="0">
            <a:spAutoFit/>
          </a:bodyPr>
          <a:lstStyle/>
          <a:p>
            <a:pPr marL="12700">
              <a:lnSpc>
                <a:spcPct val="100000"/>
              </a:lnSpc>
              <a:spcBef>
                <a:spcPts val="100"/>
              </a:spcBef>
            </a:pPr>
            <a:r>
              <a:rPr sz="2800" spc="-5" dirty="0"/>
              <a:t>Bringing It </a:t>
            </a:r>
            <a:r>
              <a:rPr sz="2800" dirty="0"/>
              <a:t>All </a:t>
            </a:r>
            <a:r>
              <a:rPr sz="2800" spc="-5" dirty="0"/>
              <a:t>Together</a:t>
            </a:r>
            <a:r>
              <a:rPr lang="en-AU" sz="2800" spc="-5" dirty="0"/>
              <a:t> – Alignment of asymmetric information</a:t>
            </a:r>
            <a:endParaRPr sz="2800" spc="-5" dirty="0"/>
          </a:p>
        </p:txBody>
      </p:sp>
      <p:sp>
        <p:nvSpPr>
          <p:cNvPr id="3" name="object 3"/>
          <p:cNvSpPr txBox="1"/>
          <p:nvPr/>
        </p:nvSpPr>
        <p:spPr>
          <a:xfrm>
            <a:off x="351939" y="2164985"/>
            <a:ext cx="2573016" cy="276229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800" spc="1000" dirty="0">
                <a:solidFill>
                  <a:srgbClr val="A53010"/>
                </a:solidFill>
                <a:latin typeface="Microsoft Sans Serif"/>
                <a:cs typeface="Microsoft Sans Serif"/>
              </a:rPr>
              <a:t>´	</a:t>
            </a:r>
            <a:r>
              <a:rPr sz="1600" spc="885" dirty="0">
                <a:solidFill>
                  <a:srgbClr val="A53010"/>
                </a:solidFill>
                <a:latin typeface="Microsoft Sans Serif"/>
                <a:cs typeface="Microsoft Sans Serif"/>
              </a:rPr>
              <a:t>´</a:t>
            </a:r>
            <a:r>
              <a:rPr sz="1600" spc="325" dirty="0">
                <a:solidFill>
                  <a:srgbClr val="A53010"/>
                </a:solidFill>
                <a:latin typeface="Microsoft Sans Serif"/>
                <a:cs typeface="Microsoft Sans Serif"/>
              </a:rPr>
              <a:t> </a:t>
            </a:r>
            <a:r>
              <a:rPr sz="1600" spc="-5" dirty="0">
                <a:solidFill>
                  <a:srgbClr val="404040"/>
                </a:solidFill>
                <a:latin typeface="Century Gothic"/>
                <a:cs typeface="Century Gothic"/>
              </a:rPr>
              <a:t>Making </a:t>
            </a:r>
            <a:r>
              <a:rPr sz="1600" dirty="0">
                <a:solidFill>
                  <a:srgbClr val="404040"/>
                </a:solidFill>
                <a:latin typeface="Century Gothic"/>
                <a:cs typeface="Century Gothic"/>
              </a:rPr>
              <a:t>sure you </a:t>
            </a:r>
            <a:r>
              <a:rPr sz="1600" spc="-5" dirty="0">
                <a:solidFill>
                  <a:srgbClr val="404040"/>
                </a:solidFill>
                <a:latin typeface="Century Gothic"/>
                <a:cs typeface="Century Gothic"/>
              </a:rPr>
              <a:t>can perform  analytics</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340" dirty="0">
                <a:solidFill>
                  <a:srgbClr val="A53010"/>
                </a:solidFill>
                <a:latin typeface="Microsoft Sans Serif"/>
                <a:cs typeface="Microsoft Sans Serif"/>
              </a:rPr>
              <a:t> </a:t>
            </a:r>
            <a:r>
              <a:rPr sz="1600" spc="-5" dirty="0">
                <a:solidFill>
                  <a:srgbClr val="404040"/>
                </a:solidFill>
                <a:latin typeface="Century Gothic"/>
                <a:cs typeface="Century Gothic"/>
              </a:rPr>
              <a:t>From raw data to decisions</a:t>
            </a:r>
            <a:endParaRPr sz="1600" dirty="0">
              <a:latin typeface="Century Gothic"/>
              <a:cs typeface="Century Gothic"/>
            </a:endParaRPr>
          </a:p>
          <a:p>
            <a:pPr marL="755650" marR="241300" indent="-285750">
              <a:lnSpc>
                <a:spcPct val="99800"/>
              </a:lnSpc>
              <a:spcBef>
                <a:spcPts val="980"/>
              </a:spcBef>
            </a:pPr>
            <a:r>
              <a:rPr sz="1600" spc="885" dirty="0">
                <a:solidFill>
                  <a:srgbClr val="A53010"/>
                </a:solidFill>
                <a:latin typeface="Microsoft Sans Serif"/>
                <a:cs typeface="Microsoft Sans Serif"/>
              </a:rPr>
              <a:t>´</a:t>
            </a:r>
            <a:r>
              <a:rPr sz="1600" spc="350" dirty="0">
                <a:solidFill>
                  <a:srgbClr val="A53010"/>
                </a:solidFill>
                <a:latin typeface="Microsoft Sans Serif"/>
                <a:cs typeface="Microsoft Sans Serif"/>
              </a:rPr>
              <a:t> </a:t>
            </a:r>
            <a:r>
              <a:rPr sz="1600" spc="-5" dirty="0">
                <a:solidFill>
                  <a:srgbClr val="404040"/>
                </a:solidFill>
                <a:latin typeface="Century Gothic"/>
                <a:cs typeface="Century Gothic"/>
              </a:rPr>
              <a:t>Variety </a:t>
            </a:r>
            <a:r>
              <a:rPr sz="1600" dirty="0">
                <a:solidFill>
                  <a:srgbClr val="404040"/>
                </a:solidFill>
                <a:latin typeface="Century Gothic"/>
                <a:cs typeface="Century Gothic"/>
              </a:rPr>
              <a:t>of </a:t>
            </a:r>
            <a:r>
              <a:rPr sz="1600" spc="-5" dirty="0">
                <a:solidFill>
                  <a:srgbClr val="404040"/>
                </a:solidFill>
                <a:latin typeface="Century Gothic"/>
                <a:cs typeface="Century Gothic"/>
              </a:rPr>
              <a:t>decisions </a:t>
            </a:r>
            <a:r>
              <a:rPr sz="1600" dirty="0">
                <a:solidFill>
                  <a:srgbClr val="404040"/>
                </a:solidFill>
                <a:latin typeface="Century Gothic"/>
                <a:cs typeface="Century Gothic"/>
              </a:rPr>
              <a:t>you </a:t>
            </a:r>
            <a:r>
              <a:rPr sz="1600" spc="-5" dirty="0">
                <a:solidFill>
                  <a:srgbClr val="404040"/>
                </a:solidFill>
                <a:latin typeface="Century Gothic"/>
                <a:cs typeface="Century Gothic"/>
              </a:rPr>
              <a:t>can  make and impact </a:t>
            </a:r>
            <a:r>
              <a:rPr sz="1600" spc="-10" dirty="0">
                <a:solidFill>
                  <a:srgbClr val="404040"/>
                </a:solidFill>
                <a:latin typeface="Century Gothic"/>
                <a:cs typeface="Century Gothic"/>
              </a:rPr>
              <a:t>that  </a:t>
            </a:r>
            <a:r>
              <a:rPr sz="1600" spc="-5" dirty="0">
                <a:solidFill>
                  <a:srgbClr val="404040"/>
                </a:solidFill>
                <a:latin typeface="Century Gothic"/>
                <a:cs typeface="Century Gothic"/>
              </a:rPr>
              <a:t>decisions will</a:t>
            </a:r>
            <a:r>
              <a:rPr sz="1600" spc="-30" dirty="0">
                <a:solidFill>
                  <a:srgbClr val="404040"/>
                </a:solidFill>
                <a:latin typeface="Century Gothic"/>
                <a:cs typeface="Century Gothic"/>
              </a:rPr>
              <a:t> </a:t>
            </a:r>
            <a:r>
              <a:rPr sz="1600" spc="-5" dirty="0">
                <a:solidFill>
                  <a:srgbClr val="404040"/>
                </a:solidFill>
                <a:latin typeface="Century Gothic"/>
                <a:cs typeface="Century Gothic"/>
              </a:rPr>
              <a:t>have</a:t>
            </a:r>
            <a:endParaRPr sz="1600" dirty="0">
              <a:latin typeface="Century Gothic"/>
              <a:cs typeface="Century Gothic"/>
            </a:endParaRPr>
          </a:p>
        </p:txBody>
      </p:sp>
      <p:sp>
        <p:nvSpPr>
          <p:cNvPr id="5" name="Freeform 4"/>
          <p:cNvSpPr/>
          <p:nvPr/>
        </p:nvSpPr>
        <p:spPr>
          <a:xfrm>
            <a:off x="4674236" y="2204018"/>
            <a:ext cx="1699012" cy="4096870"/>
          </a:xfrm>
          <a:custGeom>
            <a:avLst/>
            <a:gdLst>
              <a:gd name="connsiteX0" fmla="*/ 682825 w 1699012"/>
              <a:gd name="connsiteY0" fmla="*/ 0 h 4096870"/>
              <a:gd name="connsiteX1" fmla="*/ 1699012 w 1699012"/>
              <a:gd name="connsiteY1" fmla="*/ 0 h 4096870"/>
              <a:gd name="connsiteX2" fmla="*/ 1699012 w 1699012"/>
              <a:gd name="connsiteY2" fmla="*/ 4096870 h 4096870"/>
              <a:gd name="connsiteX3" fmla="*/ 682825 w 1699012"/>
              <a:gd name="connsiteY3" fmla="*/ 4096870 h 4096870"/>
              <a:gd name="connsiteX4" fmla="*/ 0 w 1699012"/>
              <a:gd name="connsiteY4" fmla="*/ 3414045 h 4096870"/>
              <a:gd name="connsiteX5" fmla="*/ 0 w 1699012"/>
              <a:gd name="connsiteY5" fmla="*/ 682825 h 4096870"/>
              <a:gd name="connsiteX6" fmla="*/ 682825 w 1699012"/>
              <a:gd name="connsiteY6" fmla="*/ 0 h 409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012" h="4096870">
                <a:moveTo>
                  <a:pt x="682825" y="0"/>
                </a:moveTo>
                <a:lnTo>
                  <a:pt x="1699012" y="0"/>
                </a:lnTo>
                <a:lnTo>
                  <a:pt x="1699012" y="4096870"/>
                </a:lnTo>
                <a:lnTo>
                  <a:pt x="682825" y="4096870"/>
                </a:lnTo>
                <a:cubicBezTo>
                  <a:pt x="305711" y="4096870"/>
                  <a:pt x="0" y="3791159"/>
                  <a:pt x="0" y="3414045"/>
                </a:cubicBezTo>
                <a:lnTo>
                  <a:pt x="0" y="682825"/>
                </a:lnTo>
                <a:cubicBezTo>
                  <a:pt x="0" y="305711"/>
                  <a:pt x="305711" y="0"/>
                  <a:pt x="682825" y="0"/>
                </a:cubicBezTo>
                <a:close/>
              </a:path>
            </a:pathLst>
          </a:custGeom>
          <a:solidFill>
            <a:srgbClr val="B889DB"/>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Freeform 5"/>
          <p:cNvSpPr/>
          <p:nvPr/>
        </p:nvSpPr>
        <p:spPr>
          <a:xfrm>
            <a:off x="7923285" y="2438634"/>
            <a:ext cx="1411484" cy="3627638"/>
          </a:xfrm>
          <a:custGeom>
            <a:avLst/>
            <a:gdLst>
              <a:gd name="connsiteX0" fmla="*/ 604618 w 1411484"/>
              <a:gd name="connsiteY0" fmla="*/ 0 h 3627638"/>
              <a:gd name="connsiteX1" fmla="*/ 1240054 w 1411484"/>
              <a:gd name="connsiteY1" fmla="*/ 0 h 3627638"/>
              <a:gd name="connsiteX2" fmla="*/ 1294868 w 1411484"/>
              <a:gd name="connsiteY2" fmla="*/ 66435 h 3627638"/>
              <a:gd name="connsiteX3" fmla="*/ 1411484 w 1411484"/>
              <a:gd name="connsiteY3" fmla="*/ 448209 h 3627638"/>
              <a:gd name="connsiteX4" fmla="*/ 1411484 w 1411484"/>
              <a:gd name="connsiteY4" fmla="*/ 3179429 h 3627638"/>
              <a:gd name="connsiteX5" fmla="*/ 1294868 w 1411484"/>
              <a:gd name="connsiteY5" fmla="*/ 3561203 h 3627638"/>
              <a:gd name="connsiteX6" fmla="*/ 1240054 w 1411484"/>
              <a:gd name="connsiteY6" fmla="*/ 3627638 h 3627638"/>
              <a:gd name="connsiteX7" fmla="*/ 604618 w 1411484"/>
              <a:gd name="connsiteY7" fmla="*/ 3627638 h 3627638"/>
              <a:gd name="connsiteX8" fmla="*/ 0 w 1411484"/>
              <a:gd name="connsiteY8" fmla="*/ 3023020 h 3627638"/>
              <a:gd name="connsiteX9" fmla="*/ 0 w 1411484"/>
              <a:gd name="connsiteY9" fmla="*/ 604618 h 3627638"/>
              <a:gd name="connsiteX10" fmla="*/ 604618 w 1411484"/>
              <a:gd name="connsiteY10" fmla="*/ 0 h 362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1484" h="3627638">
                <a:moveTo>
                  <a:pt x="604618" y="0"/>
                </a:moveTo>
                <a:lnTo>
                  <a:pt x="1240054" y="0"/>
                </a:lnTo>
                <a:lnTo>
                  <a:pt x="1294868" y="66435"/>
                </a:lnTo>
                <a:cubicBezTo>
                  <a:pt x="1368494" y="175415"/>
                  <a:pt x="1411484" y="306791"/>
                  <a:pt x="1411484" y="448209"/>
                </a:cubicBezTo>
                <a:lnTo>
                  <a:pt x="1411484" y="3179429"/>
                </a:lnTo>
                <a:cubicBezTo>
                  <a:pt x="1411484" y="3320847"/>
                  <a:pt x="1368494" y="3452224"/>
                  <a:pt x="1294868" y="3561203"/>
                </a:cubicBezTo>
                <a:lnTo>
                  <a:pt x="1240054" y="3627638"/>
                </a:lnTo>
                <a:lnTo>
                  <a:pt x="604618" y="3627638"/>
                </a:lnTo>
                <a:cubicBezTo>
                  <a:pt x="270697" y="3627638"/>
                  <a:pt x="0" y="3356941"/>
                  <a:pt x="0" y="3023020"/>
                </a:cubicBezTo>
                <a:lnTo>
                  <a:pt x="0" y="604618"/>
                </a:lnTo>
                <a:cubicBezTo>
                  <a:pt x="0" y="270697"/>
                  <a:pt x="270697" y="0"/>
                  <a:pt x="604618" y="0"/>
                </a:cubicBezTo>
                <a:close/>
              </a:path>
            </a:pathLst>
          </a:custGeom>
          <a:solidFill>
            <a:schemeClr val="accent2">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reeform 6"/>
          <p:cNvSpPr/>
          <p:nvPr/>
        </p:nvSpPr>
        <p:spPr>
          <a:xfrm>
            <a:off x="3124200" y="987446"/>
            <a:ext cx="3249049" cy="5897767"/>
          </a:xfrm>
          <a:custGeom>
            <a:avLst/>
            <a:gdLst>
              <a:gd name="connsiteX0" fmla="*/ 541519 w 3249049"/>
              <a:gd name="connsiteY0" fmla="*/ 0 h 6122894"/>
              <a:gd name="connsiteX1" fmla="*/ 2707530 w 3249049"/>
              <a:gd name="connsiteY1" fmla="*/ 0 h 6122894"/>
              <a:gd name="connsiteX2" fmla="*/ 3249049 w 3249049"/>
              <a:gd name="connsiteY2" fmla="*/ 541519 h 6122894"/>
              <a:gd name="connsiteX3" fmla="*/ 3249049 w 3249049"/>
              <a:gd name="connsiteY3" fmla="*/ 1441698 h 6122894"/>
              <a:gd name="connsiteX4" fmla="*/ 2232862 w 3249049"/>
              <a:gd name="connsiteY4" fmla="*/ 1441698 h 6122894"/>
              <a:gd name="connsiteX5" fmla="*/ 1550037 w 3249049"/>
              <a:gd name="connsiteY5" fmla="*/ 2124523 h 6122894"/>
              <a:gd name="connsiteX6" fmla="*/ 1550037 w 3249049"/>
              <a:gd name="connsiteY6" fmla="*/ 4855743 h 6122894"/>
              <a:gd name="connsiteX7" fmla="*/ 2232862 w 3249049"/>
              <a:gd name="connsiteY7" fmla="*/ 5538568 h 6122894"/>
              <a:gd name="connsiteX8" fmla="*/ 3249049 w 3249049"/>
              <a:gd name="connsiteY8" fmla="*/ 5538568 h 6122894"/>
              <a:gd name="connsiteX9" fmla="*/ 3249049 w 3249049"/>
              <a:gd name="connsiteY9" fmla="*/ 5581375 h 6122894"/>
              <a:gd name="connsiteX10" fmla="*/ 2707530 w 3249049"/>
              <a:gd name="connsiteY10" fmla="*/ 6122894 h 6122894"/>
              <a:gd name="connsiteX11" fmla="*/ 541519 w 3249049"/>
              <a:gd name="connsiteY11" fmla="*/ 6122894 h 6122894"/>
              <a:gd name="connsiteX12" fmla="*/ 0 w 3249049"/>
              <a:gd name="connsiteY12" fmla="*/ 5581375 h 6122894"/>
              <a:gd name="connsiteX13" fmla="*/ 0 w 3249049"/>
              <a:gd name="connsiteY13" fmla="*/ 541519 h 6122894"/>
              <a:gd name="connsiteX14" fmla="*/ 541519 w 3249049"/>
              <a:gd name="connsiteY14" fmla="*/ 0 h 612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9049" h="6122894">
                <a:moveTo>
                  <a:pt x="541519" y="0"/>
                </a:moveTo>
                <a:lnTo>
                  <a:pt x="2707530" y="0"/>
                </a:lnTo>
                <a:cubicBezTo>
                  <a:pt x="3006603" y="0"/>
                  <a:pt x="3249049" y="242446"/>
                  <a:pt x="3249049" y="541519"/>
                </a:cubicBezTo>
                <a:lnTo>
                  <a:pt x="3249049" y="1441698"/>
                </a:lnTo>
                <a:lnTo>
                  <a:pt x="2232862" y="1441698"/>
                </a:lnTo>
                <a:cubicBezTo>
                  <a:pt x="1855748" y="1441698"/>
                  <a:pt x="1550037" y="1747409"/>
                  <a:pt x="1550037" y="2124523"/>
                </a:cubicBezTo>
                <a:lnTo>
                  <a:pt x="1550037" y="4855743"/>
                </a:lnTo>
                <a:cubicBezTo>
                  <a:pt x="1550037" y="5232857"/>
                  <a:pt x="1855748" y="5538568"/>
                  <a:pt x="2232862" y="5538568"/>
                </a:cubicBezTo>
                <a:lnTo>
                  <a:pt x="3249049" y="5538568"/>
                </a:lnTo>
                <a:lnTo>
                  <a:pt x="3249049" y="5581375"/>
                </a:lnTo>
                <a:cubicBezTo>
                  <a:pt x="3249049" y="5880448"/>
                  <a:pt x="3006603" y="6122894"/>
                  <a:pt x="2707530" y="6122894"/>
                </a:cubicBezTo>
                <a:lnTo>
                  <a:pt x="541519" y="6122894"/>
                </a:lnTo>
                <a:cubicBezTo>
                  <a:pt x="242446" y="6122894"/>
                  <a:pt x="0" y="5880448"/>
                  <a:pt x="0" y="5581375"/>
                </a:cubicBezTo>
                <a:lnTo>
                  <a:pt x="0" y="541519"/>
                </a:lnTo>
                <a:cubicBezTo>
                  <a:pt x="0" y="242446"/>
                  <a:pt x="242446" y="0"/>
                  <a:pt x="541519" y="0"/>
                </a:cubicBezTo>
                <a:close/>
              </a:path>
            </a:pathLst>
          </a:cu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reeform 7"/>
          <p:cNvSpPr/>
          <p:nvPr/>
        </p:nvSpPr>
        <p:spPr>
          <a:xfrm>
            <a:off x="6373249" y="2204018"/>
            <a:ext cx="2790091" cy="4096870"/>
          </a:xfrm>
          <a:custGeom>
            <a:avLst/>
            <a:gdLst>
              <a:gd name="connsiteX0" fmla="*/ 0 w 2790091"/>
              <a:gd name="connsiteY0" fmla="*/ 0 h 4096870"/>
              <a:gd name="connsiteX1" fmla="*/ 2278696 w 2790091"/>
              <a:gd name="connsiteY1" fmla="*/ 0 h 4096870"/>
              <a:gd name="connsiteX2" fmla="*/ 2761526 w 2790091"/>
              <a:gd name="connsiteY2" fmla="*/ 199995 h 4096870"/>
              <a:gd name="connsiteX3" fmla="*/ 2790091 w 2790091"/>
              <a:gd name="connsiteY3" fmla="*/ 234616 h 4096870"/>
              <a:gd name="connsiteX4" fmla="*/ 2154655 w 2790091"/>
              <a:gd name="connsiteY4" fmla="*/ 234616 h 4096870"/>
              <a:gd name="connsiteX5" fmla="*/ 1550037 w 2790091"/>
              <a:gd name="connsiteY5" fmla="*/ 839234 h 4096870"/>
              <a:gd name="connsiteX6" fmla="*/ 1550037 w 2790091"/>
              <a:gd name="connsiteY6" fmla="*/ 3257636 h 4096870"/>
              <a:gd name="connsiteX7" fmla="*/ 2154655 w 2790091"/>
              <a:gd name="connsiteY7" fmla="*/ 3862254 h 4096870"/>
              <a:gd name="connsiteX8" fmla="*/ 2790091 w 2790091"/>
              <a:gd name="connsiteY8" fmla="*/ 3862254 h 4096870"/>
              <a:gd name="connsiteX9" fmla="*/ 2761526 w 2790091"/>
              <a:gd name="connsiteY9" fmla="*/ 3896875 h 4096870"/>
              <a:gd name="connsiteX10" fmla="*/ 2278696 w 2790091"/>
              <a:gd name="connsiteY10" fmla="*/ 4096870 h 4096870"/>
              <a:gd name="connsiteX11" fmla="*/ 0 w 2790091"/>
              <a:gd name="connsiteY11" fmla="*/ 4096870 h 4096870"/>
              <a:gd name="connsiteX12" fmla="*/ 0 w 2790091"/>
              <a:gd name="connsiteY12" fmla="*/ 0 h 409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0091" h="4096870">
                <a:moveTo>
                  <a:pt x="0" y="0"/>
                </a:moveTo>
                <a:lnTo>
                  <a:pt x="2278696" y="0"/>
                </a:lnTo>
                <a:cubicBezTo>
                  <a:pt x="2467253" y="0"/>
                  <a:pt x="2637959" y="76428"/>
                  <a:pt x="2761526" y="199995"/>
                </a:cubicBezTo>
                <a:lnTo>
                  <a:pt x="2790091" y="234616"/>
                </a:lnTo>
                <a:lnTo>
                  <a:pt x="2154655" y="234616"/>
                </a:lnTo>
                <a:cubicBezTo>
                  <a:pt x="1820734" y="234616"/>
                  <a:pt x="1550037" y="505313"/>
                  <a:pt x="1550037" y="839234"/>
                </a:cubicBezTo>
                <a:lnTo>
                  <a:pt x="1550037" y="3257636"/>
                </a:lnTo>
                <a:cubicBezTo>
                  <a:pt x="1550037" y="3591557"/>
                  <a:pt x="1820734" y="3862254"/>
                  <a:pt x="2154655" y="3862254"/>
                </a:cubicBezTo>
                <a:lnTo>
                  <a:pt x="2790091" y="3862254"/>
                </a:lnTo>
                <a:lnTo>
                  <a:pt x="2761526" y="3896875"/>
                </a:lnTo>
                <a:cubicBezTo>
                  <a:pt x="2637959" y="4020442"/>
                  <a:pt x="2467253" y="4096870"/>
                  <a:pt x="2278696" y="4096870"/>
                </a:cubicBezTo>
                <a:lnTo>
                  <a:pt x="0" y="4096870"/>
                </a:lnTo>
                <a:lnTo>
                  <a:pt x="0" y="0"/>
                </a:lnTo>
                <a:close/>
              </a:path>
            </a:pathLst>
          </a:custGeom>
          <a:solidFill>
            <a:srgbClr val="FFABAB"/>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reeform 8"/>
          <p:cNvSpPr/>
          <p:nvPr/>
        </p:nvSpPr>
        <p:spPr>
          <a:xfrm>
            <a:off x="9163339" y="2438634"/>
            <a:ext cx="2983894" cy="3627638"/>
          </a:xfrm>
          <a:custGeom>
            <a:avLst/>
            <a:gdLst>
              <a:gd name="connsiteX0" fmla="*/ 0 w 2983894"/>
              <a:gd name="connsiteY0" fmla="*/ 0 h 3627638"/>
              <a:gd name="connsiteX1" fmla="*/ 2379276 w 2983894"/>
              <a:gd name="connsiteY1" fmla="*/ 0 h 3627638"/>
              <a:gd name="connsiteX2" fmla="*/ 2983894 w 2983894"/>
              <a:gd name="connsiteY2" fmla="*/ 604618 h 3627638"/>
              <a:gd name="connsiteX3" fmla="*/ 2983894 w 2983894"/>
              <a:gd name="connsiteY3" fmla="*/ 3023020 h 3627638"/>
              <a:gd name="connsiteX4" fmla="*/ 2379276 w 2983894"/>
              <a:gd name="connsiteY4" fmla="*/ 3627638 h 3627638"/>
              <a:gd name="connsiteX5" fmla="*/ 0 w 2983894"/>
              <a:gd name="connsiteY5" fmla="*/ 3627638 h 3627638"/>
              <a:gd name="connsiteX6" fmla="*/ 54814 w 2983894"/>
              <a:gd name="connsiteY6" fmla="*/ 3561203 h 3627638"/>
              <a:gd name="connsiteX7" fmla="*/ 171430 w 2983894"/>
              <a:gd name="connsiteY7" fmla="*/ 3179429 h 3627638"/>
              <a:gd name="connsiteX8" fmla="*/ 171430 w 2983894"/>
              <a:gd name="connsiteY8" fmla="*/ 448209 h 3627638"/>
              <a:gd name="connsiteX9" fmla="*/ 54814 w 2983894"/>
              <a:gd name="connsiteY9" fmla="*/ 66435 h 3627638"/>
              <a:gd name="connsiteX10" fmla="*/ 0 w 2983894"/>
              <a:gd name="connsiteY10" fmla="*/ 0 h 362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894" h="3627638">
                <a:moveTo>
                  <a:pt x="0" y="0"/>
                </a:moveTo>
                <a:lnTo>
                  <a:pt x="2379276" y="0"/>
                </a:lnTo>
                <a:cubicBezTo>
                  <a:pt x="2713197" y="0"/>
                  <a:pt x="2983894" y="270697"/>
                  <a:pt x="2983894" y="604618"/>
                </a:cubicBezTo>
                <a:lnTo>
                  <a:pt x="2983894" y="3023020"/>
                </a:lnTo>
                <a:cubicBezTo>
                  <a:pt x="2983894" y="3356941"/>
                  <a:pt x="2713197" y="3627638"/>
                  <a:pt x="2379276" y="3627638"/>
                </a:cubicBezTo>
                <a:lnTo>
                  <a:pt x="0" y="3627638"/>
                </a:lnTo>
                <a:lnTo>
                  <a:pt x="54814" y="3561203"/>
                </a:lnTo>
                <a:cubicBezTo>
                  <a:pt x="128440" y="3452224"/>
                  <a:pt x="171430" y="3320847"/>
                  <a:pt x="171430" y="3179429"/>
                </a:cubicBezTo>
                <a:lnTo>
                  <a:pt x="171430" y="448209"/>
                </a:lnTo>
                <a:cubicBezTo>
                  <a:pt x="171430" y="306791"/>
                  <a:pt x="128440" y="175415"/>
                  <a:pt x="54814" y="66435"/>
                </a:cubicBezTo>
                <a:lnTo>
                  <a:pt x="0" y="0"/>
                </a:lnTo>
                <a:close/>
              </a:path>
            </a:pathLst>
          </a:custGeom>
          <a:solidFill>
            <a:srgbClr val="FFE38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805876" y="3496045"/>
            <a:ext cx="1389341"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Internal Capabilities, e.g.:</a:t>
            </a:r>
          </a:p>
          <a:p>
            <a:pPr marL="88900" lvl="1" indent="-88900">
              <a:spcBef>
                <a:spcPts val="600"/>
              </a:spcBef>
              <a:buFont typeface="Arial" panose="020B0604020202020204" pitchFamily="34" charset="0"/>
              <a:buChar char="•"/>
            </a:pPr>
            <a:r>
              <a:rPr lang="en-AU" sz="1200" dirty="0"/>
              <a:t>Data Sourcing</a:t>
            </a:r>
          </a:p>
          <a:p>
            <a:pPr marL="88900" lvl="1" indent="-88900">
              <a:buFont typeface="Arial" panose="020B0604020202020204" pitchFamily="34" charset="0"/>
              <a:buChar char="•"/>
            </a:pPr>
            <a:r>
              <a:rPr lang="en-AU" sz="1200" dirty="0"/>
              <a:t>Transformation</a:t>
            </a:r>
          </a:p>
          <a:p>
            <a:pPr marL="88900" lvl="1" indent="-88900">
              <a:buFont typeface="Arial" panose="020B0604020202020204" pitchFamily="34" charset="0"/>
              <a:buChar char="•"/>
            </a:pPr>
            <a:r>
              <a:rPr lang="en-AU" sz="1200" dirty="0"/>
              <a:t>Combination</a:t>
            </a:r>
          </a:p>
        </p:txBody>
      </p:sp>
      <p:cxnSp>
        <p:nvCxnSpPr>
          <p:cNvPr id="11" name="Straight Arrow Connector 10"/>
          <p:cNvCxnSpPr/>
          <p:nvPr/>
        </p:nvCxnSpPr>
        <p:spPr>
          <a:xfrm>
            <a:off x="4239674" y="2002800"/>
            <a:ext cx="883510" cy="1463633"/>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18" idx="3"/>
          </p:cNvCxnSpPr>
          <p:nvPr/>
        </p:nvCxnSpPr>
        <p:spPr>
          <a:xfrm>
            <a:off x="4351815" y="3489151"/>
            <a:ext cx="454060" cy="334617"/>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19" idx="3"/>
          </p:cNvCxnSpPr>
          <p:nvPr/>
        </p:nvCxnSpPr>
        <p:spPr>
          <a:xfrm flipV="1">
            <a:off x="4396957" y="4607988"/>
            <a:ext cx="408919" cy="223797"/>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20" idx="3"/>
          </p:cNvCxnSpPr>
          <p:nvPr/>
        </p:nvCxnSpPr>
        <p:spPr>
          <a:xfrm flipV="1">
            <a:off x="4396956" y="5157856"/>
            <a:ext cx="726229" cy="1016563"/>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6556198" y="3496045"/>
            <a:ext cx="1151906"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AU" sz="1400" dirty="0"/>
              <a:t>Value Dimensions</a:t>
            </a:r>
          </a:p>
          <a:p>
            <a:pPr marL="88900" lvl="1" indent="-88900">
              <a:buFont typeface="Arial" panose="020B0604020202020204" pitchFamily="34" charset="0"/>
              <a:buChar char="•"/>
            </a:pPr>
            <a:r>
              <a:rPr lang="en-AU" sz="1200" dirty="0"/>
              <a:t>Volume</a:t>
            </a:r>
          </a:p>
          <a:p>
            <a:pPr marL="88900" lvl="1" indent="-88900">
              <a:buFont typeface="Arial" panose="020B0604020202020204" pitchFamily="34" charset="0"/>
              <a:buChar char="•"/>
            </a:pPr>
            <a:r>
              <a:rPr lang="en-AU" sz="1200" dirty="0"/>
              <a:t>Scope</a:t>
            </a:r>
          </a:p>
          <a:p>
            <a:pPr marL="88900" lvl="1" indent="-88900">
              <a:buFont typeface="Arial" panose="020B0604020202020204" pitchFamily="34" charset="0"/>
              <a:buChar char="•"/>
            </a:pPr>
            <a:r>
              <a:rPr lang="en-AU" sz="1200" dirty="0"/>
              <a:t>Granularity</a:t>
            </a:r>
          </a:p>
          <a:p>
            <a:pPr marL="88900" lvl="1" indent="-88900">
              <a:buFont typeface="Arial" panose="020B0604020202020204" pitchFamily="34" charset="0"/>
              <a:buChar char="•"/>
            </a:pPr>
            <a:r>
              <a:rPr lang="en-AU" sz="1200" dirty="0"/>
              <a:t>Time</a:t>
            </a:r>
          </a:p>
        </p:txBody>
      </p:sp>
      <p:sp>
        <p:nvSpPr>
          <p:cNvPr id="16" name="Rounded Rectangle 15"/>
          <p:cNvSpPr/>
          <p:nvPr/>
        </p:nvSpPr>
        <p:spPr>
          <a:xfrm>
            <a:off x="8022567" y="3516739"/>
            <a:ext cx="1153247"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AU" sz="1400" dirty="0"/>
              <a:t>Decision Spectrum</a:t>
            </a:r>
          </a:p>
          <a:p>
            <a:pPr marL="179388" lvl="1" indent="-179388">
              <a:spcBef>
                <a:spcPts val="600"/>
              </a:spcBef>
              <a:buFont typeface="Arial" panose="020B0604020202020204" pitchFamily="34" charset="0"/>
              <a:buChar char="•"/>
            </a:pPr>
            <a:r>
              <a:rPr lang="en-AU" sz="1200" dirty="0"/>
              <a:t>Range</a:t>
            </a:r>
          </a:p>
          <a:p>
            <a:pPr marL="179388" lvl="1" indent="-179388">
              <a:buFont typeface="Arial" panose="020B0604020202020204" pitchFamily="34" charset="0"/>
              <a:buChar char="•"/>
            </a:pPr>
            <a:r>
              <a:rPr lang="en-AU" sz="1200" dirty="0"/>
              <a:t>Depth</a:t>
            </a:r>
          </a:p>
        </p:txBody>
      </p:sp>
      <p:sp>
        <p:nvSpPr>
          <p:cNvPr id="17" name="Rounded Rectangle 16"/>
          <p:cNvSpPr/>
          <p:nvPr/>
        </p:nvSpPr>
        <p:spPr>
          <a:xfrm>
            <a:off x="3178734" y="1748888"/>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Knowledge &amp; Skills</a:t>
            </a:r>
          </a:p>
        </p:txBody>
      </p:sp>
      <p:sp>
        <p:nvSpPr>
          <p:cNvPr id="18" name="Rounded Rectangle 17"/>
          <p:cNvSpPr/>
          <p:nvPr/>
        </p:nvSpPr>
        <p:spPr>
          <a:xfrm>
            <a:off x="3186393" y="3091521"/>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Technical Systems &amp; Processes</a:t>
            </a:r>
          </a:p>
        </p:txBody>
      </p:sp>
      <p:sp>
        <p:nvSpPr>
          <p:cNvPr id="19" name="Rounded Rectangle 18"/>
          <p:cNvSpPr/>
          <p:nvPr/>
        </p:nvSpPr>
        <p:spPr>
          <a:xfrm>
            <a:off x="3231534" y="4434155"/>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Managerial Systems &amp; Processes</a:t>
            </a:r>
          </a:p>
        </p:txBody>
      </p:sp>
      <p:sp>
        <p:nvSpPr>
          <p:cNvPr id="20" name="Rounded Rectangle 19"/>
          <p:cNvSpPr/>
          <p:nvPr/>
        </p:nvSpPr>
        <p:spPr>
          <a:xfrm>
            <a:off x="3231533" y="5776789"/>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Values &amp; Norms</a:t>
            </a:r>
          </a:p>
        </p:txBody>
      </p:sp>
      <p:cxnSp>
        <p:nvCxnSpPr>
          <p:cNvPr id="21" name="Straight Arrow Connector 20"/>
          <p:cNvCxnSpPr/>
          <p:nvPr/>
        </p:nvCxnSpPr>
        <p:spPr>
          <a:xfrm>
            <a:off x="6195217" y="4284497"/>
            <a:ext cx="33962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708105" y="4252453"/>
            <a:ext cx="33962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9175814" y="4036526"/>
            <a:ext cx="98008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9175814" y="4434155"/>
            <a:ext cx="98008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10460701" y="39436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6" name="Rounded Rectangle 25"/>
          <p:cNvSpPr/>
          <p:nvPr/>
        </p:nvSpPr>
        <p:spPr>
          <a:xfrm>
            <a:off x="10308301" y="37912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7" name="Rounded Rectangle 26"/>
          <p:cNvSpPr/>
          <p:nvPr/>
        </p:nvSpPr>
        <p:spPr>
          <a:xfrm>
            <a:off x="10155901" y="36388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8" name="TextBox 27"/>
          <p:cNvSpPr txBox="1"/>
          <p:nvPr/>
        </p:nvSpPr>
        <p:spPr>
          <a:xfrm>
            <a:off x="3689608" y="1270620"/>
            <a:ext cx="2232534" cy="369332"/>
          </a:xfrm>
          <a:prstGeom prst="rect">
            <a:avLst/>
          </a:prstGeom>
          <a:noFill/>
        </p:spPr>
        <p:txBody>
          <a:bodyPr wrap="none" rtlCol="0">
            <a:spAutoFit/>
          </a:bodyPr>
          <a:lstStyle/>
          <a:p>
            <a:r>
              <a:rPr lang="en-AU" dirty="0"/>
              <a:t>Analytical Capabilities</a:t>
            </a:r>
          </a:p>
        </p:txBody>
      </p:sp>
      <p:sp>
        <p:nvSpPr>
          <p:cNvPr id="29" name="TextBox 28"/>
          <p:cNvSpPr txBox="1"/>
          <p:nvPr/>
        </p:nvSpPr>
        <p:spPr>
          <a:xfrm>
            <a:off x="9534014" y="2690068"/>
            <a:ext cx="1554913" cy="646331"/>
          </a:xfrm>
          <a:prstGeom prst="rect">
            <a:avLst/>
          </a:prstGeom>
          <a:noFill/>
        </p:spPr>
        <p:txBody>
          <a:bodyPr wrap="none" rtlCol="0">
            <a:spAutoFit/>
          </a:bodyPr>
          <a:lstStyle/>
          <a:p>
            <a:r>
              <a:rPr lang="en-AU" dirty="0"/>
              <a:t>Stakeholder </a:t>
            </a:r>
          </a:p>
          <a:p>
            <a:r>
              <a:rPr lang="en-AU" dirty="0"/>
              <a:t>Value Creation</a:t>
            </a:r>
          </a:p>
        </p:txBody>
      </p:sp>
      <p:sp>
        <p:nvSpPr>
          <p:cNvPr id="30" name="TextBox 29"/>
          <p:cNvSpPr txBox="1"/>
          <p:nvPr/>
        </p:nvSpPr>
        <p:spPr>
          <a:xfrm>
            <a:off x="6529189" y="2438635"/>
            <a:ext cx="1023422" cy="646331"/>
          </a:xfrm>
          <a:prstGeom prst="rect">
            <a:avLst/>
          </a:prstGeom>
          <a:noFill/>
        </p:spPr>
        <p:txBody>
          <a:bodyPr wrap="none" rtlCol="0">
            <a:spAutoFit/>
          </a:bodyPr>
          <a:lstStyle/>
          <a:p>
            <a:r>
              <a:rPr lang="en-AU" dirty="0"/>
              <a:t>Big Data</a:t>
            </a:r>
          </a:p>
          <a:p>
            <a:r>
              <a:rPr lang="en-AU" dirty="0"/>
              <a:t>Potential</a:t>
            </a:r>
          </a:p>
        </p:txBody>
      </p:sp>
      <p:sp>
        <p:nvSpPr>
          <p:cNvPr id="31" name="Rectangle 30"/>
          <p:cNvSpPr/>
          <p:nvPr/>
        </p:nvSpPr>
        <p:spPr>
          <a:xfrm>
            <a:off x="6400800" y="6268964"/>
            <a:ext cx="6096000" cy="646331"/>
          </a:xfrm>
          <a:prstGeom prst="rect">
            <a:avLst/>
          </a:prstGeom>
        </p:spPr>
        <p:txBody>
          <a:bodyPr>
            <a:spAutoFit/>
          </a:bodyPr>
          <a:lstStyle/>
          <a:p>
            <a:r>
              <a:rPr lang="en-AU" dirty="0"/>
              <a:t>The Principal framework  (presented by Scheepers, R. at  the IBM Centre for Excellence  in 2016).</a:t>
            </a:r>
          </a:p>
        </p:txBody>
      </p:sp>
    </p:spTree>
    <p:extLst>
      <p:ext uri="{BB962C8B-B14F-4D97-AF65-F5344CB8AC3E}">
        <p14:creationId xmlns:p14="http://schemas.microsoft.com/office/powerpoint/2010/main" val="34161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66807"/>
            <a:ext cx="9493757" cy="1661993"/>
          </a:xfrm>
        </p:spPr>
        <p:txBody>
          <a:bodyPr/>
          <a:lstStyle/>
          <a:p>
            <a:r>
              <a:rPr lang="en-AU" b="1" dirty="0"/>
              <a:t>A framework for being successful with big data analytics</a:t>
            </a:r>
            <a:br>
              <a:rPr lang="en-AU" b="1" dirty="0"/>
            </a:br>
            <a:endParaRPr lang="en-AU" dirty="0"/>
          </a:p>
        </p:txBody>
      </p:sp>
      <p:pic>
        <p:nvPicPr>
          <p:cNvPr id="2050" name="Picture 2" descr="framework proposed by Watson(2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37" y="1167161"/>
            <a:ext cx="7467600" cy="487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7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5570" r="15570"/>
          <a:stretch>
            <a:fillRect/>
          </a:stretch>
        </p:blipFill>
        <p:spPr>
          <a:xfrm>
            <a:off x="8750182" y="383711"/>
            <a:ext cx="3865565" cy="5657444"/>
          </a:xfrm>
        </p:spPr>
      </p:pic>
      <p:sp>
        <p:nvSpPr>
          <p:cNvPr id="2" name="Title 1"/>
          <p:cNvSpPr>
            <a:spLocks noGrp="1"/>
          </p:cNvSpPr>
          <p:nvPr>
            <p:ph type="title"/>
          </p:nvPr>
        </p:nvSpPr>
        <p:spPr/>
        <p:txBody>
          <a:bodyPr/>
          <a:lstStyle/>
          <a:p>
            <a:r>
              <a:rPr lang="en-AU" dirty="0"/>
              <a:t>Assignment 2 Presentations</a:t>
            </a:r>
          </a:p>
        </p:txBody>
      </p:sp>
      <p:sp>
        <p:nvSpPr>
          <p:cNvPr id="4" name="Footer Placeholder 3"/>
          <p:cNvSpPr>
            <a:spLocks noGrp="1"/>
          </p:cNvSpPr>
          <p:nvPr>
            <p:ph type="ftr" sz="quarter" idx="11"/>
          </p:nvPr>
        </p:nvSpPr>
        <p:spPr/>
        <p:txBody>
          <a:bodyPr/>
          <a:lstStyle/>
          <a:p>
            <a:r>
              <a:rPr lang="en-AU"/>
              <a:t>Deakin University CRICOS Provider Code: 00113B</a:t>
            </a:r>
            <a:endParaRPr lang="en-GB"/>
          </a:p>
        </p:txBody>
      </p:sp>
      <p:sp>
        <p:nvSpPr>
          <p:cNvPr id="6" name="Text Placeholder 5"/>
          <p:cNvSpPr>
            <a:spLocks noGrp="1"/>
          </p:cNvSpPr>
          <p:nvPr>
            <p:ph type="body" sz="quarter" idx="13"/>
          </p:nvPr>
        </p:nvSpPr>
        <p:spPr/>
        <p:txBody>
          <a:bodyPr/>
          <a:lstStyle/>
          <a:p>
            <a:r>
              <a:rPr lang="en-AU" dirty="0"/>
              <a:t>Any Questions? Please use the discussion forum for Assignment 2</a:t>
            </a:r>
          </a:p>
        </p:txBody>
      </p:sp>
      <p:sp>
        <p:nvSpPr>
          <p:cNvPr id="5" name="Slide Number Placeholder 4"/>
          <p:cNvSpPr>
            <a:spLocks noGrp="1"/>
          </p:cNvSpPr>
          <p:nvPr>
            <p:ph type="sldNum" sz="quarter" idx="4294967295"/>
          </p:nvPr>
        </p:nvSpPr>
        <p:spPr>
          <a:xfrm>
            <a:off x="0" y="5989638"/>
            <a:ext cx="576263" cy="247650"/>
          </a:xfrm>
        </p:spPr>
        <p:txBody>
          <a:bodyPr/>
          <a:lstStyle/>
          <a:p>
            <a:fld id="{F5AEA0E0-5CC6-4BD0-905C-A0021E419432}" type="slidenum">
              <a:rPr lang="en-GB" smtClean="0"/>
              <a:pPr/>
              <a:t>2</a:t>
            </a:fld>
            <a:endParaRPr lang="en-GB" dirty="0"/>
          </a:p>
        </p:txBody>
      </p:sp>
    </p:spTree>
    <p:extLst>
      <p:ext uri="{BB962C8B-B14F-4D97-AF65-F5344CB8AC3E}">
        <p14:creationId xmlns:p14="http://schemas.microsoft.com/office/powerpoint/2010/main" val="420261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45" y="415856"/>
            <a:ext cx="2907665" cy="629660"/>
          </a:xfrm>
          <a:prstGeom prst="rect">
            <a:avLst/>
          </a:prstGeom>
        </p:spPr>
        <p:txBody>
          <a:bodyPr vert="horz" wrap="square" lIns="0" tIns="13970" rIns="0" bIns="0" rtlCol="0">
            <a:spAutoFit/>
          </a:bodyPr>
          <a:lstStyle/>
          <a:p>
            <a:pPr marL="12700">
              <a:lnSpc>
                <a:spcPct val="100000"/>
              </a:lnSpc>
              <a:spcBef>
                <a:spcPts val="110"/>
              </a:spcBef>
            </a:pPr>
            <a:r>
              <a:rPr lang="en-AU" sz="4000" dirty="0"/>
              <a:t>Next Class</a:t>
            </a:r>
            <a:r>
              <a:rPr sz="4000" dirty="0"/>
              <a:t>..</a:t>
            </a:r>
          </a:p>
        </p:txBody>
      </p:sp>
      <p:sp>
        <p:nvSpPr>
          <p:cNvPr id="3" name="object 3"/>
          <p:cNvSpPr txBox="1"/>
          <p:nvPr/>
        </p:nvSpPr>
        <p:spPr>
          <a:xfrm>
            <a:off x="798600" y="1866810"/>
            <a:ext cx="8294370" cy="5923416"/>
          </a:xfrm>
          <a:prstGeom prst="rect">
            <a:avLst/>
          </a:prstGeom>
        </p:spPr>
        <p:txBody>
          <a:bodyPr vert="horz" wrap="square" lIns="0" tIns="156210" rIns="0" bIns="0" rtlCol="0">
            <a:spAutoFit/>
          </a:bodyPr>
          <a:lstStyle/>
          <a:p>
            <a:pPr marL="12700">
              <a:lnSpc>
                <a:spcPct val="100000"/>
              </a:lnSpc>
              <a:spcBef>
                <a:spcPts val="1230"/>
              </a:spcBef>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lang="en-AU" sz="1800" dirty="0">
                <a:solidFill>
                  <a:srgbClr val="A42F0F"/>
                </a:solidFill>
                <a:latin typeface="Times New Roman"/>
                <a:cs typeface="Times New Roman"/>
              </a:rPr>
              <a:t>Emerging sources and Social Media Analytics</a:t>
            </a:r>
            <a:endParaRPr sz="1800" dirty="0">
              <a:latin typeface="Century Gothic"/>
              <a:cs typeface="Century Gothic"/>
            </a:endParaRPr>
          </a:p>
          <a:p>
            <a:pPr marL="756285" marR="5080" indent="-287020">
              <a:lnSpc>
                <a:spcPct val="100000"/>
              </a:lnSpc>
              <a:spcBef>
                <a:spcPts val="1015"/>
              </a:spcBef>
            </a:pPr>
            <a:r>
              <a:rPr sz="1600" spc="0" dirty="0">
                <a:solidFill>
                  <a:srgbClr val="A42F0F"/>
                </a:solidFill>
                <a:latin typeface="Wingdings 3"/>
                <a:cs typeface="Wingdings 3"/>
              </a:rPr>
              <a:t></a:t>
            </a:r>
            <a:r>
              <a:rPr sz="1600" spc="25" dirty="0">
                <a:solidFill>
                  <a:srgbClr val="A42F0F"/>
                </a:solidFill>
                <a:latin typeface="Times New Roman"/>
                <a:cs typeface="Times New Roman"/>
              </a:rPr>
              <a:t> </a:t>
            </a:r>
            <a:r>
              <a:rPr sz="1600" spc="-15" dirty="0">
                <a:solidFill>
                  <a:srgbClr val="404040"/>
                </a:solidFill>
                <a:latin typeface="Century Gothic"/>
                <a:cs typeface="Century Gothic"/>
              </a:rPr>
              <a:t>We</a:t>
            </a:r>
            <a:r>
              <a:rPr sz="1600" spc="0" dirty="0">
                <a:solidFill>
                  <a:srgbClr val="404040"/>
                </a:solidFill>
                <a:latin typeface="Century Gothic"/>
                <a:cs typeface="Century Gothic"/>
              </a:rPr>
              <a:t> </a:t>
            </a:r>
            <a:r>
              <a:rPr sz="1600" spc="10" dirty="0">
                <a:solidFill>
                  <a:srgbClr val="404040"/>
                </a:solidFill>
                <a:latin typeface="Century Gothic"/>
                <a:cs typeface="Century Gothic"/>
              </a:rPr>
              <a:t>will</a:t>
            </a:r>
            <a:r>
              <a:rPr sz="1600" spc="-90" dirty="0">
                <a:solidFill>
                  <a:srgbClr val="404040"/>
                </a:solidFill>
                <a:latin typeface="Century Gothic"/>
                <a:cs typeface="Century Gothic"/>
              </a:rPr>
              <a:t> </a:t>
            </a:r>
            <a:r>
              <a:rPr sz="1600" spc="5" dirty="0">
                <a:solidFill>
                  <a:srgbClr val="404040"/>
                </a:solidFill>
                <a:latin typeface="Century Gothic"/>
                <a:cs typeface="Century Gothic"/>
              </a:rPr>
              <a:t>look</a:t>
            </a:r>
            <a:r>
              <a:rPr sz="1600" spc="-75" dirty="0">
                <a:solidFill>
                  <a:srgbClr val="404040"/>
                </a:solidFill>
                <a:latin typeface="Century Gothic"/>
                <a:cs typeface="Century Gothic"/>
              </a:rPr>
              <a:t> </a:t>
            </a:r>
            <a:r>
              <a:rPr sz="1600" spc="0" dirty="0">
                <a:solidFill>
                  <a:srgbClr val="404040"/>
                </a:solidFill>
                <a:latin typeface="Century Gothic"/>
                <a:cs typeface="Century Gothic"/>
              </a:rPr>
              <a:t>into</a:t>
            </a:r>
            <a:r>
              <a:rPr sz="1600" spc="-30" dirty="0">
                <a:solidFill>
                  <a:srgbClr val="404040"/>
                </a:solidFill>
                <a:latin typeface="Century Gothic"/>
                <a:cs typeface="Century Gothic"/>
              </a:rPr>
              <a:t> </a:t>
            </a:r>
            <a:r>
              <a:rPr lang="en-AU" sz="1600" dirty="0">
                <a:solidFill>
                  <a:srgbClr val="404040"/>
                </a:solidFill>
                <a:latin typeface="Century Gothic"/>
                <a:cs typeface="Century Gothic"/>
              </a:rPr>
              <a:t>SMA and how</a:t>
            </a:r>
            <a:r>
              <a:rPr sz="1600" spc="-25" dirty="0">
                <a:solidFill>
                  <a:srgbClr val="404040"/>
                </a:solidFill>
                <a:latin typeface="Century Gothic"/>
                <a:cs typeface="Century Gothic"/>
              </a:rPr>
              <a:t> </a:t>
            </a:r>
            <a:r>
              <a:rPr lang="en-AU" sz="1600" dirty="0">
                <a:solidFill>
                  <a:srgbClr val="404040"/>
                </a:solidFill>
                <a:latin typeface="Century Gothic"/>
                <a:cs typeface="Century Gothic"/>
              </a:rPr>
              <a:t>we can use SMA for insights into customer behaviour and engagement.</a:t>
            </a:r>
            <a:endParaRPr lang="en-AU" sz="1600" spc="0" dirty="0">
              <a:solidFill>
                <a:srgbClr val="404040"/>
              </a:solidFill>
              <a:latin typeface="Century Gothic"/>
              <a:cs typeface="Century Gothic"/>
            </a:endParaRPr>
          </a:p>
          <a:p>
            <a:pPr marL="756285" marR="5080" indent="-287020">
              <a:lnSpc>
                <a:spcPct val="100000"/>
              </a:lnSpc>
              <a:spcBef>
                <a:spcPts val="1015"/>
              </a:spcBef>
            </a:pPr>
            <a:endParaRPr lang="en-AU" sz="1600" dirty="0">
              <a:solidFill>
                <a:srgbClr val="404040"/>
              </a:solidFill>
              <a:latin typeface="Century Gothic"/>
              <a:cs typeface="Century Gothic"/>
            </a:endParaRPr>
          </a:p>
          <a:p>
            <a:pPr marL="756285" marR="5080" indent="-287020">
              <a:lnSpc>
                <a:spcPct val="100000"/>
              </a:lnSpc>
              <a:spcBef>
                <a:spcPts val="1015"/>
              </a:spcBef>
            </a:pPr>
            <a:r>
              <a:rPr lang="en-AU" sz="1600" spc="0" dirty="0">
                <a:solidFill>
                  <a:srgbClr val="404040"/>
                </a:solidFill>
                <a:latin typeface="Century Gothic"/>
                <a:cs typeface="Century Gothic"/>
              </a:rPr>
              <a:t>Now time for Guest Presentation by Dr Sankalp Khanna</a:t>
            </a:r>
          </a:p>
          <a:p>
            <a:pPr marL="756285" marR="5080" indent="-287020">
              <a:spcBef>
                <a:spcPts val="1015"/>
              </a:spcBef>
            </a:pPr>
            <a:r>
              <a:rPr lang="en-AU" b="1" dirty="0"/>
              <a:t>Sankalp Khanna </a:t>
            </a:r>
            <a:r>
              <a:rPr lang="en-AU" dirty="0"/>
              <a:t>is a Principal Research Scientist and leads the Health Intelligence team at the CSIRO Australian e-Health Research Centre. His research is focussed on informing and improving the performance and sustainability of the Australian health system, and developing clinical and operational decision support tools to support and improve patient care. Sankalp is also Adjunct Associate Professor at the Queensland University of Technology, Senior Adjunct Research Fellow at Griffith University, the Secretary of the Pacific Rim International Conference on Artificial Intelligence (PRICAI) Steering Committee, and a founding Fellow of the Australasian Institute of Digital Health. </a:t>
            </a:r>
          </a:p>
          <a:p>
            <a:pPr marL="756285" marR="5080" indent="-287020">
              <a:lnSpc>
                <a:spcPct val="100000"/>
              </a:lnSpc>
              <a:spcBef>
                <a:spcPts val="1015"/>
              </a:spcBef>
            </a:pPr>
            <a:endParaRPr lang="en-AU" sz="1600" b="1" spc="0" dirty="0">
              <a:solidFill>
                <a:srgbClr val="404040"/>
              </a:solidFill>
              <a:latin typeface="Century Gothic"/>
              <a:cs typeface="Century Gothic"/>
            </a:endParaRPr>
          </a:p>
          <a:p>
            <a:pPr marL="756285" marR="5080" indent="-287020">
              <a:lnSpc>
                <a:spcPct val="100000"/>
              </a:lnSpc>
              <a:spcBef>
                <a:spcPts val="1015"/>
              </a:spcBef>
            </a:pPr>
            <a:endParaRPr lang="en-AU" sz="1600" dirty="0">
              <a:solidFill>
                <a:srgbClr val="404040"/>
              </a:solidFill>
              <a:latin typeface="Century Gothic"/>
              <a:cs typeface="Century Gothic"/>
            </a:endParaRPr>
          </a:p>
          <a:p>
            <a:pPr marL="756285" marR="5080" indent="-287020">
              <a:lnSpc>
                <a:spcPct val="100000"/>
              </a:lnSpc>
              <a:spcBef>
                <a:spcPts val="1015"/>
              </a:spcBef>
            </a:pPr>
            <a:endParaRPr lang="en-AU" sz="1600" dirty="0">
              <a:solidFill>
                <a:srgbClr val="404040"/>
              </a:solidFill>
              <a:latin typeface="Century Gothic"/>
              <a:cs typeface="Century Gothic"/>
            </a:endParaRPr>
          </a:p>
          <a:p>
            <a:pPr marL="756285" marR="5080" indent="-287020">
              <a:lnSpc>
                <a:spcPct val="100000"/>
              </a:lnSpc>
              <a:spcBef>
                <a:spcPts val="1015"/>
              </a:spcBef>
            </a:pPr>
            <a:endParaRPr sz="1600" dirty="0">
              <a:latin typeface="Century Gothic"/>
              <a:cs typeface="Century Gothic"/>
            </a:endParaRPr>
          </a:p>
        </p:txBody>
      </p:sp>
    </p:spTree>
    <p:extLst>
      <p:ext uri="{BB962C8B-B14F-4D97-AF65-F5344CB8AC3E}">
        <p14:creationId xmlns:p14="http://schemas.microsoft.com/office/powerpoint/2010/main" val="370121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9" y="243446"/>
            <a:ext cx="7543800" cy="553998"/>
          </a:xfrm>
        </p:spPr>
        <p:txBody>
          <a:bodyPr/>
          <a:lstStyle/>
          <a:p>
            <a:pPr algn="ctr"/>
            <a:r>
              <a:rPr lang="en-AU" dirty="0">
                <a:latin typeface="Worldly Black" pitchFamily="2" charset="0"/>
              </a:rPr>
              <a:t>ASS 2: </a:t>
            </a:r>
            <a:r>
              <a:rPr lang="en-AU" b="1" dirty="0"/>
              <a:t>Video presentation, </a:t>
            </a:r>
            <a:br>
              <a:rPr lang="en-AU" b="1" dirty="0"/>
            </a:br>
            <a:r>
              <a:rPr lang="en-AU" b="1" dirty="0"/>
              <a:t>due week 8 Seminar</a:t>
            </a:r>
            <a:endParaRPr lang="en-AU" dirty="0">
              <a:latin typeface="Worldly Black" pitchFamily="2" charset="0"/>
            </a:endParaRPr>
          </a:p>
        </p:txBody>
      </p:sp>
      <p:sp>
        <p:nvSpPr>
          <p:cNvPr id="4" name="Content Placeholder 2"/>
          <p:cNvSpPr txBox="1">
            <a:spLocks/>
          </p:cNvSpPr>
          <p:nvPr/>
        </p:nvSpPr>
        <p:spPr>
          <a:xfrm>
            <a:off x="523821" y="1415951"/>
            <a:ext cx="11028841" cy="5646488"/>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1800" b="0" i="0" kern="1200">
                <a:solidFill>
                  <a:srgbClr val="404040"/>
                </a:solidFill>
                <a:latin typeface="Century Gothic"/>
                <a:ea typeface="+mn-ea"/>
                <a:cs typeface="Century Gothic"/>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a:lstStyle>
          <a:p>
            <a:pPr marL="285750" indent="-285750">
              <a:lnSpc>
                <a:spcPct val="100000"/>
              </a:lnSpc>
              <a:spcAft>
                <a:spcPts val="600"/>
              </a:spcAft>
              <a:buFont typeface="Arial" panose="020B0604020202020204" pitchFamily="34" charset="0"/>
              <a:buChar char="•"/>
            </a:pPr>
            <a:r>
              <a:rPr lang="en-AU" sz="2400" dirty="0"/>
              <a:t>Provide a summary of your business case for an data-driven/new experience investment. </a:t>
            </a:r>
          </a:p>
          <a:p>
            <a:pPr marL="285750" indent="-285750">
              <a:lnSpc>
                <a:spcPct val="100000"/>
              </a:lnSpc>
              <a:spcAft>
                <a:spcPts val="600"/>
              </a:spcAft>
              <a:buFont typeface="Arial" panose="020B0604020202020204" pitchFamily="34" charset="0"/>
              <a:buChar char="•"/>
            </a:pPr>
            <a:r>
              <a:rPr lang="en-AU" sz="2400" dirty="0"/>
              <a:t>This should be treated as a </a:t>
            </a:r>
            <a:r>
              <a:rPr lang="en-AU" sz="2400" b="1" dirty="0"/>
              <a:t>“pitching” </a:t>
            </a:r>
            <a:r>
              <a:rPr lang="en-AU" sz="2400" dirty="0"/>
              <a:t>exercise. The aim is to sell/persuade your business case proposal to </a:t>
            </a:r>
            <a:r>
              <a:rPr lang="en-AU" sz="2400"/>
              <a:t>the management. </a:t>
            </a:r>
            <a:endParaRPr lang="en-AU" sz="2400" dirty="0"/>
          </a:p>
          <a:p>
            <a:pPr marL="285750" indent="-285750">
              <a:lnSpc>
                <a:spcPct val="100000"/>
              </a:lnSpc>
              <a:spcAft>
                <a:spcPts val="600"/>
              </a:spcAft>
              <a:buFont typeface="Arial" panose="020B0604020202020204" pitchFamily="34" charset="0"/>
              <a:buChar char="•"/>
            </a:pPr>
            <a:r>
              <a:rPr lang="en-AU" sz="2400" dirty="0"/>
              <a:t>The presentation should be </a:t>
            </a:r>
            <a:r>
              <a:rPr lang="en-AU" sz="2400" b="1" dirty="0"/>
              <a:t>less than 5 minutes </a:t>
            </a:r>
            <a:r>
              <a:rPr lang="en-AU" sz="2400" dirty="0"/>
              <a:t>long and must include all team members to pitch the key points of the report. </a:t>
            </a:r>
          </a:p>
          <a:p>
            <a:pPr marL="285750" indent="-285750">
              <a:lnSpc>
                <a:spcPct val="100000"/>
              </a:lnSpc>
              <a:spcAft>
                <a:spcPts val="600"/>
              </a:spcAft>
              <a:buFont typeface="Arial" panose="020B0604020202020204" pitchFamily="34" charset="0"/>
              <a:buChar char="•"/>
            </a:pPr>
            <a:r>
              <a:rPr lang="en-AU" sz="2400" dirty="0"/>
              <a:t>The presentation thus may have short summaries of the first </a:t>
            </a:r>
            <a:r>
              <a:rPr lang="en-AU" sz="2400" b="1" dirty="0"/>
              <a:t>five</a:t>
            </a:r>
            <a:r>
              <a:rPr lang="en-AU" sz="2400" dirty="0"/>
              <a:t> steps we recommended to write a business case (</a:t>
            </a:r>
            <a:r>
              <a:rPr lang="en-AU" sz="2400" b="1" dirty="0"/>
              <a:t>no need </a:t>
            </a:r>
            <a:r>
              <a:rPr lang="en-AU" sz="2400" dirty="0"/>
              <a:t>to elaborate on analysis of the alternatives, but some justification for selected choice for implementation should be given). </a:t>
            </a:r>
          </a:p>
          <a:p>
            <a:pPr marL="285750" indent="-285750">
              <a:lnSpc>
                <a:spcPct val="100000"/>
              </a:lnSpc>
              <a:spcAft>
                <a:spcPts val="600"/>
              </a:spcAft>
              <a:buFont typeface="Arial" panose="020B0604020202020204" pitchFamily="34" charset="0"/>
              <a:buChar char="•"/>
            </a:pPr>
            <a:r>
              <a:rPr lang="en-AU" sz="2400" dirty="0"/>
              <a:t>Video link uploaded in </a:t>
            </a:r>
            <a:r>
              <a:rPr lang="en-AU" sz="2400" dirty="0" err="1"/>
              <a:t>CloudDeakin</a:t>
            </a:r>
            <a:r>
              <a:rPr lang="en-AU" sz="2400" dirty="0"/>
              <a:t> Assignment Task 2 Dropbox </a:t>
            </a:r>
          </a:p>
        </p:txBody>
      </p:sp>
    </p:spTree>
    <p:extLst>
      <p:ext uri="{BB962C8B-B14F-4D97-AF65-F5344CB8AC3E}">
        <p14:creationId xmlns:p14="http://schemas.microsoft.com/office/powerpoint/2010/main" val="37541955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332656"/>
            <a:ext cx="7543800" cy="553998"/>
          </a:xfrm>
        </p:spPr>
        <p:txBody>
          <a:bodyPr/>
          <a:lstStyle/>
          <a:p>
            <a:pPr algn="ctr"/>
            <a:r>
              <a:rPr lang="en-AU" dirty="0">
                <a:latin typeface="Worldly Black" pitchFamily="2" charset="0"/>
              </a:rPr>
              <a:t>MIS782: Value of information</a:t>
            </a:r>
          </a:p>
        </p:txBody>
      </p:sp>
      <p:graphicFrame>
        <p:nvGraphicFramePr>
          <p:cNvPr id="5" name="Table 4"/>
          <p:cNvGraphicFramePr>
            <a:graphicFrameLocks noGrp="1"/>
          </p:cNvGraphicFramePr>
          <p:nvPr>
            <p:extLst>
              <p:ext uri="{D42A27DB-BD31-4B8C-83A1-F6EECF244321}">
                <p14:modId xmlns:p14="http://schemas.microsoft.com/office/powerpoint/2010/main" val="3657220678"/>
              </p:ext>
            </p:extLst>
          </p:nvPr>
        </p:nvGraphicFramePr>
        <p:xfrm>
          <a:off x="345688" y="886654"/>
          <a:ext cx="10058399" cy="6238240"/>
        </p:xfrm>
        <a:graphic>
          <a:graphicData uri="http://schemas.openxmlformats.org/drawingml/2006/table">
            <a:tbl>
              <a:tblPr firstRow="1" bandRow="1">
                <a:tableStyleId>{69012ECD-51FC-41F1-AA8D-1B2483CD663E}</a:tableStyleId>
              </a:tblPr>
              <a:tblGrid>
                <a:gridCol w="1579419">
                  <a:extLst>
                    <a:ext uri="{9D8B030D-6E8A-4147-A177-3AD203B41FA5}">
                      <a16:colId xmlns:a16="http://schemas.microsoft.com/office/drawing/2014/main" val="20000"/>
                    </a:ext>
                  </a:extLst>
                </a:gridCol>
                <a:gridCol w="2669908">
                  <a:extLst>
                    <a:ext uri="{9D8B030D-6E8A-4147-A177-3AD203B41FA5}">
                      <a16:colId xmlns:a16="http://schemas.microsoft.com/office/drawing/2014/main" val="20001"/>
                    </a:ext>
                  </a:extLst>
                </a:gridCol>
                <a:gridCol w="2660072">
                  <a:extLst>
                    <a:ext uri="{9D8B030D-6E8A-4147-A177-3AD203B41FA5}">
                      <a16:colId xmlns:a16="http://schemas.microsoft.com/office/drawing/2014/main" val="20002"/>
                    </a:ext>
                  </a:extLst>
                </a:gridCol>
                <a:gridCol w="3149000">
                  <a:extLst>
                    <a:ext uri="{9D8B030D-6E8A-4147-A177-3AD203B41FA5}">
                      <a16:colId xmlns:a16="http://schemas.microsoft.com/office/drawing/2014/main" val="20003"/>
                    </a:ext>
                  </a:extLst>
                </a:gridCol>
              </a:tblGrid>
              <a:tr h="440422">
                <a:tc gridSpan="4">
                  <a:txBody>
                    <a:bodyPr/>
                    <a:lstStyle/>
                    <a:p>
                      <a:pPr algn="ctr"/>
                      <a:r>
                        <a:rPr lang="en-US" sz="2800" dirty="0">
                          <a:latin typeface="+mj-lt"/>
                          <a:cs typeface="Estrangelo Edessa" panose="03080600000000000000" pitchFamily="66" charset="0"/>
                        </a:rPr>
                        <a:t>HOW DO ICT INVESTMENTS GENERATE VALUE?</a:t>
                      </a:r>
                      <a:endParaRPr lang="en-US" sz="2800" b="0" i="0" dirty="0">
                        <a:solidFill>
                          <a:srgbClr val="000000"/>
                        </a:solidFill>
                        <a:latin typeface="+mj-lt"/>
                        <a:cs typeface="Estrangelo Edessa" panose="03080600000000000000" pitchFamily="66" charset="0"/>
                      </a:endParaRP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270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j-lt"/>
                          <a:cs typeface="Estrangelo Edessa" panose="03080600000000000000" pitchFamily="66" charset="0"/>
                        </a:rPr>
                        <a:t>Firms need to understand:</a:t>
                      </a:r>
                      <a:endParaRPr lang="en-US" sz="2000" b="1" i="0" dirty="0">
                        <a:solidFill>
                          <a:srgbClr val="000000"/>
                        </a:solidFill>
                        <a:latin typeface="+mj-lt"/>
                        <a:cs typeface="Estrangelo Edessa" panose="03080600000000000000" pitchFamily="66" charset="0"/>
                      </a:endParaRPr>
                    </a:p>
                  </a:txBody>
                  <a:tcPr marR="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a:r>
                        <a:rPr lang="en-US" sz="1800" b="0" kern="1200" dirty="0">
                          <a:latin typeface="+mj-lt"/>
                          <a:cs typeface="Estrangelo Edessa" panose="03080600000000000000" pitchFamily="66" charset="0"/>
                        </a:rPr>
                        <a:t>How to gain competitive advantage based on the their underlying resources.</a:t>
                      </a:r>
                      <a:endParaRPr lang="en-US" sz="1800" b="0" i="0" kern="1200" dirty="0">
                        <a:solidFill>
                          <a:srgbClr val="66686D"/>
                        </a:solidFill>
                        <a:latin typeface="+mj-lt"/>
                        <a:ea typeface="+mn-ea"/>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1800" dirty="0">
                          <a:latin typeface="+mj-lt"/>
                          <a:cs typeface="Estrangelo Edessa" panose="03080600000000000000" pitchFamily="66" charset="0"/>
                        </a:rPr>
                        <a:t>How  competitive advantage from business and h</a:t>
                      </a:r>
                      <a:r>
                        <a:rPr lang="en-US" sz="1800" dirty="0">
                          <a:latin typeface="+mj-lt"/>
                          <a:cs typeface="Estrangelo Edessa" panose="03080600000000000000" pitchFamily="66" charset="0"/>
                        </a:rPr>
                        <a:t>ow emerging IT opportunities, such as social media analytics, can generate business value from investments in these areas.</a:t>
                      </a:r>
                      <a:endParaRPr lang="en-US" sz="1800" b="0" i="0" dirty="0">
                        <a:solidFill>
                          <a:srgbClr val="66686D"/>
                        </a:solidFill>
                        <a:latin typeface="+mj-lt"/>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1800" dirty="0">
                          <a:latin typeface="+mj-lt"/>
                          <a:cs typeface="Estrangelo Edessa" panose="03080600000000000000" pitchFamily="66" charset="0"/>
                        </a:rPr>
                        <a:t>Analyse how organisations adapt to changes or disruptors in the technology landscape to preserve and sustain an advantage.</a:t>
                      </a:r>
                      <a:endParaRPr lang="en-US" sz="1800" b="1" i="0" dirty="0">
                        <a:solidFill>
                          <a:srgbClr val="66686D"/>
                        </a:solidFill>
                        <a:latin typeface="+mj-lt"/>
                        <a:cs typeface="Estrangelo Edessa" panose="03080600000000000000" pitchFamily="66" charset="0"/>
                      </a:endParaRPr>
                    </a:p>
                  </a:txBody>
                  <a:tcPr marR="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375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j-lt"/>
                          <a:ea typeface="+mn-ea"/>
                          <a:cs typeface="Estrangelo Edessa" panose="03080600000000000000" pitchFamily="66" charset="0"/>
                        </a:rPr>
                        <a:t>In this unit, we will discuss:</a:t>
                      </a:r>
                    </a:p>
                  </a:txBody>
                  <a:tcPr marR="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en-US" sz="2000" b="1" dirty="0">
                          <a:solidFill>
                            <a:schemeClr val="bg1"/>
                          </a:solidFill>
                          <a:latin typeface="+mj-lt"/>
                          <a:cs typeface="Estrangelo Edessa" panose="03080600000000000000" pitchFamily="66" charset="0"/>
                        </a:rPr>
                        <a:t>Course One + Two</a:t>
                      </a:r>
                      <a:endParaRPr lang="en-US" sz="2000" b="1" i="0" dirty="0">
                        <a:solidFill>
                          <a:schemeClr val="bg1"/>
                        </a:solidFill>
                        <a:latin typeface="+mj-lt"/>
                        <a:cs typeface="Estrangelo Edessa" panose="03080600000000000000" pitchFamily="66"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92D050"/>
                    </a:solidFill>
                  </a:tcPr>
                </a:tc>
                <a:tc>
                  <a:txBody>
                    <a:bodyPr/>
                    <a:lstStyle/>
                    <a:p>
                      <a:pPr algn="ctr"/>
                      <a:r>
                        <a:rPr lang="en-US" sz="2000" b="1" dirty="0">
                          <a:solidFill>
                            <a:schemeClr val="bg1"/>
                          </a:solidFill>
                          <a:latin typeface="+mj-lt"/>
                          <a:cs typeface="Estrangelo Edessa" panose="03080600000000000000" pitchFamily="66" charset="0"/>
                        </a:rPr>
                        <a:t>Course Three + Four</a:t>
                      </a:r>
                      <a:endParaRPr lang="en-US" sz="2000" b="1" i="0" dirty="0">
                        <a:solidFill>
                          <a:schemeClr val="bg1"/>
                        </a:solidFill>
                        <a:latin typeface="+mj-lt"/>
                        <a:cs typeface="Estrangelo Edessa" panose="03080600000000000000" pitchFamily="66"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8BCDA"/>
                    </a:solidFill>
                  </a:tcPr>
                </a:tc>
                <a:tc>
                  <a:txBody>
                    <a:bodyPr/>
                    <a:lstStyle/>
                    <a:p>
                      <a:pPr algn="ctr"/>
                      <a:r>
                        <a:rPr lang="en-US" sz="2000" b="1" dirty="0">
                          <a:solidFill>
                            <a:schemeClr val="bg1"/>
                          </a:solidFill>
                          <a:latin typeface="+mj-lt"/>
                          <a:cs typeface="Estrangelo Edessa" panose="03080600000000000000" pitchFamily="66" charset="0"/>
                        </a:rPr>
                        <a:t>Course</a:t>
                      </a:r>
                      <a:r>
                        <a:rPr lang="en-US" sz="2000" b="1" baseline="0" dirty="0">
                          <a:solidFill>
                            <a:schemeClr val="bg1"/>
                          </a:solidFill>
                          <a:latin typeface="+mj-lt"/>
                          <a:cs typeface="Estrangelo Edessa" panose="03080600000000000000" pitchFamily="66" charset="0"/>
                        </a:rPr>
                        <a:t> </a:t>
                      </a:r>
                      <a:r>
                        <a:rPr lang="en-US" sz="2000" b="1" dirty="0">
                          <a:solidFill>
                            <a:schemeClr val="bg1"/>
                          </a:solidFill>
                          <a:latin typeface="+mj-lt"/>
                          <a:cs typeface="Estrangelo Edessa" panose="03080600000000000000" pitchFamily="66" charset="0"/>
                        </a:rPr>
                        <a:t>Five</a:t>
                      </a:r>
                      <a:endParaRPr lang="en-US" sz="2000" b="1" i="0" dirty="0">
                        <a:solidFill>
                          <a:schemeClr val="bg1"/>
                        </a:solidFill>
                        <a:latin typeface="+mj-lt"/>
                        <a:cs typeface="Estrangelo Edessa" panose="03080600000000000000" pitchFamily="66"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234892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kern="1200" dirty="0">
                        <a:solidFill>
                          <a:schemeClr val="tx1"/>
                        </a:solidFill>
                        <a:latin typeface="Estrangelo Edessa" panose="03080600000000000000" pitchFamily="66" charset="0"/>
                        <a:ea typeface="+mn-ea"/>
                        <a:cs typeface="Estrangelo Edessa" panose="03080600000000000000" pitchFamily="66" charset="0"/>
                      </a:endParaRP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71463" marR="0" lvl="0" indent="-271463" algn="l" defTabSz="914400" rtl="0" eaLnBrk="1" fontAlgn="auto" latinLnBrk="0" hangingPunct="1">
                        <a:lnSpc>
                          <a:spcPct val="100000"/>
                        </a:lnSpc>
                        <a:spcBef>
                          <a:spcPts val="600"/>
                        </a:spcBef>
                        <a:spcAft>
                          <a:spcPts val="200"/>
                        </a:spcAft>
                        <a:buClrTx/>
                        <a:buSzTx/>
                        <a:buFont typeface="+mj-lt"/>
                        <a:buAutoNum type="arabicPeriod"/>
                        <a:tabLst/>
                        <a:defRPr/>
                      </a:pPr>
                      <a:r>
                        <a:rPr lang="en-AU" sz="1800" kern="1200" dirty="0">
                          <a:effectLst/>
                          <a:latin typeface="+mj-lt"/>
                          <a:cs typeface="Estrangelo Edessa" panose="03080600000000000000" pitchFamily="66" charset="0"/>
                        </a:rPr>
                        <a:t>Business Value Returns from IT Investments</a:t>
                      </a:r>
                    </a:p>
                    <a:p>
                      <a:pPr marL="271463" marR="0" lvl="0" indent="-271463" algn="l" defTabSz="914400" rtl="0" eaLnBrk="1" fontAlgn="auto" latinLnBrk="0" hangingPunct="1">
                        <a:lnSpc>
                          <a:spcPct val="100000"/>
                        </a:lnSpc>
                        <a:spcBef>
                          <a:spcPts val="600"/>
                        </a:spcBef>
                        <a:spcAft>
                          <a:spcPts val="200"/>
                        </a:spcAft>
                        <a:buClrTx/>
                        <a:buSzTx/>
                        <a:buFont typeface="+mj-lt"/>
                        <a:buAutoNum type="arabicPeriod"/>
                        <a:tabLst/>
                        <a:defRPr/>
                      </a:pPr>
                      <a:r>
                        <a:rPr lang="en-AU" sz="1800" kern="1200" dirty="0">
                          <a:effectLst/>
                          <a:latin typeface="+mj-lt"/>
                          <a:cs typeface="Estrangelo Edessa" panose="03080600000000000000" pitchFamily="66" charset="0"/>
                        </a:rPr>
                        <a:t>IT</a:t>
                      </a:r>
                      <a:r>
                        <a:rPr lang="en-AU" sz="1800" kern="1200" baseline="0" dirty="0">
                          <a:effectLst/>
                          <a:latin typeface="+mj-lt"/>
                          <a:cs typeface="Estrangelo Edessa" panose="03080600000000000000" pitchFamily="66" charset="0"/>
                        </a:rPr>
                        <a:t> Portfolio Theory</a:t>
                      </a:r>
                      <a:endParaRPr lang="en-AU" sz="1800" kern="1200" dirty="0">
                        <a:effectLst/>
                        <a:latin typeface="+mj-lt"/>
                        <a:cs typeface="Estrangelo Edessa" panose="03080600000000000000" pitchFamily="66" charset="0"/>
                      </a:endParaRPr>
                    </a:p>
                    <a:p>
                      <a:pPr marL="0" marR="0" lvl="0" indent="0" algn="l" defTabSz="914400" rtl="0" eaLnBrk="1" fontAlgn="auto" latinLnBrk="0" hangingPunct="1">
                        <a:lnSpc>
                          <a:spcPct val="100000"/>
                        </a:lnSpc>
                        <a:spcBef>
                          <a:spcPts val="200"/>
                        </a:spcBef>
                        <a:spcAft>
                          <a:spcPts val="200"/>
                        </a:spcAft>
                        <a:buClrTx/>
                        <a:buSzTx/>
                        <a:buFont typeface="+mj-lt"/>
                        <a:buNone/>
                        <a:tabLst/>
                        <a:defRPr/>
                      </a:pPr>
                      <a:r>
                        <a:rPr lang="en-AU" sz="1800" b="0" kern="1200" dirty="0">
                          <a:solidFill>
                            <a:schemeClr val="tx1"/>
                          </a:solidFill>
                          <a:effectLst/>
                          <a:latin typeface="+mj-lt"/>
                          <a:cs typeface="Estrangelo Edessa" panose="03080600000000000000" pitchFamily="66" charset="0"/>
                        </a:rPr>
                        <a:t>3. Analysing competitive advantage - </a:t>
                      </a:r>
                      <a:r>
                        <a:rPr lang="en-AU" sz="1800" b="0" kern="1200" baseline="0" dirty="0">
                          <a:solidFill>
                            <a:schemeClr val="tx1"/>
                          </a:solidFill>
                          <a:effectLst/>
                          <a:latin typeface="+mj-lt"/>
                          <a:cs typeface="Estrangelo Edessa" panose="03080600000000000000" pitchFamily="66" charset="0"/>
                        </a:rPr>
                        <a:t>RBV </a:t>
                      </a:r>
                    </a:p>
                    <a:p>
                      <a:pPr marL="0" marR="0" lvl="0" indent="0" algn="l" defTabSz="914400" rtl="0" eaLnBrk="1" fontAlgn="auto" latinLnBrk="0" hangingPunct="1">
                        <a:lnSpc>
                          <a:spcPct val="100000"/>
                        </a:lnSpc>
                        <a:spcBef>
                          <a:spcPts val="200"/>
                        </a:spcBef>
                        <a:spcAft>
                          <a:spcPts val="200"/>
                        </a:spcAft>
                        <a:buClrTx/>
                        <a:buSzTx/>
                        <a:buFont typeface="+mj-lt"/>
                        <a:buNone/>
                        <a:tabLst/>
                        <a:defRPr/>
                      </a:pPr>
                      <a:r>
                        <a:rPr lang="en-AU" sz="1800" b="0" kern="1200" baseline="0" dirty="0">
                          <a:solidFill>
                            <a:schemeClr val="tx1"/>
                          </a:solidFill>
                          <a:effectLst/>
                          <a:latin typeface="+mj-lt"/>
                          <a:cs typeface="Estrangelo Edessa" panose="03080600000000000000" pitchFamily="66" charset="0"/>
                        </a:rPr>
                        <a:t>4. </a:t>
                      </a:r>
                      <a:r>
                        <a:rPr lang="en-AU" sz="1800" b="0" kern="1200" dirty="0">
                          <a:solidFill>
                            <a:schemeClr val="tx1"/>
                          </a:solidFill>
                          <a:effectLst/>
                          <a:latin typeface="+mj-lt"/>
                          <a:cs typeface="Estrangelo Edessa" panose="03080600000000000000" pitchFamily="66" charset="0"/>
                        </a:rPr>
                        <a:t>Analysing competitive advantage - </a:t>
                      </a:r>
                      <a:r>
                        <a:rPr lang="en-AU" sz="1800" b="0" kern="1200" baseline="0" dirty="0">
                          <a:solidFill>
                            <a:schemeClr val="tx1"/>
                          </a:solidFill>
                          <a:effectLst/>
                          <a:latin typeface="+mj-lt"/>
                          <a:cs typeface="Estrangelo Edessa" panose="03080600000000000000" pitchFamily="66" charset="0"/>
                        </a:rPr>
                        <a:t>VRIO </a:t>
                      </a:r>
                      <a:endParaRPr lang="en-AU" sz="1800" b="0" kern="1200" dirty="0">
                        <a:solidFill>
                          <a:schemeClr val="tx1"/>
                        </a:solidFill>
                        <a:effectLst/>
                        <a:latin typeface="+mj-lt"/>
                        <a:cs typeface="Estrangelo Edessa" panose="03080600000000000000" pitchFamily="66" charset="0"/>
                      </a:endParaRP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a:tabLst/>
                        <a:defRPr/>
                      </a:pPr>
                      <a:endParaRPr lang="en-AU" sz="1800" b="0" kern="1200" dirty="0">
                        <a:solidFill>
                          <a:schemeClr val="tx1"/>
                        </a:solidFill>
                        <a:effectLst/>
                        <a:latin typeface="+mj-lt"/>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effectLst/>
                          <a:latin typeface="+mj-lt"/>
                          <a:cs typeface="Estrangelo Edessa" panose="03080600000000000000" pitchFamily="66" charset="0"/>
                        </a:rPr>
                        <a:t>Analytics as a capability - I</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effectLst/>
                          <a:latin typeface="+mj-lt"/>
                          <a:cs typeface="Estrangelo Edessa" panose="03080600000000000000" pitchFamily="66" charset="0"/>
                        </a:rPr>
                        <a:t>Business Case Development</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solidFill>
                            <a:srgbClr val="FF0000"/>
                          </a:solidFill>
                          <a:effectLst/>
                          <a:latin typeface="+mj-lt"/>
                          <a:cs typeface="Estrangelo Edessa" panose="03080600000000000000" pitchFamily="66" charset="0"/>
                        </a:rPr>
                        <a:t>Analytics as a capability - II: </a:t>
                      </a:r>
                      <a:r>
                        <a:rPr lang="en-AU" sz="1800" kern="1200" dirty="0">
                          <a:solidFill>
                            <a:srgbClr val="FF0000"/>
                          </a:solidFill>
                          <a:effectLst/>
                          <a:latin typeface="+mj-lt"/>
                          <a:ea typeface="+mn-ea"/>
                          <a:cs typeface="Estrangelo Edessa" panose="03080600000000000000" pitchFamily="66" charset="0"/>
                        </a:rPr>
                        <a:t>From business data to business insight</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b="0" kern="1200" dirty="0">
                          <a:solidFill>
                            <a:schemeClr val="tx1"/>
                          </a:solidFill>
                          <a:effectLst/>
                          <a:latin typeface="+mj-lt"/>
                          <a:ea typeface="+mn-ea"/>
                          <a:cs typeface="Estrangelo Edessa" panose="03080600000000000000" pitchFamily="66" charset="0"/>
                        </a:rPr>
                        <a:t>Emerging sources and SMA</a:t>
                      </a:r>
                    </a:p>
                    <a:p>
                      <a:pPr marL="0" marR="0" lvl="0" indent="0" algn="l" defTabSz="914400" rtl="0" eaLnBrk="1" fontAlgn="auto" latinLnBrk="0" hangingPunct="1">
                        <a:lnSpc>
                          <a:spcPct val="100000"/>
                        </a:lnSpc>
                        <a:spcBef>
                          <a:spcPts val="200"/>
                        </a:spcBef>
                        <a:spcAft>
                          <a:spcPts val="200"/>
                        </a:spcAft>
                        <a:buClrTx/>
                        <a:buSzTx/>
                        <a:buFont typeface="+mj-lt"/>
                        <a:buNone/>
                        <a:tabLst/>
                        <a:defRPr/>
                      </a:pPr>
                      <a:endParaRPr lang="en-AU" sz="1800" kern="1200" dirty="0">
                        <a:solidFill>
                          <a:schemeClr val="tx1"/>
                        </a:solidFill>
                        <a:effectLst/>
                        <a:latin typeface="+mj-lt"/>
                        <a:ea typeface="+mn-ea"/>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AU" sz="1600" b="1" kern="1200" dirty="0">
                          <a:solidFill>
                            <a:schemeClr val="tx1">
                              <a:lumMod val="95000"/>
                              <a:lumOff val="5000"/>
                            </a:schemeClr>
                          </a:solidFill>
                          <a:effectLst/>
                          <a:latin typeface="+mj-lt"/>
                          <a:cs typeface="Estrangelo Edessa" panose="03080600000000000000" pitchFamily="66" charset="0"/>
                          <a:hlinkClick r:id="rId3"/>
                        </a:rPr>
                        <a:t>9. </a:t>
                      </a:r>
                      <a:r>
                        <a:rPr lang="en-AU" sz="1800" b="1" i="0" u="none" strike="noStrike" baseline="0" dirty="0">
                          <a:solidFill>
                            <a:schemeClr val="tx1">
                              <a:lumMod val="95000"/>
                              <a:lumOff val="5000"/>
                            </a:schemeClr>
                          </a:solidFill>
                          <a:latin typeface="+mj-lt"/>
                          <a:ea typeface="+mn-ea"/>
                          <a:cs typeface="+mn-cs"/>
                          <a:hlinkClick r:id="rId3"/>
                        </a:rPr>
                        <a:t>Dynamic capabilities through Information Asymmetries</a:t>
                      </a:r>
                      <a:r>
                        <a:rPr lang="en-AU" sz="1600" b="0" i="0" u="none" strike="noStrike" baseline="0" dirty="0">
                          <a:solidFill>
                            <a:schemeClr val="tx1">
                              <a:lumMod val="95000"/>
                              <a:lumOff val="5000"/>
                            </a:schemeClr>
                          </a:solidFill>
                          <a:latin typeface="+mj-lt"/>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lang="en-AU" sz="2000" b="0" i="0" u="none" strike="noStrike" baseline="0" dirty="0">
                          <a:solidFill>
                            <a:schemeClr val="tx1">
                              <a:lumMod val="95000"/>
                              <a:lumOff val="5000"/>
                            </a:schemeClr>
                          </a:solidFill>
                          <a:latin typeface="+mj-lt"/>
                          <a:ea typeface="+mn-ea"/>
                          <a:cs typeface="+mn-cs"/>
                        </a:rPr>
                        <a:t>10. Competing on Information Asymmetries 	</a:t>
                      </a:r>
                    </a:p>
                    <a:p>
                      <a:endParaRPr lang="en-AU" sz="2000" b="0" i="0" u="none" strike="noStrike" baseline="0" dirty="0">
                        <a:solidFill>
                          <a:schemeClr val="tx1">
                            <a:lumMod val="95000"/>
                            <a:lumOff val="5000"/>
                          </a:schemeClr>
                        </a:solidFill>
                        <a:latin typeface="+mj-lt"/>
                        <a:ea typeface="+mn-ea"/>
                        <a:cs typeface="+mn-cs"/>
                      </a:endParaRPr>
                    </a:p>
                  </a:txBody>
                  <a:tcPr marR="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2088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What is analytics and what are analytical  capabilities?  </a:t>
            </a:r>
          </a:p>
        </p:txBody>
      </p:sp>
      <p:sp>
        <p:nvSpPr>
          <p:cNvPr id="3" name="Content Placeholder 2"/>
          <p:cNvSpPr>
            <a:spLocks noGrp="1"/>
          </p:cNvSpPr>
          <p:nvPr>
            <p:ph idx="1"/>
          </p:nvPr>
        </p:nvSpPr>
        <p:spPr>
          <a:xfrm>
            <a:off x="731978" y="1638975"/>
            <a:ext cx="8555482" cy="3082895"/>
          </a:xfrm>
        </p:spPr>
        <p:txBody>
          <a:bodyPr/>
          <a:lstStyle/>
          <a:p>
            <a:r>
              <a:rPr lang="en-AU" sz="2400" b="1" dirty="0"/>
              <a:t>Analytics capabilities</a:t>
            </a:r>
          </a:p>
          <a:p>
            <a:pPr lvl="1"/>
            <a:r>
              <a:rPr lang="en-AU" dirty="0"/>
              <a:t>What are they?</a:t>
            </a:r>
          </a:p>
          <a:p>
            <a:pPr lvl="1"/>
            <a:r>
              <a:rPr lang="en-AU" dirty="0"/>
              <a:t>Ways of structuring analytics capabilities</a:t>
            </a:r>
          </a:p>
          <a:p>
            <a:pPr marL="12700">
              <a:spcBef>
                <a:spcPts val="985"/>
              </a:spcBef>
            </a:pPr>
            <a:r>
              <a:rPr lang="en-AU" spc="-5" dirty="0"/>
              <a:t>Organising analytics capabilities within </a:t>
            </a:r>
            <a:r>
              <a:rPr lang="en-AU" dirty="0"/>
              <a:t>a </a:t>
            </a:r>
            <a:r>
              <a:rPr lang="en-AU" spc="-5" dirty="0"/>
              <a:t>business</a:t>
            </a:r>
            <a:endParaRPr lang="en-AU" dirty="0"/>
          </a:p>
          <a:p>
            <a:pPr lvl="0"/>
            <a:r>
              <a:rPr lang="en-AU" dirty="0"/>
              <a:t>Information Value and the spectrum of decisions enabled by analytics  capabilities:</a:t>
            </a:r>
          </a:p>
          <a:p>
            <a:pPr lvl="0"/>
            <a:r>
              <a:rPr lang="en-AU" dirty="0"/>
              <a:t>		Range</a:t>
            </a:r>
          </a:p>
          <a:p>
            <a:pPr lvl="1"/>
            <a:r>
              <a:rPr lang="en-AU" dirty="0"/>
              <a:t>		Sophistication</a:t>
            </a:r>
          </a:p>
          <a:p>
            <a:endParaRPr lang="en-AU" dirty="0"/>
          </a:p>
          <a:p>
            <a:endParaRPr lang="en-AU" dirty="0"/>
          </a:p>
        </p:txBody>
      </p:sp>
    </p:spTree>
    <p:extLst>
      <p:ext uri="{BB962C8B-B14F-4D97-AF65-F5344CB8AC3E}">
        <p14:creationId xmlns:p14="http://schemas.microsoft.com/office/powerpoint/2010/main" val="347645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518" y="469708"/>
            <a:ext cx="6505575" cy="574040"/>
          </a:xfrm>
          <a:prstGeom prst="rect">
            <a:avLst/>
          </a:prstGeom>
        </p:spPr>
        <p:txBody>
          <a:bodyPr vert="horz" wrap="square" lIns="0" tIns="12700" rIns="0" bIns="0" rtlCol="0">
            <a:spAutoFit/>
          </a:bodyPr>
          <a:lstStyle/>
          <a:p>
            <a:pPr marL="12700">
              <a:lnSpc>
                <a:spcPct val="100000"/>
              </a:lnSpc>
              <a:spcBef>
                <a:spcPts val="100"/>
              </a:spcBef>
            </a:pPr>
            <a:r>
              <a:rPr dirty="0"/>
              <a:t>Building Analytical</a:t>
            </a:r>
            <a:r>
              <a:rPr spc="-120" dirty="0"/>
              <a:t> </a:t>
            </a:r>
            <a:r>
              <a:rPr dirty="0"/>
              <a:t>Capability</a:t>
            </a:r>
          </a:p>
        </p:txBody>
      </p:sp>
      <p:sp>
        <p:nvSpPr>
          <p:cNvPr id="3" name="object 3"/>
          <p:cNvSpPr txBox="1"/>
          <p:nvPr/>
        </p:nvSpPr>
        <p:spPr>
          <a:xfrm>
            <a:off x="1052981" y="1599038"/>
            <a:ext cx="8559800" cy="3751027"/>
          </a:xfrm>
          <a:prstGeom prst="rect">
            <a:avLst/>
          </a:prstGeom>
        </p:spPr>
        <p:txBody>
          <a:bodyPr vert="horz" wrap="square" lIns="0" tIns="13970" rIns="0" bIns="0" rtlCol="0">
            <a:spAutoFit/>
          </a:bodyPr>
          <a:lstStyle/>
          <a:p>
            <a:pPr marL="12700">
              <a:lnSpc>
                <a:spcPct val="100000"/>
              </a:lnSpc>
              <a:spcBef>
                <a:spcPts val="110"/>
              </a:spcBef>
            </a:pPr>
            <a:r>
              <a:rPr sz="2200" spc="0" dirty="0">
                <a:solidFill>
                  <a:srgbClr val="A42F0F"/>
                </a:solidFill>
                <a:latin typeface="Wingdings 3"/>
                <a:cs typeface="Wingdings 3"/>
              </a:rPr>
              <a:t></a:t>
            </a:r>
            <a:r>
              <a:rPr lang="en-AU" sz="2200" dirty="0">
                <a:solidFill>
                  <a:srgbClr val="A42F0F"/>
                </a:solidFill>
                <a:latin typeface="Wingdings 3"/>
                <a:cs typeface="Wingdings 3"/>
              </a:rPr>
              <a:t> </a:t>
            </a:r>
            <a:r>
              <a:rPr sz="2200" dirty="0">
                <a:solidFill>
                  <a:srgbClr val="C00000"/>
                </a:solidFill>
                <a:latin typeface="Century Gothic"/>
                <a:cs typeface="Century Gothic"/>
              </a:rPr>
              <a:t>Constraints of information capture </a:t>
            </a:r>
            <a:r>
              <a:rPr sz="2200" spc="-5" dirty="0">
                <a:solidFill>
                  <a:srgbClr val="C00000"/>
                </a:solidFill>
                <a:latin typeface="Century Gothic"/>
                <a:cs typeface="Century Gothic"/>
              </a:rPr>
              <a:t>(information</a:t>
            </a:r>
            <a:r>
              <a:rPr sz="2200" spc="55" dirty="0">
                <a:solidFill>
                  <a:srgbClr val="C00000"/>
                </a:solidFill>
                <a:latin typeface="Century Gothic"/>
                <a:cs typeface="Century Gothic"/>
              </a:rPr>
              <a:t> </a:t>
            </a:r>
            <a:r>
              <a:rPr sz="2200" dirty="0">
                <a:solidFill>
                  <a:srgbClr val="C00000"/>
                </a:solidFill>
                <a:latin typeface="Century Gothic"/>
                <a:cs typeface="Century Gothic"/>
              </a:rPr>
              <a:t>architecture)</a:t>
            </a:r>
            <a:endParaRPr sz="2200" dirty="0">
              <a:latin typeface="Century Gothic"/>
              <a:cs typeface="Century Gothic"/>
            </a:endParaRPr>
          </a:p>
          <a:p>
            <a:pPr marL="1384300">
              <a:lnSpc>
                <a:spcPct val="100000"/>
              </a:lnSpc>
              <a:spcBef>
                <a:spcPts val="1675"/>
              </a:spcBef>
              <a:tabLst>
                <a:tab pos="1786255" algn="l"/>
              </a:tabLst>
            </a:pPr>
            <a:r>
              <a:rPr sz="2200" spc="0" dirty="0">
                <a:solidFill>
                  <a:srgbClr val="A42F0F"/>
                </a:solidFill>
                <a:latin typeface="Wingdings 3"/>
                <a:cs typeface="Wingdings 3"/>
              </a:rPr>
              <a:t></a:t>
            </a:r>
            <a:r>
              <a:rPr sz="2200" spc="0" dirty="0">
                <a:solidFill>
                  <a:srgbClr val="A42F0F"/>
                </a:solidFill>
                <a:latin typeface="Times New Roman"/>
                <a:cs typeface="Times New Roman"/>
              </a:rPr>
              <a:t>	</a:t>
            </a:r>
            <a:r>
              <a:rPr sz="2200" spc="0" dirty="0">
                <a:solidFill>
                  <a:srgbClr val="C00000"/>
                </a:solidFill>
                <a:latin typeface="Century Gothic"/>
                <a:cs typeface="Century Gothic"/>
              </a:rPr>
              <a:t>3 </a:t>
            </a:r>
            <a:r>
              <a:rPr sz="2200" dirty="0">
                <a:solidFill>
                  <a:srgbClr val="404040"/>
                </a:solidFill>
                <a:latin typeface="Century Gothic"/>
                <a:cs typeface="Century Gothic"/>
              </a:rPr>
              <a:t>Antecedent Conditions</a:t>
            </a:r>
            <a:r>
              <a:rPr sz="2200" spc="-135" dirty="0">
                <a:solidFill>
                  <a:srgbClr val="404040"/>
                </a:solidFill>
                <a:latin typeface="Century Gothic"/>
                <a:cs typeface="Century Gothic"/>
              </a:rPr>
              <a:t> </a:t>
            </a:r>
            <a:r>
              <a:rPr sz="2200" spc="-10" dirty="0">
                <a:solidFill>
                  <a:srgbClr val="404040"/>
                </a:solidFill>
                <a:latin typeface="Century Gothic"/>
                <a:cs typeface="Century Gothic"/>
              </a:rPr>
              <a:t>(3R’s)</a:t>
            </a:r>
            <a:endParaRPr sz="2200" dirty="0">
              <a:latin typeface="Century Gothic"/>
              <a:cs typeface="Century Gothic"/>
            </a:endParaRPr>
          </a:p>
          <a:p>
            <a:pPr marL="12700">
              <a:lnSpc>
                <a:spcPct val="100000"/>
              </a:lnSpc>
              <a:spcBef>
                <a:spcPts val="1655"/>
              </a:spcBef>
            </a:pPr>
            <a:r>
              <a:rPr sz="2200" spc="0" dirty="0">
                <a:solidFill>
                  <a:srgbClr val="A42F0F"/>
                </a:solidFill>
                <a:latin typeface="Wingdings 3"/>
                <a:cs typeface="Wingdings 3"/>
              </a:rPr>
              <a:t></a:t>
            </a:r>
            <a:r>
              <a:rPr sz="2200" spc="0" dirty="0">
                <a:solidFill>
                  <a:srgbClr val="A42F0F"/>
                </a:solidFill>
                <a:latin typeface="Times New Roman"/>
                <a:cs typeface="Times New Roman"/>
              </a:rPr>
              <a:t> </a:t>
            </a:r>
            <a:r>
              <a:rPr sz="2200" dirty="0">
                <a:solidFill>
                  <a:srgbClr val="C00000"/>
                </a:solidFill>
                <a:latin typeface="Century Gothic"/>
                <a:cs typeface="Century Gothic"/>
              </a:rPr>
              <a:t>Build information repository </a:t>
            </a:r>
            <a:r>
              <a:rPr sz="2200" spc="0" dirty="0">
                <a:solidFill>
                  <a:srgbClr val="C00000"/>
                </a:solidFill>
                <a:latin typeface="Century Gothic"/>
                <a:cs typeface="Century Gothic"/>
              </a:rPr>
              <a:t>to </a:t>
            </a:r>
            <a:r>
              <a:rPr sz="2200" dirty="0">
                <a:solidFill>
                  <a:srgbClr val="C00000"/>
                </a:solidFill>
                <a:latin typeface="Century Gothic"/>
                <a:cs typeface="Century Gothic"/>
              </a:rPr>
              <a:t>extract</a:t>
            </a:r>
            <a:r>
              <a:rPr sz="2200" spc="-65" dirty="0">
                <a:solidFill>
                  <a:srgbClr val="C00000"/>
                </a:solidFill>
                <a:latin typeface="Century Gothic"/>
                <a:cs typeface="Century Gothic"/>
              </a:rPr>
              <a:t> </a:t>
            </a:r>
            <a:r>
              <a:rPr sz="2200" spc="0" dirty="0">
                <a:solidFill>
                  <a:srgbClr val="C00000"/>
                </a:solidFill>
                <a:latin typeface="Century Gothic"/>
                <a:cs typeface="Century Gothic"/>
              </a:rPr>
              <a:t>value</a:t>
            </a:r>
            <a:endParaRPr sz="2200" dirty="0">
              <a:latin typeface="Century Gothic"/>
              <a:cs typeface="Century Gothic"/>
            </a:endParaRPr>
          </a:p>
          <a:p>
            <a:pPr marL="1384300">
              <a:lnSpc>
                <a:spcPct val="100000"/>
              </a:lnSpc>
              <a:spcBef>
                <a:spcPts val="1680"/>
              </a:spcBef>
              <a:tabLst>
                <a:tab pos="1786255" algn="l"/>
              </a:tabLst>
            </a:pPr>
            <a:r>
              <a:rPr sz="2200" spc="0" dirty="0">
                <a:solidFill>
                  <a:srgbClr val="A42F0F"/>
                </a:solidFill>
                <a:latin typeface="Wingdings 3"/>
                <a:cs typeface="Wingdings 3"/>
              </a:rPr>
              <a:t></a:t>
            </a:r>
            <a:r>
              <a:rPr sz="2200" spc="0" dirty="0">
                <a:solidFill>
                  <a:srgbClr val="A42F0F"/>
                </a:solidFill>
                <a:latin typeface="Times New Roman"/>
                <a:cs typeface="Times New Roman"/>
              </a:rPr>
              <a:t>	</a:t>
            </a:r>
            <a:r>
              <a:rPr sz="2200" dirty="0">
                <a:solidFill>
                  <a:srgbClr val="C00000"/>
                </a:solidFill>
                <a:latin typeface="Century Gothic"/>
                <a:cs typeface="Century Gothic"/>
              </a:rPr>
              <a:t>4 </a:t>
            </a:r>
            <a:r>
              <a:rPr sz="2200" spc="-5" dirty="0">
                <a:solidFill>
                  <a:srgbClr val="404040"/>
                </a:solidFill>
                <a:latin typeface="Century Gothic"/>
                <a:cs typeface="Century Gothic"/>
              </a:rPr>
              <a:t>Value</a:t>
            </a:r>
            <a:r>
              <a:rPr sz="2200" spc="-35" dirty="0">
                <a:solidFill>
                  <a:srgbClr val="404040"/>
                </a:solidFill>
                <a:latin typeface="Century Gothic"/>
                <a:cs typeface="Century Gothic"/>
              </a:rPr>
              <a:t> </a:t>
            </a:r>
            <a:r>
              <a:rPr sz="2200" dirty="0">
                <a:solidFill>
                  <a:srgbClr val="404040"/>
                </a:solidFill>
                <a:latin typeface="Century Gothic"/>
                <a:cs typeface="Century Gothic"/>
              </a:rPr>
              <a:t>Dimensions</a:t>
            </a:r>
            <a:endParaRPr sz="2200" dirty="0">
              <a:latin typeface="Century Gothic"/>
              <a:cs typeface="Century Gothic"/>
            </a:endParaRPr>
          </a:p>
          <a:p>
            <a:pPr marL="12700">
              <a:lnSpc>
                <a:spcPct val="100000"/>
              </a:lnSpc>
              <a:spcBef>
                <a:spcPts val="1680"/>
              </a:spcBef>
            </a:pPr>
            <a:r>
              <a:rPr sz="2200" spc="0" dirty="0">
                <a:solidFill>
                  <a:srgbClr val="A42F0F"/>
                </a:solidFill>
                <a:latin typeface="Wingdings 3"/>
                <a:cs typeface="Wingdings 3"/>
              </a:rPr>
              <a:t></a:t>
            </a:r>
            <a:r>
              <a:rPr sz="2200" spc="0" dirty="0">
                <a:solidFill>
                  <a:srgbClr val="A42F0F"/>
                </a:solidFill>
                <a:latin typeface="Times New Roman"/>
                <a:cs typeface="Times New Roman"/>
              </a:rPr>
              <a:t> </a:t>
            </a:r>
            <a:r>
              <a:rPr sz="2200" dirty="0">
                <a:solidFill>
                  <a:srgbClr val="C00000"/>
                </a:solidFill>
                <a:latin typeface="Century Gothic"/>
                <a:cs typeface="Century Gothic"/>
              </a:rPr>
              <a:t>Build </a:t>
            </a:r>
            <a:r>
              <a:rPr sz="2200" spc="0" dirty="0">
                <a:solidFill>
                  <a:srgbClr val="C00000"/>
                </a:solidFill>
                <a:latin typeface="Century Gothic"/>
                <a:cs typeface="Century Gothic"/>
              </a:rPr>
              <a:t>in</a:t>
            </a:r>
            <a:r>
              <a:rPr sz="2200" spc="60" dirty="0">
                <a:solidFill>
                  <a:srgbClr val="C00000"/>
                </a:solidFill>
                <a:latin typeface="Century Gothic"/>
                <a:cs typeface="Century Gothic"/>
              </a:rPr>
              <a:t> </a:t>
            </a:r>
            <a:r>
              <a:rPr sz="2200" dirty="0">
                <a:solidFill>
                  <a:srgbClr val="C00000"/>
                </a:solidFill>
                <a:latin typeface="Century Gothic"/>
                <a:cs typeface="Century Gothic"/>
              </a:rPr>
              <a:t>Flexibility</a:t>
            </a:r>
            <a:endParaRPr sz="2200" dirty="0">
              <a:latin typeface="Century Gothic"/>
              <a:cs typeface="Century Gothic"/>
            </a:endParaRPr>
          </a:p>
          <a:p>
            <a:pPr marL="1384300">
              <a:lnSpc>
                <a:spcPts val="2375"/>
              </a:lnSpc>
              <a:spcBef>
                <a:spcPts val="1655"/>
              </a:spcBef>
            </a:pPr>
            <a:r>
              <a:rPr sz="2200" spc="0" dirty="0">
                <a:solidFill>
                  <a:srgbClr val="A42F0F"/>
                </a:solidFill>
                <a:latin typeface="Wingdings 3"/>
                <a:cs typeface="Wingdings 3"/>
              </a:rPr>
              <a:t></a:t>
            </a:r>
            <a:r>
              <a:rPr sz="2200" spc="0" dirty="0">
                <a:solidFill>
                  <a:srgbClr val="A42F0F"/>
                </a:solidFill>
                <a:latin typeface="Times New Roman"/>
                <a:cs typeface="Times New Roman"/>
              </a:rPr>
              <a:t> </a:t>
            </a:r>
            <a:r>
              <a:rPr sz="2200" dirty="0">
                <a:solidFill>
                  <a:srgbClr val="C00000"/>
                </a:solidFill>
                <a:latin typeface="Century Gothic"/>
                <a:cs typeface="Century Gothic"/>
              </a:rPr>
              <a:t>1 or more </a:t>
            </a:r>
            <a:r>
              <a:rPr sz="2200" spc="-5" dirty="0">
                <a:solidFill>
                  <a:srgbClr val="404040"/>
                </a:solidFill>
                <a:latin typeface="Century Gothic"/>
                <a:cs typeface="Century Gothic"/>
              </a:rPr>
              <a:t>Virtuous </a:t>
            </a:r>
            <a:r>
              <a:rPr sz="2200" dirty="0">
                <a:solidFill>
                  <a:srgbClr val="404040"/>
                </a:solidFill>
                <a:latin typeface="Century Gothic"/>
                <a:cs typeface="Century Gothic"/>
              </a:rPr>
              <a:t>Feedback </a:t>
            </a:r>
            <a:r>
              <a:rPr sz="2200" spc="0" dirty="0">
                <a:solidFill>
                  <a:srgbClr val="404040"/>
                </a:solidFill>
                <a:latin typeface="Century Gothic"/>
                <a:cs typeface="Century Gothic"/>
              </a:rPr>
              <a:t>Cycles</a:t>
            </a:r>
            <a:r>
              <a:rPr sz="2200" spc="-125" dirty="0">
                <a:solidFill>
                  <a:srgbClr val="404040"/>
                </a:solidFill>
                <a:latin typeface="Century Gothic"/>
                <a:cs typeface="Century Gothic"/>
              </a:rPr>
              <a:t> </a:t>
            </a:r>
            <a:r>
              <a:rPr sz="2200" spc="-5" dirty="0">
                <a:solidFill>
                  <a:srgbClr val="404040"/>
                </a:solidFill>
                <a:latin typeface="Century Gothic"/>
                <a:cs typeface="Century Gothic"/>
              </a:rPr>
              <a:t>(Dynamic</a:t>
            </a:r>
            <a:endParaRPr sz="2200" dirty="0">
              <a:latin typeface="Century Gothic"/>
              <a:cs typeface="Century Gothic"/>
            </a:endParaRPr>
          </a:p>
          <a:p>
            <a:pPr marL="1612900">
              <a:lnSpc>
                <a:spcPts val="2375"/>
              </a:lnSpc>
            </a:pPr>
            <a:r>
              <a:rPr sz="2200" spc="-5" dirty="0">
                <a:solidFill>
                  <a:srgbClr val="404040"/>
                </a:solidFill>
                <a:latin typeface="Century Gothic"/>
                <a:cs typeface="Century Gothic"/>
              </a:rPr>
              <a:t>Capabilities)</a:t>
            </a:r>
            <a:endParaRPr sz="2200" dirty="0">
              <a:latin typeface="Century Gothic"/>
              <a:cs typeface="Century Gothic"/>
            </a:endParaRPr>
          </a:p>
        </p:txBody>
      </p:sp>
    </p:spTree>
    <p:extLst>
      <p:ext uri="{BB962C8B-B14F-4D97-AF65-F5344CB8AC3E}">
        <p14:creationId xmlns:p14="http://schemas.microsoft.com/office/powerpoint/2010/main" val="352846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154" y="332204"/>
            <a:ext cx="6505575" cy="574040"/>
          </a:xfrm>
          <a:prstGeom prst="rect">
            <a:avLst/>
          </a:prstGeom>
        </p:spPr>
        <p:txBody>
          <a:bodyPr vert="horz" wrap="square" lIns="0" tIns="12700" rIns="0" bIns="0" rtlCol="0">
            <a:spAutoFit/>
          </a:bodyPr>
          <a:lstStyle/>
          <a:p>
            <a:pPr marL="12700">
              <a:lnSpc>
                <a:spcPct val="100000"/>
              </a:lnSpc>
              <a:spcBef>
                <a:spcPts val="100"/>
              </a:spcBef>
            </a:pPr>
            <a:r>
              <a:rPr dirty="0"/>
              <a:t>Building Analytical</a:t>
            </a:r>
            <a:r>
              <a:rPr spc="-120" dirty="0"/>
              <a:t> </a:t>
            </a:r>
            <a:r>
              <a:rPr dirty="0"/>
              <a:t>Capability</a:t>
            </a:r>
          </a:p>
        </p:txBody>
      </p:sp>
      <p:sp>
        <p:nvSpPr>
          <p:cNvPr id="3" name="object 3"/>
          <p:cNvSpPr txBox="1"/>
          <p:nvPr/>
        </p:nvSpPr>
        <p:spPr>
          <a:xfrm>
            <a:off x="942979" y="1707726"/>
            <a:ext cx="5415915" cy="3072130"/>
          </a:xfrm>
          <a:prstGeom prst="rect">
            <a:avLst/>
          </a:prstGeom>
        </p:spPr>
        <p:txBody>
          <a:bodyPr vert="horz" wrap="square" lIns="0" tIns="12700" rIns="0" bIns="0" rtlCol="0">
            <a:spAutoFit/>
          </a:bodyPr>
          <a:lstStyle/>
          <a:p>
            <a:pPr marL="356870" marR="558165" indent="-344805">
              <a:lnSpc>
                <a:spcPct val="100000"/>
              </a:lnSpc>
              <a:spcBef>
                <a:spcPts val="100"/>
              </a:spcBef>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spc="-5" dirty="0">
                <a:solidFill>
                  <a:srgbClr val="404040"/>
                </a:solidFill>
                <a:latin typeface="Century Gothic"/>
                <a:cs typeface="Century Gothic"/>
              </a:rPr>
              <a:t>How </a:t>
            </a:r>
            <a:r>
              <a:rPr sz="1800" spc="-10" dirty="0">
                <a:solidFill>
                  <a:srgbClr val="404040"/>
                </a:solidFill>
                <a:latin typeface="Century Gothic"/>
                <a:cs typeface="Century Gothic"/>
              </a:rPr>
              <a:t>do </a:t>
            </a:r>
            <a:r>
              <a:rPr sz="1800" dirty="0">
                <a:solidFill>
                  <a:srgbClr val="404040"/>
                </a:solidFill>
                <a:latin typeface="Century Gothic"/>
                <a:cs typeface="Century Gothic"/>
              </a:rPr>
              <a:t>organisations build</a:t>
            </a:r>
            <a:r>
              <a:rPr sz="1800" spc="-70" dirty="0">
                <a:solidFill>
                  <a:srgbClr val="404040"/>
                </a:solidFill>
                <a:latin typeface="Century Gothic"/>
                <a:cs typeface="Century Gothic"/>
              </a:rPr>
              <a:t> </a:t>
            </a:r>
            <a:r>
              <a:rPr sz="1800" dirty="0">
                <a:solidFill>
                  <a:srgbClr val="404040"/>
                </a:solidFill>
                <a:latin typeface="Century Gothic"/>
                <a:cs typeface="Century Gothic"/>
              </a:rPr>
              <a:t>up</a:t>
            </a:r>
            <a:r>
              <a:rPr sz="1800" spc="-30" dirty="0">
                <a:solidFill>
                  <a:srgbClr val="404040"/>
                </a:solidFill>
                <a:latin typeface="Century Gothic"/>
                <a:cs typeface="Century Gothic"/>
              </a:rPr>
              <a:t> </a:t>
            </a:r>
            <a:r>
              <a:rPr sz="1800" spc="-5" dirty="0">
                <a:solidFill>
                  <a:srgbClr val="404040"/>
                </a:solidFill>
                <a:latin typeface="Century Gothic"/>
                <a:cs typeface="Century Gothic"/>
              </a:rPr>
              <a:t>analytics </a:t>
            </a:r>
            <a:r>
              <a:rPr sz="1800" dirty="0">
                <a:solidFill>
                  <a:srgbClr val="404040"/>
                </a:solidFill>
                <a:latin typeface="Century Gothic"/>
                <a:cs typeface="Century Gothic"/>
              </a:rPr>
              <a:t> </a:t>
            </a:r>
            <a:r>
              <a:rPr sz="1800" spc="-5" dirty="0">
                <a:solidFill>
                  <a:srgbClr val="404040"/>
                </a:solidFill>
                <a:latin typeface="Century Gothic"/>
                <a:cs typeface="Century Gothic"/>
              </a:rPr>
              <a:t>capabilities </a:t>
            </a:r>
            <a:r>
              <a:rPr sz="1800" spc="-10" dirty="0">
                <a:solidFill>
                  <a:srgbClr val="404040"/>
                </a:solidFill>
                <a:latin typeface="Century Gothic"/>
                <a:cs typeface="Century Gothic"/>
              </a:rPr>
              <a:t>to </a:t>
            </a:r>
            <a:r>
              <a:rPr sz="1800" spc="-5" dirty="0">
                <a:solidFill>
                  <a:srgbClr val="404040"/>
                </a:solidFill>
                <a:latin typeface="Century Gothic"/>
                <a:cs typeface="Century Gothic"/>
              </a:rPr>
              <a:t>develop the value </a:t>
            </a:r>
            <a:r>
              <a:rPr sz="1800" dirty="0">
                <a:solidFill>
                  <a:srgbClr val="404040"/>
                </a:solidFill>
                <a:latin typeface="Century Gothic"/>
                <a:cs typeface="Century Gothic"/>
              </a:rPr>
              <a:t>of their  </a:t>
            </a:r>
            <a:r>
              <a:rPr sz="1800" spc="-5" dirty="0">
                <a:solidFill>
                  <a:srgbClr val="404040"/>
                </a:solidFill>
                <a:latin typeface="Century Gothic"/>
                <a:cs typeface="Century Gothic"/>
              </a:rPr>
              <a:t>information</a:t>
            </a:r>
            <a:r>
              <a:rPr sz="1800" spc="-75" dirty="0">
                <a:solidFill>
                  <a:srgbClr val="404040"/>
                </a:solidFill>
                <a:latin typeface="Century Gothic"/>
                <a:cs typeface="Century Gothic"/>
              </a:rPr>
              <a:t> </a:t>
            </a:r>
            <a:r>
              <a:rPr sz="1800" spc="-5" dirty="0">
                <a:solidFill>
                  <a:srgbClr val="404040"/>
                </a:solidFill>
                <a:latin typeface="Century Gothic"/>
                <a:cs typeface="Century Gothic"/>
              </a:rPr>
              <a:t>resource?</a:t>
            </a:r>
            <a:endParaRPr sz="1800" dirty="0">
              <a:latin typeface="Century Gothic"/>
              <a:cs typeface="Century Gothic"/>
            </a:endParaRPr>
          </a:p>
          <a:p>
            <a:pPr marL="1271270">
              <a:lnSpc>
                <a:spcPct val="100000"/>
              </a:lnSpc>
              <a:spcBef>
                <a:spcPts val="1019"/>
              </a:spcBef>
            </a:pPr>
            <a:r>
              <a:rPr sz="1400" spc="-20" dirty="0">
                <a:solidFill>
                  <a:srgbClr val="404040"/>
                </a:solidFill>
                <a:latin typeface="Century Gothic"/>
                <a:cs typeface="Century Gothic"/>
              </a:rPr>
              <a:t>(hint: think </a:t>
            </a:r>
            <a:r>
              <a:rPr sz="1400" spc="-5" dirty="0">
                <a:solidFill>
                  <a:srgbClr val="404040"/>
                </a:solidFill>
                <a:latin typeface="Century Gothic"/>
                <a:cs typeface="Century Gothic"/>
              </a:rPr>
              <a:t>back </a:t>
            </a:r>
            <a:r>
              <a:rPr sz="1400" spc="-15" dirty="0">
                <a:solidFill>
                  <a:srgbClr val="404040"/>
                </a:solidFill>
                <a:latin typeface="Century Gothic"/>
                <a:cs typeface="Century Gothic"/>
              </a:rPr>
              <a:t>to the</a:t>
            </a:r>
            <a:r>
              <a:rPr sz="1400" spc="125" dirty="0">
                <a:solidFill>
                  <a:srgbClr val="404040"/>
                </a:solidFill>
                <a:latin typeface="Century Gothic"/>
                <a:cs typeface="Century Gothic"/>
              </a:rPr>
              <a:t> </a:t>
            </a:r>
            <a:r>
              <a:rPr sz="1400" spc="-10" dirty="0">
                <a:solidFill>
                  <a:srgbClr val="404040"/>
                </a:solidFill>
                <a:latin typeface="Century Gothic"/>
                <a:cs typeface="Century Gothic"/>
              </a:rPr>
              <a:t>RBV)</a:t>
            </a:r>
            <a:endParaRPr sz="1400" dirty="0">
              <a:latin typeface="Century Gothic"/>
              <a:cs typeface="Century Gothic"/>
            </a:endParaRPr>
          </a:p>
          <a:p>
            <a:pPr>
              <a:lnSpc>
                <a:spcPct val="100000"/>
              </a:lnSpc>
            </a:pPr>
            <a:endParaRPr sz="1700" dirty="0">
              <a:latin typeface="Times New Roman"/>
              <a:cs typeface="Times New Roman"/>
            </a:endParaRPr>
          </a:p>
          <a:p>
            <a:pPr>
              <a:lnSpc>
                <a:spcPct val="100000"/>
              </a:lnSpc>
              <a:spcBef>
                <a:spcPts val="50"/>
              </a:spcBef>
            </a:pPr>
            <a:endParaRPr sz="1850" dirty="0">
              <a:latin typeface="Times New Roman"/>
              <a:cs typeface="Times New Roman"/>
            </a:endParaRPr>
          </a:p>
          <a:p>
            <a:pPr marL="12700">
              <a:lnSpc>
                <a:spcPct val="100000"/>
              </a:lnSpc>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u="sng" spc="-5" dirty="0">
                <a:solidFill>
                  <a:srgbClr val="FA4917"/>
                </a:solidFill>
                <a:latin typeface="Century Gothic"/>
                <a:cs typeface="Century Gothic"/>
                <a:hlinkClick r:id="rId2"/>
              </a:rPr>
              <a:t>Moneyball</a:t>
            </a:r>
            <a:r>
              <a:rPr sz="1800" spc="-5" dirty="0">
                <a:solidFill>
                  <a:srgbClr val="FA4917"/>
                </a:solidFill>
                <a:latin typeface="Century Gothic"/>
                <a:cs typeface="Century Gothic"/>
                <a:hlinkClick r:id="rId2"/>
              </a:rPr>
              <a:t> </a:t>
            </a:r>
            <a:r>
              <a:rPr sz="1800" spc="-5" dirty="0">
                <a:solidFill>
                  <a:srgbClr val="404040"/>
                </a:solidFill>
                <a:latin typeface="Century Gothic"/>
                <a:cs typeface="Century Gothic"/>
              </a:rPr>
              <a:t>trailer: analytics </a:t>
            </a:r>
            <a:r>
              <a:rPr sz="1800" spc="0" dirty="0">
                <a:solidFill>
                  <a:srgbClr val="404040"/>
                </a:solidFill>
                <a:latin typeface="Century Gothic"/>
                <a:cs typeface="Century Gothic"/>
              </a:rPr>
              <a:t>in</a:t>
            </a:r>
            <a:r>
              <a:rPr sz="1800" spc="-40" dirty="0">
                <a:solidFill>
                  <a:srgbClr val="404040"/>
                </a:solidFill>
                <a:latin typeface="Century Gothic"/>
                <a:cs typeface="Century Gothic"/>
              </a:rPr>
              <a:t> </a:t>
            </a:r>
            <a:r>
              <a:rPr sz="1800" spc="-5" dirty="0">
                <a:solidFill>
                  <a:srgbClr val="404040"/>
                </a:solidFill>
                <a:latin typeface="Century Gothic"/>
                <a:cs typeface="Century Gothic"/>
              </a:rPr>
              <a:t>sports</a:t>
            </a:r>
            <a:endParaRPr sz="1800" dirty="0">
              <a:latin typeface="Century Gothic"/>
              <a:cs typeface="Century Gothic"/>
            </a:endParaRPr>
          </a:p>
          <a:p>
            <a:pPr>
              <a:lnSpc>
                <a:spcPct val="100000"/>
              </a:lnSpc>
            </a:pPr>
            <a:endParaRPr sz="2200" dirty="0">
              <a:latin typeface="Times New Roman"/>
              <a:cs typeface="Times New Roman"/>
            </a:endParaRPr>
          </a:p>
          <a:p>
            <a:pPr marL="12700">
              <a:lnSpc>
                <a:spcPct val="100000"/>
              </a:lnSpc>
              <a:spcBef>
                <a:spcPts val="1645"/>
              </a:spcBef>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spc="-5" dirty="0">
                <a:solidFill>
                  <a:srgbClr val="404040"/>
                </a:solidFill>
                <a:latin typeface="Century Gothic"/>
                <a:cs typeface="Century Gothic"/>
              </a:rPr>
              <a:t>How do the </a:t>
            </a:r>
            <a:r>
              <a:rPr sz="1800" dirty="0">
                <a:solidFill>
                  <a:srgbClr val="404040"/>
                </a:solidFill>
                <a:latin typeface="Century Gothic"/>
                <a:cs typeface="Century Gothic"/>
              </a:rPr>
              <a:t>4 </a:t>
            </a:r>
            <a:r>
              <a:rPr sz="1800" spc="-5" dirty="0">
                <a:solidFill>
                  <a:srgbClr val="404040"/>
                </a:solidFill>
                <a:latin typeface="Century Gothic"/>
                <a:cs typeface="Century Gothic"/>
              </a:rPr>
              <a:t>dimensions </a:t>
            </a:r>
            <a:r>
              <a:rPr sz="1800" dirty="0">
                <a:solidFill>
                  <a:srgbClr val="404040"/>
                </a:solidFill>
                <a:latin typeface="Century Gothic"/>
                <a:cs typeface="Century Gothic"/>
              </a:rPr>
              <a:t>of </a:t>
            </a:r>
            <a:r>
              <a:rPr sz="1800" spc="-5" dirty="0">
                <a:solidFill>
                  <a:srgbClr val="404040"/>
                </a:solidFill>
                <a:latin typeface="Century Gothic"/>
                <a:cs typeface="Century Gothic"/>
              </a:rPr>
              <a:t>information</a:t>
            </a:r>
            <a:r>
              <a:rPr sz="1800" spc="-15" dirty="0">
                <a:solidFill>
                  <a:srgbClr val="404040"/>
                </a:solidFill>
                <a:latin typeface="Century Gothic"/>
                <a:cs typeface="Century Gothic"/>
              </a:rPr>
              <a:t> </a:t>
            </a:r>
            <a:r>
              <a:rPr sz="1800" spc="-10" dirty="0">
                <a:solidFill>
                  <a:srgbClr val="404040"/>
                </a:solidFill>
                <a:latin typeface="Century Gothic"/>
                <a:cs typeface="Century Gothic"/>
              </a:rPr>
              <a:t>value</a:t>
            </a:r>
            <a:endParaRPr sz="1800" dirty="0">
              <a:latin typeface="Century Gothic"/>
              <a:cs typeface="Century Gothic"/>
            </a:endParaRPr>
          </a:p>
          <a:p>
            <a:pPr marL="356870">
              <a:lnSpc>
                <a:spcPct val="100000"/>
              </a:lnSpc>
            </a:pPr>
            <a:r>
              <a:rPr sz="1800" dirty="0">
                <a:solidFill>
                  <a:srgbClr val="404040"/>
                </a:solidFill>
                <a:latin typeface="Century Gothic"/>
                <a:cs typeface="Century Gothic"/>
              </a:rPr>
              <a:t>benefit </a:t>
            </a:r>
            <a:r>
              <a:rPr sz="1800" spc="-5" dirty="0">
                <a:solidFill>
                  <a:srgbClr val="404040"/>
                </a:solidFill>
                <a:latin typeface="Century Gothic"/>
                <a:cs typeface="Century Gothic"/>
              </a:rPr>
              <a:t>the baseball team </a:t>
            </a:r>
            <a:r>
              <a:rPr sz="1800" spc="0" dirty="0">
                <a:solidFill>
                  <a:srgbClr val="404040"/>
                </a:solidFill>
                <a:latin typeface="Century Gothic"/>
                <a:cs typeface="Century Gothic"/>
              </a:rPr>
              <a:t>in</a:t>
            </a:r>
            <a:r>
              <a:rPr sz="1800" spc="-60" dirty="0">
                <a:solidFill>
                  <a:srgbClr val="404040"/>
                </a:solidFill>
                <a:latin typeface="Century Gothic"/>
                <a:cs typeface="Century Gothic"/>
              </a:rPr>
              <a:t> </a:t>
            </a:r>
            <a:r>
              <a:rPr sz="1800" spc="-5" dirty="0">
                <a:solidFill>
                  <a:srgbClr val="404040"/>
                </a:solidFill>
                <a:latin typeface="Century Gothic"/>
                <a:cs typeface="Century Gothic"/>
              </a:rPr>
              <a:t>Moneyball?</a:t>
            </a:r>
            <a:endParaRPr sz="1800" dirty="0">
              <a:latin typeface="Century Gothic"/>
              <a:cs typeface="Century Gothic"/>
            </a:endParaRPr>
          </a:p>
        </p:txBody>
      </p:sp>
      <p:sp>
        <p:nvSpPr>
          <p:cNvPr id="4" name="object 4"/>
          <p:cNvSpPr/>
          <p:nvPr/>
        </p:nvSpPr>
        <p:spPr>
          <a:xfrm>
            <a:off x="7259984" y="1301702"/>
            <a:ext cx="2762250" cy="40957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232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521" y="284077"/>
            <a:ext cx="8088630" cy="574040"/>
          </a:xfrm>
          <a:prstGeom prst="rect">
            <a:avLst/>
          </a:prstGeom>
        </p:spPr>
        <p:txBody>
          <a:bodyPr vert="horz" wrap="square" lIns="0" tIns="12700" rIns="0" bIns="0" rtlCol="0">
            <a:spAutoFit/>
          </a:bodyPr>
          <a:lstStyle/>
          <a:p>
            <a:pPr marL="12700">
              <a:lnSpc>
                <a:spcPct val="100000"/>
              </a:lnSpc>
              <a:spcBef>
                <a:spcPts val="100"/>
              </a:spcBef>
            </a:pPr>
            <a:r>
              <a:rPr dirty="0"/>
              <a:t>From </a:t>
            </a:r>
            <a:r>
              <a:rPr spc="-10" dirty="0"/>
              <a:t>Raw Data </a:t>
            </a:r>
            <a:r>
              <a:rPr spc="-15" dirty="0"/>
              <a:t>to </a:t>
            </a:r>
            <a:r>
              <a:rPr spc="-5" dirty="0"/>
              <a:t>Business</a:t>
            </a:r>
            <a:r>
              <a:rPr spc="50" dirty="0"/>
              <a:t> </a:t>
            </a:r>
            <a:r>
              <a:rPr dirty="0"/>
              <a:t>Decisions</a:t>
            </a:r>
          </a:p>
        </p:txBody>
      </p:sp>
      <p:sp>
        <p:nvSpPr>
          <p:cNvPr id="3" name="object 3"/>
          <p:cNvSpPr txBox="1"/>
          <p:nvPr/>
        </p:nvSpPr>
        <p:spPr>
          <a:xfrm>
            <a:off x="1259238" y="2142767"/>
            <a:ext cx="4498340" cy="2477770"/>
          </a:xfrm>
          <a:prstGeom prst="rect">
            <a:avLst/>
          </a:prstGeom>
        </p:spPr>
        <p:txBody>
          <a:bodyPr vert="horz" wrap="square" lIns="0" tIns="12700" rIns="0" bIns="0" rtlCol="0">
            <a:spAutoFit/>
          </a:bodyPr>
          <a:lstStyle/>
          <a:p>
            <a:pPr marL="356870" marR="5080" indent="-344805">
              <a:lnSpc>
                <a:spcPct val="100000"/>
              </a:lnSpc>
              <a:spcBef>
                <a:spcPts val="100"/>
              </a:spcBef>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spc="-10" dirty="0">
                <a:solidFill>
                  <a:srgbClr val="404040"/>
                </a:solidFill>
                <a:latin typeface="Century Gothic"/>
                <a:cs typeface="Century Gothic"/>
              </a:rPr>
              <a:t>Primary </a:t>
            </a:r>
            <a:r>
              <a:rPr sz="1800" dirty="0">
                <a:solidFill>
                  <a:srgbClr val="404040"/>
                </a:solidFill>
                <a:latin typeface="Century Gothic"/>
                <a:cs typeface="Century Gothic"/>
              </a:rPr>
              <a:t>objective</a:t>
            </a:r>
            <a:r>
              <a:rPr sz="1800" spc="-75" dirty="0">
                <a:solidFill>
                  <a:srgbClr val="404040"/>
                </a:solidFill>
                <a:latin typeface="Century Gothic"/>
                <a:cs typeface="Century Gothic"/>
              </a:rPr>
              <a:t> </a:t>
            </a:r>
            <a:r>
              <a:rPr sz="1800" dirty="0">
                <a:solidFill>
                  <a:srgbClr val="404040"/>
                </a:solidFill>
                <a:latin typeface="Century Gothic"/>
                <a:cs typeface="Century Gothic"/>
              </a:rPr>
              <a:t>of</a:t>
            </a:r>
            <a:r>
              <a:rPr sz="1800" spc="-25" dirty="0">
                <a:solidFill>
                  <a:srgbClr val="404040"/>
                </a:solidFill>
                <a:latin typeface="Century Gothic"/>
                <a:cs typeface="Century Gothic"/>
              </a:rPr>
              <a:t> </a:t>
            </a:r>
            <a:r>
              <a:rPr sz="1800" dirty="0">
                <a:solidFill>
                  <a:srgbClr val="404040"/>
                </a:solidFill>
                <a:latin typeface="Century Gothic"/>
                <a:cs typeface="Century Gothic"/>
              </a:rPr>
              <a:t>organisations’  </a:t>
            </a:r>
            <a:r>
              <a:rPr sz="1800" spc="-5" dirty="0">
                <a:solidFill>
                  <a:srgbClr val="404040"/>
                </a:solidFill>
                <a:latin typeface="Century Gothic"/>
                <a:cs typeface="Century Gothic"/>
              </a:rPr>
              <a:t>analytical capabilities are </a:t>
            </a:r>
            <a:r>
              <a:rPr sz="1800" spc="-10" dirty="0">
                <a:solidFill>
                  <a:srgbClr val="404040"/>
                </a:solidFill>
                <a:latin typeface="Century Gothic"/>
                <a:cs typeface="Century Gothic"/>
              </a:rPr>
              <a:t>to </a:t>
            </a:r>
            <a:r>
              <a:rPr sz="1800" spc="-5" dirty="0">
                <a:solidFill>
                  <a:srgbClr val="404040"/>
                </a:solidFill>
                <a:latin typeface="Century Gothic"/>
                <a:cs typeface="Century Gothic"/>
              </a:rPr>
              <a:t>help the  business </a:t>
            </a:r>
            <a:r>
              <a:rPr sz="1800" spc="-15" dirty="0">
                <a:solidFill>
                  <a:srgbClr val="404040"/>
                </a:solidFill>
                <a:latin typeface="Century Gothic"/>
                <a:cs typeface="Century Gothic"/>
              </a:rPr>
              <a:t>make </a:t>
            </a:r>
            <a:r>
              <a:rPr sz="1800" spc="-10" dirty="0">
                <a:solidFill>
                  <a:srgbClr val="404040"/>
                </a:solidFill>
                <a:latin typeface="Century Gothic"/>
                <a:cs typeface="Century Gothic"/>
              </a:rPr>
              <a:t>optimal</a:t>
            </a:r>
            <a:r>
              <a:rPr sz="1800" spc="25" dirty="0">
                <a:solidFill>
                  <a:srgbClr val="404040"/>
                </a:solidFill>
                <a:latin typeface="Century Gothic"/>
                <a:cs typeface="Century Gothic"/>
              </a:rPr>
              <a:t> </a:t>
            </a:r>
            <a:r>
              <a:rPr sz="1800" dirty="0">
                <a:solidFill>
                  <a:srgbClr val="404040"/>
                </a:solidFill>
                <a:latin typeface="Century Gothic"/>
                <a:cs typeface="Century Gothic"/>
              </a:rPr>
              <a:t>decisions</a:t>
            </a:r>
            <a:endParaRPr sz="1800" dirty="0">
              <a:latin typeface="Century Gothic"/>
              <a:cs typeface="Century Gothic"/>
            </a:endParaRPr>
          </a:p>
          <a:p>
            <a:pPr>
              <a:lnSpc>
                <a:spcPct val="100000"/>
              </a:lnSpc>
            </a:pPr>
            <a:endParaRPr sz="2200" dirty="0">
              <a:latin typeface="Times New Roman"/>
              <a:cs typeface="Times New Roman"/>
            </a:endParaRPr>
          </a:p>
          <a:p>
            <a:pPr marL="356870" marR="471805" indent="-344805">
              <a:lnSpc>
                <a:spcPct val="100000"/>
              </a:lnSpc>
              <a:spcBef>
                <a:spcPts val="1645"/>
              </a:spcBef>
              <a:tabLst>
                <a:tab pos="356870" algn="l"/>
              </a:tabLst>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dirty="0">
                <a:solidFill>
                  <a:srgbClr val="404040"/>
                </a:solidFill>
                <a:latin typeface="Century Gothic"/>
                <a:cs typeface="Century Gothic"/>
              </a:rPr>
              <a:t>Consider </a:t>
            </a:r>
            <a:r>
              <a:rPr sz="1800" spc="-5" dirty="0">
                <a:solidFill>
                  <a:srgbClr val="404040"/>
                </a:solidFill>
                <a:latin typeface="Century Gothic"/>
                <a:cs typeface="Century Gothic"/>
              </a:rPr>
              <a:t>the </a:t>
            </a:r>
            <a:r>
              <a:rPr sz="1800" spc="-15" dirty="0">
                <a:solidFill>
                  <a:srgbClr val="404040"/>
                </a:solidFill>
                <a:latin typeface="Century Gothic"/>
                <a:cs typeface="Century Gothic"/>
              </a:rPr>
              <a:t>RBV: Which</a:t>
            </a:r>
            <a:r>
              <a:rPr sz="1800" spc="15" dirty="0">
                <a:solidFill>
                  <a:srgbClr val="404040"/>
                </a:solidFill>
                <a:latin typeface="Century Gothic"/>
                <a:cs typeface="Century Gothic"/>
              </a:rPr>
              <a:t> </a:t>
            </a:r>
            <a:r>
              <a:rPr sz="1800" spc="-10" dirty="0">
                <a:solidFill>
                  <a:srgbClr val="404040"/>
                </a:solidFill>
                <a:latin typeface="Century Gothic"/>
                <a:cs typeface="Century Gothic"/>
              </a:rPr>
              <a:t>types </a:t>
            </a:r>
            <a:r>
              <a:rPr sz="1800" dirty="0">
                <a:solidFill>
                  <a:srgbClr val="404040"/>
                </a:solidFill>
                <a:latin typeface="Century Gothic"/>
                <a:cs typeface="Century Gothic"/>
              </a:rPr>
              <a:t>of  </a:t>
            </a:r>
            <a:r>
              <a:rPr sz="1800" spc="-5" dirty="0">
                <a:solidFill>
                  <a:srgbClr val="404040"/>
                </a:solidFill>
                <a:latin typeface="Century Gothic"/>
                <a:cs typeface="Century Gothic"/>
              </a:rPr>
              <a:t>resources </a:t>
            </a:r>
            <a:r>
              <a:rPr sz="1800" dirty="0">
                <a:solidFill>
                  <a:srgbClr val="404040"/>
                </a:solidFill>
                <a:latin typeface="Century Gothic"/>
                <a:cs typeface="Century Gothic"/>
              </a:rPr>
              <a:t>yield </a:t>
            </a:r>
            <a:r>
              <a:rPr sz="1800" spc="-5" dirty="0">
                <a:solidFill>
                  <a:srgbClr val="404040"/>
                </a:solidFill>
                <a:latin typeface="Century Gothic"/>
                <a:cs typeface="Century Gothic"/>
              </a:rPr>
              <a:t>an organisational  capability </a:t>
            </a:r>
            <a:r>
              <a:rPr sz="1800" spc="-10" dirty="0">
                <a:solidFill>
                  <a:srgbClr val="404040"/>
                </a:solidFill>
                <a:latin typeface="Century Gothic"/>
                <a:cs typeface="Century Gothic"/>
              </a:rPr>
              <a:t>to </a:t>
            </a:r>
            <a:r>
              <a:rPr sz="1800" spc="-5" dirty="0">
                <a:solidFill>
                  <a:srgbClr val="404040"/>
                </a:solidFill>
                <a:latin typeface="Century Gothic"/>
                <a:cs typeface="Century Gothic"/>
              </a:rPr>
              <a:t>deploy analytical  capabilities?</a:t>
            </a:r>
            <a:endParaRPr sz="1800" dirty="0">
              <a:latin typeface="Century Gothic"/>
              <a:cs typeface="Century Gothic"/>
            </a:endParaRPr>
          </a:p>
        </p:txBody>
      </p:sp>
      <p:sp>
        <p:nvSpPr>
          <p:cNvPr id="4" name="object 4"/>
          <p:cNvSpPr/>
          <p:nvPr/>
        </p:nvSpPr>
        <p:spPr>
          <a:xfrm>
            <a:off x="7343775" y="2133600"/>
            <a:ext cx="4286250" cy="245630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82682" y="5617849"/>
            <a:ext cx="7722870" cy="57467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entury Gothic"/>
                <a:cs typeface="Century Gothic"/>
              </a:rPr>
              <a:t>Is </a:t>
            </a:r>
            <a:r>
              <a:rPr sz="1800" spc="-5" dirty="0">
                <a:latin typeface="Century Gothic"/>
                <a:cs typeface="Century Gothic"/>
              </a:rPr>
              <a:t>having </a:t>
            </a:r>
            <a:r>
              <a:rPr sz="1800" dirty="0">
                <a:latin typeface="Century Gothic"/>
                <a:cs typeface="Century Gothic"/>
              </a:rPr>
              <a:t>access </a:t>
            </a:r>
            <a:r>
              <a:rPr sz="1800" spc="-10" dirty="0">
                <a:latin typeface="Century Gothic"/>
                <a:cs typeface="Century Gothic"/>
              </a:rPr>
              <a:t>to </a:t>
            </a:r>
            <a:r>
              <a:rPr sz="1800" spc="-5" dirty="0">
                <a:latin typeface="Century Gothic"/>
                <a:cs typeface="Century Gothic"/>
              </a:rPr>
              <a:t>information enough? </a:t>
            </a:r>
            <a:r>
              <a:rPr sz="1800" dirty="0">
                <a:latin typeface="Century Gothic"/>
                <a:cs typeface="Century Gothic"/>
              </a:rPr>
              <a:t>Do </a:t>
            </a:r>
            <a:r>
              <a:rPr sz="1800" spc="-5" dirty="0">
                <a:latin typeface="Century Gothic"/>
                <a:cs typeface="Century Gothic"/>
              </a:rPr>
              <a:t>you </a:t>
            </a:r>
            <a:r>
              <a:rPr sz="1800" dirty="0">
                <a:latin typeface="Century Gothic"/>
                <a:cs typeface="Century Gothic"/>
              </a:rPr>
              <a:t>need </a:t>
            </a:r>
            <a:r>
              <a:rPr sz="1800" spc="-5" dirty="0">
                <a:latin typeface="Century Gothic"/>
                <a:cs typeface="Century Gothic"/>
              </a:rPr>
              <a:t>to own </a:t>
            </a:r>
            <a:r>
              <a:rPr sz="1800" spc="0" dirty="0">
                <a:latin typeface="Century Gothic"/>
                <a:cs typeface="Century Gothic"/>
              </a:rPr>
              <a:t>it </a:t>
            </a:r>
            <a:r>
              <a:rPr sz="1800" spc="-5" dirty="0">
                <a:latin typeface="Century Gothic"/>
                <a:cs typeface="Century Gothic"/>
              </a:rPr>
              <a:t>as</a:t>
            </a:r>
            <a:r>
              <a:rPr sz="1800" spc="15" dirty="0">
                <a:latin typeface="Century Gothic"/>
                <a:cs typeface="Century Gothic"/>
              </a:rPr>
              <a:t> </a:t>
            </a:r>
            <a:r>
              <a:rPr sz="1800" spc="-5" dirty="0">
                <a:latin typeface="Century Gothic"/>
                <a:cs typeface="Century Gothic"/>
              </a:rPr>
              <a:t>an</a:t>
            </a:r>
            <a:endParaRPr sz="1800" dirty="0">
              <a:latin typeface="Century Gothic"/>
              <a:cs typeface="Century Gothic"/>
            </a:endParaRPr>
          </a:p>
          <a:p>
            <a:pPr marL="12700">
              <a:lnSpc>
                <a:spcPct val="100000"/>
              </a:lnSpc>
            </a:pPr>
            <a:r>
              <a:rPr sz="1800" spc="-5" dirty="0">
                <a:latin typeface="Century Gothic"/>
                <a:cs typeface="Century Gothic"/>
              </a:rPr>
              <a:t>internal</a:t>
            </a:r>
            <a:r>
              <a:rPr sz="1800" spc="-25" dirty="0">
                <a:latin typeface="Century Gothic"/>
                <a:cs typeface="Century Gothic"/>
              </a:rPr>
              <a:t> </a:t>
            </a:r>
            <a:r>
              <a:rPr sz="1800" spc="-5" dirty="0">
                <a:latin typeface="Century Gothic"/>
                <a:cs typeface="Century Gothic"/>
              </a:rPr>
              <a:t>resource?</a:t>
            </a:r>
            <a:endParaRPr sz="1800" dirty="0">
              <a:latin typeface="Century Gothic"/>
              <a:cs typeface="Century Gothic"/>
            </a:endParaRPr>
          </a:p>
        </p:txBody>
      </p:sp>
    </p:spTree>
    <p:extLst>
      <p:ext uri="{BB962C8B-B14F-4D97-AF65-F5344CB8AC3E}">
        <p14:creationId xmlns:p14="http://schemas.microsoft.com/office/powerpoint/2010/main" val="19607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477" y="435553"/>
            <a:ext cx="7350125" cy="574040"/>
          </a:xfrm>
          <a:prstGeom prst="rect">
            <a:avLst/>
          </a:prstGeom>
        </p:spPr>
        <p:txBody>
          <a:bodyPr vert="horz" wrap="square" lIns="0" tIns="12700" rIns="0" bIns="0" rtlCol="0">
            <a:spAutoFit/>
          </a:bodyPr>
          <a:lstStyle/>
          <a:p>
            <a:pPr marL="12700">
              <a:lnSpc>
                <a:spcPct val="100000"/>
              </a:lnSpc>
              <a:spcBef>
                <a:spcPts val="100"/>
              </a:spcBef>
            </a:pPr>
            <a:r>
              <a:rPr spc="-5" dirty="0"/>
              <a:t>Gaining Information</a:t>
            </a:r>
            <a:r>
              <a:rPr spc="40" dirty="0"/>
              <a:t> </a:t>
            </a:r>
            <a:r>
              <a:rPr spc="-5" dirty="0"/>
              <a:t>Asymmetries</a:t>
            </a:r>
          </a:p>
        </p:txBody>
      </p:sp>
      <p:sp>
        <p:nvSpPr>
          <p:cNvPr id="3" name="object 3"/>
          <p:cNvSpPr txBox="1"/>
          <p:nvPr/>
        </p:nvSpPr>
        <p:spPr>
          <a:xfrm>
            <a:off x="344138" y="1756729"/>
            <a:ext cx="8509635" cy="199263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800" spc="1000" dirty="0">
                <a:solidFill>
                  <a:srgbClr val="A53010"/>
                </a:solidFill>
                <a:latin typeface="Microsoft Sans Serif"/>
                <a:cs typeface="Microsoft Sans Serif"/>
              </a:rPr>
              <a:t>´	</a:t>
            </a:r>
            <a:r>
              <a:rPr sz="1800" dirty="0">
                <a:solidFill>
                  <a:srgbClr val="404040"/>
                </a:solidFill>
                <a:latin typeface="Century Gothic"/>
                <a:cs typeface="Century Gothic"/>
              </a:rPr>
              <a:t>An </a:t>
            </a:r>
            <a:r>
              <a:rPr sz="1800" i="1" spc="-5" dirty="0">
                <a:solidFill>
                  <a:srgbClr val="404040"/>
                </a:solidFill>
                <a:latin typeface="Century Gothic"/>
                <a:cs typeface="Century Gothic"/>
              </a:rPr>
              <a:t>informational </a:t>
            </a:r>
            <a:r>
              <a:rPr sz="1800" spc="-5" dirty="0">
                <a:solidFill>
                  <a:srgbClr val="404040"/>
                </a:solidFill>
                <a:latin typeface="Century Gothic"/>
                <a:cs typeface="Century Gothic"/>
              </a:rPr>
              <a:t>competitive advantage exists </a:t>
            </a:r>
            <a:r>
              <a:rPr sz="1800" dirty="0">
                <a:solidFill>
                  <a:srgbClr val="404040"/>
                </a:solidFill>
                <a:latin typeface="Century Gothic"/>
                <a:cs typeface="Century Gothic"/>
              </a:rPr>
              <a:t>when a </a:t>
            </a:r>
            <a:r>
              <a:rPr sz="1800" spc="-5" dirty="0">
                <a:solidFill>
                  <a:srgbClr val="404040"/>
                </a:solidFill>
                <a:latin typeface="Century Gothic"/>
                <a:cs typeface="Century Gothic"/>
              </a:rPr>
              <a:t>firm has</a:t>
            </a:r>
            <a:r>
              <a:rPr sz="1800" spc="100" dirty="0">
                <a:solidFill>
                  <a:srgbClr val="404040"/>
                </a:solidFill>
                <a:latin typeface="Century Gothic"/>
                <a:cs typeface="Century Gothic"/>
              </a:rPr>
              <a:t> </a:t>
            </a:r>
            <a:r>
              <a:rPr sz="1800" spc="-5" dirty="0">
                <a:solidFill>
                  <a:srgbClr val="404040"/>
                </a:solidFill>
                <a:latin typeface="Century Gothic"/>
                <a:cs typeface="Century Gothic"/>
              </a:rPr>
              <a:t>access</a:t>
            </a:r>
            <a:r>
              <a:rPr sz="1800" spc="0" dirty="0">
                <a:solidFill>
                  <a:srgbClr val="404040"/>
                </a:solidFill>
                <a:latin typeface="Century Gothic"/>
                <a:cs typeface="Century Gothic"/>
              </a:rPr>
              <a:t> </a:t>
            </a:r>
            <a:r>
              <a:rPr sz="1800" dirty="0">
                <a:solidFill>
                  <a:srgbClr val="404040"/>
                </a:solidFill>
                <a:latin typeface="Century Gothic"/>
                <a:cs typeface="Century Gothic"/>
              </a:rPr>
              <a:t>to  </a:t>
            </a:r>
            <a:r>
              <a:rPr sz="1800" spc="-5" dirty="0">
                <a:solidFill>
                  <a:srgbClr val="404040"/>
                </a:solidFill>
                <a:latin typeface="Century Gothic"/>
                <a:cs typeface="Century Gothic"/>
              </a:rPr>
              <a:t>competitively valuable information which </a:t>
            </a:r>
            <a:r>
              <a:rPr sz="1800" dirty="0">
                <a:solidFill>
                  <a:srgbClr val="404040"/>
                </a:solidFill>
                <a:latin typeface="Century Gothic"/>
                <a:cs typeface="Century Gothic"/>
              </a:rPr>
              <a:t>is </a:t>
            </a:r>
            <a:r>
              <a:rPr sz="1800" b="1" spc="-5" dirty="0">
                <a:solidFill>
                  <a:srgbClr val="7C240C"/>
                </a:solidFill>
                <a:latin typeface="Century Gothic"/>
                <a:cs typeface="Century Gothic"/>
              </a:rPr>
              <a:t>not </a:t>
            </a:r>
            <a:r>
              <a:rPr sz="1800" spc="-5" dirty="0">
                <a:solidFill>
                  <a:srgbClr val="404040"/>
                </a:solidFill>
                <a:latin typeface="Century Gothic"/>
                <a:cs typeface="Century Gothic"/>
              </a:rPr>
              <a:t>readily available </a:t>
            </a:r>
            <a:r>
              <a:rPr sz="1800" dirty="0">
                <a:solidFill>
                  <a:srgbClr val="404040"/>
                </a:solidFill>
                <a:latin typeface="Century Gothic"/>
                <a:cs typeface="Century Gothic"/>
              </a:rPr>
              <a:t>to its  </a:t>
            </a:r>
            <a:r>
              <a:rPr sz="1800" spc="-5" dirty="0">
                <a:solidFill>
                  <a:srgbClr val="404040"/>
                </a:solidFill>
                <a:latin typeface="Century Gothic"/>
                <a:cs typeface="Century Gothic"/>
              </a:rPr>
              <a:t>competitors, and which can be deployed</a:t>
            </a:r>
            <a:r>
              <a:rPr sz="1800" spc="75" dirty="0">
                <a:solidFill>
                  <a:srgbClr val="404040"/>
                </a:solidFill>
                <a:latin typeface="Century Gothic"/>
                <a:cs typeface="Century Gothic"/>
              </a:rPr>
              <a:t> </a:t>
            </a:r>
            <a:r>
              <a:rPr sz="1800" spc="-5" dirty="0">
                <a:solidFill>
                  <a:srgbClr val="404040"/>
                </a:solidFill>
                <a:latin typeface="Century Gothic"/>
                <a:cs typeface="Century Gothic"/>
              </a:rPr>
              <a:t>competitively.</a:t>
            </a:r>
            <a:endParaRPr sz="1800">
              <a:latin typeface="Century Gothic"/>
              <a:cs typeface="Century Gothic"/>
            </a:endParaRPr>
          </a:p>
          <a:p>
            <a:pPr marL="12700">
              <a:lnSpc>
                <a:spcPct val="100000"/>
              </a:lnSpc>
              <a:spcBef>
                <a:spcPts val="1005"/>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VRIO:</a:t>
            </a:r>
            <a:endParaRPr sz="1800">
              <a:latin typeface="Century Gothic"/>
              <a:cs typeface="Century Gothic"/>
            </a:endParaRPr>
          </a:p>
          <a:p>
            <a:pPr marL="469900">
              <a:lnSpc>
                <a:spcPct val="100000"/>
              </a:lnSpc>
              <a:spcBef>
                <a:spcPts val="969"/>
              </a:spcBef>
            </a:pPr>
            <a:r>
              <a:rPr sz="1600" spc="885" dirty="0">
                <a:solidFill>
                  <a:srgbClr val="A53010"/>
                </a:solidFill>
                <a:latin typeface="Microsoft Sans Serif"/>
                <a:cs typeface="Microsoft Sans Serif"/>
              </a:rPr>
              <a:t>´</a:t>
            </a:r>
            <a:r>
              <a:rPr sz="1600" spc="390" dirty="0">
                <a:solidFill>
                  <a:srgbClr val="A53010"/>
                </a:solidFill>
                <a:latin typeface="Microsoft Sans Serif"/>
                <a:cs typeface="Microsoft Sans Serif"/>
              </a:rPr>
              <a:t> </a:t>
            </a:r>
            <a:r>
              <a:rPr sz="1600" spc="-5" dirty="0">
                <a:solidFill>
                  <a:srgbClr val="404040"/>
                </a:solidFill>
                <a:latin typeface="Century Gothic"/>
                <a:cs typeface="Century Gothic"/>
              </a:rPr>
              <a:t>Four information value dimensions</a:t>
            </a:r>
            <a:endParaRPr sz="160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330" dirty="0">
                <a:solidFill>
                  <a:srgbClr val="A53010"/>
                </a:solidFill>
                <a:latin typeface="Microsoft Sans Serif"/>
                <a:cs typeface="Microsoft Sans Serif"/>
              </a:rPr>
              <a:t> </a:t>
            </a:r>
            <a:r>
              <a:rPr sz="1600" spc="-5" dirty="0">
                <a:solidFill>
                  <a:srgbClr val="404040"/>
                </a:solidFill>
                <a:latin typeface="Century Gothic"/>
                <a:cs typeface="Century Gothic"/>
              </a:rPr>
              <a:t>Analytics capability</a:t>
            </a:r>
            <a:endParaRPr sz="1600">
              <a:latin typeface="Century Gothic"/>
              <a:cs typeface="Century Gothic"/>
            </a:endParaRPr>
          </a:p>
        </p:txBody>
      </p:sp>
      <p:sp>
        <p:nvSpPr>
          <p:cNvPr id="4" name="object 4"/>
          <p:cNvSpPr/>
          <p:nvPr/>
        </p:nvSpPr>
        <p:spPr>
          <a:xfrm>
            <a:off x="7123112" y="4022411"/>
            <a:ext cx="4381500" cy="23812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4640397"/>
      </p:ext>
    </p:extLst>
  </p:cSld>
  <p:clrMapOvr>
    <a:masterClrMapping/>
  </p:clrMapOvr>
</p:sld>
</file>

<file path=ppt/theme/theme1.xml><?xml version="1.0" encoding="utf-8"?>
<a:theme xmlns:a="http://schemas.openxmlformats.org/drawingml/2006/main" name="Deakin Theme">
  <a:themeElements>
    <a:clrScheme name="DEAKIN TEAL">
      <a:dk1>
        <a:srgbClr val="373636"/>
      </a:dk1>
      <a:lt1>
        <a:sysClr val="window" lastClr="FFFFFF"/>
      </a:lt1>
      <a:dk2>
        <a:srgbClr val="007D9B"/>
      </a:dk2>
      <a:lt2>
        <a:srgbClr val="FFFFFF"/>
      </a:lt2>
      <a:accent1>
        <a:srgbClr val="007D9B"/>
      </a:accent1>
      <a:accent2>
        <a:srgbClr val="FFD923"/>
      </a:accent2>
      <a:accent3>
        <a:srgbClr val="F76919"/>
      </a:accent3>
      <a:accent4>
        <a:srgbClr val="10A991"/>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akin-PowerPoint-template-16x9 - TEAL" id="{2803509A-1F4F-4770-A261-DF8DA71172D2}" vid="{24FBD767-290B-4BD0-9CCF-F547312D8F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2211</TotalTime>
  <Words>1469</Words>
  <Application>Microsoft Office PowerPoint</Application>
  <PresentationFormat>Widescreen</PresentationFormat>
  <Paragraphs>202</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Century Gothic</vt:lpstr>
      <vt:lpstr>Microsoft Sans Serif</vt:lpstr>
      <vt:lpstr>Times New Roman</vt:lpstr>
      <vt:lpstr>Wingdings 3</vt:lpstr>
      <vt:lpstr>Worldly Black</vt:lpstr>
      <vt:lpstr>Deakin Theme</vt:lpstr>
      <vt:lpstr>PowerPoint Presentation</vt:lpstr>
      <vt:lpstr>Assignment 2 Presentations</vt:lpstr>
      <vt:lpstr>ASS 2: Video presentation,  due week 8 Seminar</vt:lpstr>
      <vt:lpstr>MIS782: Value of information</vt:lpstr>
      <vt:lpstr>What is analytics and what are analytical  capabilities?  </vt:lpstr>
      <vt:lpstr>Building Analytical Capability</vt:lpstr>
      <vt:lpstr>Building Analytical Capability</vt:lpstr>
      <vt:lpstr>From Raw Data to Business Decisions</vt:lpstr>
      <vt:lpstr>Gaining Information Asymmetries</vt:lpstr>
      <vt:lpstr>Information Asymmetry</vt:lpstr>
      <vt:lpstr>Developing Information Asymmetries</vt:lpstr>
      <vt:lpstr>Information Value through Alliances with Partner Organisations</vt:lpstr>
      <vt:lpstr>PowerPoint Presentation</vt:lpstr>
      <vt:lpstr>Typical steps in the analytics process</vt:lpstr>
      <vt:lpstr>Modes of Decision Making</vt:lpstr>
      <vt:lpstr>´ How do you organise to facilitate decision making?</vt:lpstr>
      <vt:lpstr>PowerPoint Presentation</vt:lpstr>
      <vt:lpstr>Bringing It All Together – Alignment of asymmetric information</vt:lpstr>
      <vt:lpstr>A framework for being successful with big data analytics </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or heading here</dc:title>
  <dc:creator>barbara.serra@deakin.edu.au</dc:creator>
  <cp:lastModifiedBy>Lubna Alam</cp:lastModifiedBy>
  <cp:revision>72</cp:revision>
  <dcterms:created xsi:type="dcterms:W3CDTF">2017-09-20T01:08:24Z</dcterms:created>
  <dcterms:modified xsi:type="dcterms:W3CDTF">2024-04-24T00:45:35Z</dcterms:modified>
</cp:coreProperties>
</file>