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5"/>
  </p:notesMasterIdLst>
  <p:handoutMasterIdLst>
    <p:handoutMasterId r:id="rId26"/>
  </p:handoutMasterIdLst>
  <p:sldIdLst>
    <p:sldId id="256" r:id="rId2"/>
    <p:sldId id="277" r:id="rId3"/>
    <p:sldId id="257" r:id="rId4"/>
    <p:sldId id="273" r:id="rId5"/>
    <p:sldId id="279" r:id="rId6"/>
    <p:sldId id="259" r:id="rId7"/>
    <p:sldId id="258" r:id="rId8"/>
    <p:sldId id="265" r:id="rId9"/>
    <p:sldId id="266" r:id="rId10"/>
    <p:sldId id="267" r:id="rId11"/>
    <p:sldId id="268" r:id="rId12"/>
    <p:sldId id="260" r:id="rId13"/>
    <p:sldId id="261" r:id="rId14"/>
    <p:sldId id="262" r:id="rId15"/>
    <p:sldId id="263" r:id="rId16"/>
    <p:sldId id="274" r:id="rId17"/>
    <p:sldId id="264" r:id="rId18"/>
    <p:sldId id="269" r:id="rId19"/>
    <p:sldId id="275" r:id="rId20"/>
    <p:sldId id="276" r:id="rId21"/>
    <p:sldId id="270" r:id="rId22"/>
    <p:sldId id="271" r:id="rId23"/>
    <p:sldId id="278" r:id="rId24"/>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5A6"/>
    <a:srgbClr val="292A2D"/>
    <a:srgbClr val="F4F4F4"/>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074" autoAdjust="0"/>
  </p:normalViewPr>
  <p:slideViewPr>
    <p:cSldViewPr>
      <p:cViewPr varScale="1">
        <p:scale>
          <a:sx n="80" d="100"/>
          <a:sy n="80" d="100"/>
        </p:scale>
        <p:origin x="1522"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4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CA046787-1793-450F-AFDE-47306FDE396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CE73A18A-EF0A-4271-B849-ADE60B8A20C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piral.ne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a:p>
            <a:endParaRPr lang="en-GB" altLang="en-US" dirty="0"/>
          </a:p>
        </p:txBody>
      </p:sp>
      <p:sp>
        <p:nvSpPr>
          <p:cNvPr id="2458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458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820CB87D-67AF-4559-91CF-28AF4A08E96F}" type="slidenum">
              <a:rPr lang="en-US" altLang="en-US" sz="1300">
                <a:latin typeface="Times" panose="02020603050405020304" pitchFamily="18" charset="0"/>
              </a:rPr>
              <a:pPr/>
              <a:t>1</a:t>
            </a:fld>
            <a:endParaRPr lang="en-US" altLang="en-US" sz="13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But what is new and different comes because of new products.</a:t>
            </a:r>
          </a:p>
          <a:p>
            <a:r>
              <a:rPr lang="en-GB" altLang="en-US"/>
              <a:t>The software engineering process, as predicted by NSB, has not changed significantly.  The key agent is still the talented programmer concentrating on the “conceptual integrity” of the product. There are just many more of them out there and not all of them have been snapped up by Microsoft or Oracle.</a:t>
            </a:r>
          </a:p>
          <a:p>
            <a:r>
              <a:rPr lang="en-GB" altLang="en-US"/>
              <a:t>The programmer is still battling with the same creative tasks and accidental problems and still having problems with his conceptual design.</a:t>
            </a:r>
          </a:p>
          <a:p>
            <a:r>
              <a:rPr lang="en-GB" altLang="en-US"/>
              <a:t>However, in some niche areas think say of games production, a multitude of tools and techniques have evolved that aim to ensure that a “new” product, say a Harry Potter game, can be brought to market in about 3-9 months.</a:t>
            </a:r>
          </a:p>
          <a:p>
            <a:r>
              <a:rPr lang="en-GB" altLang="en-US"/>
              <a:t>Development constraints and deployment constraints still remain although the numbers (e.g. of memory available to do the development or in the target computer, might increase</a:t>
            </a:r>
          </a:p>
        </p:txBody>
      </p:sp>
      <p:sp>
        <p:nvSpPr>
          <p:cNvPr id="3379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379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F3152E2B-3E16-4CFA-B067-88C056DD9971}" type="slidenum">
              <a:rPr lang="en-US" altLang="en-US" sz="1300">
                <a:latin typeface="Times" panose="02020603050405020304" pitchFamily="18" charset="0"/>
              </a:rPr>
              <a:pPr/>
              <a:t>13</a:t>
            </a:fld>
            <a:endParaRPr lang="en-US" altLang="en-US" sz="13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It is common now for software to require porting to mobile devices. This has particular challenges, in terms of platform fragmentation and therefore porting between platforms. Network connectivity for mobile applications is wireless, this is power hungry and often unreliable. Software has to be optimised for this unreliable network service.</a:t>
            </a:r>
          </a:p>
        </p:txBody>
      </p:sp>
      <p:sp>
        <p:nvSpPr>
          <p:cNvPr id="3482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482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1F3F4B44-C7E7-495A-BD78-0D321EA9C027}" type="slidenum">
              <a:rPr lang="en-US" altLang="en-US" sz="1300">
                <a:latin typeface="Times" panose="02020603050405020304" pitchFamily="18" charset="0"/>
              </a:rPr>
              <a:pPr/>
              <a:t>15</a:t>
            </a:fld>
            <a:endParaRPr lang="en-US" altLang="en-US" sz="1300">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Ubiquitous computing – is defined as being “computing everywhere” . Perhaps the most exciting being the idea of wearable computers, in the very fabric of your clothes.</a:t>
            </a:r>
          </a:p>
          <a:p>
            <a:r>
              <a:rPr lang="en-GB" altLang="en-US"/>
              <a:t>Intelligent sensing and processing, especially to process voice (e.g. voice interfaces), vision (I.e. computers that can see), and devices that relay touch to and from users (haptic devices).</a:t>
            </a:r>
          </a:p>
          <a:p>
            <a:r>
              <a:rPr lang="en-GB" altLang="en-US"/>
              <a:t>Massive connectivity achieved by using all forms of communication and then using the connectivity and spare processing capacity to solve inherently difficult problems (includes grid computing).</a:t>
            </a:r>
          </a:p>
          <a:p>
            <a:r>
              <a:rPr lang="en-GB" altLang="en-US"/>
              <a:t>Critical systems and dependable software.  This is one of the key areas for software engineering. All the skills: fault avoidance, fault detection and recovery, and fault tolerance computing are required and are currently research issues.  Examples are: power system monitoring, medical systems, telecommunication switches, aircraft auto-piloting.</a:t>
            </a:r>
          </a:p>
          <a:p>
            <a:r>
              <a:rPr lang="en-GB" altLang="en-US"/>
              <a:t>Secure systems include banking and finance systems that should be impervious to accidental and malicious damage.  These systems are often also critical systems.</a:t>
            </a:r>
          </a:p>
          <a:p>
            <a:r>
              <a:rPr lang="en-GB" altLang="en-US"/>
              <a:t>Configuration modelling is the area that configures equipment and services to meet spec0ific criteria. Used in, e.g. telecommunications, to configure systems based on information such as equipment availability, usage traffic, cost, and services required.</a:t>
            </a:r>
          </a:p>
          <a:p>
            <a:endParaRPr lang="en-GB" altLang="en-US"/>
          </a:p>
        </p:txBody>
      </p:sp>
      <p:sp>
        <p:nvSpPr>
          <p:cNvPr id="3584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584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B65AA88-3A98-4171-8EA1-5017C3138D0E}" type="slidenum">
              <a:rPr lang="en-US" altLang="en-US" sz="1300">
                <a:latin typeface="Times" panose="02020603050405020304" pitchFamily="18" charset="0"/>
              </a:rPr>
              <a:pPr/>
              <a:t>17</a:t>
            </a:fld>
            <a:endParaRPr lang="en-US" altLang="en-US"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This side of the millennium what is different in computing, and what is different in software engineering?</a:t>
            </a:r>
          </a:p>
          <a:p>
            <a:r>
              <a:rPr lang="en-GB" altLang="en-US" dirty="0"/>
              <a:t>The most important thing, without doubt, is the cost of the products.</a:t>
            </a:r>
          </a:p>
          <a:p>
            <a:r>
              <a:rPr lang="en-GB" altLang="en-US" dirty="0"/>
              <a:t>In 1972 the Michigan Terminal System was implemented on an IBM model 360/68 that cost about £1.5 million, of which £60K was for the building modifications and water cooling system.[Accidental tasks included handling fungus in the cooling pipes – bugs indeed!].</a:t>
            </a:r>
          </a:p>
          <a:p>
            <a:r>
              <a:rPr lang="en-GB" altLang="en-US" dirty="0"/>
              <a:t>Now for about £1,000 I have about the same processing power and about the same disk space on this laptop. The key difference is that only I use the laptop whereas the 360 had about 250 simultaneous users at any time 24 hours a day, 7 days a week.  It also had access to gigabytes of tape storage – though it needed a team of about 7 computer operators to keep it fed, watered, milked, serviced and taped.</a:t>
            </a:r>
          </a:p>
          <a:p>
            <a:r>
              <a:rPr lang="en-GB" altLang="en-US" dirty="0"/>
              <a:t>The second change has come about because of the first.  Computers are now everywhere. These are essentially still “computers”, but soon the computer will vanish into your telephone, car, television, radio, clothes, container, under your pet’s skin, and probably into a small cavity in your skull.</a:t>
            </a:r>
          </a:p>
          <a:p>
            <a:r>
              <a:rPr lang="en-GB" altLang="en-US" dirty="0"/>
              <a:t>A part of this change, and probably inseparable from it, is that many of these computers are connected. The connections are by wire or some part of the electro-magnetic spectrum: e.g. radio, microwaves, infra-red, sound, and laser light.</a:t>
            </a:r>
          </a:p>
          <a:p>
            <a:r>
              <a:rPr lang="en-GB" altLang="en-US" dirty="0"/>
              <a:t>The software has changed too.</a:t>
            </a:r>
          </a:p>
        </p:txBody>
      </p:sp>
      <p:sp>
        <p:nvSpPr>
          <p:cNvPr id="2560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560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5E8E79EA-817C-4359-8832-987AA7D755C7}" type="slidenum">
              <a:rPr lang="en-US" altLang="en-US" sz="1300">
                <a:latin typeface="Times" panose="02020603050405020304" pitchFamily="18" charset="0"/>
              </a:rPr>
              <a:pPr/>
              <a:t>3</a:t>
            </a:fld>
            <a:endParaRPr lang="en-US" altLang="en-US"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can see that processor clock speed for current silicon technologies is hitting a wall in terms of “free” speed up of software execution.</a:t>
            </a:r>
          </a:p>
          <a:p>
            <a:r>
              <a:rPr lang="en-GB" altLang="en-US"/>
              <a:t>New processors rely on using multi-core technology to improve performance.</a:t>
            </a:r>
          </a:p>
          <a:p>
            <a:r>
              <a:rPr lang="en-GB" altLang="en-US"/>
              <a:t>Unless the software has been optimised for running in parallel then no performance increase will be achieved, by adding more processors.</a:t>
            </a:r>
          </a:p>
          <a:p>
            <a:endParaRPr lang="en-GB" altLang="en-US"/>
          </a:p>
        </p:txBody>
      </p:sp>
      <p:sp>
        <p:nvSpPr>
          <p:cNvPr id="2662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662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7FCCE9C-EB49-4CD9-A9E0-0B9FAB0C908F}" type="slidenum">
              <a:rPr lang="en-US" altLang="en-US" sz="1300">
                <a:latin typeface="Times" panose="02020603050405020304" pitchFamily="18" charset="0"/>
              </a:rPr>
              <a:pPr/>
              <a:t>6</a:t>
            </a:fld>
            <a:endParaRPr lang="en-US" altLang="en-US"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can see how the larger the problem size is (in terms of processed data) the larger the difference between non-optimised and optimised code is.</a:t>
            </a:r>
          </a:p>
          <a:p>
            <a:r>
              <a:rPr lang="en-GB" altLang="en-US"/>
              <a:t>These figures are from the Spiral project at Caregia Mellon University.</a:t>
            </a:r>
          </a:p>
          <a:p>
            <a:r>
              <a:rPr lang="en-GB" altLang="en-US">
                <a:hlinkClick r:id="rId3"/>
              </a:rPr>
              <a:t>www.spiral.net</a:t>
            </a:r>
            <a:r>
              <a:rPr lang="en-GB" altLang="en-US"/>
              <a:t>.</a:t>
            </a:r>
          </a:p>
          <a:p>
            <a:r>
              <a:rPr lang="en-GB" altLang="en-US"/>
              <a:t>Their core research question is “Can we teach computers to write fast libraries?”</a:t>
            </a:r>
          </a:p>
          <a:p>
            <a:endParaRPr lang="en-GB" altLang="en-US"/>
          </a:p>
        </p:txBody>
      </p:sp>
      <p:sp>
        <p:nvSpPr>
          <p:cNvPr id="2765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765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5958C044-E8A6-4514-8A49-55ECC7EFC9E2}" type="slidenum">
              <a:rPr lang="en-US" altLang="en-US" sz="1300">
                <a:latin typeface="Times" panose="02020603050405020304" pitchFamily="18" charset="0"/>
              </a:rPr>
              <a:pPr/>
              <a:t>7</a:t>
            </a:fld>
            <a:endParaRPr lang="en-US" altLang="en-US"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2867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867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5C7DF29B-3EE1-4A50-8125-43A4D8EBC1C9}" type="slidenum">
              <a:rPr lang="en-US" altLang="en-US" sz="1300">
                <a:latin typeface="Times" panose="02020603050405020304" pitchFamily="18" charset="0"/>
              </a:rPr>
              <a:pPr/>
              <a:t>8</a:t>
            </a:fld>
            <a:endParaRPr lang="en-US" altLang="en-US"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2970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970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68B70D7E-1887-4B1B-BA01-EBDB4D5C2C87}" type="slidenum">
              <a:rPr lang="en-US" altLang="en-US" sz="1300">
                <a:latin typeface="Times" panose="02020603050405020304" pitchFamily="18" charset="0"/>
              </a:rPr>
              <a:pPr/>
              <a:t>9</a:t>
            </a:fld>
            <a:endParaRPr lang="en-US" altLang="en-US" sz="13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can see that the amount of code and the code complexity has to be increased considerably to make use of more than 1 processor. To optimise the code further it needs to be able to handle more than 2 processors. Image doing the same optimization with a sort routine, what kind of sort algorithm would work well?</a:t>
            </a:r>
          </a:p>
          <a:p>
            <a:endParaRPr lang="en-GB" altLang="en-US"/>
          </a:p>
        </p:txBody>
      </p:sp>
      <p:sp>
        <p:nvSpPr>
          <p:cNvPr id="3072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072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2A411DB2-8A6A-4F76-9FFF-40FF1F0903C4}" type="slidenum">
              <a:rPr lang="en-US" altLang="en-US" sz="1300">
                <a:latin typeface="Times" panose="02020603050405020304" pitchFamily="18" charset="0"/>
              </a:rPr>
              <a:pPr/>
              <a:t>10</a:t>
            </a:fld>
            <a:endParaRPr lang="en-US" altLang="en-US" sz="13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3174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174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8CCCF29-5A0A-4CEE-89C7-B78900E10599}" type="slidenum">
              <a:rPr lang="en-US" altLang="en-US" sz="1300">
                <a:latin typeface="Times" panose="02020603050405020304" pitchFamily="18" charset="0"/>
              </a:rPr>
              <a:pPr/>
              <a:t>11</a:t>
            </a:fld>
            <a:endParaRPr lang="en-US" altLang="en-US" sz="13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Software is now boxed and shrink wrapped or delivered automatically through some connection method. (Does everyone know how to use zip/unzip, etc?)</a:t>
            </a:r>
          </a:p>
          <a:p>
            <a:r>
              <a:rPr lang="en-GB" altLang="en-US"/>
              <a:t>The users have changed too. They are everywhere not just behind business work-desks. Their requirements are for general tools, to be sure, but increasingly for niche products: computer games, genealogy software, finite element packages, music and image manipulation, DNA pattern search tools, etc.  In each of these areas several producers exist – and where necessary the user can write the niche stuff himself using both general tools and niche targeted tools.</a:t>
            </a:r>
          </a:p>
          <a:p>
            <a:r>
              <a:rPr lang="en-GB" altLang="en-US"/>
              <a:t>However, the main difference is that the main driver for application development is no longer business it is the home and niche markets.  Much of what business does can be achieved with general tools, indeed the general tools which now exist: the word processor, spreadsheet, database were originally business specific tools.</a:t>
            </a:r>
          </a:p>
          <a:p>
            <a:endParaRPr lang="en-GB" altLang="en-US"/>
          </a:p>
          <a:p>
            <a:endParaRPr lang="en-GB" altLang="en-US"/>
          </a:p>
        </p:txBody>
      </p:sp>
      <p:sp>
        <p:nvSpPr>
          <p:cNvPr id="3277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277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409C1AB2-9AAE-4D82-8FCC-D86A2362BBA2}" type="slidenum">
              <a:rPr lang="en-US" altLang="en-US" sz="1300">
                <a:latin typeface="Times" panose="02020603050405020304" pitchFamily="18" charset="0"/>
              </a:rPr>
              <a:pPr/>
              <a:t>12</a:t>
            </a:fld>
            <a:endParaRPr lang="en-US" altLang="en-US"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925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F3DA584D-71AE-415D-AA12-4E8B7D22F7D3}" type="slidenum">
              <a:rPr lang="en-US" altLang="en-US"/>
              <a:pPr/>
              <a:t>‹#›</a:t>
            </a:fld>
            <a:endParaRPr lang="en-US" altLang="en-US"/>
          </a:p>
        </p:txBody>
      </p:sp>
    </p:spTree>
    <p:extLst>
      <p:ext uri="{BB962C8B-B14F-4D97-AF65-F5344CB8AC3E}">
        <p14:creationId xmlns:p14="http://schemas.microsoft.com/office/powerpoint/2010/main" val="39692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069B3CF9-F23A-46D0-9C3A-3599C84E4404}" type="slidenum">
              <a:rPr lang="en-US" altLang="en-US"/>
              <a:pPr/>
              <a:t>‹#›</a:t>
            </a:fld>
            <a:endParaRPr lang="en-US" altLang="en-US"/>
          </a:p>
        </p:txBody>
      </p:sp>
    </p:spTree>
    <p:extLst>
      <p:ext uri="{BB962C8B-B14F-4D97-AF65-F5344CB8AC3E}">
        <p14:creationId xmlns:p14="http://schemas.microsoft.com/office/powerpoint/2010/main" val="2069147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2268FC7A-EEE3-4CD4-AB94-2BA56906770D}" type="slidenum">
              <a:rPr lang="en-US" altLang="en-US"/>
              <a:pPr/>
              <a:t>‹#›</a:t>
            </a:fld>
            <a:endParaRPr lang="en-US" altLang="en-US"/>
          </a:p>
        </p:txBody>
      </p:sp>
    </p:spTree>
    <p:extLst>
      <p:ext uri="{BB962C8B-B14F-4D97-AF65-F5344CB8AC3E}">
        <p14:creationId xmlns:p14="http://schemas.microsoft.com/office/powerpoint/2010/main" val="53943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83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CDC094C0-B66F-43BF-BBCB-D8254C289F57}" type="slidenum">
              <a:rPr lang="en-US" altLang="en-US"/>
              <a:pPr/>
              <a:t>‹#›</a:t>
            </a:fld>
            <a:endParaRPr lang="en-US" altLang="en-US"/>
          </a:p>
        </p:txBody>
      </p:sp>
    </p:spTree>
    <p:extLst>
      <p:ext uri="{BB962C8B-B14F-4D97-AF65-F5344CB8AC3E}">
        <p14:creationId xmlns:p14="http://schemas.microsoft.com/office/powerpoint/2010/main" val="124870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00CEC79A-65B6-4E2C-875F-8D70C445CDA0}" type="slidenum">
              <a:rPr lang="en-US" altLang="en-US"/>
              <a:pPr/>
              <a:t>‹#›</a:t>
            </a:fld>
            <a:endParaRPr lang="en-US" altLang="en-US"/>
          </a:p>
        </p:txBody>
      </p:sp>
    </p:spTree>
    <p:extLst>
      <p:ext uri="{BB962C8B-B14F-4D97-AF65-F5344CB8AC3E}">
        <p14:creationId xmlns:p14="http://schemas.microsoft.com/office/powerpoint/2010/main" val="381198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3F7D20D8-0AA6-4412-A4F9-9B957F04D063}" type="slidenum">
              <a:rPr lang="en-US" altLang="en-US"/>
              <a:pPr/>
              <a:t>‹#›</a:t>
            </a:fld>
            <a:endParaRPr lang="en-US" altLang="en-US"/>
          </a:p>
        </p:txBody>
      </p:sp>
    </p:spTree>
    <p:extLst>
      <p:ext uri="{BB962C8B-B14F-4D97-AF65-F5344CB8AC3E}">
        <p14:creationId xmlns:p14="http://schemas.microsoft.com/office/powerpoint/2010/main" val="304828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7111857D-9638-4B80-BC6F-879B20DCB404}" type="slidenum">
              <a:rPr lang="en-US" altLang="en-US"/>
              <a:pPr/>
              <a:t>‹#›</a:t>
            </a:fld>
            <a:endParaRPr lang="en-US" altLang="en-US"/>
          </a:p>
        </p:txBody>
      </p:sp>
    </p:spTree>
    <p:extLst>
      <p:ext uri="{BB962C8B-B14F-4D97-AF65-F5344CB8AC3E}">
        <p14:creationId xmlns:p14="http://schemas.microsoft.com/office/powerpoint/2010/main" val="356795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3FB32D66-1B99-44F8-ADC7-6CC7AD1A7155}" type="slidenum">
              <a:rPr lang="en-US" altLang="en-US"/>
              <a:pPr/>
              <a:t>‹#›</a:t>
            </a:fld>
            <a:endParaRPr lang="en-US" altLang="en-US"/>
          </a:p>
        </p:txBody>
      </p:sp>
    </p:spTree>
    <p:extLst>
      <p:ext uri="{BB962C8B-B14F-4D97-AF65-F5344CB8AC3E}">
        <p14:creationId xmlns:p14="http://schemas.microsoft.com/office/powerpoint/2010/main" val="383698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D0BF716F-9EEC-419A-B5BE-86B719886FBE}" type="slidenum">
              <a:rPr lang="en-US" altLang="en-US"/>
              <a:pPr/>
              <a:t>‹#›</a:t>
            </a:fld>
            <a:endParaRPr lang="en-US" altLang="en-US"/>
          </a:p>
        </p:txBody>
      </p:sp>
    </p:spTree>
    <p:extLst>
      <p:ext uri="{BB962C8B-B14F-4D97-AF65-F5344CB8AC3E}">
        <p14:creationId xmlns:p14="http://schemas.microsoft.com/office/powerpoint/2010/main" val="95734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3EC7C6E2-36E2-419E-B6B3-0C1D9738525F}" type="slidenum">
              <a:rPr lang="en-US" altLang="en-US"/>
              <a:pPr/>
              <a:t>‹#›</a:t>
            </a:fld>
            <a:endParaRPr lang="en-US" altLang="en-US"/>
          </a:p>
        </p:txBody>
      </p:sp>
    </p:spTree>
    <p:extLst>
      <p:ext uri="{BB962C8B-B14F-4D97-AF65-F5344CB8AC3E}">
        <p14:creationId xmlns:p14="http://schemas.microsoft.com/office/powerpoint/2010/main" val="189553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CEA6ABEF-C417-492A-8A65-FF8E647170C5}"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41" r:id="rId3"/>
    <p:sldLayoutId id="2147483751" r:id="rId4"/>
    <p:sldLayoutId id="2147483742" r:id="rId5"/>
    <p:sldLayoutId id="2147483743" r:id="rId6"/>
    <p:sldLayoutId id="2147483744" r:id="rId7"/>
    <p:sldLayoutId id="2147483745" r:id="rId8"/>
    <p:sldLayoutId id="2147483752" r:id="rId9"/>
    <p:sldLayoutId id="2147483746" r:id="rId10"/>
    <p:sldLayoutId id="2147483747" r:id="rId11"/>
    <p:sldLayoutId id="2147483748"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spiral.net/codegenerator.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www.sans.org/top25-software-errors"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a:t>Software crisis 2000+</a:t>
            </a:r>
          </a:p>
        </p:txBody>
      </p:sp>
      <p:sp>
        <p:nvSpPr>
          <p:cNvPr id="6147" name="Text Placeholder 2"/>
          <p:cNvSpPr>
            <a:spLocks noGrp="1"/>
          </p:cNvSpPr>
          <p:nvPr>
            <p:ph type="body" idx="1"/>
          </p:nvPr>
        </p:nvSpPr>
        <p:spPr/>
        <p:txBody>
          <a:bodyPr/>
          <a:lstStyle/>
          <a:p>
            <a:pPr eaLnBrk="1" hangingPunct="1"/>
            <a:endParaRPr lang="en-GB" altLang="en-US"/>
          </a:p>
        </p:txBody>
      </p:sp>
      <p:sp>
        <p:nvSpPr>
          <p:cNvPr id="614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614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 319</a:t>
            </a:r>
            <a:endParaRPr lang="en-US" sz="1200" dirty="0">
              <a:solidFill>
                <a:srgbClr val="08515E"/>
              </a:solidFill>
            </a:endParaRPr>
          </a:p>
        </p:txBody>
      </p:sp>
      <p:sp>
        <p:nvSpPr>
          <p:cNvPr id="615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F7200DC-09BA-4AD9-935E-766286CB9A60}" type="slidenum">
              <a:rPr lang="en-US" altLang="en-US" sz="1200">
                <a:solidFill>
                  <a:srgbClr val="08515E"/>
                </a:solidFill>
              </a:rPr>
              <a:pPr/>
              <a:t>1</a:t>
            </a:fld>
            <a:endParaRPr lang="en-US" altLang="en-US" sz="1200">
              <a:solidFill>
                <a:srgbClr val="08515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Parallism simple example (threaded)</a:t>
            </a:r>
          </a:p>
        </p:txBody>
      </p:sp>
      <p:sp>
        <p:nvSpPr>
          <p:cNvPr id="13315" name="Content Placeholder 2"/>
          <p:cNvSpPr>
            <a:spLocks noGrp="1"/>
          </p:cNvSpPr>
          <p:nvPr>
            <p:ph idx="1"/>
          </p:nvPr>
        </p:nvSpPr>
        <p:spPr/>
        <p:txBody>
          <a:bodyPr/>
          <a:lstStyle/>
          <a:p>
            <a:pPr marL="0" indent="0">
              <a:buFont typeface="Times" panose="02020603050405020304" pitchFamily="18" charset="0"/>
              <a:buNone/>
            </a:pPr>
            <a:r>
              <a:rPr lang="en-GB" altLang="en-US" sz="1800"/>
              <a:t>int addElements(int data[]) {</a:t>
            </a:r>
          </a:p>
          <a:p>
            <a:pPr marL="0" indent="0">
              <a:buFont typeface="Times" panose="02020603050405020304" pitchFamily="18" charset="0"/>
              <a:buNone/>
            </a:pPr>
            <a:r>
              <a:rPr lang="en-GB" altLang="en-US" sz="1800"/>
              <a:t>    Adder adder1=new Adder(data,0,data.length/2);</a:t>
            </a:r>
          </a:p>
          <a:p>
            <a:pPr marL="0" indent="0">
              <a:buFont typeface="Times" panose="02020603050405020304" pitchFamily="18" charset="0"/>
              <a:buNone/>
            </a:pPr>
            <a:r>
              <a:rPr lang="en-GB" altLang="en-US" sz="1800"/>
              <a:t>    Adder adder2=new Adder(data,data.length/2+1,data.length);</a:t>
            </a:r>
          </a:p>
          <a:p>
            <a:pPr marL="0" indent="0">
              <a:buFont typeface="Times" panose="02020603050405020304" pitchFamily="18" charset="0"/>
              <a:buNone/>
            </a:pPr>
            <a:r>
              <a:rPr lang="en-GB" altLang="en-US" sz="1800"/>
              <a:t>    adder1.start();</a:t>
            </a:r>
          </a:p>
          <a:p>
            <a:pPr marL="0" indent="0">
              <a:buFont typeface="Times" panose="02020603050405020304" pitchFamily="18" charset="0"/>
              <a:buNone/>
            </a:pPr>
            <a:r>
              <a:rPr lang="en-GB" altLang="en-US" sz="1800"/>
              <a:t>    adder2.start();</a:t>
            </a:r>
          </a:p>
          <a:p>
            <a:pPr marL="0" indent="0">
              <a:buFont typeface="Times" panose="02020603050405020304" pitchFamily="18" charset="0"/>
              <a:buNone/>
            </a:pPr>
            <a:r>
              <a:rPr lang="en-GB" altLang="en-US" sz="1800"/>
              <a:t>    adder1.join();</a:t>
            </a:r>
          </a:p>
          <a:p>
            <a:pPr marL="0" indent="0">
              <a:buFont typeface="Times" panose="02020603050405020304" pitchFamily="18" charset="0"/>
              <a:buNone/>
            </a:pPr>
            <a:r>
              <a:rPr lang="en-GB" altLang="en-US" sz="1800"/>
              <a:t>    adder2.join();</a:t>
            </a:r>
          </a:p>
          <a:p>
            <a:pPr marL="0" indent="0">
              <a:buFont typeface="Times" panose="02020603050405020304" pitchFamily="18" charset="0"/>
              <a:buNone/>
            </a:pPr>
            <a:r>
              <a:rPr lang="en-GB" altLang="en-US" sz="1800"/>
              <a:t>    return(adder1.getSum()+adder2.getSum());</a:t>
            </a:r>
          </a:p>
          <a:p>
            <a:pPr marL="0" indent="0">
              <a:buFont typeface="Times" panose="02020603050405020304" pitchFamily="18" charset="0"/>
              <a:buNone/>
            </a:pPr>
            <a:r>
              <a:rPr lang="en-GB" altLang="en-US" sz="1800"/>
              <a:t>}</a:t>
            </a:r>
          </a:p>
        </p:txBody>
      </p:sp>
      <p:sp>
        <p:nvSpPr>
          <p:cNvPr id="1229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229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229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B1348AA9-CE4F-4F8E-91ED-9C6CE2355C6F}" type="slidenum">
              <a:rPr lang="en-US" altLang="en-US" sz="1200">
                <a:solidFill>
                  <a:srgbClr val="08515E"/>
                </a:solidFill>
              </a:rPr>
              <a:pPr/>
              <a:t>10</a:t>
            </a:fld>
            <a:endParaRPr lang="en-US" altLang="en-US" sz="1200">
              <a:solidFill>
                <a:srgbClr val="08515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46063"/>
            <a:ext cx="8229600" cy="661987"/>
          </a:xfrm>
        </p:spPr>
        <p:txBody>
          <a:bodyPr/>
          <a:lstStyle/>
          <a:p>
            <a:r>
              <a:rPr lang="en-GB" altLang="en-US"/>
              <a:t>Spiral Project   www.spiral.net</a:t>
            </a:r>
          </a:p>
        </p:txBody>
      </p:sp>
      <p:sp>
        <p:nvSpPr>
          <p:cNvPr id="14339" name="Content Placeholder 2"/>
          <p:cNvSpPr>
            <a:spLocks noGrp="1"/>
          </p:cNvSpPr>
          <p:nvPr>
            <p:ph idx="1"/>
          </p:nvPr>
        </p:nvSpPr>
        <p:spPr>
          <a:xfrm>
            <a:off x="457200" y="1196975"/>
            <a:ext cx="7848600" cy="4572000"/>
          </a:xfrm>
        </p:spPr>
        <p:txBody>
          <a:bodyPr/>
          <a:lstStyle/>
          <a:p>
            <a:r>
              <a:rPr lang="en-GB" altLang="en-US"/>
              <a:t>Computers used to generate code for multi-core architecture, which then performs functions such as Fast Fourier Transform</a:t>
            </a:r>
          </a:p>
          <a:p>
            <a:r>
              <a:rPr lang="en-GB" altLang="en-US">
                <a:hlinkClick r:id="rId3"/>
              </a:rPr>
              <a:t>www.spiral.net/codegenerator.html</a:t>
            </a:r>
            <a:endParaRPr lang="en-GB" altLang="en-US"/>
          </a:p>
          <a:p>
            <a:r>
              <a:rPr lang="en-GB" altLang="en-US"/>
              <a:t>Spiral also produces software to  automatically designs hardware cores</a:t>
            </a:r>
          </a:p>
          <a:p>
            <a:r>
              <a:rPr lang="en-GB" altLang="en-US"/>
              <a:t>By automating hardware/software implementations accidental complexity can be factored out of design</a:t>
            </a:r>
          </a:p>
          <a:p>
            <a:endParaRPr lang="en-GB" altLang="en-US"/>
          </a:p>
          <a:p>
            <a:endParaRPr lang="en-GB" altLang="en-US"/>
          </a:p>
        </p:txBody>
      </p:sp>
      <p:sp>
        <p:nvSpPr>
          <p:cNvPr id="1331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331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331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95AE145-9EDC-4895-9F33-41A09074E282}" type="slidenum">
              <a:rPr lang="en-US" altLang="en-US" sz="1200">
                <a:solidFill>
                  <a:srgbClr val="08515E"/>
                </a:solidFill>
              </a:rPr>
              <a:pPr/>
              <a:t>11</a:t>
            </a:fld>
            <a:endParaRPr lang="en-US" altLang="en-US" sz="1200">
              <a:solidFill>
                <a:srgbClr val="08515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t>What is different now?</a:t>
            </a:r>
          </a:p>
        </p:txBody>
      </p:sp>
      <p:sp>
        <p:nvSpPr>
          <p:cNvPr id="15363" name="Content Placeholder 2"/>
          <p:cNvSpPr>
            <a:spLocks noGrp="1"/>
          </p:cNvSpPr>
          <p:nvPr>
            <p:ph idx="1"/>
          </p:nvPr>
        </p:nvSpPr>
        <p:spPr/>
        <p:txBody>
          <a:bodyPr/>
          <a:lstStyle/>
          <a:p>
            <a:pPr eaLnBrk="1" hangingPunct="1"/>
            <a:r>
              <a:rPr lang="en-GB" altLang="en-US" dirty="0"/>
              <a:t>Software is developed to be sold shrink wrapped</a:t>
            </a:r>
          </a:p>
          <a:p>
            <a:pPr eaLnBrk="1" hangingPunct="1"/>
            <a:r>
              <a:rPr lang="en-GB" altLang="en-US" dirty="0"/>
              <a:t>Users develop niche products not systems</a:t>
            </a:r>
          </a:p>
          <a:p>
            <a:pPr eaLnBrk="1" hangingPunct="1"/>
            <a:r>
              <a:rPr lang="en-GB" altLang="en-US" dirty="0"/>
              <a:t>Simple business applications have vanished to be done with standard packages</a:t>
            </a:r>
          </a:p>
          <a:p>
            <a:pPr eaLnBrk="1" hangingPunct="1"/>
            <a:r>
              <a:rPr lang="en-GB" altLang="en-US" dirty="0"/>
              <a:t>Many product include AI as an integral component</a:t>
            </a:r>
          </a:p>
          <a:p>
            <a:pPr lvl="1" eaLnBrk="1" hangingPunct="1"/>
            <a:r>
              <a:rPr lang="en-GB" altLang="en-US" dirty="0"/>
              <a:t>Skills in data science and machine learning are becoming central</a:t>
            </a:r>
          </a:p>
        </p:txBody>
      </p:sp>
      <p:sp>
        <p:nvSpPr>
          <p:cNvPr id="1434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434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434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F44E3B2-7C66-49F1-B816-33760E40DC15}" type="slidenum">
              <a:rPr lang="en-US" altLang="en-US" sz="1200">
                <a:solidFill>
                  <a:srgbClr val="08515E"/>
                </a:solidFill>
              </a:rPr>
              <a:pPr/>
              <a:t>12</a:t>
            </a:fld>
            <a:endParaRPr lang="en-US" altLang="en-US" sz="1200">
              <a:solidFill>
                <a:srgbClr val="08515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altLang="en-US"/>
              <a:t>What remains the same</a:t>
            </a:r>
          </a:p>
        </p:txBody>
      </p:sp>
      <p:sp>
        <p:nvSpPr>
          <p:cNvPr id="16387" name="Content Placeholder 2"/>
          <p:cNvSpPr>
            <a:spLocks noGrp="1"/>
          </p:cNvSpPr>
          <p:nvPr>
            <p:ph idx="1"/>
          </p:nvPr>
        </p:nvSpPr>
        <p:spPr/>
        <p:txBody>
          <a:bodyPr/>
          <a:lstStyle/>
          <a:p>
            <a:pPr eaLnBrk="1" hangingPunct="1"/>
            <a:r>
              <a:rPr lang="en-GB" altLang="en-US"/>
              <a:t>Centrality of the gifted programmer concentrating on the conceptual integrity of the system</a:t>
            </a:r>
          </a:p>
          <a:p>
            <a:pPr eaLnBrk="1" hangingPunct="1"/>
            <a:r>
              <a:rPr lang="en-GB" altLang="en-US"/>
              <a:t>The difficult bit is still the conceptual design</a:t>
            </a:r>
          </a:p>
          <a:p>
            <a:pPr eaLnBrk="1" hangingPunct="1"/>
            <a:r>
              <a:rPr lang="en-GB" altLang="en-US"/>
              <a:t>The constraints (the box defined by resources)</a:t>
            </a:r>
          </a:p>
          <a:p>
            <a:pPr eaLnBrk="1" hangingPunct="1"/>
            <a:endParaRPr lang="en-GB" altLang="en-US"/>
          </a:p>
        </p:txBody>
      </p:sp>
      <p:sp>
        <p:nvSpPr>
          <p:cNvPr id="1536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536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536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7BB3B4F-CB66-4DAB-A658-9ADFD5D235F6}" type="slidenum">
              <a:rPr lang="en-US" altLang="en-US" sz="1200">
                <a:solidFill>
                  <a:srgbClr val="08515E"/>
                </a:solidFill>
              </a:rPr>
              <a:pPr/>
              <a:t>13</a:t>
            </a:fld>
            <a:endParaRPr lang="en-US" altLang="en-US" sz="1200">
              <a:solidFill>
                <a:srgbClr val="08515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a:t>Software Engineer roles</a:t>
            </a:r>
          </a:p>
        </p:txBody>
      </p:sp>
      <p:sp>
        <p:nvSpPr>
          <p:cNvPr id="17411" name="Content Placeholder 2"/>
          <p:cNvSpPr>
            <a:spLocks noGrp="1"/>
          </p:cNvSpPr>
          <p:nvPr>
            <p:ph idx="1"/>
          </p:nvPr>
        </p:nvSpPr>
        <p:spPr/>
        <p:txBody>
          <a:bodyPr/>
          <a:lstStyle/>
          <a:p>
            <a:pPr eaLnBrk="1" hangingPunct="1"/>
            <a:r>
              <a:rPr lang="en-GB" altLang="en-US"/>
              <a:t>Used to be broken up</a:t>
            </a:r>
          </a:p>
          <a:p>
            <a:pPr lvl="1" eaLnBrk="1" hangingPunct="1"/>
            <a:r>
              <a:rPr lang="en-GB" altLang="en-US">
                <a:latin typeface="TheSans B5 Plain"/>
              </a:rPr>
              <a:t>System Analyst (sales)</a:t>
            </a:r>
          </a:p>
          <a:p>
            <a:pPr lvl="1" eaLnBrk="1" hangingPunct="1"/>
            <a:r>
              <a:rPr lang="en-GB" altLang="en-US">
                <a:latin typeface="TheSans B5 Plain"/>
              </a:rPr>
              <a:t>Database designer</a:t>
            </a:r>
          </a:p>
          <a:p>
            <a:pPr lvl="1" eaLnBrk="1" hangingPunct="1"/>
            <a:r>
              <a:rPr lang="en-GB" altLang="en-US">
                <a:latin typeface="TheSans B5 Plain"/>
              </a:rPr>
              <a:t>Programmer</a:t>
            </a:r>
          </a:p>
          <a:p>
            <a:pPr lvl="1" eaLnBrk="1" hangingPunct="1"/>
            <a:r>
              <a:rPr lang="en-GB" altLang="en-US">
                <a:latin typeface="TheSans B5 Plain"/>
              </a:rPr>
              <a:t>Tester</a:t>
            </a:r>
          </a:p>
          <a:p>
            <a:pPr eaLnBrk="1" hangingPunct="1"/>
            <a:r>
              <a:rPr lang="en-GB" altLang="en-US"/>
              <a:t>Now commonly all 1 role</a:t>
            </a:r>
          </a:p>
          <a:p>
            <a:pPr lvl="1" eaLnBrk="1" hangingPunct="1"/>
            <a:r>
              <a:rPr lang="en-GB" altLang="en-US">
                <a:latin typeface="TheSans B5 Plain"/>
              </a:rPr>
              <a:t>SQL, web software developer</a:t>
            </a:r>
          </a:p>
          <a:p>
            <a:pPr lvl="1" eaLnBrk="1" hangingPunct="1"/>
            <a:r>
              <a:rPr lang="en-GB" altLang="en-US">
                <a:latin typeface="TheSans B5 Plain"/>
              </a:rPr>
              <a:t>Tester and analyst</a:t>
            </a:r>
          </a:p>
          <a:p>
            <a:pPr lvl="1" eaLnBrk="1" hangingPunct="1"/>
            <a:endParaRPr lang="en-GB" altLang="en-US">
              <a:latin typeface="TheSans B5 Plain"/>
            </a:endParaRPr>
          </a:p>
          <a:p>
            <a:pPr lvl="1" eaLnBrk="1" hangingPunct="1"/>
            <a:endParaRPr lang="en-GB" altLang="en-US">
              <a:latin typeface="TheSans B5 Plain"/>
            </a:endParaRPr>
          </a:p>
        </p:txBody>
      </p:sp>
      <p:sp>
        <p:nvSpPr>
          <p:cNvPr id="1638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638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639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BD50995-41C6-408B-9D5D-57B7E6F6C104}" type="slidenum">
              <a:rPr lang="en-US" altLang="en-US" sz="1200">
                <a:solidFill>
                  <a:srgbClr val="08515E"/>
                </a:solidFill>
              </a:rPr>
              <a:pPr/>
              <a:t>14</a:t>
            </a:fld>
            <a:endParaRPr lang="en-US" altLang="en-US" sz="1200">
              <a:solidFill>
                <a:srgbClr val="08515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altLang="en-US" dirty="0"/>
              <a:t>Software Engineering 2016+</a:t>
            </a:r>
          </a:p>
        </p:txBody>
      </p:sp>
      <p:sp>
        <p:nvSpPr>
          <p:cNvPr id="18435" name="Content Placeholder 2"/>
          <p:cNvSpPr>
            <a:spLocks noGrp="1"/>
          </p:cNvSpPr>
          <p:nvPr>
            <p:ph idx="1"/>
          </p:nvPr>
        </p:nvSpPr>
        <p:spPr>
          <a:xfrm>
            <a:off x="457200" y="1665288"/>
            <a:ext cx="8362950" cy="4572000"/>
          </a:xfrm>
        </p:spPr>
        <p:txBody>
          <a:bodyPr/>
          <a:lstStyle/>
          <a:p>
            <a:pPr eaLnBrk="1" hangingPunct="1"/>
            <a:r>
              <a:rPr lang="en-GB" altLang="en-US" dirty="0"/>
              <a:t>Most software now also on mobile devices</a:t>
            </a:r>
          </a:p>
          <a:p>
            <a:pPr eaLnBrk="1" hangingPunct="1"/>
            <a:r>
              <a:rPr lang="en-GB" altLang="en-US" dirty="0"/>
              <a:t>Fragmentation of platforms (need for portability)</a:t>
            </a:r>
            <a:endParaRPr lang="en-GB" altLang="en-US" dirty="0">
              <a:latin typeface="TheSans B5 Plain"/>
            </a:endParaRPr>
          </a:p>
          <a:p>
            <a:pPr lvl="1" eaLnBrk="1" hangingPunct="1"/>
            <a:r>
              <a:rPr lang="en-GB" altLang="en-US" dirty="0">
                <a:latin typeface="TheSans B5 Plain"/>
              </a:rPr>
              <a:t>iPhone</a:t>
            </a:r>
          </a:p>
          <a:p>
            <a:pPr lvl="1" eaLnBrk="1" hangingPunct="1"/>
            <a:r>
              <a:rPr lang="en-GB" altLang="en-US" dirty="0">
                <a:latin typeface="TheSans B5 Plain"/>
              </a:rPr>
              <a:t>Windows</a:t>
            </a:r>
          </a:p>
          <a:p>
            <a:pPr lvl="1" eaLnBrk="1" hangingPunct="1"/>
            <a:r>
              <a:rPr lang="en-GB" altLang="en-US" dirty="0">
                <a:latin typeface="TheSans B5 Plain"/>
              </a:rPr>
              <a:t>Android</a:t>
            </a:r>
          </a:p>
          <a:p>
            <a:pPr lvl="1" eaLnBrk="1" hangingPunct="1"/>
            <a:r>
              <a:rPr lang="en-GB" altLang="en-US" dirty="0">
                <a:latin typeface="TheSans B5 Plain"/>
              </a:rPr>
              <a:t>Blackberry</a:t>
            </a:r>
          </a:p>
          <a:p>
            <a:pPr eaLnBrk="1" hangingPunct="1"/>
            <a:r>
              <a:rPr lang="en-GB" altLang="en-US" dirty="0"/>
              <a:t>Connectivity now broad and narrowband and wireless</a:t>
            </a:r>
          </a:p>
        </p:txBody>
      </p:sp>
      <p:sp>
        <p:nvSpPr>
          <p:cNvPr id="1741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741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741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C16A21A-ED8C-4AAE-B771-69F9FC5AEDAE}" type="slidenum">
              <a:rPr lang="en-US" altLang="en-US" sz="1200">
                <a:solidFill>
                  <a:srgbClr val="08515E"/>
                </a:solidFill>
              </a:rPr>
              <a:pPr/>
              <a:t>15</a:t>
            </a:fld>
            <a:endParaRPr lang="en-US" altLang="en-US" sz="1200">
              <a:solidFill>
                <a:srgbClr val="08515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Mobile development</a:t>
            </a:r>
          </a:p>
        </p:txBody>
      </p:sp>
      <p:sp>
        <p:nvSpPr>
          <p:cNvPr id="3" name="Content Placeholder 2"/>
          <p:cNvSpPr>
            <a:spLocks noGrp="1"/>
          </p:cNvSpPr>
          <p:nvPr>
            <p:ph idx="1"/>
          </p:nvPr>
        </p:nvSpPr>
        <p:spPr/>
        <p:txBody>
          <a:bodyPr/>
          <a:lstStyle/>
          <a:p>
            <a:r>
              <a:rPr lang="en-GB" dirty="0"/>
              <a:t>Fragmentation</a:t>
            </a:r>
          </a:p>
          <a:p>
            <a:pPr lvl="1"/>
            <a:r>
              <a:rPr lang="en-GB" dirty="0"/>
              <a:t>Want 1 code base, many platforms</a:t>
            </a:r>
          </a:p>
          <a:p>
            <a:pPr lvl="1"/>
            <a:r>
              <a:rPr lang="en-GB" dirty="0"/>
              <a:t>Example </a:t>
            </a:r>
            <a:r>
              <a:rPr lang="en-GB" dirty="0" err="1"/>
              <a:t>PhoneGap</a:t>
            </a:r>
            <a:r>
              <a:rPr lang="en-GB" dirty="0"/>
              <a:t>/Cordova</a:t>
            </a:r>
          </a:p>
          <a:p>
            <a:pPr lvl="2"/>
            <a:r>
              <a:rPr lang="en-GB" dirty="0"/>
              <a:t>Development in </a:t>
            </a:r>
            <a:r>
              <a:rPr lang="en-GB" dirty="0" err="1"/>
              <a:t>Javascript</a:t>
            </a:r>
            <a:endParaRPr lang="en-GB" dirty="0"/>
          </a:p>
          <a:p>
            <a:pPr lvl="2"/>
            <a:r>
              <a:rPr lang="en-GB" dirty="0"/>
              <a:t>APIs connect mobile API to </a:t>
            </a:r>
            <a:r>
              <a:rPr lang="en-GB" dirty="0" err="1"/>
              <a:t>Javascript</a:t>
            </a:r>
            <a:endParaRPr lang="en-GB" dirty="0"/>
          </a:p>
          <a:p>
            <a:r>
              <a:rPr lang="en-GB" dirty="0"/>
              <a:t>Diversity of mobile web development</a:t>
            </a:r>
          </a:p>
          <a:p>
            <a:pPr lvl="1"/>
            <a:r>
              <a:rPr lang="en-GB" dirty="0"/>
              <a:t>Issues with connectivity</a:t>
            </a:r>
          </a:p>
          <a:p>
            <a:pPr lvl="1"/>
            <a:r>
              <a:rPr lang="en-GB" dirty="0"/>
              <a:t>Battery life should ideally be </a:t>
            </a:r>
            <a:r>
              <a:rPr lang="en-GB" dirty="0" err="1"/>
              <a:t>conservered</a:t>
            </a:r>
            <a:endParaRPr lang="en-GB" dirty="0"/>
          </a:p>
          <a:p>
            <a:pPr lvl="1"/>
            <a:endParaRPr lang="en-GB" dirty="0"/>
          </a:p>
          <a:p>
            <a:endParaRPr lang="en-GB" dirty="0"/>
          </a:p>
          <a:p>
            <a:pPr lvl="2"/>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CDC094C0-B66F-43BF-BBCB-D8254C289F57}" type="slidenum">
              <a:rPr lang="en-US" altLang="en-US" smtClean="0"/>
              <a:pPr/>
              <a:t>16</a:t>
            </a:fld>
            <a:endParaRPr lang="en-US" altLang="en-US"/>
          </a:p>
        </p:txBody>
      </p:sp>
    </p:spTree>
    <p:extLst>
      <p:ext uri="{BB962C8B-B14F-4D97-AF65-F5344CB8AC3E}">
        <p14:creationId xmlns:p14="http://schemas.microsoft.com/office/powerpoint/2010/main" val="282912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altLang="en-US"/>
              <a:t>Current challenges</a:t>
            </a:r>
          </a:p>
        </p:txBody>
      </p:sp>
      <p:sp>
        <p:nvSpPr>
          <p:cNvPr id="19459" name="Content Placeholder 2"/>
          <p:cNvSpPr>
            <a:spLocks noGrp="1"/>
          </p:cNvSpPr>
          <p:nvPr>
            <p:ph idx="1"/>
          </p:nvPr>
        </p:nvSpPr>
        <p:spPr/>
        <p:txBody>
          <a:bodyPr/>
          <a:lstStyle/>
          <a:p>
            <a:pPr eaLnBrk="1" hangingPunct="1"/>
            <a:r>
              <a:rPr lang="en-GB" altLang="en-US"/>
              <a:t>Ubiquitous computing</a:t>
            </a:r>
          </a:p>
          <a:p>
            <a:pPr eaLnBrk="1" hangingPunct="1"/>
            <a:r>
              <a:rPr lang="en-GB" altLang="en-US"/>
              <a:t>Intelligent sensing: voice, vision, touch</a:t>
            </a:r>
          </a:p>
          <a:p>
            <a:pPr eaLnBrk="1" hangingPunct="1"/>
            <a:r>
              <a:rPr lang="en-GB" altLang="en-US"/>
              <a:t>Massive connectivity</a:t>
            </a:r>
          </a:p>
          <a:p>
            <a:pPr eaLnBrk="1" hangingPunct="1"/>
            <a:r>
              <a:rPr lang="en-GB" altLang="en-US"/>
              <a:t>Super scalability </a:t>
            </a:r>
          </a:p>
          <a:p>
            <a:pPr eaLnBrk="1" hangingPunct="1"/>
            <a:r>
              <a:rPr lang="en-GB" altLang="en-US"/>
              <a:t>Critical systems</a:t>
            </a:r>
          </a:p>
          <a:p>
            <a:pPr eaLnBrk="1" hangingPunct="1"/>
            <a:r>
              <a:rPr lang="en-GB" altLang="en-US"/>
              <a:t>Secure systems</a:t>
            </a:r>
          </a:p>
          <a:p>
            <a:pPr eaLnBrk="1" hangingPunct="1"/>
            <a:r>
              <a:rPr lang="en-GB" altLang="en-US"/>
              <a:t>Configuration modelling</a:t>
            </a:r>
          </a:p>
        </p:txBody>
      </p:sp>
      <p:sp>
        <p:nvSpPr>
          <p:cNvPr id="1843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843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6AF4BCF1-F0C3-4FE4-919A-6D69BEFC4857}" type="slidenum">
              <a:rPr lang="en-US" altLang="en-US" sz="1200">
                <a:solidFill>
                  <a:srgbClr val="08515E"/>
                </a:solidFill>
              </a:rPr>
              <a:pPr/>
              <a:t>17</a:t>
            </a:fld>
            <a:endParaRPr lang="en-US" altLang="en-US" sz="1200">
              <a:solidFill>
                <a:srgbClr val="08515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90525"/>
            <a:ext cx="8229600" cy="661988"/>
          </a:xfrm>
        </p:spPr>
        <p:txBody>
          <a:bodyPr/>
          <a:lstStyle/>
          <a:p>
            <a:r>
              <a:rPr lang="en-GB" altLang="en-US"/>
              <a:t>Ubiquitous computing and intelligent sensing</a:t>
            </a:r>
          </a:p>
        </p:txBody>
      </p:sp>
      <p:sp>
        <p:nvSpPr>
          <p:cNvPr id="20483" name="Content Placeholder 2"/>
          <p:cNvSpPr>
            <a:spLocks noGrp="1"/>
          </p:cNvSpPr>
          <p:nvPr>
            <p:ph idx="1"/>
          </p:nvPr>
        </p:nvSpPr>
        <p:spPr>
          <a:xfrm>
            <a:off x="457200" y="1520825"/>
            <a:ext cx="7848600" cy="4572000"/>
          </a:xfrm>
        </p:spPr>
        <p:txBody>
          <a:bodyPr/>
          <a:lstStyle/>
          <a:p>
            <a:r>
              <a:rPr lang="en-GB" altLang="en-US" sz="2800"/>
              <a:t>Computing implemented everywhere</a:t>
            </a:r>
          </a:p>
          <a:p>
            <a:r>
              <a:rPr lang="en-GB" altLang="en-US" sz="2800"/>
              <a:t>Technologies such as</a:t>
            </a:r>
          </a:p>
          <a:p>
            <a:pPr lvl="1"/>
            <a:r>
              <a:rPr lang="en-GB" altLang="en-US" sz="2800">
                <a:latin typeface="TheSans B5 Plain"/>
              </a:rPr>
              <a:t>Plastic transistor technology</a:t>
            </a:r>
          </a:p>
          <a:p>
            <a:pPr lvl="1"/>
            <a:r>
              <a:rPr lang="en-GB" altLang="en-US" sz="2800">
                <a:latin typeface="TheSans B5 Plain"/>
              </a:rPr>
              <a:t>Wearable computers</a:t>
            </a:r>
          </a:p>
          <a:p>
            <a:r>
              <a:rPr lang="en-GB" altLang="en-US" sz="2800"/>
              <a:t>Intelligent sensing</a:t>
            </a:r>
          </a:p>
          <a:p>
            <a:pPr lvl="1"/>
            <a:r>
              <a:rPr lang="en-GB" altLang="en-US" sz="2800">
                <a:latin typeface="TheSans B5 Plain"/>
              </a:rPr>
              <a:t>Ability of systems to see/hear understand their environment</a:t>
            </a:r>
          </a:p>
          <a:p>
            <a:pPr lvl="1"/>
            <a:r>
              <a:rPr lang="en-GB" altLang="en-US" sz="2800">
                <a:latin typeface="TheSans B5 Plain"/>
              </a:rPr>
              <a:t>Haptic feedback, advanced interfaces</a:t>
            </a:r>
          </a:p>
          <a:p>
            <a:pPr lvl="1"/>
            <a:r>
              <a:rPr lang="en-GB" altLang="en-US" sz="2800">
                <a:latin typeface="TheSans B5 Plain"/>
              </a:rPr>
              <a:t>Sense substitution technologies. e.g. seeing through your tongue</a:t>
            </a:r>
          </a:p>
          <a:p>
            <a:pPr lvl="1"/>
            <a:endParaRPr lang="en-GB" altLang="en-US" sz="2800">
              <a:latin typeface="TheSans B5 Plain"/>
            </a:endParaRPr>
          </a:p>
        </p:txBody>
      </p:sp>
      <p:sp>
        <p:nvSpPr>
          <p:cNvPr id="1946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946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94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610DFEB-E527-428D-9B1E-CF3747BAA382}" type="slidenum">
              <a:rPr lang="en-US" altLang="en-US" sz="1200">
                <a:solidFill>
                  <a:srgbClr val="08515E"/>
                </a:solidFill>
              </a:rPr>
              <a:pPr/>
              <a:t>18</a:t>
            </a:fld>
            <a:endParaRPr lang="en-US" altLang="en-US" sz="1200">
              <a:solidFill>
                <a:srgbClr val="08515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61988"/>
          </a:xfrm>
        </p:spPr>
        <p:txBody>
          <a:bodyPr/>
          <a:lstStyle/>
          <a:p>
            <a:r>
              <a:rPr lang="en-GB" dirty="0"/>
              <a:t>Scaling up</a:t>
            </a:r>
          </a:p>
        </p:txBody>
      </p:sp>
      <p:sp>
        <p:nvSpPr>
          <p:cNvPr id="3" name="Content Placeholder 2"/>
          <p:cNvSpPr>
            <a:spLocks noGrp="1"/>
          </p:cNvSpPr>
          <p:nvPr>
            <p:ph idx="1"/>
          </p:nvPr>
        </p:nvSpPr>
        <p:spPr>
          <a:xfrm>
            <a:off x="457200" y="1772816"/>
            <a:ext cx="7848600" cy="1034901"/>
          </a:xfrm>
        </p:spPr>
        <p:txBody>
          <a:bodyPr/>
          <a:lstStyle/>
          <a:p>
            <a:r>
              <a:rPr lang="en-GB" dirty="0"/>
              <a:t>Scale up</a:t>
            </a:r>
          </a:p>
          <a:p>
            <a:pPr lvl="1"/>
            <a:r>
              <a:rPr lang="en-GB" dirty="0"/>
              <a:t>Increase process/memory speed etc.</a:t>
            </a:r>
          </a:p>
          <a:p>
            <a:pPr lvl="1"/>
            <a:endParaRPr lang="en-GB" dirty="0"/>
          </a:p>
          <a:p>
            <a:endParaRPr lang="en-GB" dirty="0"/>
          </a:p>
          <a:p>
            <a:endParaRPr lang="en-GB" dirty="0"/>
          </a:p>
          <a:p>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CDC094C0-B66F-43BF-BBCB-D8254C289F57}" type="slidenum">
              <a:rPr lang="en-US" altLang="en-US" smtClean="0"/>
              <a:pPr/>
              <a:t>19</a:t>
            </a:fld>
            <a:endParaRPr lang="en-US" altLang="en-US"/>
          </a:p>
        </p:txBody>
      </p:sp>
      <p:pic>
        <p:nvPicPr>
          <p:cNvPr id="49154"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3265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bwMode="auto">
          <a:xfrm>
            <a:off x="450202" y="2852936"/>
            <a:ext cx="7848600" cy="103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a:lstStyle>
          <a:p>
            <a:r>
              <a:rPr lang="en-GB" dirty="0"/>
              <a:t>Benefits</a:t>
            </a:r>
          </a:p>
          <a:p>
            <a:pPr lvl="1"/>
            <a:r>
              <a:rPr lang="en-GB" dirty="0"/>
              <a:t>Simple software architecture</a:t>
            </a:r>
          </a:p>
          <a:p>
            <a:r>
              <a:rPr lang="en-GB" dirty="0"/>
              <a:t>Problems</a:t>
            </a:r>
          </a:p>
          <a:p>
            <a:pPr lvl="1"/>
            <a:r>
              <a:rPr lang="en-GB" dirty="0"/>
              <a:t>Cost per increase</a:t>
            </a:r>
          </a:p>
          <a:p>
            <a:pPr lvl="1"/>
            <a:r>
              <a:rPr lang="en-GB" dirty="0"/>
              <a:t>Limitations of scalability</a:t>
            </a:r>
          </a:p>
          <a:p>
            <a:pPr lvl="1"/>
            <a:r>
              <a:rPr lang="en-GB" dirty="0"/>
              <a:t>Hardware failure leads to total loss of node</a:t>
            </a:r>
          </a:p>
          <a:p>
            <a:endParaRPr lang="en-GB" kern="0" dirty="0"/>
          </a:p>
          <a:p>
            <a:endParaRPr lang="en-GB" kern="0" dirty="0"/>
          </a:p>
          <a:p>
            <a:endParaRPr lang="en-GB" kern="0" dirty="0"/>
          </a:p>
        </p:txBody>
      </p:sp>
    </p:spTree>
    <p:extLst>
      <p:ext uri="{BB962C8B-B14F-4D97-AF65-F5344CB8AC3E}">
        <p14:creationId xmlns:p14="http://schemas.microsoft.com/office/powerpoint/2010/main" val="229801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915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failures 2015/2016</a:t>
            </a:r>
          </a:p>
        </p:txBody>
      </p:sp>
      <p:sp>
        <p:nvSpPr>
          <p:cNvPr id="3" name="Content Placeholder 2"/>
          <p:cNvSpPr>
            <a:spLocks noGrp="1"/>
          </p:cNvSpPr>
          <p:nvPr>
            <p:ph idx="1"/>
          </p:nvPr>
        </p:nvSpPr>
        <p:spPr/>
        <p:txBody>
          <a:bodyPr/>
          <a:lstStyle/>
          <a:p>
            <a:r>
              <a:rPr lang="en-GB" sz="2800" b="1" dirty="0"/>
              <a:t>Nest thermostat leaves users in the cold</a:t>
            </a:r>
          </a:p>
          <a:p>
            <a:r>
              <a:rPr lang="en-GB" sz="2800" b="1" dirty="0"/>
              <a:t>600,000 RBS payments go missing</a:t>
            </a:r>
          </a:p>
          <a:p>
            <a:r>
              <a:rPr lang="en-GB" sz="2800" b="1" dirty="0"/>
              <a:t>US Airforce F-15</a:t>
            </a:r>
          </a:p>
          <a:p>
            <a:pPr lvl="1"/>
            <a:r>
              <a:rPr lang="en-GB" sz="2800" b="1" dirty="0"/>
              <a:t>Problems with software left pilot radar blind</a:t>
            </a:r>
          </a:p>
          <a:p>
            <a:pPr lvl="1"/>
            <a:r>
              <a:rPr lang="en-GB" sz="2800" b="1" dirty="0"/>
              <a:t>400 Billion USD</a:t>
            </a:r>
          </a:p>
          <a:p>
            <a:pPr lvl="1"/>
            <a:r>
              <a:rPr lang="en-GB" sz="2800" b="1" dirty="0"/>
              <a:t>8 million lines </a:t>
            </a:r>
          </a:p>
          <a:p>
            <a:pPr lvl="1"/>
            <a:r>
              <a:rPr lang="en-GB" sz="2800" b="1" dirty="0"/>
              <a:t>“the rate of deficiency correction has not kept pace with the discovery rate” (DoD)</a:t>
            </a:r>
          </a:p>
          <a:p>
            <a:pPr lvl="1"/>
            <a:endParaRPr lang="en-GB" sz="2800" b="1" dirty="0"/>
          </a:p>
          <a:p>
            <a:endParaRPr lang="en-GB" sz="2800"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CDC094C0-B66F-43BF-BBCB-D8254C289F57}" type="slidenum">
              <a:rPr lang="en-US" altLang="en-US" smtClean="0"/>
              <a:pPr/>
              <a:t>2</a:t>
            </a:fld>
            <a:endParaRPr lang="en-US" altLang="en-US"/>
          </a:p>
        </p:txBody>
      </p:sp>
    </p:spTree>
    <p:extLst>
      <p:ext uri="{BB962C8B-B14F-4D97-AF65-F5344CB8AC3E}">
        <p14:creationId xmlns:p14="http://schemas.microsoft.com/office/powerpoint/2010/main" val="74046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661988"/>
          </a:xfrm>
        </p:spPr>
        <p:txBody>
          <a:bodyPr/>
          <a:lstStyle/>
          <a:p>
            <a:r>
              <a:rPr lang="en-GB" dirty="0"/>
              <a:t>Scaling</a:t>
            </a:r>
          </a:p>
        </p:txBody>
      </p:sp>
      <p:sp>
        <p:nvSpPr>
          <p:cNvPr id="3" name="Content Placeholder 2"/>
          <p:cNvSpPr>
            <a:spLocks noGrp="1"/>
          </p:cNvSpPr>
          <p:nvPr>
            <p:ph idx="1"/>
          </p:nvPr>
        </p:nvSpPr>
        <p:spPr>
          <a:xfrm>
            <a:off x="457200" y="720974"/>
            <a:ext cx="7848600" cy="603445"/>
          </a:xfrm>
        </p:spPr>
        <p:txBody>
          <a:bodyPr/>
          <a:lstStyle/>
          <a:p>
            <a:r>
              <a:rPr lang="en-GB" dirty="0"/>
              <a:t>Scale out</a:t>
            </a:r>
          </a:p>
        </p:txBody>
      </p:sp>
      <p:sp>
        <p:nvSpPr>
          <p:cNvPr id="4" name="Date Placeholder 3"/>
          <p:cNvSpPr>
            <a:spLocks noGrp="1"/>
          </p:cNvSpPr>
          <p:nvPr>
            <p:ph type="dt" sz="half" idx="10"/>
          </p:nvPr>
        </p:nvSpPr>
        <p:spPr>
          <a:xfrm>
            <a:off x="3660775" y="6409606"/>
            <a:ext cx="2135188" cy="381000"/>
          </a:xfrm>
        </p:spPr>
        <p:txBody>
          <a:bodyPr/>
          <a:lstStyle/>
          <a:p>
            <a:pPr>
              <a:defRPr/>
            </a:pPr>
            <a:r>
              <a:rPr lang="en-US"/>
              <a:t>© University of Liverpool</a:t>
            </a:r>
          </a:p>
        </p:txBody>
      </p:sp>
      <p:sp>
        <p:nvSpPr>
          <p:cNvPr id="5" name="Footer Placeholder 4"/>
          <p:cNvSpPr>
            <a:spLocks noGrp="1"/>
          </p:cNvSpPr>
          <p:nvPr>
            <p:ph type="ftr" sz="quarter" idx="11"/>
          </p:nvPr>
        </p:nvSpPr>
        <p:spPr>
          <a:xfrm>
            <a:off x="457200" y="6409606"/>
            <a:ext cx="3043238" cy="381000"/>
          </a:xfrm>
        </p:spPr>
        <p:txBody>
          <a:bodyPr/>
          <a:lstStyle/>
          <a:p>
            <a:pPr>
              <a:defRPr/>
            </a:pPr>
            <a:r>
              <a:rPr lang="en-IE" dirty="0"/>
              <a:t>COMP319</a:t>
            </a:r>
            <a:endParaRPr lang="en-US" dirty="0"/>
          </a:p>
        </p:txBody>
      </p:sp>
      <p:sp>
        <p:nvSpPr>
          <p:cNvPr id="6" name="Slide Number Placeholder 5"/>
          <p:cNvSpPr>
            <a:spLocks noGrp="1"/>
          </p:cNvSpPr>
          <p:nvPr>
            <p:ph type="sldNum" sz="quarter" idx="12"/>
          </p:nvPr>
        </p:nvSpPr>
        <p:spPr>
          <a:xfrm>
            <a:off x="7391400" y="6409606"/>
            <a:ext cx="1371600" cy="304800"/>
          </a:xfrm>
        </p:spPr>
        <p:txBody>
          <a:bodyPr/>
          <a:lstStyle/>
          <a:p>
            <a:r>
              <a:rPr lang="en-US" altLang="en-US"/>
              <a:t>slide  </a:t>
            </a:r>
            <a:fld id="{CDC094C0-B66F-43BF-BBCB-D8254C289F57}" type="slidenum">
              <a:rPr lang="en-US" altLang="en-US" smtClean="0"/>
              <a:pPr/>
              <a:t>20</a:t>
            </a:fld>
            <a:endParaRPr lang="en-US" altLang="en-US"/>
          </a:p>
        </p:txBody>
      </p:sp>
      <p:grpSp>
        <p:nvGrpSpPr>
          <p:cNvPr id="29" name="Group 28"/>
          <p:cNvGrpSpPr/>
          <p:nvPr/>
        </p:nvGrpSpPr>
        <p:grpSpPr>
          <a:xfrm>
            <a:off x="1126163" y="2089126"/>
            <a:ext cx="6265237" cy="1259456"/>
            <a:chOff x="1126163" y="2254628"/>
            <a:chExt cx="6265237" cy="1259456"/>
          </a:xfrm>
        </p:grpSpPr>
        <p:cxnSp>
          <p:nvCxnSpPr>
            <p:cNvPr id="13" name="Connector: Elbow 12"/>
            <p:cNvCxnSpPr>
              <a:stCxn id="11" idx="2"/>
            </p:cNvCxnSpPr>
            <p:nvPr/>
          </p:nvCxnSpPr>
          <p:spPr>
            <a:xfrm rot="5400000" flipH="1">
              <a:off x="4174695" y="-549602"/>
              <a:ext cx="168173" cy="6265237"/>
            </a:xfrm>
            <a:prstGeom prst="bentConnector4">
              <a:avLst>
                <a:gd name="adj1" fmla="val -504888"/>
                <a:gd name="adj2" fmla="val 98649"/>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2771800" y="2254628"/>
              <a:ext cx="1087" cy="12594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293419" y="2254628"/>
              <a:ext cx="1087" cy="12594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815038" y="2254628"/>
              <a:ext cx="1087" cy="12594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437" y="1468436"/>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346" y="1468435"/>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447901"/>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528" y="1468437"/>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mputer, monitor, pc, personal computer, screen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9" y="1468438"/>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1" name="Content Placeholder 2"/>
          <p:cNvSpPr txBox="1">
            <a:spLocks/>
          </p:cNvSpPr>
          <p:nvPr/>
        </p:nvSpPr>
        <p:spPr bwMode="auto">
          <a:xfrm>
            <a:off x="647700" y="3633186"/>
            <a:ext cx="7848600" cy="60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a:lstStyle>
          <a:p>
            <a:r>
              <a:rPr lang="en-GB" sz="2800" kern="0" dirty="0"/>
              <a:t>Benefits</a:t>
            </a:r>
          </a:p>
          <a:p>
            <a:pPr lvl="1"/>
            <a:r>
              <a:rPr lang="en-GB" sz="2800" kern="0" dirty="0"/>
              <a:t>Cheap, easier to have failsafe, can be geographically separated</a:t>
            </a:r>
          </a:p>
          <a:p>
            <a:r>
              <a:rPr lang="en-GB" sz="2800" kern="0" dirty="0"/>
              <a:t>Issues</a:t>
            </a:r>
          </a:p>
          <a:p>
            <a:pPr lvl="1"/>
            <a:r>
              <a:rPr lang="en-GB" sz="2800" kern="0" dirty="0"/>
              <a:t>Software engineering has to be more complex</a:t>
            </a:r>
          </a:p>
        </p:txBody>
      </p:sp>
    </p:spTree>
    <p:extLst>
      <p:ext uri="{BB962C8B-B14F-4D97-AF65-F5344CB8AC3E}">
        <p14:creationId xmlns:p14="http://schemas.microsoft.com/office/powerpoint/2010/main" val="194111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15888"/>
            <a:ext cx="8229600" cy="661987"/>
          </a:xfrm>
        </p:spPr>
        <p:txBody>
          <a:bodyPr/>
          <a:lstStyle/>
          <a:p>
            <a:r>
              <a:rPr lang="en-GB" altLang="en-US"/>
              <a:t>Massive scalability and connectivity</a:t>
            </a:r>
          </a:p>
        </p:txBody>
      </p:sp>
      <p:sp>
        <p:nvSpPr>
          <p:cNvPr id="21507" name="Content Placeholder 2"/>
          <p:cNvSpPr>
            <a:spLocks noGrp="1"/>
          </p:cNvSpPr>
          <p:nvPr>
            <p:ph idx="1"/>
          </p:nvPr>
        </p:nvSpPr>
        <p:spPr>
          <a:xfrm>
            <a:off x="457200" y="944563"/>
            <a:ext cx="7848600" cy="4572000"/>
          </a:xfrm>
        </p:spPr>
        <p:txBody>
          <a:bodyPr/>
          <a:lstStyle/>
          <a:p>
            <a:r>
              <a:rPr lang="en-GB" altLang="en-US" sz="2400"/>
              <a:t>Allows for the implementation of grid computing</a:t>
            </a:r>
          </a:p>
          <a:p>
            <a:pPr lvl="1"/>
            <a:r>
              <a:rPr lang="en-GB" altLang="en-US" sz="2400">
                <a:latin typeface="TheSans B5 Plain"/>
              </a:rPr>
              <a:t>Loosely coupled, heterogeneous, geographically dispersed</a:t>
            </a:r>
          </a:p>
          <a:p>
            <a:pPr lvl="1"/>
            <a:r>
              <a:rPr lang="en-GB" altLang="en-US" sz="2400">
                <a:latin typeface="TheSans B5 Plain"/>
              </a:rPr>
              <a:t>Issues of trust, (node to cluster level and vice-versa)</a:t>
            </a:r>
          </a:p>
          <a:p>
            <a:pPr lvl="1"/>
            <a:r>
              <a:rPr lang="en-GB" altLang="en-US" sz="2400">
                <a:latin typeface="TheSans B5 Plain"/>
              </a:rPr>
              <a:t>Differences of OS, language, capacity</a:t>
            </a:r>
          </a:p>
          <a:p>
            <a:pPr lvl="1"/>
            <a:r>
              <a:rPr lang="en-GB" altLang="en-US" sz="2400">
                <a:latin typeface="TheSans B5 Plain"/>
              </a:rPr>
              <a:t>Rationing of capacity between grid task and local tasks</a:t>
            </a:r>
          </a:p>
          <a:p>
            <a:pPr lvl="1"/>
            <a:r>
              <a:rPr lang="en-GB" altLang="en-US" sz="2400">
                <a:latin typeface="TheSans B5 Plain"/>
              </a:rPr>
              <a:t>Loss of network or loss of node (power off)</a:t>
            </a:r>
          </a:p>
          <a:p>
            <a:r>
              <a:rPr lang="en-GB" altLang="en-US" sz="2400"/>
              <a:t>Super scalability</a:t>
            </a:r>
          </a:p>
          <a:p>
            <a:pPr lvl="1"/>
            <a:r>
              <a:rPr lang="en-GB" altLang="en-US" sz="2400">
                <a:latin typeface="TheSans B5 Plain"/>
              </a:rPr>
              <a:t>Cloud computing</a:t>
            </a:r>
          </a:p>
          <a:p>
            <a:pPr lvl="1"/>
            <a:r>
              <a:rPr lang="en-GB" altLang="en-US" sz="2400">
                <a:latin typeface="TheSans B5 Plain"/>
              </a:rPr>
              <a:t>Scaling transparency</a:t>
            </a:r>
          </a:p>
          <a:p>
            <a:r>
              <a:rPr lang="en-GB" altLang="en-US" sz="2400"/>
              <a:t>Modelling co-current systems</a:t>
            </a:r>
          </a:p>
          <a:p>
            <a:pPr lvl="1"/>
            <a:r>
              <a:rPr lang="en-GB" altLang="en-US" sz="2400">
                <a:latin typeface="TheSans B5 Plain"/>
              </a:rPr>
              <a:t>Actor model</a:t>
            </a:r>
          </a:p>
        </p:txBody>
      </p:sp>
      <p:sp>
        <p:nvSpPr>
          <p:cNvPr id="2048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048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048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0054A1D-70AC-4181-AE51-77145452073C}" type="slidenum">
              <a:rPr lang="en-US" altLang="en-US" sz="1200">
                <a:solidFill>
                  <a:srgbClr val="08515E"/>
                </a:solidFill>
              </a:rPr>
              <a:pPr/>
              <a:t>21</a:t>
            </a:fld>
            <a:endParaRPr lang="en-US" altLang="en-US" sz="1200">
              <a:solidFill>
                <a:srgbClr val="08515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333375"/>
            <a:ext cx="8229600" cy="661988"/>
          </a:xfrm>
        </p:spPr>
        <p:txBody>
          <a:bodyPr/>
          <a:lstStyle/>
          <a:p>
            <a:r>
              <a:rPr lang="en-GB" altLang="en-US"/>
              <a:t>Critical and secure systems</a:t>
            </a:r>
          </a:p>
        </p:txBody>
      </p:sp>
      <p:sp>
        <p:nvSpPr>
          <p:cNvPr id="22531" name="Content Placeholder 2"/>
          <p:cNvSpPr>
            <a:spLocks noGrp="1"/>
          </p:cNvSpPr>
          <p:nvPr>
            <p:ph idx="1"/>
          </p:nvPr>
        </p:nvSpPr>
        <p:spPr>
          <a:xfrm>
            <a:off x="457200" y="1160463"/>
            <a:ext cx="7848600" cy="4572000"/>
          </a:xfrm>
        </p:spPr>
        <p:txBody>
          <a:bodyPr/>
          <a:lstStyle/>
          <a:p>
            <a:r>
              <a:rPr lang="en-GB" altLang="en-US" sz="2400"/>
              <a:t>Safety critical</a:t>
            </a:r>
          </a:p>
          <a:p>
            <a:pPr lvl="1"/>
            <a:r>
              <a:rPr lang="en-GB" altLang="en-US" sz="2400">
                <a:latin typeface="TheSans B5 Plain"/>
              </a:rPr>
              <a:t>Highly structured design/development methodology: limiting function/method length, restricting scope, limit on pointer dereferencing</a:t>
            </a:r>
          </a:p>
          <a:p>
            <a:pPr lvl="1"/>
            <a:r>
              <a:rPr lang="en-GB" altLang="en-US" sz="2400">
                <a:latin typeface="TheSans B5 Plain"/>
              </a:rPr>
              <a:t>Fail safe system design (limit checking driver code..   think of Ariane), clear modular decomposition/ responsibilities</a:t>
            </a:r>
          </a:p>
          <a:p>
            <a:pPr lvl="1"/>
            <a:r>
              <a:rPr lang="en-GB" altLang="en-US" sz="2400">
                <a:latin typeface="TheSans B5 Plain"/>
              </a:rPr>
              <a:t>Self healing systems, fault tolerant systems</a:t>
            </a:r>
          </a:p>
          <a:p>
            <a:r>
              <a:rPr lang="en-GB" altLang="en-US" sz="2400"/>
              <a:t>Secure systems</a:t>
            </a:r>
          </a:p>
          <a:p>
            <a:pPr lvl="1"/>
            <a:r>
              <a:rPr lang="en-GB" altLang="en-US" sz="2400">
                <a:latin typeface="TheSans B5 Plain"/>
              </a:rPr>
              <a:t>Utilizing latest encryption and signature technolgies</a:t>
            </a:r>
          </a:p>
          <a:p>
            <a:pPr lvl="1"/>
            <a:r>
              <a:rPr lang="en-GB" altLang="en-US" sz="2400">
                <a:latin typeface="TheSans B5 Plain"/>
              </a:rPr>
              <a:t>Hardware/software advances such as biometrics</a:t>
            </a:r>
          </a:p>
          <a:p>
            <a:pPr lvl="1"/>
            <a:r>
              <a:rPr lang="en-GB" altLang="en-US" sz="2400">
                <a:latin typeface="TheSans B5 Plain"/>
              </a:rPr>
              <a:t>Again many advances and experiences, see </a:t>
            </a:r>
            <a:r>
              <a:rPr lang="en-GB" altLang="en-US" sz="2400">
                <a:latin typeface="TheSans B5 Plain"/>
                <a:hlinkClick r:id="rId2"/>
              </a:rPr>
              <a:t>http://www.sans.org/top25-software-errors</a:t>
            </a:r>
            <a:endParaRPr lang="en-GB" altLang="en-US" sz="2400">
              <a:latin typeface="TheSans B5 Plain"/>
            </a:endParaRPr>
          </a:p>
          <a:p>
            <a:pPr lvl="1"/>
            <a:endParaRPr lang="en-GB" altLang="en-US" sz="2400">
              <a:latin typeface="TheSans B5 Plain"/>
            </a:endParaRPr>
          </a:p>
          <a:p>
            <a:endParaRPr lang="en-GB" altLang="en-US" sz="2400"/>
          </a:p>
          <a:p>
            <a:pPr lvl="2"/>
            <a:endParaRPr lang="en-GB" altLang="en-US" sz="2000">
              <a:latin typeface="TheSans B5 Plain"/>
            </a:endParaRPr>
          </a:p>
          <a:p>
            <a:pPr lvl="1"/>
            <a:endParaRPr lang="en-GB" altLang="en-US" sz="2400">
              <a:latin typeface="TheSans B5 Plain"/>
            </a:endParaRPr>
          </a:p>
        </p:txBody>
      </p:sp>
      <p:sp>
        <p:nvSpPr>
          <p:cNvPr id="2150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2150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2151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516B6ED-4F72-40FB-9912-09988555BB89}" type="slidenum">
              <a:rPr lang="en-US" altLang="en-US" sz="1200">
                <a:solidFill>
                  <a:srgbClr val="08515E"/>
                </a:solidFill>
              </a:rPr>
              <a:pPr/>
              <a:t>22</a:t>
            </a:fld>
            <a:endParaRPr lang="en-US" altLang="en-US" sz="1200">
              <a:solidFill>
                <a:srgbClr val="08515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a:t>
            </a:r>
          </a:p>
        </p:txBody>
      </p:sp>
      <p:sp>
        <p:nvSpPr>
          <p:cNvPr id="3" name="Content Placeholder 2"/>
          <p:cNvSpPr>
            <a:spLocks noGrp="1"/>
          </p:cNvSpPr>
          <p:nvPr>
            <p:ph idx="1"/>
          </p:nvPr>
        </p:nvSpPr>
        <p:spPr/>
        <p:txBody>
          <a:bodyPr/>
          <a:lstStyle/>
          <a:p>
            <a:r>
              <a:rPr lang="en-GB" dirty="0"/>
              <a:t>New domains</a:t>
            </a:r>
          </a:p>
          <a:p>
            <a:r>
              <a:rPr lang="en-GB" dirty="0"/>
              <a:t>More complex software</a:t>
            </a:r>
          </a:p>
          <a:p>
            <a:r>
              <a:rPr lang="en-GB" dirty="0"/>
              <a:t>Massive degree of independency</a:t>
            </a:r>
          </a:p>
          <a:p>
            <a:r>
              <a:rPr lang="en-GB" dirty="0"/>
              <a:t>More parallel architectures</a:t>
            </a:r>
          </a:p>
          <a:p>
            <a:r>
              <a:rPr lang="en-GB" dirty="0"/>
              <a:t>Greater security threats</a:t>
            </a:r>
          </a:p>
          <a:p>
            <a:endParaRPr lang="en-GB" dirty="0"/>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CDC094C0-B66F-43BF-BBCB-D8254C289F57}" type="slidenum">
              <a:rPr lang="en-US" altLang="en-US" smtClean="0"/>
              <a:pPr/>
              <a:t>23</a:t>
            </a:fld>
            <a:endParaRPr lang="en-US" altLang="en-US"/>
          </a:p>
        </p:txBody>
      </p:sp>
    </p:spTree>
    <p:extLst>
      <p:ext uri="{BB962C8B-B14F-4D97-AF65-F5344CB8AC3E}">
        <p14:creationId xmlns:p14="http://schemas.microsoft.com/office/powerpoint/2010/main" val="90318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23528" y="111462"/>
            <a:ext cx="8229600" cy="661988"/>
          </a:xfrm>
        </p:spPr>
        <p:txBody>
          <a:bodyPr/>
          <a:lstStyle/>
          <a:p>
            <a:pPr eaLnBrk="1" hangingPunct="1"/>
            <a:r>
              <a:rPr lang="en-GB" altLang="en-US" dirty="0"/>
              <a:t>From year 2000</a:t>
            </a:r>
          </a:p>
        </p:txBody>
      </p:sp>
      <p:sp>
        <p:nvSpPr>
          <p:cNvPr id="7171" name="Content Placeholder 2"/>
          <p:cNvSpPr>
            <a:spLocks noGrp="1"/>
          </p:cNvSpPr>
          <p:nvPr>
            <p:ph idx="1"/>
          </p:nvPr>
        </p:nvSpPr>
        <p:spPr>
          <a:xfrm>
            <a:off x="457200" y="805870"/>
            <a:ext cx="8435280" cy="4594894"/>
          </a:xfrm>
        </p:spPr>
        <p:txBody>
          <a:bodyPr/>
          <a:lstStyle/>
          <a:p>
            <a:pPr eaLnBrk="1" hangingPunct="1"/>
            <a:r>
              <a:rPr lang="en-GB" altLang="en-US" sz="2800" dirty="0"/>
              <a:t>In 1972, an IBM 360 could cost $1.5 million dollars, its maximum memory capacity was 8MB, the laptop for this lecture has a total of 16 Gigabytes</a:t>
            </a:r>
          </a:p>
          <a:p>
            <a:pPr eaLnBrk="1" hangingPunct="1"/>
            <a:r>
              <a:rPr lang="en-GB" altLang="en-US" sz="2800" dirty="0"/>
              <a:t>Computers are everywhere and connected</a:t>
            </a:r>
          </a:p>
          <a:p>
            <a:pPr eaLnBrk="1" hangingPunct="1"/>
            <a:r>
              <a:rPr lang="en-GB" altLang="en-US" sz="2800" dirty="0"/>
              <a:t>So given this power why can computers not solve any problem?</a:t>
            </a:r>
          </a:p>
          <a:p>
            <a:pPr lvl="1" eaLnBrk="1" hangingPunct="1"/>
            <a:r>
              <a:rPr lang="en-GB" altLang="en-US" sz="2800" dirty="0">
                <a:latin typeface="TheSans B5 Plain"/>
              </a:rPr>
              <a:t>Many problems not clearly understood computationally </a:t>
            </a:r>
          </a:p>
          <a:p>
            <a:pPr lvl="1" eaLnBrk="1" hangingPunct="1"/>
            <a:r>
              <a:rPr lang="en-GB" altLang="en-US" sz="2800" dirty="0">
                <a:latin typeface="TheSans B5 Plain"/>
              </a:rPr>
              <a:t>Many problems scale badly</a:t>
            </a:r>
          </a:p>
          <a:p>
            <a:pPr lvl="1" eaLnBrk="1" hangingPunct="1"/>
            <a:r>
              <a:rPr lang="en-GB" altLang="en-US" sz="2800" dirty="0">
                <a:latin typeface="TheSans B5 Plain"/>
              </a:rPr>
              <a:t>New computer hardware/</a:t>
            </a:r>
            <a:r>
              <a:rPr lang="en-GB" altLang="en-US" sz="2800" dirty="0" err="1">
                <a:latin typeface="TheSans B5 Plain"/>
              </a:rPr>
              <a:t>config</a:t>
            </a:r>
            <a:r>
              <a:rPr lang="en-GB" altLang="en-US" sz="2800" dirty="0">
                <a:latin typeface="TheSans B5 Plain"/>
              </a:rPr>
              <a:t> needs new software methods (e.g. neural-net, quantum computers, grid computing) .. non Von-Neumann architecture</a:t>
            </a:r>
          </a:p>
          <a:p>
            <a:pPr eaLnBrk="1" hangingPunct="1"/>
            <a:endParaRPr lang="en-GB" altLang="en-US" sz="2800" dirty="0"/>
          </a:p>
        </p:txBody>
      </p:sp>
      <p:sp>
        <p:nvSpPr>
          <p:cNvPr id="717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717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717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0210D89-9BDB-4D8C-9CDD-F84EFF70A918}" type="slidenum">
              <a:rPr lang="en-US" altLang="en-US" sz="1200">
                <a:solidFill>
                  <a:srgbClr val="08515E"/>
                </a:solidFill>
              </a:rPr>
              <a:pPr/>
              <a:t>3</a:t>
            </a:fld>
            <a:endParaRPr lang="en-US" altLang="en-US" sz="1200">
              <a:solidFill>
                <a:srgbClr val="08515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708"/>
            <a:ext cx="8229600" cy="661988"/>
          </a:xfrm>
        </p:spPr>
        <p:txBody>
          <a:bodyPr/>
          <a:lstStyle/>
          <a:p>
            <a:r>
              <a:rPr lang="en-GB" altLang="en-US" dirty="0"/>
              <a:t>New domains</a:t>
            </a:r>
          </a:p>
        </p:txBody>
      </p:sp>
      <p:sp>
        <p:nvSpPr>
          <p:cNvPr id="8195" name="Content Placeholder 2"/>
          <p:cNvSpPr>
            <a:spLocks noGrp="1"/>
          </p:cNvSpPr>
          <p:nvPr>
            <p:ph idx="1"/>
          </p:nvPr>
        </p:nvSpPr>
        <p:spPr>
          <a:xfrm>
            <a:off x="457200" y="764704"/>
            <a:ext cx="7848600" cy="4572000"/>
          </a:xfrm>
        </p:spPr>
        <p:txBody>
          <a:bodyPr/>
          <a:lstStyle/>
          <a:p>
            <a:r>
              <a:rPr lang="en-GB" altLang="en-US" sz="2800" dirty="0"/>
              <a:t>Architecture</a:t>
            </a:r>
          </a:p>
          <a:p>
            <a:pPr lvl="1"/>
            <a:r>
              <a:rPr lang="en-GB" altLang="en-US" sz="2800" dirty="0"/>
              <a:t>Building design packages</a:t>
            </a:r>
          </a:p>
          <a:p>
            <a:r>
              <a:rPr lang="en-GB" altLang="en-US" sz="2800" dirty="0"/>
              <a:t>Medical</a:t>
            </a:r>
          </a:p>
          <a:p>
            <a:pPr lvl="1"/>
            <a:r>
              <a:rPr lang="en-GB" altLang="en-US" sz="2800" dirty="0"/>
              <a:t>Expert diagnostic help (AI)</a:t>
            </a:r>
          </a:p>
          <a:p>
            <a:pPr lvl="1"/>
            <a:r>
              <a:rPr lang="en-GB" altLang="en-US" sz="2800" dirty="0"/>
              <a:t>Simulation (heart disease)</a:t>
            </a:r>
          </a:p>
          <a:p>
            <a:r>
              <a:rPr lang="en-GB" altLang="en-US" sz="2800" dirty="0"/>
              <a:t>Law</a:t>
            </a:r>
          </a:p>
          <a:p>
            <a:pPr lvl="1"/>
            <a:r>
              <a:rPr lang="en-GB" altLang="en-US" sz="2800" dirty="0"/>
              <a:t>Contract analysis and case law database (AI, clustering)</a:t>
            </a:r>
          </a:p>
          <a:p>
            <a:r>
              <a:rPr lang="en-GB" altLang="en-US" sz="2800" dirty="0"/>
              <a:t>Electronics</a:t>
            </a:r>
          </a:p>
          <a:p>
            <a:pPr lvl="1"/>
            <a:r>
              <a:rPr lang="en-GB" altLang="en-US" sz="2800" dirty="0"/>
              <a:t>Simulation</a:t>
            </a:r>
          </a:p>
          <a:p>
            <a:r>
              <a:rPr lang="en-GB" altLang="en-US" sz="2800" dirty="0"/>
              <a:t>DNA analysis</a:t>
            </a:r>
          </a:p>
          <a:p>
            <a:pPr lvl="1"/>
            <a:r>
              <a:rPr lang="en-GB" altLang="en-US" sz="2800" dirty="0"/>
              <a:t>Clustering and big data analysis</a:t>
            </a: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9D1981C-27A5-4F11-A5C4-A148579A6FCE}" type="slidenum">
              <a:rPr lang="en-US" altLang="en-US" sz="1200">
                <a:solidFill>
                  <a:srgbClr val="08515E"/>
                </a:solidFill>
              </a:rPr>
              <a:pPr/>
              <a:t>4</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6215-2CF8-C02F-A3CA-01B6CB372251}"/>
              </a:ext>
            </a:extLst>
          </p:cNvPr>
          <p:cNvSpPr>
            <a:spLocks noGrp="1"/>
          </p:cNvSpPr>
          <p:nvPr>
            <p:ph type="title"/>
          </p:nvPr>
        </p:nvSpPr>
        <p:spPr>
          <a:xfrm>
            <a:off x="457200" y="332656"/>
            <a:ext cx="8229600" cy="661988"/>
          </a:xfrm>
        </p:spPr>
        <p:txBody>
          <a:bodyPr/>
          <a:lstStyle/>
          <a:p>
            <a:r>
              <a:rPr lang="en-GB" dirty="0"/>
              <a:t>AI and machine learning</a:t>
            </a:r>
          </a:p>
        </p:txBody>
      </p:sp>
      <p:sp>
        <p:nvSpPr>
          <p:cNvPr id="3" name="Content Placeholder 2">
            <a:extLst>
              <a:ext uri="{FF2B5EF4-FFF2-40B4-BE49-F238E27FC236}">
                <a16:creationId xmlns:a16="http://schemas.microsoft.com/office/drawing/2014/main" id="{21D2C7B5-4C30-16B6-9307-E896A2D1C56E}"/>
              </a:ext>
            </a:extLst>
          </p:cNvPr>
          <p:cNvSpPr>
            <a:spLocks noGrp="1"/>
          </p:cNvSpPr>
          <p:nvPr>
            <p:ph idx="1"/>
          </p:nvPr>
        </p:nvSpPr>
        <p:spPr>
          <a:xfrm>
            <a:off x="457200" y="945232"/>
            <a:ext cx="7848600" cy="4572000"/>
          </a:xfrm>
        </p:spPr>
        <p:txBody>
          <a:bodyPr/>
          <a:lstStyle/>
          <a:p>
            <a:r>
              <a:rPr lang="en-GB" dirty="0"/>
              <a:t>It is very possible to train a NN without having any clear understanding of how it works</a:t>
            </a:r>
          </a:p>
          <a:p>
            <a:r>
              <a:rPr lang="en-GB" dirty="0"/>
              <a:t>Neural networks are highly complex, if a network fails, for example classifies a picture of a cat as a dog, this cannot be isolated to a given instruction (as a software bug can)</a:t>
            </a:r>
          </a:p>
          <a:p>
            <a:r>
              <a:rPr lang="en-GB" dirty="0"/>
              <a:t>A neural network can fail a particular test case but still be useable, the test cases are highly unrestricted in scope (e.g. any picture)</a:t>
            </a:r>
          </a:p>
          <a:p>
            <a:endParaRPr lang="en-GB" dirty="0"/>
          </a:p>
        </p:txBody>
      </p:sp>
      <p:sp>
        <p:nvSpPr>
          <p:cNvPr id="4" name="Date Placeholder 3">
            <a:extLst>
              <a:ext uri="{FF2B5EF4-FFF2-40B4-BE49-F238E27FC236}">
                <a16:creationId xmlns:a16="http://schemas.microsoft.com/office/drawing/2014/main" id="{E2FA14A7-8765-94A4-2623-988DD5A33F4D}"/>
              </a:ext>
            </a:extLst>
          </p:cNvPr>
          <p:cNvSpPr>
            <a:spLocks noGrp="1"/>
          </p:cNvSpPr>
          <p:nvPr>
            <p:ph type="dt" sz="half" idx="10"/>
          </p:nvPr>
        </p:nvSpPr>
        <p:spPr/>
        <p:txBody>
          <a:bodyPr/>
          <a:lstStyle/>
          <a:p>
            <a:pPr>
              <a:defRPr/>
            </a:pPr>
            <a:r>
              <a:rPr lang="en-US"/>
              <a:t>© University of Liverpool</a:t>
            </a:r>
          </a:p>
        </p:txBody>
      </p:sp>
      <p:sp>
        <p:nvSpPr>
          <p:cNvPr id="5" name="Footer Placeholder 4">
            <a:extLst>
              <a:ext uri="{FF2B5EF4-FFF2-40B4-BE49-F238E27FC236}">
                <a16:creationId xmlns:a16="http://schemas.microsoft.com/office/drawing/2014/main" id="{DD36954F-FC63-FEE4-34F4-241379915A1F}"/>
              </a:ext>
            </a:extLst>
          </p:cNvPr>
          <p:cNvSpPr>
            <a:spLocks noGrp="1"/>
          </p:cNvSpPr>
          <p:nvPr>
            <p:ph type="ftr" sz="quarter" idx="11"/>
          </p:nvPr>
        </p:nvSpPr>
        <p:spPr/>
        <p:txBody>
          <a:bodyPr/>
          <a:lstStyle/>
          <a:p>
            <a:pPr>
              <a:defRPr/>
            </a:pPr>
            <a:r>
              <a:rPr lang="en-IE"/>
              <a:t>COMP319</a:t>
            </a:r>
            <a:endParaRPr lang="en-US"/>
          </a:p>
        </p:txBody>
      </p:sp>
      <p:sp>
        <p:nvSpPr>
          <p:cNvPr id="6" name="Slide Number Placeholder 5">
            <a:extLst>
              <a:ext uri="{FF2B5EF4-FFF2-40B4-BE49-F238E27FC236}">
                <a16:creationId xmlns:a16="http://schemas.microsoft.com/office/drawing/2014/main" id="{70B366EA-5EFA-3343-1365-67C555C58057}"/>
              </a:ext>
            </a:extLst>
          </p:cNvPr>
          <p:cNvSpPr>
            <a:spLocks noGrp="1"/>
          </p:cNvSpPr>
          <p:nvPr>
            <p:ph type="sldNum" sz="quarter" idx="12"/>
          </p:nvPr>
        </p:nvSpPr>
        <p:spPr/>
        <p:txBody>
          <a:bodyPr/>
          <a:lstStyle/>
          <a:p>
            <a:r>
              <a:rPr lang="en-US" altLang="en-US"/>
              <a:t>slide  </a:t>
            </a:r>
            <a:fld id="{CDC094C0-B66F-43BF-BBCB-D8254C289F57}" type="slidenum">
              <a:rPr lang="en-US" altLang="en-US" smtClean="0"/>
              <a:pPr/>
              <a:t>5</a:t>
            </a:fld>
            <a:endParaRPr lang="en-US" altLang="en-US"/>
          </a:p>
        </p:txBody>
      </p:sp>
    </p:spTree>
    <p:extLst>
      <p:ext uri="{BB962C8B-B14F-4D97-AF65-F5344CB8AC3E}">
        <p14:creationId xmlns:p14="http://schemas.microsoft.com/office/powerpoint/2010/main" val="192698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ltLang="en-US"/>
              <a:t>Moore’s law and parallelism </a:t>
            </a:r>
          </a:p>
        </p:txBody>
      </p:sp>
      <p:sp>
        <p:nvSpPr>
          <p:cNvPr id="8195"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8196"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819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D5FC7F3-C0B5-409C-A8B7-8748D7875671}" type="slidenum">
              <a:rPr lang="en-US" altLang="en-US" sz="1200">
                <a:solidFill>
                  <a:srgbClr val="08515E"/>
                </a:solidFill>
              </a:rPr>
              <a:pPr/>
              <a:t>6</a:t>
            </a:fld>
            <a:endParaRPr lang="en-US" altLang="en-US" sz="1200">
              <a:solidFill>
                <a:srgbClr val="08515E"/>
              </a:solidFill>
            </a:endParaRPr>
          </a:p>
        </p:txBody>
      </p:sp>
      <p:pic>
        <p:nvPicPr>
          <p:cNvPr id="922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78867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7"/>
          <p:cNvSpPr txBox="1">
            <a:spLocks noChangeArrowheads="1"/>
          </p:cNvSpPr>
          <p:nvPr/>
        </p:nvSpPr>
        <p:spPr bwMode="auto">
          <a:xfrm>
            <a:off x="7019925" y="5445125"/>
            <a:ext cx="1330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1400" b="1"/>
              <a:t>Spiral project</a:t>
            </a:r>
          </a:p>
          <a:p>
            <a:pPr eaLnBrk="1" hangingPunct="1"/>
            <a:r>
              <a:rPr lang="en-GB" altLang="en-US" sz="1400" b="1"/>
              <a:t>cmu.edu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GB" altLang="en-US" sz="2800"/>
              <a:t>Performance Challenges of modern software</a:t>
            </a:r>
          </a:p>
        </p:txBody>
      </p:sp>
      <p:sp>
        <p:nvSpPr>
          <p:cNvPr id="9219"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9220"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922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58DFED8-627E-4E36-A1E6-8F56EEEF6354}" type="slidenum">
              <a:rPr lang="en-US" altLang="en-US" sz="1200">
                <a:solidFill>
                  <a:srgbClr val="08515E"/>
                </a:solidFill>
              </a:rPr>
              <a:pPr/>
              <a:t>7</a:t>
            </a:fld>
            <a:endParaRPr lang="en-US" altLang="en-US" sz="1200">
              <a:solidFill>
                <a:srgbClr val="08515E"/>
              </a:solidFill>
            </a:endParaRPr>
          </a:p>
        </p:txBody>
      </p:sp>
      <p:pic>
        <p:nvPicPr>
          <p:cNvPr id="1024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57338"/>
            <a:ext cx="7935912"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altLang="en-US"/>
              <a:t>Parallelism simple example</a:t>
            </a:r>
          </a:p>
        </p:txBody>
      </p:sp>
      <p:sp>
        <p:nvSpPr>
          <p:cNvPr id="11267" name="Content Placeholder 2"/>
          <p:cNvSpPr>
            <a:spLocks noGrp="1"/>
          </p:cNvSpPr>
          <p:nvPr>
            <p:ph idx="1"/>
          </p:nvPr>
        </p:nvSpPr>
        <p:spPr/>
        <p:txBody>
          <a:bodyPr/>
          <a:lstStyle/>
          <a:p>
            <a:pPr marL="0" indent="0">
              <a:buFont typeface="Times" panose="02020603050405020304" pitchFamily="18" charset="0"/>
              <a:buNone/>
            </a:pPr>
            <a:r>
              <a:rPr lang="en-GB" altLang="en-US"/>
              <a:t>int addElements(int data[]) {</a:t>
            </a:r>
          </a:p>
          <a:p>
            <a:pPr marL="0" indent="0">
              <a:buFont typeface="Times" panose="02020603050405020304" pitchFamily="18" charset="0"/>
              <a:buNone/>
            </a:pPr>
            <a:r>
              <a:rPr lang="en-GB" altLang="en-US"/>
              <a:t>   for (int i=0;i&lt;array.length;i++) {</a:t>
            </a:r>
          </a:p>
          <a:p>
            <a:pPr marL="0" indent="0">
              <a:buFont typeface="Times" panose="02020603050405020304" pitchFamily="18" charset="0"/>
              <a:buNone/>
            </a:pPr>
            <a:r>
              <a:rPr lang="en-GB" altLang="en-US"/>
              <a:t>      sum=sum+data[i];</a:t>
            </a:r>
          </a:p>
          <a:p>
            <a:pPr marL="0" indent="0">
              <a:buFont typeface="Times" panose="02020603050405020304" pitchFamily="18" charset="0"/>
              <a:buNone/>
            </a:pPr>
            <a:r>
              <a:rPr lang="en-GB" altLang="en-US"/>
              <a:t>   }</a:t>
            </a:r>
          </a:p>
          <a:p>
            <a:pPr marL="0" indent="0">
              <a:buFont typeface="Times" panose="02020603050405020304" pitchFamily="18" charset="0"/>
              <a:buNone/>
            </a:pPr>
            <a:r>
              <a:rPr lang="en-GB" altLang="en-US"/>
              <a:t>}</a:t>
            </a:r>
          </a:p>
          <a:p>
            <a:pPr marL="0" indent="0">
              <a:buFont typeface="Times" panose="02020603050405020304" pitchFamily="18" charset="0"/>
              <a:buNone/>
            </a:pPr>
            <a:r>
              <a:rPr lang="en-GB" altLang="en-US"/>
              <a:t>However many processors are used, its not obvious how this code’s speed will be increased.</a:t>
            </a:r>
          </a:p>
        </p:txBody>
      </p:sp>
      <p:sp>
        <p:nvSpPr>
          <p:cNvPr id="1024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024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024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4271B8E2-5F1F-4A75-B284-1261454CF243}" type="slidenum">
              <a:rPr lang="en-US" altLang="en-US" sz="1200">
                <a:solidFill>
                  <a:srgbClr val="08515E"/>
                </a:solidFill>
              </a:rPr>
              <a:pPr/>
              <a:t>8</a:t>
            </a:fld>
            <a:endParaRPr lang="en-US" altLang="en-US" sz="1200">
              <a:solidFill>
                <a:srgbClr val="08515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41275"/>
            <a:ext cx="8229600" cy="661988"/>
          </a:xfrm>
        </p:spPr>
        <p:txBody>
          <a:bodyPr/>
          <a:lstStyle/>
          <a:p>
            <a:r>
              <a:rPr lang="en-GB" altLang="en-US"/>
              <a:t>Parallism simple example (threaded)</a:t>
            </a:r>
          </a:p>
        </p:txBody>
      </p:sp>
      <p:sp>
        <p:nvSpPr>
          <p:cNvPr id="12291" name="Content Placeholder 2"/>
          <p:cNvSpPr>
            <a:spLocks noGrp="1"/>
          </p:cNvSpPr>
          <p:nvPr>
            <p:ph idx="1"/>
          </p:nvPr>
        </p:nvSpPr>
        <p:spPr>
          <a:xfrm>
            <a:off x="457200" y="620713"/>
            <a:ext cx="7848600" cy="5256212"/>
          </a:xfrm>
        </p:spPr>
        <p:txBody>
          <a:bodyPr/>
          <a:lstStyle/>
          <a:p>
            <a:pPr marL="0" indent="0">
              <a:buFont typeface="Times" panose="02020603050405020304" pitchFamily="18" charset="0"/>
              <a:buNone/>
            </a:pPr>
            <a:r>
              <a:rPr lang="en-GB" altLang="en-US" sz="1600"/>
              <a:t>class Adder extends Thread {</a:t>
            </a:r>
            <a:br>
              <a:rPr lang="en-GB" altLang="en-US" sz="1600"/>
            </a:br>
            <a:r>
              <a:rPr lang="en-GB" altLang="en-US" sz="1600"/>
              <a:t>   int sum=0;</a:t>
            </a:r>
          </a:p>
          <a:p>
            <a:pPr marL="0" indent="0">
              <a:buFont typeface="Times" panose="02020603050405020304" pitchFamily="18" charset="0"/>
              <a:buNone/>
            </a:pPr>
            <a:r>
              <a:rPr lang="en-GB" altLang="en-US" sz="1600"/>
              <a:t>   int index1=0,index2=0;</a:t>
            </a:r>
          </a:p>
          <a:p>
            <a:pPr marL="0" indent="0">
              <a:buFont typeface="Times" panose="02020603050405020304" pitchFamily="18" charset="0"/>
              <a:buNone/>
            </a:pPr>
            <a:r>
              <a:rPr lang="en-GB" altLang="en-US" sz="1600"/>
              <a:t>   public Adder(int data[], int index1,int index2) {</a:t>
            </a:r>
          </a:p>
          <a:p>
            <a:pPr marL="0" indent="0">
              <a:buFont typeface="Times" panose="02020603050405020304" pitchFamily="18" charset="0"/>
              <a:buNone/>
            </a:pPr>
            <a:r>
              <a:rPr lang="en-GB" altLang="en-US" sz="1600"/>
              <a:t>       this.data=data;</a:t>
            </a:r>
            <a:br>
              <a:rPr lang="en-GB" altLang="en-US" sz="1600"/>
            </a:br>
            <a:r>
              <a:rPr lang="en-GB" altLang="en-US" sz="1600"/>
              <a:t>       this.index1=index1;</a:t>
            </a:r>
          </a:p>
          <a:p>
            <a:pPr marL="0" indent="0">
              <a:buFont typeface="Times" panose="02020603050405020304" pitchFamily="18" charset="0"/>
              <a:buNone/>
            </a:pPr>
            <a:r>
              <a:rPr lang="en-GB" altLang="en-US" sz="1600"/>
              <a:t>       this.index2=index2;</a:t>
            </a:r>
          </a:p>
          <a:p>
            <a:pPr marL="0" indent="0">
              <a:buFont typeface="Times" panose="02020603050405020304" pitchFamily="18" charset="0"/>
              <a:buNone/>
            </a:pPr>
            <a:r>
              <a:rPr lang="en-GB" altLang="en-US" sz="1600"/>
              <a:t>   }</a:t>
            </a:r>
          </a:p>
          <a:p>
            <a:pPr marL="0" indent="0">
              <a:buFont typeface="Times" panose="02020603050405020304" pitchFamily="18" charset="0"/>
              <a:buNone/>
            </a:pPr>
            <a:r>
              <a:rPr lang="en-GB" altLang="en-US" sz="1600"/>
              <a:t>   int addElements() {</a:t>
            </a:r>
            <a:br>
              <a:rPr lang="en-GB" altLang="en-US" sz="1600"/>
            </a:br>
            <a:r>
              <a:rPr lang="en-GB" altLang="en-US" sz="1600"/>
              <a:t>      sum=0;</a:t>
            </a:r>
          </a:p>
          <a:p>
            <a:pPr marL="0" indent="0">
              <a:buFont typeface="Times" panose="02020603050405020304" pitchFamily="18" charset="0"/>
              <a:buNone/>
            </a:pPr>
            <a:r>
              <a:rPr lang="en-GB" altLang="en-US" sz="1600"/>
              <a:t>      for (int i=index1;i&lt;index2;i++) {</a:t>
            </a:r>
          </a:p>
          <a:p>
            <a:pPr marL="0" indent="0">
              <a:buFont typeface="Times" panose="02020603050405020304" pitchFamily="18" charset="0"/>
              <a:buNone/>
            </a:pPr>
            <a:r>
              <a:rPr lang="en-GB" altLang="en-US" sz="1600"/>
              <a:t>         sum=sum+data[i];</a:t>
            </a:r>
          </a:p>
          <a:p>
            <a:pPr marL="0" indent="0">
              <a:buFont typeface="Times" panose="02020603050405020304" pitchFamily="18" charset="0"/>
              <a:buNone/>
            </a:pPr>
            <a:r>
              <a:rPr lang="en-GB" altLang="en-US" sz="1600"/>
              <a:t>      }</a:t>
            </a:r>
          </a:p>
          <a:p>
            <a:pPr marL="0" indent="0">
              <a:buFont typeface="Times" panose="02020603050405020304" pitchFamily="18" charset="0"/>
              <a:buNone/>
            </a:pPr>
            <a:r>
              <a:rPr lang="en-GB" altLang="en-US" sz="1600"/>
              <a:t>      return(sum);</a:t>
            </a:r>
          </a:p>
          <a:p>
            <a:pPr marL="0" indent="0">
              <a:buFont typeface="Times" panose="02020603050405020304" pitchFamily="18" charset="0"/>
              <a:buNone/>
            </a:pPr>
            <a:r>
              <a:rPr lang="en-GB" altLang="en-US" sz="1600"/>
              <a:t>   }</a:t>
            </a:r>
            <a:br>
              <a:rPr lang="en-GB" altLang="en-US" sz="1600"/>
            </a:br>
            <a:r>
              <a:rPr lang="en-GB" altLang="en-US" sz="1600"/>
              <a:t>   int getSum() {</a:t>
            </a:r>
          </a:p>
          <a:p>
            <a:pPr marL="0" indent="0">
              <a:buFont typeface="Times" panose="02020603050405020304" pitchFamily="18" charset="0"/>
              <a:buNone/>
            </a:pPr>
            <a:r>
              <a:rPr lang="en-GB" altLang="en-US" sz="1600"/>
              <a:t>        return(sum);</a:t>
            </a:r>
          </a:p>
          <a:p>
            <a:pPr marL="0" indent="0">
              <a:buFont typeface="Times" panose="02020603050405020304" pitchFamily="18" charset="0"/>
              <a:buNone/>
            </a:pPr>
            <a:r>
              <a:rPr lang="en-GB" altLang="en-US" sz="1600"/>
              <a:t>   }</a:t>
            </a:r>
          </a:p>
          <a:p>
            <a:pPr marL="0" indent="0">
              <a:buFont typeface="Times" panose="02020603050405020304" pitchFamily="18" charset="0"/>
              <a:buNone/>
            </a:pPr>
            <a:r>
              <a:rPr lang="en-GB" altLang="en-US" sz="1600"/>
              <a:t>   public void run() {</a:t>
            </a:r>
          </a:p>
          <a:p>
            <a:pPr marL="0" indent="0">
              <a:buFont typeface="Times" panose="02020603050405020304" pitchFamily="18" charset="0"/>
              <a:buNone/>
            </a:pPr>
            <a:r>
              <a:rPr lang="en-GB" altLang="en-US" sz="1600"/>
              <a:t>        addElements();</a:t>
            </a:r>
          </a:p>
          <a:p>
            <a:pPr marL="0" indent="0">
              <a:buFont typeface="Times" panose="02020603050405020304" pitchFamily="18" charset="0"/>
              <a:buNone/>
            </a:pPr>
            <a:r>
              <a:rPr lang="en-GB" altLang="en-US" sz="1600"/>
              <a:t>   }</a:t>
            </a:r>
            <a:br>
              <a:rPr lang="en-GB" altLang="en-US" sz="1600"/>
            </a:br>
            <a:r>
              <a:rPr lang="en-GB" altLang="en-US" sz="1600"/>
              <a:t>}</a:t>
            </a:r>
          </a:p>
        </p:txBody>
      </p:sp>
      <p:sp>
        <p:nvSpPr>
          <p:cNvPr id="1126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dirty="0">
                <a:solidFill>
                  <a:srgbClr val="08515E"/>
                </a:solidFill>
              </a:rPr>
              <a:t>© University of Liverpool</a:t>
            </a:r>
          </a:p>
        </p:txBody>
      </p:sp>
      <p:sp>
        <p:nvSpPr>
          <p:cNvPr id="1126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dirty="0">
                <a:solidFill>
                  <a:srgbClr val="08515E"/>
                </a:solidFill>
              </a:rPr>
              <a:t>COMP319</a:t>
            </a:r>
            <a:endParaRPr lang="en-US" sz="1200" dirty="0">
              <a:solidFill>
                <a:srgbClr val="08515E"/>
              </a:solidFill>
            </a:endParaRPr>
          </a:p>
        </p:txBody>
      </p:sp>
      <p:sp>
        <p:nvSpPr>
          <p:cNvPr id="112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BDF542E-89A6-4C0C-B015-52BBA2AE3E6C}" type="slidenum">
              <a:rPr lang="en-US" altLang="en-US" sz="1200">
                <a:solidFill>
                  <a:srgbClr val="08515E"/>
                </a:solidFill>
              </a:rPr>
              <a:pPr/>
              <a:t>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11752</TotalTime>
  <Words>2344</Words>
  <Application>Microsoft Office PowerPoint</Application>
  <PresentationFormat>On-screen Show (4:3)</PresentationFormat>
  <Paragraphs>300</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TheSans B5 Plain</vt:lpstr>
      <vt:lpstr>TheSans B7 Bold</vt:lpstr>
      <vt:lpstr>Times</vt:lpstr>
      <vt:lpstr>Times CE</vt:lpstr>
      <vt:lpstr>Orbitage Presentation 2011</vt:lpstr>
      <vt:lpstr>Software crisis 2000+</vt:lpstr>
      <vt:lpstr>Software failures 2015/2016</vt:lpstr>
      <vt:lpstr>From year 2000</vt:lpstr>
      <vt:lpstr>New domains</vt:lpstr>
      <vt:lpstr>AI and machine learning</vt:lpstr>
      <vt:lpstr>Moore’s law and parallelism </vt:lpstr>
      <vt:lpstr>Performance Challenges of modern software</vt:lpstr>
      <vt:lpstr>Parallelism simple example</vt:lpstr>
      <vt:lpstr>Parallism simple example (threaded)</vt:lpstr>
      <vt:lpstr>Parallism simple example (threaded)</vt:lpstr>
      <vt:lpstr>Spiral Project   www.spiral.net</vt:lpstr>
      <vt:lpstr>What is different now?</vt:lpstr>
      <vt:lpstr>What remains the same</vt:lpstr>
      <vt:lpstr>Software Engineer roles</vt:lpstr>
      <vt:lpstr>Software Engineering 2016+</vt:lpstr>
      <vt:lpstr>Mobile development</vt:lpstr>
      <vt:lpstr>Current challenges</vt:lpstr>
      <vt:lpstr>Ubiquitous computing and intelligent sensing</vt:lpstr>
      <vt:lpstr>Scaling up</vt:lpstr>
      <vt:lpstr>Scaling</vt:lpstr>
      <vt:lpstr>Massive scalability and connectivity</vt:lpstr>
      <vt:lpstr>Critical and secure systems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131</cp:revision>
  <dcterms:created xsi:type="dcterms:W3CDTF">2011-03-17T01:48:00Z</dcterms:created>
  <dcterms:modified xsi:type="dcterms:W3CDTF">2023-09-19T10:23:14Z</dcterms:modified>
</cp:coreProperties>
</file>