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6"/>
  </p:notesMasterIdLst>
  <p:handoutMasterIdLst>
    <p:handoutMasterId r:id="rId27"/>
  </p:handoutMasterIdLst>
  <p:sldIdLst>
    <p:sldId id="256" r:id="rId2"/>
    <p:sldId id="257" r:id="rId3"/>
    <p:sldId id="258" r:id="rId4"/>
    <p:sldId id="259" r:id="rId5"/>
    <p:sldId id="260" r:id="rId6"/>
    <p:sldId id="261" r:id="rId7"/>
    <p:sldId id="262" r:id="rId8"/>
    <p:sldId id="263" r:id="rId9"/>
    <p:sldId id="264" r:id="rId10"/>
    <p:sldId id="277" r:id="rId11"/>
    <p:sldId id="266" r:id="rId12"/>
    <p:sldId id="267" r:id="rId13"/>
    <p:sldId id="268" r:id="rId14"/>
    <p:sldId id="269" r:id="rId15"/>
    <p:sldId id="271" r:id="rId16"/>
    <p:sldId id="270" r:id="rId17"/>
    <p:sldId id="272" r:id="rId18"/>
    <p:sldId id="278" r:id="rId19"/>
    <p:sldId id="274" r:id="rId20"/>
    <p:sldId id="275" r:id="rId21"/>
    <p:sldId id="273" r:id="rId22"/>
    <p:sldId id="276" r:id="rId23"/>
    <p:sldId id="279" r:id="rId24"/>
    <p:sldId id="280" r:id="rId25"/>
  </p:sldIdLst>
  <p:sldSz cx="9144000" cy="6858000" type="screen4x3"/>
  <p:notesSz cx="7099300" cy="10234613"/>
  <p:defaultTextStyle>
    <a:defPPr>
      <a:defRPr lang="en-US"/>
    </a:defPPr>
    <a:lvl1pPr algn="l" rtl="0" fontAlgn="base">
      <a:spcBef>
        <a:spcPct val="0"/>
      </a:spcBef>
      <a:spcAft>
        <a:spcPct val="0"/>
      </a:spcAft>
      <a:defRPr sz="2400" kern="1200">
        <a:solidFill>
          <a:schemeClr val="tx1"/>
        </a:solidFill>
        <a:latin typeface="TheSans B5 Plain"/>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heSans B5 Plain"/>
        <a:ea typeface="+mn-ea"/>
        <a:cs typeface="Arial" panose="020B0604020202020204" pitchFamily="34" charset="0"/>
      </a:defRPr>
    </a:lvl2pPr>
    <a:lvl3pPr marL="914400" algn="l" rtl="0" fontAlgn="base">
      <a:spcBef>
        <a:spcPct val="0"/>
      </a:spcBef>
      <a:spcAft>
        <a:spcPct val="0"/>
      </a:spcAft>
      <a:defRPr sz="2400" kern="1200">
        <a:solidFill>
          <a:schemeClr val="tx1"/>
        </a:solidFill>
        <a:latin typeface="TheSans B5 Plain"/>
        <a:ea typeface="+mn-ea"/>
        <a:cs typeface="Arial" panose="020B0604020202020204" pitchFamily="34" charset="0"/>
      </a:defRPr>
    </a:lvl3pPr>
    <a:lvl4pPr marL="1371600" algn="l" rtl="0" fontAlgn="base">
      <a:spcBef>
        <a:spcPct val="0"/>
      </a:spcBef>
      <a:spcAft>
        <a:spcPct val="0"/>
      </a:spcAft>
      <a:defRPr sz="2400" kern="1200">
        <a:solidFill>
          <a:schemeClr val="tx1"/>
        </a:solidFill>
        <a:latin typeface="TheSans B5 Plain"/>
        <a:ea typeface="+mn-ea"/>
        <a:cs typeface="Arial" panose="020B0604020202020204" pitchFamily="34" charset="0"/>
      </a:defRPr>
    </a:lvl4pPr>
    <a:lvl5pPr marL="1828800" algn="l" rtl="0" fontAlgn="base">
      <a:spcBef>
        <a:spcPct val="0"/>
      </a:spcBef>
      <a:spcAft>
        <a:spcPct val="0"/>
      </a:spcAft>
      <a:defRPr sz="2400" kern="1200">
        <a:solidFill>
          <a:schemeClr val="tx1"/>
        </a:solidFill>
        <a:latin typeface="TheSans B5 Plain"/>
        <a:ea typeface="+mn-ea"/>
        <a:cs typeface="Arial" panose="020B0604020202020204" pitchFamily="34" charset="0"/>
      </a:defRPr>
    </a:lvl5pPr>
    <a:lvl6pPr marL="2286000" algn="l" defTabSz="914400" rtl="0" eaLnBrk="1" latinLnBrk="0" hangingPunct="1">
      <a:defRPr sz="2400" kern="1200">
        <a:solidFill>
          <a:schemeClr val="tx1"/>
        </a:solidFill>
        <a:latin typeface="TheSans B5 Plain"/>
        <a:ea typeface="+mn-ea"/>
        <a:cs typeface="Arial" panose="020B0604020202020204" pitchFamily="34" charset="0"/>
      </a:defRPr>
    </a:lvl6pPr>
    <a:lvl7pPr marL="2743200" algn="l" defTabSz="914400" rtl="0" eaLnBrk="1" latinLnBrk="0" hangingPunct="1">
      <a:defRPr sz="2400" kern="1200">
        <a:solidFill>
          <a:schemeClr val="tx1"/>
        </a:solidFill>
        <a:latin typeface="TheSans B5 Plain"/>
        <a:ea typeface="+mn-ea"/>
        <a:cs typeface="Arial" panose="020B0604020202020204" pitchFamily="34" charset="0"/>
      </a:defRPr>
    </a:lvl7pPr>
    <a:lvl8pPr marL="3200400" algn="l" defTabSz="914400" rtl="0" eaLnBrk="1" latinLnBrk="0" hangingPunct="1">
      <a:defRPr sz="2400" kern="1200">
        <a:solidFill>
          <a:schemeClr val="tx1"/>
        </a:solidFill>
        <a:latin typeface="TheSans B5 Plain"/>
        <a:ea typeface="+mn-ea"/>
        <a:cs typeface="Arial" panose="020B0604020202020204" pitchFamily="34" charset="0"/>
      </a:defRPr>
    </a:lvl8pPr>
    <a:lvl9pPr marL="3657600" algn="l" defTabSz="914400" rtl="0" eaLnBrk="1" latinLnBrk="0" hangingPunct="1">
      <a:defRPr sz="2400" kern="1200">
        <a:solidFill>
          <a:schemeClr val="tx1"/>
        </a:solidFill>
        <a:latin typeface="TheSans B5 Plain"/>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465A6"/>
    <a:srgbClr val="292A2D"/>
    <a:srgbClr val="F4F4F4"/>
    <a:srgbClr val="38393D"/>
    <a:srgbClr val="5A5B62"/>
    <a:srgbClr val="99CC00"/>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8" autoAdjust="0"/>
  </p:normalViewPr>
  <p:slideViewPr>
    <p:cSldViewPr>
      <p:cViewPr varScale="1">
        <p:scale>
          <a:sx n="93" d="100"/>
          <a:sy n="93" d="100"/>
        </p:scale>
        <p:origin x="1162" y="8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49" d="100"/>
          <a:sy n="49" d="100"/>
        </p:scale>
        <p:origin x="2952" y="6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0" hangingPunct="0">
              <a:defRPr sz="1100">
                <a:latin typeface="TheSans B5 Plain" pitchFamily="34" charset="0"/>
                <a:cs typeface="+mn-cs"/>
              </a:defRPr>
            </a:lvl1pPr>
          </a:lstStyle>
          <a:p>
            <a:pPr>
              <a:defRPr/>
            </a:pPr>
            <a:r>
              <a:rPr lang="en-US"/>
              <a:t>COMP319</a:t>
            </a:r>
          </a:p>
        </p:txBody>
      </p:sp>
      <p:sp>
        <p:nvSpPr>
          <p:cNvPr id="819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0" hangingPunct="0">
              <a:defRPr sz="1100"/>
            </a:lvl1pPr>
          </a:lstStyle>
          <a:p>
            <a:fld id="{A4F4A586-E4D2-46A1-830E-ACFA97744639}"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0" hangingPunct="0">
              <a:defRPr sz="1300">
                <a:latin typeface="Times" pitchFamily="18" charset="0"/>
                <a:cs typeface="+mn-cs"/>
              </a:defRPr>
            </a:lvl1pPr>
          </a:lstStyle>
          <a:p>
            <a:pPr>
              <a:defRPr/>
            </a:pPr>
            <a:endParaRPr lang="en-US"/>
          </a:p>
        </p:txBody>
      </p:sp>
      <p:sp>
        <p:nvSpPr>
          <p:cNvPr id="6147"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0" hangingPunct="0">
              <a:defRPr sz="1300">
                <a:latin typeface="Times" pitchFamily="18" charset="0"/>
                <a:cs typeface="+mn-cs"/>
              </a:defRPr>
            </a:lvl1pPr>
          </a:lstStyle>
          <a:p>
            <a:pPr>
              <a:defRPr/>
            </a:pPr>
            <a:endParaRPr lang="en-US"/>
          </a:p>
        </p:txBody>
      </p:sp>
      <p:sp>
        <p:nvSpPr>
          <p:cNvPr id="2765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0" hangingPunct="0">
              <a:defRPr sz="1300">
                <a:latin typeface="Times" pitchFamily="18" charset="0"/>
                <a:cs typeface="+mn-cs"/>
              </a:defRPr>
            </a:lvl1pPr>
          </a:lstStyle>
          <a:p>
            <a:pPr>
              <a:defRPr/>
            </a:pPr>
            <a:r>
              <a:rPr lang="en-US"/>
              <a:t>COMP319</a:t>
            </a:r>
          </a:p>
        </p:txBody>
      </p:sp>
      <p:sp>
        <p:nvSpPr>
          <p:cNvPr id="6151"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0" hangingPunct="0">
              <a:defRPr sz="1300">
                <a:latin typeface="Times" panose="02020603050405020304" pitchFamily="18" charset="0"/>
              </a:defRPr>
            </a:lvl1pPr>
          </a:lstStyle>
          <a:p>
            <a:fld id="{4DB4E4BE-9E4C-49A6-94EC-0ED0A65A60AC}"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IEE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a:p>
            <a:endParaRPr lang="en-GB" altLang="en-US"/>
          </a:p>
        </p:txBody>
      </p:sp>
      <p:sp>
        <p:nvSpPr>
          <p:cNvPr id="27652"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dirty="0">
                <a:latin typeface="Times" pitchFamily="18" charset="0"/>
              </a:rPr>
              <a:t>COMP319</a:t>
            </a:r>
          </a:p>
        </p:txBody>
      </p:sp>
      <p:sp>
        <p:nvSpPr>
          <p:cNvPr id="27653"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290637A2-73F0-4C5D-995D-889A7E06985A}" type="slidenum">
              <a:rPr lang="en-US" altLang="en-US" sz="1300">
                <a:latin typeface="Times" panose="02020603050405020304" pitchFamily="18" charset="0"/>
              </a:rPr>
              <a:pPr/>
              <a:t>1</a:t>
            </a:fld>
            <a:endParaRPr lang="en-US" altLang="en-US" sz="1300">
              <a:latin typeface="Times"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Communication is in two parts: training and intercommunications </a:t>
            </a:r>
          </a:p>
          <a:p>
            <a:r>
              <a:rPr lang="en-GB" altLang="en-US"/>
              <a:t>Training is required: in the technology, the goals of the project, the overall strategy and the plan of work. Training cannot be partitioned each new man must go through it individually.</a:t>
            </a:r>
          </a:p>
          <a:p>
            <a:r>
              <a:rPr lang="en-GB" altLang="en-US"/>
              <a:t>Intercommunication is required in more complex tasks such as software engineering. It assumes that to complete the task workers must have pairwise communications.</a:t>
            </a:r>
          </a:p>
          <a:p>
            <a:r>
              <a:rPr lang="en-GB" altLang="en-US"/>
              <a:t>If each part of the task must be separately co-ordinated with every other part the effort required increases in a complex way.</a:t>
            </a:r>
          </a:p>
          <a:p>
            <a:r>
              <a:rPr lang="en-GB" altLang="en-US"/>
              <a:t>Software construction is inherently a team effort and the communication time required is one that cannot be ignored and quickly dominates any partitioning strategy and project costing.</a:t>
            </a:r>
          </a:p>
          <a:p>
            <a:endParaRPr lang="en-GB" altLang="en-US"/>
          </a:p>
        </p:txBody>
      </p:sp>
      <p:sp>
        <p:nvSpPr>
          <p:cNvPr id="28676"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dirty="0">
                <a:latin typeface="Times" pitchFamily="18" charset="0"/>
              </a:rPr>
              <a:t>COMP319</a:t>
            </a:r>
          </a:p>
        </p:txBody>
      </p:sp>
      <p:sp>
        <p:nvSpPr>
          <p:cNvPr id="28677"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67C66C8D-AB45-41D2-A84C-E361AED3C070}" type="slidenum">
              <a:rPr lang="en-US" altLang="en-US" sz="1300">
                <a:latin typeface="Times" panose="02020603050405020304" pitchFamily="18" charset="0"/>
              </a:rPr>
              <a:pPr/>
              <a:t>2</a:t>
            </a:fld>
            <a:endParaRPr lang="en-US" altLang="en-US" sz="1300">
              <a:latin typeface="Times"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The first question is what are we guessing at … well it’s time.  More particularly, it is time to write some standard number of lines of code, or some function (as a subroutine or sub-process). This is fearsomely complicated because it involves target language, methodology, skills involved, learning required, etc. etc. </a:t>
            </a:r>
          </a:p>
          <a:p>
            <a:r>
              <a:rPr lang="en-GB" altLang="en-US"/>
              <a:t>Another problem is, what is the goal.  Is it the completed prototype?, the alpha release (alpha-1 is considered the first field testable version), or the beta release (beta-1 is the first released version).</a:t>
            </a:r>
          </a:p>
          <a:p>
            <a:r>
              <a:rPr lang="en-GB" altLang="en-US"/>
              <a:t>Brooks, in MMM presents his rules of thumb for scheduling a software task as about half on debugging of completed code and about 1/6 on coding (the bit which is easiest to estimate).</a:t>
            </a:r>
          </a:p>
          <a:p>
            <a:r>
              <a:rPr lang="en-GB" altLang="en-US"/>
              <a:t>Planning is given 1/3 of the total time,  however, he notes that this does not include research time or exploration of new techniques.  Where the learning curve is steep (e.g. in honours projects ? This part can consume more than 50% of the time and lead to nothing being delivered …)</a:t>
            </a:r>
          </a:p>
          <a:p>
            <a:r>
              <a:rPr lang="en-GB" altLang="en-US"/>
              <a:t>The other key point of experience is that failure to allow enough time for testing is particularly disastrous.  Because, this comes at the end of the schedule near the delivery milestone, slippage affects customers and badly reflects on the project as a whole.</a:t>
            </a:r>
          </a:p>
          <a:p>
            <a:r>
              <a:rPr lang="en-GB" altLang="en-US"/>
              <a:t>We thus see the tricky balance between design at the beginning taking too much time – and full system testing at the end.  </a:t>
            </a:r>
          </a:p>
        </p:txBody>
      </p:sp>
      <p:sp>
        <p:nvSpPr>
          <p:cNvPr id="29700"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dirty="0">
                <a:latin typeface="Times" pitchFamily="18" charset="0"/>
              </a:rPr>
              <a:t>COMP319</a:t>
            </a:r>
          </a:p>
        </p:txBody>
      </p:sp>
      <p:sp>
        <p:nvSpPr>
          <p:cNvPr id="29701"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6B11F860-CD5C-47A7-B0A5-EC345338712C}" type="slidenum">
              <a:rPr lang="en-US" altLang="en-US" sz="1300">
                <a:latin typeface="Times" panose="02020603050405020304" pitchFamily="18" charset="0"/>
              </a:rPr>
              <a:pPr/>
              <a:t>4</a:t>
            </a:fld>
            <a:endParaRPr lang="en-US" altLang="en-US" sz="1300">
              <a:latin typeface="Times"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Rudy Rucker (San Jose State University) graduate level course. His book (“Software engineering and computer games”, 2003, Addison-Wesley Pearson Education Ltd) is a good one if: a) you are a student; b) you are embarking on a software project to be completed with about 2-3 man months of effort (i.e. roughly an honours project); c) you are planning to write software games.</a:t>
            </a:r>
          </a:p>
          <a:p>
            <a:r>
              <a:rPr lang="en-GB" altLang="en-US"/>
              <a:t>Rucker develops Brooks idea of using a 1/3 of the time for planning, by suggesting that planning the architecture (essentially the user interface – which we will return to later in the module) should be the goal.  He notes that time spent on good architecture will save time in coding and debugging.</a:t>
            </a:r>
          </a:p>
          <a:p>
            <a:r>
              <a:rPr lang="en-GB" altLang="en-US"/>
              <a:t>He also suggests not doing the waterfall thing, nor really the spiral thing, but a much more concrete thing based on producing small field releases until a final design and feature freeze can happen.</a:t>
            </a:r>
          </a:p>
          <a:p>
            <a:r>
              <a:rPr lang="en-GB" altLang="en-US"/>
              <a:t>The calls this the “Inventor Lifecyle” … but note this is for students on short 1 to 4 man projects.</a:t>
            </a:r>
          </a:p>
          <a:p>
            <a:endParaRPr lang="en-GB" altLang="en-US"/>
          </a:p>
        </p:txBody>
      </p:sp>
      <p:sp>
        <p:nvSpPr>
          <p:cNvPr id="30724"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dirty="0">
                <a:latin typeface="Times" pitchFamily="18" charset="0"/>
              </a:rPr>
              <a:t>COMP319</a:t>
            </a:r>
          </a:p>
        </p:txBody>
      </p:sp>
      <p:sp>
        <p:nvSpPr>
          <p:cNvPr id="30725"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1E763D2B-6188-4E07-9A7F-DA2975C50870}" type="slidenum">
              <a:rPr lang="en-US" altLang="en-US" sz="1300">
                <a:latin typeface="Times" panose="02020603050405020304" pitchFamily="18" charset="0"/>
              </a:rPr>
              <a:pPr/>
              <a:t>6</a:t>
            </a:fld>
            <a:endParaRPr lang="en-US" altLang="en-US" sz="1300">
              <a:latin typeface="Times"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Molokken-Ostvold, K. Haugen, N.C. (13 April 2007). "Combining Estimates with Planning Poker--An Empirical Study". </a:t>
            </a:r>
            <a:r>
              <a:rPr lang="en-GB" altLang="en-US">
                <a:hlinkClick r:id="rId3" tooltip="IEEE"/>
              </a:rPr>
              <a:t>IEEE</a:t>
            </a:r>
            <a:endParaRPr lang="en-GB" altLang="en-US"/>
          </a:p>
          <a:p>
            <a:r>
              <a:rPr lang="en-GB" altLang="en-US"/>
              <a:t>This showed the planning poker technique produced estimates were less optimistic and more accurate than estimates obtained through other approaches such as mechanical combination of individual estimates for the same tasks.</a:t>
            </a:r>
          </a:p>
        </p:txBody>
      </p:sp>
      <p:sp>
        <p:nvSpPr>
          <p:cNvPr id="31748"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dirty="0">
                <a:latin typeface="Times" pitchFamily="18" charset="0"/>
              </a:rPr>
              <a:t>COMP319</a:t>
            </a:r>
          </a:p>
        </p:txBody>
      </p:sp>
      <p:sp>
        <p:nvSpPr>
          <p:cNvPr id="31749"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16285A21-723E-462A-995F-D3E9BB183043}" type="slidenum">
              <a:rPr lang="en-US" altLang="en-US" sz="1300">
                <a:latin typeface="Times" panose="02020603050405020304" pitchFamily="18" charset="0"/>
              </a:rPr>
              <a:pPr/>
              <a:t>12</a:t>
            </a:fld>
            <a:endParaRPr lang="en-US" altLang="en-US" sz="1300">
              <a:latin typeface="Times"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Note this is often not used. The VAF will adjust the raw FP count by a factor of about 2 either way. In general function point tool use the raw FP count.  From devdaily.com/FunctionPoints</a:t>
            </a:r>
          </a:p>
          <a:p>
            <a:r>
              <a:rPr lang="en-GB" altLang="en-US"/>
              <a:t>“I can't tell you much about the history of the VAF, but what I can tell from the conversations I've had with many other users is that they don't use the VAF. This stems from at least two reasons that I can determine:</a:t>
            </a:r>
          </a:p>
          <a:p>
            <a:r>
              <a:rPr lang="en-GB" altLang="en-US"/>
              <a:t>Most users count function points to derive a number that they can plug into another piece of software to determine a cost estimate. Those other software applications usually have their own equivalent of the VAF, and in fact, instruct you to supply the ``raw FP count''. So, in this case, the VAF competes against these vendor tools.</a:t>
            </a:r>
          </a:p>
          <a:p>
            <a:r>
              <a:rPr lang="en-GB" altLang="en-US"/>
              <a:t>Some users don't feel that the GSCs are flexible enough. I tend to agree, and I think it's an easy argument. When you look at the math below, you'll see that for two applications under consideration, if both start with the same function point count - let's say 1,000 FPs - after adjustments the hardest application in the world would be rated at 1,350 FPs, and the easiest possible application would be rated at 650 FPs when adjusted. Let's say the hardest application in the world had to run on 10 different operating systems in 15 languages and be distributed electronically to 1 million users, and the easiest would be written in Microsoft Access, run on Windows, and be used by only one user, the author of the program. Do you really think the first application is only about twice as hard to deliver as the second? No, I certainly don't, and this is why I don't use the VAF.”</a:t>
            </a:r>
          </a:p>
        </p:txBody>
      </p:sp>
      <p:sp>
        <p:nvSpPr>
          <p:cNvPr id="4" name="Footer Placeholder 3"/>
          <p:cNvSpPr>
            <a:spLocks noGrp="1"/>
          </p:cNvSpPr>
          <p:nvPr>
            <p:ph type="ftr" sz="quarter" idx="4"/>
          </p:nvPr>
        </p:nvSpPr>
        <p:spPr/>
        <p:txBody>
          <a:bodyPr/>
          <a:lstStyle/>
          <a:p>
            <a:pPr>
              <a:defRPr/>
            </a:pPr>
            <a:r>
              <a:rPr lang="en-US"/>
              <a:t>COMP319</a:t>
            </a:r>
          </a:p>
        </p:txBody>
      </p:sp>
      <p:sp>
        <p:nvSpPr>
          <p:cNvPr id="5" name="Slide Number Placeholder 4"/>
          <p:cNvSpPr>
            <a:spLocks noGrp="1"/>
          </p:cNvSpPr>
          <p:nvPr>
            <p:ph type="sldNum" sz="quarter" idx="5"/>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339658E8-6E52-49C9-80EF-67377020452B}" type="slidenum">
              <a:rPr lang="en-US" altLang="en-US" sz="1300">
                <a:latin typeface="Times" panose="02020603050405020304" pitchFamily="18" charset="0"/>
              </a:rPr>
              <a:pPr/>
              <a:t>22</a:t>
            </a:fld>
            <a:endParaRPr lang="en-US" altLang="en-US" sz="1300">
              <a:latin typeface="Times"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993805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6"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7" name="Rectangle 6"/>
          <p:cNvSpPr>
            <a:spLocks noGrp="1" noChangeArrowheads="1"/>
          </p:cNvSpPr>
          <p:nvPr>
            <p:ph type="sldNum" sz="quarter" idx="12"/>
          </p:nvPr>
        </p:nvSpPr>
        <p:spPr>
          <a:ln/>
        </p:spPr>
        <p:txBody>
          <a:bodyPr/>
          <a:lstStyle>
            <a:lvl1pPr>
              <a:defRPr/>
            </a:lvl1pPr>
          </a:lstStyle>
          <a:p>
            <a:r>
              <a:rPr lang="en-US" altLang="en-US"/>
              <a:t>slide  </a:t>
            </a:r>
            <a:fld id="{6E00F9C6-772B-43E5-8909-EB469BA790A0}" type="slidenum">
              <a:rPr lang="en-US" altLang="en-US"/>
              <a:pPr/>
              <a:t>‹#›</a:t>
            </a:fld>
            <a:endParaRPr lang="en-US" altLang="en-US"/>
          </a:p>
        </p:txBody>
      </p:sp>
    </p:spTree>
    <p:extLst>
      <p:ext uri="{BB962C8B-B14F-4D97-AF65-F5344CB8AC3E}">
        <p14:creationId xmlns:p14="http://schemas.microsoft.com/office/powerpoint/2010/main" val="68899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5"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6" name="Rectangle 6"/>
          <p:cNvSpPr>
            <a:spLocks noGrp="1" noChangeArrowheads="1"/>
          </p:cNvSpPr>
          <p:nvPr>
            <p:ph type="sldNum" sz="quarter" idx="12"/>
          </p:nvPr>
        </p:nvSpPr>
        <p:spPr>
          <a:ln/>
        </p:spPr>
        <p:txBody>
          <a:bodyPr/>
          <a:lstStyle>
            <a:lvl1pPr>
              <a:defRPr/>
            </a:lvl1pPr>
          </a:lstStyle>
          <a:p>
            <a:r>
              <a:rPr lang="en-US" altLang="en-US"/>
              <a:t>slide  </a:t>
            </a:r>
            <a:fld id="{D4B885C0-E1E6-4FCE-A793-5017FE0A7310}" type="slidenum">
              <a:rPr lang="en-US" altLang="en-US"/>
              <a:pPr/>
              <a:t>‹#›</a:t>
            </a:fld>
            <a:endParaRPr lang="en-US" altLang="en-US"/>
          </a:p>
        </p:txBody>
      </p:sp>
    </p:spTree>
    <p:extLst>
      <p:ext uri="{BB962C8B-B14F-4D97-AF65-F5344CB8AC3E}">
        <p14:creationId xmlns:p14="http://schemas.microsoft.com/office/powerpoint/2010/main" val="1100547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81050"/>
            <a:ext cx="2057400" cy="54562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781050"/>
            <a:ext cx="6019800" cy="5456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5"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6" name="Rectangle 6"/>
          <p:cNvSpPr>
            <a:spLocks noGrp="1" noChangeArrowheads="1"/>
          </p:cNvSpPr>
          <p:nvPr>
            <p:ph type="sldNum" sz="quarter" idx="12"/>
          </p:nvPr>
        </p:nvSpPr>
        <p:spPr>
          <a:ln/>
        </p:spPr>
        <p:txBody>
          <a:bodyPr/>
          <a:lstStyle>
            <a:lvl1pPr>
              <a:defRPr/>
            </a:lvl1pPr>
          </a:lstStyle>
          <a:p>
            <a:r>
              <a:rPr lang="en-US" altLang="en-US"/>
              <a:t>slide  </a:t>
            </a:r>
            <a:fld id="{13983400-110A-4A24-827B-AE6C81409288}" type="slidenum">
              <a:rPr lang="en-US" altLang="en-US"/>
              <a:pPr/>
              <a:t>‹#›</a:t>
            </a:fld>
            <a:endParaRPr lang="en-US" altLang="en-US"/>
          </a:p>
        </p:txBody>
      </p:sp>
    </p:spTree>
    <p:extLst>
      <p:ext uri="{BB962C8B-B14F-4D97-AF65-F5344CB8AC3E}">
        <p14:creationId xmlns:p14="http://schemas.microsoft.com/office/powerpoint/2010/main" val="4041933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632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5"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6" name="Rectangle 6"/>
          <p:cNvSpPr>
            <a:spLocks noGrp="1" noChangeArrowheads="1"/>
          </p:cNvSpPr>
          <p:nvPr>
            <p:ph type="sldNum" sz="quarter" idx="12"/>
          </p:nvPr>
        </p:nvSpPr>
        <p:spPr>
          <a:ln/>
        </p:spPr>
        <p:txBody>
          <a:bodyPr/>
          <a:lstStyle>
            <a:lvl1pPr>
              <a:defRPr/>
            </a:lvl1pPr>
          </a:lstStyle>
          <a:p>
            <a:r>
              <a:rPr lang="en-US" altLang="en-US"/>
              <a:t>slide  </a:t>
            </a:r>
            <a:fld id="{C52E3073-EB62-401E-9190-BF1732E514AC}" type="slidenum">
              <a:rPr lang="en-US" altLang="en-US"/>
              <a:pPr/>
              <a:t>‹#›</a:t>
            </a:fld>
            <a:endParaRPr lang="en-US" altLang="en-US"/>
          </a:p>
        </p:txBody>
      </p:sp>
    </p:spTree>
    <p:extLst>
      <p:ext uri="{BB962C8B-B14F-4D97-AF65-F5344CB8AC3E}">
        <p14:creationId xmlns:p14="http://schemas.microsoft.com/office/powerpoint/2010/main" val="3527595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 University of Liverpool</a:t>
            </a:r>
          </a:p>
        </p:txBody>
      </p:sp>
      <p:sp>
        <p:nvSpPr>
          <p:cNvPr id="5" name="Footer Placeholder 4"/>
          <p:cNvSpPr>
            <a:spLocks noGrp="1"/>
          </p:cNvSpPr>
          <p:nvPr>
            <p:ph type="ftr" sz="quarter" idx="11"/>
          </p:nvPr>
        </p:nvSpPr>
        <p:spPr/>
        <p:txBody>
          <a:bodyPr/>
          <a:lstStyle>
            <a:lvl1pPr>
              <a:defRPr/>
            </a:lvl1pPr>
          </a:lstStyle>
          <a:p>
            <a:pPr>
              <a:defRPr/>
            </a:pPr>
            <a:r>
              <a:rPr lang="en-IE"/>
              <a:t>COMP 319</a:t>
            </a:r>
            <a:endParaRPr lang="en-US"/>
          </a:p>
        </p:txBody>
      </p:sp>
      <p:sp>
        <p:nvSpPr>
          <p:cNvPr id="6" name="Slide Number Placeholder 5"/>
          <p:cNvSpPr>
            <a:spLocks noGrp="1"/>
          </p:cNvSpPr>
          <p:nvPr>
            <p:ph type="sldNum" sz="quarter" idx="12"/>
          </p:nvPr>
        </p:nvSpPr>
        <p:spPr/>
        <p:txBody>
          <a:bodyPr/>
          <a:lstStyle>
            <a:lvl1pPr>
              <a:defRPr/>
            </a:lvl1pPr>
          </a:lstStyle>
          <a:p>
            <a:r>
              <a:rPr lang="en-US" altLang="en-US"/>
              <a:t>slide  </a:t>
            </a:r>
            <a:fld id="{D60F7E9F-3B01-42C4-B28C-A63204963C29}" type="slidenum">
              <a:rPr lang="en-US" altLang="en-US"/>
              <a:pPr/>
              <a:t>‹#›</a:t>
            </a:fld>
            <a:endParaRPr lang="en-US" altLang="en-US"/>
          </a:p>
        </p:txBody>
      </p:sp>
    </p:spTree>
    <p:extLst>
      <p:ext uri="{BB962C8B-B14F-4D97-AF65-F5344CB8AC3E}">
        <p14:creationId xmlns:p14="http://schemas.microsoft.com/office/powerpoint/2010/main" val="3050023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65288"/>
            <a:ext cx="3848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457700" y="1665288"/>
            <a:ext cx="3848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6"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7" name="Rectangle 6"/>
          <p:cNvSpPr>
            <a:spLocks noGrp="1" noChangeArrowheads="1"/>
          </p:cNvSpPr>
          <p:nvPr>
            <p:ph type="sldNum" sz="quarter" idx="12"/>
          </p:nvPr>
        </p:nvSpPr>
        <p:spPr>
          <a:ln/>
        </p:spPr>
        <p:txBody>
          <a:bodyPr/>
          <a:lstStyle>
            <a:lvl1pPr>
              <a:defRPr/>
            </a:lvl1pPr>
          </a:lstStyle>
          <a:p>
            <a:r>
              <a:rPr lang="en-US" altLang="en-US"/>
              <a:t>slide  </a:t>
            </a:r>
            <a:fld id="{81319064-654C-49CC-81F1-C7862B3FD912}" type="slidenum">
              <a:rPr lang="en-US" altLang="en-US"/>
              <a:pPr/>
              <a:t>‹#›</a:t>
            </a:fld>
            <a:endParaRPr lang="en-US" altLang="en-US"/>
          </a:p>
        </p:txBody>
      </p:sp>
    </p:spTree>
    <p:extLst>
      <p:ext uri="{BB962C8B-B14F-4D97-AF65-F5344CB8AC3E}">
        <p14:creationId xmlns:p14="http://schemas.microsoft.com/office/powerpoint/2010/main" val="1394856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8"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9" name="Rectangle 6"/>
          <p:cNvSpPr>
            <a:spLocks noGrp="1" noChangeArrowheads="1"/>
          </p:cNvSpPr>
          <p:nvPr>
            <p:ph type="sldNum" sz="quarter" idx="12"/>
          </p:nvPr>
        </p:nvSpPr>
        <p:spPr>
          <a:ln/>
        </p:spPr>
        <p:txBody>
          <a:bodyPr/>
          <a:lstStyle>
            <a:lvl1pPr>
              <a:defRPr/>
            </a:lvl1pPr>
          </a:lstStyle>
          <a:p>
            <a:r>
              <a:rPr lang="en-US" altLang="en-US"/>
              <a:t>slide  </a:t>
            </a:r>
            <a:fld id="{C8FD9E21-D179-4674-A217-A33FB8D89AC8}" type="slidenum">
              <a:rPr lang="en-US" altLang="en-US"/>
              <a:pPr/>
              <a:t>‹#›</a:t>
            </a:fld>
            <a:endParaRPr lang="en-US" altLang="en-US"/>
          </a:p>
        </p:txBody>
      </p:sp>
    </p:spTree>
    <p:extLst>
      <p:ext uri="{BB962C8B-B14F-4D97-AF65-F5344CB8AC3E}">
        <p14:creationId xmlns:p14="http://schemas.microsoft.com/office/powerpoint/2010/main" val="829864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4"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5" name="Rectangle 6"/>
          <p:cNvSpPr>
            <a:spLocks noGrp="1" noChangeArrowheads="1"/>
          </p:cNvSpPr>
          <p:nvPr>
            <p:ph type="sldNum" sz="quarter" idx="12"/>
          </p:nvPr>
        </p:nvSpPr>
        <p:spPr>
          <a:ln/>
        </p:spPr>
        <p:txBody>
          <a:bodyPr/>
          <a:lstStyle>
            <a:lvl1pPr>
              <a:defRPr/>
            </a:lvl1pPr>
          </a:lstStyle>
          <a:p>
            <a:r>
              <a:rPr lang="en-US" altLang="en-US"/>
              <a:t>slide  </a:t>
            </a:r>
            <a:fld id="{8F2E5FF3-7A0B-40C0-9270-98D33BF5281D}" type="slidenum">
              <a:rPr lang="en-US" altLang="en-US"/>
              <a:pPr/>
              <a:t>‹#›</a:t>
            </a:fld>
            <a:endParaRPr lang="en-US" altLang="en-US"/>
          </a:p>
        </p:txBody>
      </p:sp>
    </p:spTree>
    <p:extLst>
      <p:ext uri="{BB962C8B-B14F-4D97-AF65-F5344CB8AC3E}">
        <p14:creationId xmlns:p14="http://schemas.microsoft.com/office/powerpoint/2010/main" val="1468450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3"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4" name="Rectangle 6"/>
          <p:cNvSpPr>
            <a:spLocks noGrp="1" noChangeArrowheads="1"/>
          </p:cNvSpPr>
          <p:nvPr>
            <p:ph type="sldNum" sz="quarter" idx="12"/>
          </p:nvPr>
        </p:nvSpPr>
        <p:spPr>
          <a:ln/>
        </p:spPr>
        <p:txBody>
          <a:bodyPr/>
          <a:lstStyle>
            <a:lvl1pPr>
              <a:defRPr/>
            </a:lvl1pPr>
          </a:lstStyle>
          <a:p>
            <a:r>
              <a:rPr lang="en-US" altLang="en-US"/>
              <a:t>slide  </a:t>
            </a:r>
            <a:fld id="{444ABC5C-2199-40AC-96F0-252393573B80}" type="slidenum">
              <a:rPr lang="en-US" altLang="en-US"/>
              <a:pPr/>
              <a:t>‹#›</a:t>
            </a:fld>
            <a:endParaRPr lang="en-US" altLang="en-US"/>
          </a:p>
        </p:txBody>
      </p:sp>
    </p:spTree>
    <p:extLst>
      <p:ext uri="{BB962C8B-B14F-4D97-AF65-F5344CB8AC3E}">
        <p14:creationId xmlns:p14="http://schemas.microsoft.com/office/powerpoint/2010/main" val="2753773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a:t>© </a:t>
            </a:r>
            <a:r>
              <a:rPr lang="en-US" err="1"/>
              <a:t>Orbitage</a:t>
            </a:r>
            <a:r>
              <a:rPr lang="en-US"/>
              <a:t> 2011</a:t>
            </a:r>
          </a:p>
        </p:txBody>
      </p:sp>
      <p:sp>
        <p:nvSpPr>
          <p:cNvPr id="6" name="Footer Placeholder 5"/>
          <p:cNvSpPr>
            <a:spLocks noGrp="1"/>
          </p:cNvSpPr>
          <p:nvPr>
            <p:ph type="ftr" sz="quarter" idx="11"/>
          </p:nvPr>
        </p:nvSpPr>
        <p:spPr/>
        <p:txBody>
          <a:bodyPr/>
          <a:lstStyle>
            <a:lvl1pPr>
              <a:defRPr/>
            </a:lvl1pPr>
          </a:lstStyle>
          <a:p>
            <a:pPr>
              <a:defRPr/>
            </a:pPr>
            <a:r>
              <a:rPr lang="en-IE"/>
              <a:t>Introduction to IPTV</a:t>
            </a:r>
            <a:endParaRPr lang="en-US"/>
          </a:p>
        </p:txBody>
      </p:sp>
      <p:sp>
        <p:nvSpPr>
          <p:cNvPr id="7" name="Slide Number Placeholder 6"/>
          <p:cNvSpPr>
            <a:spLocks noGrp="1"/>
          </p:cNvSpPr>
          <p:nvPr>
            <p:ph type="sldNum" sz="quarter" idx="12"/>
          </p:nvPr>
        </p:nvSpPr>
        <p:spPr/>
        <p:txBody>
          <a:bodyPr/>
          <a:lstStyle>
            <a:lvl1pPr>
              <a:defRPr/>
            </a:lvl1pPr>
          </a:lstStyle>
          <a:p>
            <a:r>
              <a:rPr lang="en-US" altLang="en-US"/>
              <a:t>slide  </a:t>
            </a:r>
            <a:fld id="{8EA0A392-B24D-41BC-90E4-49DE7BDE49EB}" type="slidenum">
              <a:rPr lang="en-US" altLang="en-US"/>
              <a:pPr/>
              <a:t>‹#›</a:t>
            </a:fld>
            <a:endParaRPr lang="en-US" altLang="en-US"/>
          </a:p>
        </p:txBody>
      </p:sp>
    </p:spTree>
    <p:extLst>
      <p:ext uri="{BB962C8B-B14F-4D97-AF65-F5344CB8AC3E}">
        <p14:creationId xmlns:p14="http://schemas.microsoft.com/office/powerpoint/2010/main" val="3903504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9"/>
          <p:cNvSpPr>
            <a:spLocks noGrp="1" noChangeArrowheads="1"/>
          </p:cNvSpPr>
          <p:nvPr>
            <p:ph type="body" idx="1"/>
          </p:nvPr>
        </p:nvSpPr>
        <p:spPr bwMode="auto">
          <a:xfrm>
            <a:off x="457200" y="1665288"/>
            <a:ext cx="7848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60775" y="6477000"/>
            <a:ext cx="2135188"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200" b="0">
                <a:solidFill>
                  <a:srgbClr val="08515E"/>
                </a:solidFill>
                <a:latin typeface="TheSans B5 Plain" pitchFamily="34" charset="0"/>
                <a:cs typeface="+mn-cs"/>
              </a:defRPr>
            </a:lvl1pPr>
          </a:lstStyle>
          <a:p>
            <a:pPr>
              <a:defRPr/>
            </a:pPr>
            <a:r>
              <a:rPr lang="en-US"/>
              <a:t>© University of Liverpool</a:t>
            </a:r>
          </a:p>
        </p:txBody>
      </p:sp>
      <p:sp>
        <p:nvSpPr>
          <p:cNvPr id="1029" name="Rectangle 5"/>
          <p:cNvSpPr>
            <a:spLocks noGrp="1" noChangeArrowheads="1"/>
          </p:cNvSpPr>
          <p:nvPr>
            <p:ph type="ftr" sz="quarter" idx="3"/>
          </p:nvPr>
        </p:nvSpPr>
        <p:spPr bwMode="auto">
          <a:xfrm>
            <a:off x="457200" y="6477000"/>
            <a:ext cx="3043238"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a:solidFill>
                  <a:srgbClr val="08515E"/>
                </a:solidFill>
                <a:latin typeface="TheSans B5 Plain" pitchFamily="34" charset="0"/>
                <a:cs typeface="+mn-cs"/>
              </a:defRPr>
            </a:lvl1pPr>
          </a:lstStyle>
          <a:p>
            <a:pPr>
              <a:defRPr/>
            </a:pPr>
            <a:r>
              <a:rPr lang="en-IE"/>
              <a:t>COMP319</a:t>
            </a:r>
            <a:endParaRPr lang="en-US"/>
          </a:p>
        </p:txBody>
      </p:sp>
      <p:sp>
        <p:nvSpPr>
          <p:cNvPr id="1030" name="Rectangle 6"/>
          <p:cNvSpPr>
            <a:spLocks noGrp="1" noChangeArrowheads="1"/>
          </p:cNvSpPr>
          <p:nvPr>
            <p:ph type="sldNum" sz="quarter" idx="4"/>
          </p:nvPr>
        </p:nvSpPr>
        <p:spPr bwMode="auto">
          <a:xfrm>
            <a:off x="7391400" y="6477000"/>
            <a:ext cx="1371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solidFill>
                  <a:srgbClr val="08515E"/>
                </a:solidFill>
              </a:defRPr>
            </a:lvl1pPr>
          </a:lstStyle>
          <a:p>
            <a:r>
              <a:rPr lang="en-US" altLang="en-US"/>
              <a:t>slide  </a:t>
            </a:r>
            <a:fld id="{D8254A00-12BE-4282-9079-9464A9BF8072}" type="slidenum">
              <a:rPr lang="en-US" altLang="en-US"/>
              <a:pPr/>
              <a:t>‹#›</a:t>
            </a:fld>
            <a:endParaRPr lang="en-US" altLang="en-US"/>
          </a:p>
        </p:txBody>
      </p:sp>
      <p:sp>
        <p:nvSpPr>
          <p:cNvPr id="2" name="Rectangle 38"/>
          <p:cNvSpPr>
            <a:spLocks noGrp="1" noChangeArrowheads="1"/>
          </p:cNvSpPr>
          <p:nvPr>
            <p:ph type="title"/>
          </p:nvPr>
        </p:nvSpPr>
        <p:spPr bwMode="auto">
          <a:xfrm>
            <a:off x="457200" y="781050"/>
            <a:ext cx="82296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693" r:id="rId3"/>
    <p:sldLayoutId id="2147483703" r:id="rId4"/>
    <p:sldLayoutId id="2147483694" r:id="rId5"/>
    <p:sldLayoutId id="2147483695" r:id="rId6"/>
    <p:sldLayoutId id="2147483696" r:id="rId7"/>
    <p:sldLayoutId id="2147483697" r:id="rId8"/>
    <p:sldLayoutId id="2147483704" r:id="rId9"/>
    <p:sldLayoutId id="2147483698" r:id="rId10"/>
    <p:sldLayoutId id="2147483699" r:id="rId11"/>
    <p:sldLayoutId id="2147483700" r:id="rId12"/>
  </p:sldLayoutIdLst>
  <p:hf hdr="0"/>
  <p:txStyles>
    <p:titleStyle>
      <a:lvl1pPr algn="l" rtl="0" eaLnBrk="0" fontAlgn="base" hangingPunct="0">
        <a:spcBef>
          <a:spcPct val="0"/>
        </a:spcBef>
        <a:spcAft>
          <a:spcPct val="0"/>
        </a:spcAft>
        <a:defRPr sz="3800">
          <a:solidFill>
            <a:srgbClr val="08515E"/>
          </a:solidFill>
          <a:latin typeface="+mj-lt"/>
          <a:ea typeface="+mj-ea"/>
          <a:cs typeface="+mj-cs"/>
        </a:defRPr>
      </a:lvl1pPr>
      <a:lvl2pPr algn="l" rtl="0" eaLnBrk="0" fontAlgn="base" hangingPunct="0">
        <a:spcBef>
          <a:spcPct val="0"/>
        </a:spcBef>
        <a:spcAft>
          <a:spcPct val="0"/>
        </a:spcAft>
        <a:defRPr sz="3800">
          <a:solidFill>
            <a:srgbClr val="08515E"/>
          </a:solidFill>
          <a:latin typeface="TheSans B7 Bold" pitchFamily="34" charset="0"/>
        </a:defRPr>
      </a:lvl2pPr>
      <a:lvl3pPr algn="l" rtl="0" eaLnBrk="0" fontAlgn="base" hangingPunct="0">
        <a:spcBef>
          <a:spcPct val="0"/>
        </a:spcBef>
        <a:spcAft>
          <a:spcPct val="0"/>
        </a:spcAft>
        <a:defRPr sz="3800">
          <a:solidFill>
            <a:srgbClr val="08515E"/>
          </a:solidFill>
          <a:latin typeface="TheSans B7 Bold" pitchFamily="34" charset="0"/>
        </a:defRPr>
      </a:lvl3pPr>
      <a:lvl4pPr algn="l" rtl="0" eaLnBrk="0" fontAlgn="base" hangingPunct="0">
        <a:spcBef>
          <a:spcPct val="0"/>
        </a:spcBef>
        <a:spcAft>
          <a:spcPct val="0"/>
        </a:spcAft>
        <a:defRPr sz="3800">
          <a:solidFill>
            <a:srgbClr val="08515E"/>
          </a:solidFill>
          <a:latin typeface="TheSans B7 Bold" pitchFamily="34" charset="0"/>
        </a:defRPr>
      </a:lvl4pPr>
      <a:lvl5pPr algn="l" rtl="0" eaLnBrk="0" fontAlgn="base" hangingPunct="0">
        <a:spcBef>
          <a:spcPct val="0"/>
        </a:spcBef>
        <a:spcAft>
          <a:spcPct val="0"/>
        </a:spcAft>
        <a:defRPr sz="3800">
          <a:solidFill>
            <a:srgbClr val="08515E"/>
          </a:solidFill>
          <a:latin typeface="TheSans B7 Bold" pitchFamily="34" charset="0"/>
        </a:defRPr>
      </a:lvl5pPr>
      <a:lvl6pPr marL="457200" algn="l" rtl="0" fontAlgn="base">
        <a:spcBef>
          <a:spcPct val="0"/>
        </a:spcBef>
        <a:spcAft>
          <a:spcPct val="0"/>
        </a:spcAft>
        <a:defRPr sz="3800">
          <a:solidFill>
            <a:srgbClr val="08515E"/>
          </a:solidFill>
          <a:latin typeface="TheSans B7 Bold" pitchFamily="34" charset="0"/>
        </a:defRPr>
      </a:lvl6pPr>
      <a:lvl7pPr marL="914400" algn="l" rtl="0" fontAlgn="base">
        <a:spcBef>
          <a:spcPct val="0"/>
        </a:spcBef>
        <a:spcAft>
          <a:spcPct val="0"/>
        </a:spcAft>
        <a:defRPr sz="3800">
          <a:solidFill>
            <a:srgbClr val="08515E"/>
          </a:solidFill>
          <a:latin typeface="TheSans B7 Bold" pitchFamily="34" charset="0"/>
        </a:defRPr>
      </a:lvl7pPr>
      <a:lvl8pPr marL="1371600" algn="l" rtl="0" fontAlgn="base">
        <a:spcBef>
          <a:spcPct val="0"/>
        </a:spcBef>
        <a:spcAft>
          <a:spcPct val="0"/>
        </a:spcAft>
        <a:defRPr sz="3800">
          <a:solidFill>
            <a:srgbClr val="08515E"/>
          </a:solidFill>
          <a:latin typeface="TheSans B7 Bold" pitchFamily="34" charset="0"/>
        </a:defRPr>
      </a:lvl8pPr>
      <a:lvl9pPr marL="1828800" algn="l" rtl="0" fontAlgn="base">
        <a:spcBef>
          <a:spcPct val="0"/>
        </a:spcBef>
        <a:spcAft>
          <a:spcPct val="0"/>
        </a:spcAft>
        <a:defRPr sz="3800">
          <a:solidFill>
            <a:srgbClr val="08515E"/>
          </a:solidFill>
          <a:latin typeface="TheSans B7 Bold" pitchFamily="34" charset="0"/>
        </a:defRPr>
      </a:lvl9pPr>
    </p:titleStyle>
    <p:bodyStyle>
      <a:lvl1pPr marL="342900" indent="-342900" algn="l" rtl="0" eaLnBrk="0" fontAlgn="base" hangingPunct="0">
        <a:lnSpc>
          <a:spcPct val="90000"/>
        </a:lnSpc>
        <a:spcBef>
          <a:spcPct val="20000"/>
        </a:spcBef>
        <a:spcAft>
          <a:spcPct val="0"/>
        </a:spcAft>
        <a:buFont typeface="Times" panose="02020603050405020304" pitchFamily="18" charset="0"/>
        <a:buChar char="•"/>
        <a:tabLst>
          <a:tab pos="685800" algn="l"/>
        </a:tabLst>
        <a:defRPr sz="3200">
          <a:solidFill>
            <a:srgbClr val="08515E"/>
          </a:solidFill>
          <a:latin typeface="+mn-lt"/>
          <a:ea typeface="+mn-ea"/>
          <a:cs typeface="+mn-cs"/>
        </a:defRPr>
      </a:lvl1pPr>
      <a:lvl2pPr marL="685800" indent="-228600" algn="l" rtl="0" eaLnBrk="0" fontAlgn="base" hangingPunct="0">
        <a:lnSpc>
          <a:spcPct val="90000"/>
        </a:lnSpc>
        <a:spcBef>
          <a:spcPct val="20000"/>
        </a:spcBef>
        <a:spcAft>
          <a:spcPct val="0"/>
        </a:spcAft>
        <a:buFont typeface="Times CE"/>
        <a:buChar char="-"/>
        <a:tabLst>
          <a:tab pos="685800" algn="l"/>
        </a:tabLst>
        <a:defRPr sz="3200">
          <a:solidFill>
            <a:srgbClr val="336600"/>
          </a:solidFill>
          <a:latin typeface="TheSans B5 Plain" pitchFamily="34" charset="0"/>
        </a:defRPr>
      </a:lvl2pPr>
      <a:lvl3pPr marL="1028700" indent="-228600" algn="l" rtl="0" eaLnBrk="0" fontAlgn="base" hangingPunct="0">
        <a:lnSpc>
          <a:spcPct val="90000"/>
        </a:lnSpc>
        <a:spcBef>
          <a:spcPct val="20000"/>
        </a:spcBef>
        <a:spcAft>
          <a:spcPct val="0"/>
        </a:spcAft>
        <a:buFont typeface="Times" panose="02020603050405020304" pitchFamily="18" charset="0"/>
        <a:buChar char="-"/>
        <a:tabLst>
          <a:tab pos="685800" algn="l"/>
        </a:tabLst>
        <a:defRPr sz="2800">
          <a:solidFill>
            <a:srgbClr val="08515E"/>
          </a:solidFill>
          <a:latin typeface="TheSans B5 Plain" pitchFamily="34" charset="0"/>
        </a:defRPr>
      </a:lvl3pPr>
      <a:lvl4pPr marL="1485900" indent="-228600" algn="l" rtl="0" eaLnBrk="0" fontAlgn="base" hangingPunct="0">
        <a:lnSpc>
          <a:spcPct val="90000"/>
        </a:lnSpc>
        <a:spcBef>
          <a:spcPct val="20000"/>
        </a:spcBef>
        <a:spcAft>
          <a:spcPct val="0"/>
        </a:spcAft>
        <a:buFont typeface="Times" panose="02020603050405020304" pitchFamily="18" charset="0"/>
        <a:buChar char="-"/>
        <a:tabLst>
          <a:tab pos="685800" algn="l"/>
        </a:tabLst>
        <a:defRPr sz="2400">
          <a:solidFill>
            <a:srgbClr val="336600"/>
          </a:solidFill>
          <a:latin typeface="TheSans B5 Plain" pitchFamily="34" charset="0"/>
        </a:defRPr>
      </a:lvl4pPr>
      <a:lvl5pPr marL="1892300" indent="-177800" algn="l" rtl="0" eaLnBrk="0" fontAlgn="base" hangingPunct="0">
        <a:lnSpc>
          <a:spcPct val="90000"/>
        </a:lnSpc>
        <a:spcBef>
          <a:spcPct val="20000"/>
        </a:spcBef>
        <a:spcAft>
          <a:spcPct val="0"/>
        </a:spcAft>
        <a:buFont typeface="Times" panose="02020603050405020304" pitchFamily="18" charset="0"/>
        <a:buChar char="-"/>
        <a:tabLst>
          <a:tab pos="685800" algn="l"/>
        </a:tabLst>
        <a:defRPr sz="2400">
          <a:solidFill>
            <a:srgbClr val="08515E"/>
          </a:solidFill>
          <a:latin typeface="TheSans B5 Plain" pitchFamily="34" charset="0"/>
        </a:defRPr>
      </a:lvl5pPr>
      <a:lvl6pPr marL="2349500" indent="-177800" algn="l" rtl="0" fontAlgn="base">
        <a:lnSpc>
          <a:spcPct val="90000"/>
        </a:lnSpc>
        <a:spcBef>
          <a:spcPct val="20000"/>
        </a:spcBef>
        <a:spcAft>
          <a:spcPct val="0"/>
        </a:spcAft>
        <a:buFont typeface="Times" pitchFamily="18" charset="0"/>
        <a:buChar char="-"/>
        <a:tabLst>
          <a:tab pos="685800" algn="l"/>
        </a:tabLst>
        <a:defRPr sz="2400">
          <a:solidFill>
            <a:srgbClr val="08515E"/>
          </a:solidFill>
          <a:latin typeface="TheSans B5 Plain" pitchFamily="34" charset="0"/>
        </a:defRPr>
      </a:lvl6pPr>
      <a:lvl7pPr marL="2806700" indent="-177800" algn="l" rtl="0" fontAlgn="base">
        <a:lnSpc>
          <a:spcPct val="90000"/>
        </a:lnSpc>
        <a:spcBef>
          <a:spcPct val="20000"/>
        </a:spcBef>
        <a:spcAft>
          <a:spcPct val="0"/>
        </a:spcAft>
        <a:buFont typeface="Times" pitchFamily="18" charset="0"/>
        <a:buChar char="-"/>
        <a:tabLst>
          <a:tab pos="685800" algn="l"/>
        </a:tabLst>
        <a:defRPr sz="2400">
          <a:solidFill>
            <a:srgbClr val="08515E"/>
          </a:solidFill>
          <a:latin typeface="TheSans B5 Plain" pitchFamily="34" charset="0"/>
        </a:defRPr>
      </a:lvl7pPr>
      <a:lvl8pPr marL="3263900" indent="-177800" algn="l" rtl="0" fontAlgn="base">
        <a:lnSpc>
          <a:spcPct val="90000"/>
        </a:lnSpc>
        <a:spcBef>
          <a:spcPct val="20000"/>
        </a:spcBef>
        <a:spcAft>
          <a:spcPct val="0"/>
        </a:spcAft>
        <a:buFont typeface="Times" pitchFamily="18" charset="0"/>
        <a:buChar char="-"/>
        <a:tabLst>
          <a:tab pos="685800" algn="l"/>
        </a:tabLst>
        <a:defRPr sz="2400">
          <a:solidFill>
            <a:srgbClr val="08515E"/>
          </a:solidFill>
          <a:latin typeface="TheSans B5 Plain" pitchFamily="34" charset="0"/>
        </a:defRPr>
      </a:lvl8pPr>
      <a:lvl9pPr marL="3721100" indent="-177800" algn="l" rtl="0" fontAlgn="base">
        <a:lnSpc>
          <a:spcPct val="90000"/>
        </a:lnSpc>
        <a:spcBef>
          <a:spcPct val="20000"/>
        </a:spcBef>
        <a:spcAft>
          <a:spcPct val="0"/>
        </a:spcAft>
        <a:buFont typeface="Times" pitchFamily="18" charset="0"/>
        <a:buChar char="-"/>
        <a:tabLst>
          <a:tab pos="685800" algn="l"/>
        </a:tabLst>
        <a:defRPr sz="2400">
          <a:solidFill>
            <a:srgbClr val="08515E"/>
          </a:solidFill>
          <a:latin typeface="TheSans B5 Plain"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429000"/>
            <a:ext cx="7772400" cy="1362075"/>
          </a:xfrm>
        </p:spPr>
        <p:txBody>
          <a:bodyPr/>
          <a:lstStyle/>
          <a:p>
            <a:pPr eaLnBrk="1" hangingPunct="1">
              <a:defRPr/>
            </a:pPr>
            <a:r>
              <a:rPr lang="en-GB" dirty="0"/>
              <a:t>SOFTWARE PROJECT MANAGEMENT AND COST ESTIMATION</a:t>
            </a:r>
            <a:br>
              <a:rPr lang="en-GB" dirty="0"/>
            </a:br>
            <a:endParaRPr lang="en-GB" dirty="0"/>
          </a:p>
        </p:txBody>
      </p:sp>
      <p:sp>
        <p:nvSpPr>
          <p:cNvPr id="6147"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dirty="0">
                <a:solidFill>
                  <a:srgbClr val="08515E"/>
                </a:solidFill>
              </a:rPr>
              <a:t>© University of Liverpool</a:t>
            </a:r>
          </a:p>
        </p:txBody>
      </p:sp>
      <p:sp>
        <p:nvSpPr>
          <p:cNvPr id="6148"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dirty="0">
                <a:solidFill>
                  <a:srgbClr val="08515E"/>
                </a:solidFill>
              </a:rPr>
              <a:t>COMP 319</a:t>
            </a:r>
            <a:endParaRPr lang="en-US" sz="1200" dirty="0">
              <a:solidFill>
                <a:srgbClr val="08515E"/>
              </a:solidFill>
            </a:endParaRPr>
          </a:p>
        </p:txBody>
      </p:sp>
      <p:sp>
        <p:nvSpPr>
          <p:cNvPr id="6149"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8B86C5B3-9934-439E-9189-55D04B722A2A}" type="slidenum">
              <a:rPr lang="en-US" altLang="en-US" sz="1200">
                <a:solidFill>
                  <a:srgbClr val="08515E"/>
                </a:solidFill>
              </a:rPr>
              <a:pPr/>
              <a:t>1</a:t>
            </a:fld>
            <a:endParaRPr lang="en-US" altLang="en-US" sz="1200">
              <a:solidFill>
                <a:srgbClr val="08515E"/>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estimate software testing">
            <a:extLst>
              <a:ext uri="{FF2B5EF4-FFF2-40B4-BE49-F238E27FC236}">
                <a16:creationId xmlns:a16="http://schemas.microsoft.com/office/drawing/2014/main" id="{0143AB2C-7BAB-08BA-74C0-64E4187DCF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0213"/>
          <a:stretch/>
        </p:blipFill>
        <p:spPr bwMode="auto">
          <a:xfrm>
            <a:off x="457200" y="-44613"/>
            <a:ext cx="8471905" cy="6353934"/>
          </a:xfrm>
          <a:prstGeom prst="rect">
            <a:avLst/>
          </a:prstGeom>
          <a:solidFill>
            <a:srgbClr val="FFFFFF"/>
          </a:solidFill>
        </p:spPr>
      </p:pic>
      <p:sp>
        <p:nvSpPr>
          <p:cNvPr id="4" name="Date Placeholder 3" hidden="1">
            <a:extLst>
              <a:ext uri="{FF2B5EF4-FFF2-40B4-BE49-F238E27FC236}">
                <a16:creationId xmlns:a16="http://schemas.microsoft.com/office/drawing/2014/main" id="{64F00BEA-7AC4-9BAB-349C-4F62B9C1374C}"/>
              </a:ext>
            </a:extLst>
          </p:cNvPr>
          <p:cNvSpPr>
            <a:spLocks noGrp="1"/>
          </p:cNvSpPr>
          <p:nvPr>
            <p:ph type="dt" sz="half" idx="10"/>
          </p:nvPr>
        </p:nvSpPr>
        <p:spPr/>
        <p:txBody>
          <a:bodyPr/>
          <a:lstStyle/>
          <a:p>
            <a:pPr>
              <a:spcAft>
                <a:spcPts val="600"/>
              </a:spcAft>
              <a:defRPr/>
            </a:pPr>
            <a:r>
              <a:rPr lang="en-US"/>
              <a:t>© University of Liverpool</a:t>
            </a:r>
          </a:p>
        </p:txBody>
      </p:sp>
      <p:sp>
        <p:nvSpPr>
          <p:cNvPr id="5" name="Footer Placeholder 4">
            <a:extLst>
              <a:ext uri="{FF2B5EF4-FFF2-40B4-BE49-F238E27FC236}">
                <a16:creationId xmlns:a16="http://schemas.microsoft.com/office/drawing/2014/main" id="{2370B8AD-61CA-B7E6-25E7-A79A1F7BC6A9}"/>
              </a:ext>
            </a:extLst>
          </p:cNvPr>
          <p:cNvSpPr>
            <a:spLocks noGrp="1"/>
          </p:cNvSpPr>
          <p:nvPr>
            <p:ph type="ftr" sz="quarter" idx="11"/>
          </p:nvPr>
        </p:nvSpPr>
        <p:spPr/>
        <p:txBody>
          <a:bodyPr/>
          <a:lstStyle/>
          <a:p>
            <a:pPr>
              <a:spcAft>
                <a:spcPts val="600"/>
              </a:spcAft>
              <a:defRPr/>
            </a:pPr>
            <a:r>
              <a:rPr lang="en-IE"/>
              <a:t>COMP319</a:t>
            </a:r>
            <a:endParaRPr lang="en-US"/>
          </a:p>
        </p:txBody>
      </p:sp>
      <p:sp>
        <p:nvSpPr>
          <p:cNvPr id="6" name="Slide Number Placeholder 5" hidden="1">
            <a:extLst>
              <a:ext uri="{FF2B5EF4-FFF2-40B4-BE49-F238E27FC236}">
                <a16:creationId xmlns:a16="http://schemas.microsoft.com/office/drawing/2014/main" id="{FA8A81DC-1C43-E50E-DC96-D0E8E615F513}"/>
              </a:ext>
            </a:extLst>
          </p:cNvPr>
          <p:cNvSpPr>
            <a:spLocks noGrp="1"/>
          </p:cNvSpPr>
          <p:nvPr>
            <p:ph type="sldNum" sz="quarter" idx="12"/>
          </p:nvPr>
        </p:nvSpPr>
        <p:spPr/>
        <p:txBody>
          <a:bodyPr/>
          <a:lstStyle/>
          <a:p>
            <a:pPr>
              <a:spcAft>
                <a:spcPts val="600"/>
              </a:spcAft>
            </a:pPr>
            <a:r>
              <a:rPr lang="en-US" altLang="en-US"/>
              <a:t>slide  </a:t>
            </a:r>
            <a:fld id="{C52E3073-EB62-401E-9190-BF1732E514AC}" type="slidenum">
              <a:rPr lang="en-US" altLang="en-US" smtClean="0"/>
              <a:pPr>
                <a:spcAft>
                  <a:spcPts val="600"/>
                </a:spcAft>
              </a:pPr>
              <a:t>10</a:t>
            </a:fld>
            <a:endParaRPr lang="en-US" altLang="en-US"/>
          </a:p>
        </p:txBody>
      </p:sp>
    </p:spTree>
    <p:extLst>
      <p:ext uri="{BB962C8B-B14F-4D97-AF65-F5344CB8AC3E}">
        <p14:creationId xmlns:p14="http://schemas.microsoft.com/office/powerpoint/2010/main" val="1851692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GB" altLang="en-US" dirty="0"/>
              <a:t>Planning poker  </a:t>
            </a:r>
            <a:r>
              <a:rPr lang="en-GB" altLang="en-US" sz="1600" b="1" dirty="0"/>
              <a:t>(</a:t>
            </a:r>
            <a:r>
              <a:rPr lang="en-US" sz="1600" b="1" i="0" dirty="0">
                <a:solidFill>
                  <a:srgbClr val="202122"/>
                </a:solidFill>
                <a:effectLst/>
                <a:latin typeface="Arial" panose="020B0604020202020204" pitchFamily="34" charset="0"/>
              </a:rPr>
              <a:t>defined and named by James </a:t>
            </a:r>
            <a:r>
              <a:rPr lang="en-US" sz="1600" b="1" i="0" dirty="0" err="1">
                <a:solidFill>
                  <a:srgbClr val="202122"/>
                </a:solidFill>
                <a:effectLst/>
                <a:latin typeface="Arial" panose="020B0604020202020204" pitchFamily="34" charset="0"/>
              </a:rPr>
              <a:t>Grenning</a:t>
            </a:r>
            <a:r>
              <a:rPr lang="en-US" sz="1600" b="1" i="0" dirty="0">
                <a:solidFill>
                  <a:srgbClr val="202122"/>
                </a:solidFill>
                <a:effectLst/>
                <a:latin typeface="Arial" panose="020B0604020202020204" pitchFamily="34" charset="0"/>
              </a:rPr>
              <a:t> in 2002)</a:t>
            </a:r>
            <a:endParaRPr lang="en-GB" altLang="en-US" sz="1600" b="1" dirty="0"/>
          </a:p>
        </p:txBody>
      </p:sp>
      <p:sp>
        <p:nvSpPr>
          <p:cNvPr id="3" name="Content Placeholder 2"/>
          <p:cNvSpPr>
            <a:spLocks noGrp="1"/>
          </p:cNvSpPr>
          <p:nvPr>
            <p:ph idx="1"/>
          </p:nvPr>
        </p:nvSpPr>
        <p:spPr/>
        <p:txBody>
          <a:bodyPr/>
          <a:lstStyle/>
          <a:p>
            <a:pPr marL="514350" indent="-514350" eaLnBrk="1" hangingPunct="1">
              <a:buFont typeface="+mj-lt"/>
              <a:buAutoNum type="arabicPeriod"/>
              <a:defRPr/>
            </a:pPr>
            <a:r>
              <a:rPr lang="en-GB" sz="2800" dirty="0"/>
              <a:t>Each member of planning team given pack of cards with numbers on</a:t>
            </a:r>
          </a:p>
          <a:p>
            <a:pPr marL="514350" indent="-514350" eaLnBrk="1" hangingPunct="1">
              <a:buFont typeface="+mj-lt"/>
              <a:buAutoNum type="arabicPeriod"/>
              <a:defRPr/>
            </a:pPr>
            <a:r>
              <a:rPr lang="en-GB" sz="2800" dirty="0"/>
              <a:t>Project manager introduces project</a:t>
            </a:r>
          </a:p>
          <a:p>
            <a:pPr marL="800100" lvl="1" indent="-457200" eaLnBrk="1" hangingPunct="1">
              <a:buFont typeface="Times CE" pitchFamily="16" charset="0"/>
              <a:buChar char="-"/>
              <a:defRPr/>
            </a:pPr>
            <a:r>
              <a:rPr lang="en-GB" sz="2800" dirty="0"/>
              <a:t>Team clarifies assumptions</a:t>
            </a:r>
          </a:p>
          <a:p>
            <a:pPr marL="800100" lvl="1" indent="-457200" eaLnBrk="1" hangingPunct="1">
              <a:buFont typeface="Times CE" pitchFamily="16" charset="0"/>
              <a:buChar char="-"/>
              <a:defRPr/>
            </a:pPr>
            <a:r>
              <a:rPr lang="en-GB" sz="2800" dirty="0"/>
              <a:t>Discuss risk</a:t>
            </a:r>
          </a:p>
          <a:p>
            <a:pPr marL="514350" indent="-514350" eaLnBrk="1" hangingPunct="1">
              <a:buFont typeface="+mj-lt"/>
              <a:buAutoNum type="arabicPeriod"/>
              <a:defRPr/>
            </a:pPr>
            <a:r>
              <a:rPr lang="en-GB" sz="2800" dirty="0"/>
              <a:t>Each member picks a card as estimate</a:t>
            </a:r>
          </a:p>
          <a:p>
            <a:pPr marL="514350" indent="-514350" eaLnBrk="1" hangingPunct="1">
              <a:buFont typeface="+mj-lt"/>
              <a:buAutoNum type="arabicPeriod"/>
              <a:defRPr/>
            </a:pPr>
            <a:r>
              <a:rPr lang="en-GB" sz="2800" dirty="0"/>
              <a:t>Lowest and highest estimation members given change to justify decision</a:t>
            </a:r>
          </a:p>
          <a:p>
            <a:pPr marL="514350" indent="-514350" eaLnBrk="1" hangingPunct="1">
              <a:buFont typeface="+mj-lt"/>
              <a:buAutoNum type="arabicPeriod"/>
              <a:defRPr/>
            </a:pPr>
            <a:r>
              <a:rPr lang="en-GB" sz="2800" dirty="0"/>
              <a:t>Discuss, then go back to 3, until consensus reached</a:t>
            </a:r>
          </a:p>
          <a:p>
            <a:pPr marL="457200" indent="-457200" eaLnBrk="1" hangingPunct="1">
              <a:defRPr/>
            </a:pPr>
            <a:endParaRPr lang="en-GB" sz="2800" dirty="0"/>
          </a:p>
          <a:p>
            <a:pPr eaLnBrk="1" hangingPunct="1">
              <a:defRPr/>
            </a:pPr>
            <a:endParaRPr lang="en-GB" sz="2800" dirty="0"/>
          </a:p>
          <a:p>
            <a:pPr eaLnBrk="1" hangingPunct="1">
              <a:defRPr/>
            </a:pPr>
            <a:endParaRPr lang="en-GB" sz="2800" dirty="0"/>
          </a:p>
          <a:p>
            <a:pPr eaLnBrk="1" hangingPunct="1">
              <a:defRPr/>
            </a:pPr>
            <a:endParaRPr lang="en-GB" sz="2800" dirty="0"/>
          </a:p>
        </p:txBody>
      </p:sp>
      <p:sp>
        <p:nvSpPr>
          <p:cNvPr id="16388"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dirty="0">
                <a:solidFill>
                  <a:srgbClr val="08515E"/>
                </a:solidFill>
              </a:rPr>
              <a:t>© University of Liverpool</a:t>
            </a:r>
          </a:p>
        </p:txBody>
      </p:sp>
      <p:sp>
        <p:nvSpPr>
          <p:cNvPr id="16389"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dirty="0">
                <a:solidFill>
                  <a:srgbClr val="08515E"/>
                </a:solidFill>
              </a:rPr>
              <a:t>COMP319</a:t>
            </a:r>
            <a:endParaRPr lang="en-US" sz="1200" dirty="0">
              <a:solidFill>
                <a:srgbClr val="08515E"/>
              </a:solidFill>
            </a:endParaRPr>
          </a:p>
        </p:txBody>
      </p:sp>
      <p:sp>
        <p:nvSpPr>
          <p:cNvPr id="16390"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01FC0D49-942F-4EFA-9772-477990479DA1}" type="slidenum">
              <a:rPr lang="en-US" altLang="en-US" sz="1200">
                <a:solidFill>
                  <a:srgbClr val="08515E"/>
                </a:solidFill>
              </a:rPr>
              <a:pPr/>
              <a:t>11</a:t>
            </a:fld>
            <a:endParaRPr lang="en-US" altLang="en-US" sz="1200">
              <a:solidFill>
                <a:srgbClr val="08515E"/>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390525"/>
            <a:ext cx="8229600" cy="661988"/>
          </a:xfrm>
        </p:spPr>
        <p:txBody>
          <a:bodyPr/>
          <a:lstStyle/>
          <a:p>
            <a:pPr eaLnBrk="1" hangingPunct="1"/>
            <a:r>
              <a:rPr lang="en-GB" altLang="en-US"/>
              <a:t>Planning poker benefits</a:t>
            </a:r>
          </a:p>
        </p:txBody>
      </p:sp>
      <p:sp>
        <p:nvSpPr>
          <p:cNvPr id="17411" name="Content Placeholder 2"/>
          <p:cNvSpPr>
            <a:spLocks noGrp="1"/>
          </p:cNvSpPr>
          <p:nvPr>
            <p:ph idx="1"/>
          </p:nvPr>
        </p:nvSpPr>
        <p:spPr>
          <a:xfrm>
            <a:off x="457200" y="1196975"/>
            <a:ext cx="7848600" cy="4572000"/>
          </a:xfrm>
        </p:spPr>
        <p:txBody>
          <a:bodyPr/>
          <a:lstStyle/>
          <a:p>
            <a:pPr eaLnBrk="1" hangingPunct="1"/>
            <a:r>
              <a:rPr lang="en-GB" altLang="en-US"/>
              <a:t>Reduces anchoring</a:t>
            </a:r>
          </a:p>
          <a:p>
            <a:pPr lvl="1" eaLnBrk="1" hangingPunct="1"/>
            <a:r>
              <a:rPr lang="en-GB" altLang="en-US">
                <a:latin typeface="TheSans B5 Plain"/>
              </a:rPr>
              <a:t>Low anchor</a:t>
            </a:r>
          </a:p>
          <a:p>
            <a:pPr lvl="2" eaLnBrk="1" hangingPunct="1"/>
            <a:r>
              <a:rPr lang="en-GB" altLang="en-US">
                <a:latin typeface="TheSans B5 Plain"/>
              </a:rPr>
              <a:t>“"I think this is an easy job, I can't see it taking longer than a couple of weeks”</a:t>
            </a:r>
          </a:p>
          <a:p>
            <a:pPr lvl="1" eaLnBrk="1" hangingPunct="1"/>
            <a:r>
              <a:rPr lang="en-GB" altLang="en-US">
                <a:latin typeface="TheSans B5 Plain"/>
              </a:rPr>
              <a:t>High anchor</a:t>
            </a:r>
          </a:p>
          <a:p>
            <a:pPr lvl="2" eaLnBrk="1" hangingPunct="1"/>
            <a:r>
              <a:rPr lang="en-GB" altLang="en-US">
                <a:latin typeface="TheSans B5 Plain"/>
              </a:rPr>
              <a:t>“I think we need to be very careful, clearing up the issues we've had in the back end could take months”</a:t>
            </a:r>
          </a:p>
          <a:p>
            <a:pPr eaLnBrk="1" hangingPunct="1"/>
            <a:r>
              <a:rPr lang="en-GB" altLang="en-US"/>
              <a:t>Studies</a:t>
            </a:r>
          </a:p>
          <a:p>
            <a:pPr lvl="1" eaLnBrk="1" hangingPunct="1"/>
            <a:r>
              <a:rPr lang="en-GB" altLang="en-US">
                <a:latin typeface="TheSans B5 Plain"/>
              </a:rPr>
              <a:t>Molokken-Ostvold, K. Haugen, N.C.</a:t>
            </a:r>
          </a:p>
        </p:txBody>
      </p:sp>
      <p:sp>
        <p:nvSpPr>
          <p:cNvPr id="17412"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dirty="0">
                <a:solidFill>
                  <a:srgbClr val="08515E"/>
                </a:solidFill>
              </a:rPr>
              <a:t>© University of Liverpool</a:t>
            </a:r>
          </a:p>
        </p:txBody>
      </p:sp>
      <p:sp>
        <p:nvSpPr>
          <p:cNvPr id="17413"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dirty="0">
                <a:solidFill>
                  <a:srgbClr val="08515E"/>
                </a:solidFill>
              </a:rPr>
              <a:t>COMP319</a:t>
            </a:r>
            <a:endParaRPr lang="en-US" sz="1200" dirty="0">
              <a:solidFill>
                <a:srgbClr val="08515E"/>
              </a:solidFill>
            </a:endParaRPr>
          </a:p>
        </p:txBody>
      </p:sp>
      <p:sp>
        <p:nvSpPr>
          <p:cNvPr id="17414"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EC1AC893-732B-4977-9ABE-BEA73537FF9B}" type="slidenum">
              <a:rPr lang="en-US" altLang="en-US" sz="1200">
                <a:solidFill>
                  <a:srgbClr val="08515E"/>
                </a:solidFill>
              </a:rPr>
              <a:pPr/>
              <a:t>12</a:t>
            </a:fld>
            <a:endParaRPr lang="en-US" altLang="en-US" sz="1200">
              <a:solidFill>
                <a:srgbClr val="08515E"/>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altLang="en-US"/>
              <a:t>Software productivity metrics</a:t>
            </a:r>
          </a:p>
        </p:txBody>
      </p:sp>
      <p:sp>
        <p:nvSpPr>
          <p:cNvPr id="18435" name="Content Placeholder 2"/>
          <p:cNvSpPr>
            <a:spLocks noGrp="1"/>
          </p:cNvSpPr>
          <p:nvPr>
            <p:ph idx="1"/>
          </p:nvPr>
        </p:nvSpPr>
        <p:spPr/>
        <p:txBody>
          <a:bodyPr/>
          <a:lstStyle/>
          <a:p>
            <a:pPr eaLnBrk="1" hangingPunct="1"/>
            <a:r>
              <a:rPr lang="en-GB" altLang="en-US"/>
              <a:t>Measures of size</a:t>
            </a:r>
          </a:p>
          <a:p>
            <a:pPr lvl="1" eaLnBrk="1" hangingPunct="1"/>
            <a:r>
              <a:rPr lang="en-GB" altLang="en-US">
                <a:latin typeface="TheSans B5 Plain"/>
              </a:rPr>
              <a:t>Lines of (source) code per person month: (LOC/pm)</a:t>
            </a:r>
          </a:p>
          <a:p>
            <a:pPr lvl="1" eaLnBrk="1" hangingPunct="1"/>
            <a:r>
              <a:rPr lang="en-GB" altLang="en-US">
                <a:latin typeface="TheSans B5 Plain"/>
              </a:rPr>
              <a:t>Object code instructions</a:t>
            </a:r>
          </a:p>
          <a:p>
            <a:pPr eaLnBrk="1" hangingPunct="1"/>
            <a:r>
              <a:rPr lang="en-GB" altLang="en-US"/>
              <a:t>Document pages</a:t>
            </a:r>
          </a:p>
          <a:p>
            <a:pPr eaLnBrk="1" hangingPunct="1"/>
            <a:r>
              <a:rPr lang="en-GB" altLang="en-US"/>
              <a:t>Measure of function</a:t>
            </a:r>
          </a:p>
          <a:p>
            <a:pPr lvl="1" eaLnBrk="1" hangingPunct="1"/>
            <a:r>
              <a:rPr lang="en-GB" altLang="en-US">
                <a:latin typeface="TheSans B5 Plain"/>
              </a:rPr>
              <a:t>Function points</a:t>
            </a:r>
          </a:p>
          <a:p>
            <a:pPr lvl="1" eaLnBrk="1" hangingPunct="1"/>
            <a:r>
              <a:rPr lang="en-GB" altLang="en-US">
                <a:latin typeface="TheSans B5 Plain"/>
              </a:rPr>
              <a:t>Object points</a:t>
            </a:r>
          </a:p>
          <a:p>
            <a:pPr eaLnBrk="1" hangingPunct="1"/>
            <a:endParaRPr lang="en-GB" altLang="en-US"/>
          </a:p>
        </p:txBody>
      </p:sp>
      <p:sp>
        <p:nvSpPr>
          <p:cNvPr id="18436"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dirty="0">
                <a:solidFill>
                  <a:srgbClr val="08515E"/>
                </a:solidFill>
              </a:rPr>
              <a:t>© University of Liverpool</a:t>
            </a:r>
          </a:p>
        </p:txBody>
      </p:sp>
      <p:sp>
        <p:nvSpPr>
          <p:cNvPr id="18437"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dirty="0">
                <a:solidFill>
                  <a:srgbClr val="08515E"/>
                </a:solidFill>
              </a:rPr>
              <a:t>COMP319</a:t>
            </a:r>
            <a:endParaRPr lang="en-US" sz="1200" dirty="0">
              <a:solidFill>
                <a:srgbClr val="08515E"/>
              </a:solidFill>
            </a:endParaRPr>
          </a:p>
        </p:txBody>
      </p:sp>
      <p:sp>
        <p:nvSpPr>
          <p:cNvPr id="18438"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8DD2906A-201C-42FC-A310-892C3DF255ED}" type="slidenum">
              <a:rPr lang="en-US" altLang="en-US" sz="1200">
                <a:solidFill>
                  <a:srgbClr val="08515E"/>
                </a:solidFill>
              </a:rPr>
              <a:pPr/>
              <a:t>13</a:t>
            </a:fld>
            <a:endParaRPr lang="en-US" altLang="en-US" sz="1200">
              <a:solidFill>
                <a:srgbClr val="08515E"/>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altLang="en-US"/>
              <a:t>Lines of code  (KLOC)</a:t>
            </a:r>
          </a:p>
        </p:txBody>
      </p:sp>
      <p:sp>
        <p:nvSpPr>
          <p:cNvPr id="19459" name="Content Placeholder 2"/>
          <p:cNvSpPr>
            <a:spLocks noGrp="1"/>
          </p:cNvSpPr>
          <p:nvPr>
            <p:ph idx="1"/>
          </p:nvPr>
        </p:nvSpPr>
        <p:spPr/>
        <p:txBody>
          <a:bodyPr/>
          <a:lstStyle/>
          <a:p>
            <a:pPr eaLnBrk="1" hangingPunct="1"/>
            <a:r>
              <a:rPr lang="en-GB" altLang="en-US"/>
              <a:t>Easy to measure</a:t>
            </a:r>
          </a:p>
          <a:p>
            <a:pPr eaLnBrk="1" hangingPunct="1"/>
            <a:r>
              <a:rPr lang="en-GB" altLang="en-US"/>
              <a:t>Difficult to estimate</a:t>
            </a:r>
          </a:p>
          <a:p>
            <a:pPr eaLnBrk="1" hangingPunct="1"/>
            <a:r>
              <a:rPr lang="en-GB" altLang="en-US"/>
              <a:t>As productivity measure?</a:t>
            </a:r>
          </a:p>
          <a:p>
            <a:pPr lvl="1" eaLnBrk="1" hangingPunct="1"/>
            <a:r>
              <a:rPr lang="en-GB" altLang="en-US">
                <a:latin typeface="TheSans B5 Plain"/>
              </a:rPr>
              <a:t>Code quality</a:t>
            </a:r>
          </a:p>
          <a:p>
            <a:pPr lvl="1" eaLnBrk="1" hangingPunct="1"/>
            <a:r>
              <a:rPr lang="en-GB" altLang="en-US">
                <a:latin typeface="TheSans B5 Plain"/>
              </a:rPr>
              <a:t>Project delivery</a:t>
            </a:r>
          </a:p>
          <a:p>
            <a:pPr lvl="1" eaLnBrk="1" hangingPunct="1"/>
            <a:r>
              <a:rPr lang="en-GB" altLang="en-US">
                <a:latin typeface="TheSans B5 Plain"/>
              </a:rPr>
              <a:t>Language dependency</a:t>
            </a:r>
          </a:p>
        </p:txBody>
      </p:sp>
      <p:sp>
        <p:nvSpPr>
          <p:cNvPr id="19460"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dirty="0">
                <a:solidFill>
                  <a:srgbClr val="08515E"/>
                </a:solidFill>
              </a:rPr>
              <a:t>© University of Liverpool</a:t>
            </a:r>
          </a:p>
        </p:txBody>
      </p:sp>
      <p:sp>
        <p:nvSpPr>
          <p:cNvPr id="19461"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dirty="0">
                <a:solidFill>
                  <a:srgbClr val="08515E"/>
                </a:solidFill>
              </a:rPr>
              <a:t>COMP319</a:t>
            </a:r>
            <a:endParaRPr lang="en-US" sz="1200" dirty="0">
              <a:solidFill>
                <a:srgbClr val="08515E"/>
              </a:solidFill>
            </a:endParaRPr>
          </a:p>
        </p:txBody>
      </p:sp>
      <p:sp>
        <p:nvSpPr>
          <p:cNvPr id="19462"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C95E234D-B7BB-4DE6-B36D-C5A4BE89DDA5}" type="slidenum">
              <a:rPr lang="en-US" altLang="en-US" sz="1200">
                <a:solidFill>
                  <a:srgbClr val="08515E"/>
                </a:solidFill>
              </a:rPr>
              <a:pPr/>
              <a:t>14</a:t>
            </a:fld>
            <a:endParaRPr lang="en-US" altLang="en-US" sz="1200">
              <a:solidFill>
                <a:srgbClr val="08515E"/>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404813"/>
            <a:ext cx="8229600" cy="661987"/>
          </a:xfrm>
        </p:spPr>
        <p:txBody>
          <a:bodyPr/>
          <a:lstStyle/>
          <a:p>
            <a:pPr eaLnBrk="1" hangingPunct="1"/>
            <a:r>
              <a:rPr lang="en-GB" altLang="en-US"/>
              <a:t>Estimating lines of code</a:t>
            </a:r>
          </a:p>
        </p:txBody>
      </p:sp>
      <p:sp>
        <p:nvSpPr>
          <p:cNvPr id="20483" name="Content Placeholder 2"/>
          <p:cNvSpPr>
            <a:spLocks noGrp="1"/>
          </p:cNvSpPr>
          <p:nvPr>
            <p:ph idx="1"/>
          </p:nvPr>
        </p:nvSpPr>
        <p:spPr>
          <a:xfrm>
            <a:off x="457200" y="1304925"/>
            <a:ext cx="7848600" cy="4572000"/>
          </a:xfrm>
        </p:spPr>
        <p:txBody>
          <a:bodyPr/>
          <a:lstStyle/>
          <a:p>
            <a:pPr eaLnBrk="1" hangingPunct="1"/>
            <a:r>
              <a:rPr lang="en-GB" altLang="en-US"/>
              <a:t>Structural decompose project into separate modules</a:t>
            </a:r>
          </a:p>
          <a:p>
            <a:pPr eaLnBrk="1" hangingPunct="1"/>
            <a:r>
              <a:rPr lang="en-GB" altLang="en-US"/>
              <a:t>Get programmer to produce 3 figures for each module</a:t>
            </a:r>
          </a:p>
          <a:p>
            <a:pPr lvl="1" eaLnBrk="1" hangingPunct="1"/>
            <a:r>
              <a:rPr lang="en-GB" altLang="en-US">
                <a:latin typeface="TheSans B5 Plain"/>
              </a:rPr>
              <a:t>pessimistic estimate of LOC for module</a:t>
            </a:r>
          </a:p>
          <a:p>
            <a:pPr lvl="1" eaLnBrk="1" hangingPunct="1"/>
            <a:r>
              <a:rPr lang="en-GB" altLang="en-US">
                <a:latin typeface="TheSans B5 Plain"/>
              </a:rPr>
              <a:t>average estimate of LOC for module</a:t>
            </a:r>
          </a:p>
          <a:p>
            <a:pPr lvl="1" eaLnBrk="1" hangingPunct="1"/>
            <a:r>
              <a:rPr lang="en-GB" altLang="en-US">
                <a:latin typeface="TheSans B5 Plain"/>
              </a:rPr>
              <a:t>optimistic estimate of LOC for module</a:t>
            </a:r>
          </a:p>
          <a:p>
            <a:pPr eaLnBrk="1" hangingPunct="1"/>
            <a:r>
              <a:rPr lang="en-GB" altLang="en-US"/>
              <a:t>Use weighting factor based on previous estimation performance</a:t>
            </a:r>
          </a:p>
          <a:p>
            <a:pPr eaLnBrk="1" hangingPunct="1"/>
            <a:endParaRPr lang="en-GB" altLang="en-US"/>
          </a:p>
        </p:txBody>
      </p:sp>
      <p:sp>
        <p:nvSpPr>
          <p:cNvPr id="20484"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dirty="0">
                <a:solidFill>
                  <a:srgbClr val="08515E"/>
                </a:solidFill>
              </a:rPr>
              <a:t>© University of Liverpool</a:t>
            </a:r>
          </a:p>
        </p:txBody>
      </p:sp>
      <p:sp>
        <p:nvSpPr>
          <p:cNvPr id="20485"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dirty="0">
                <a:solidFill>
                  <a:srgbClr val="08515E"/>
                </a:solidFill>
              </a:rPr>
              <a:t>COMP319</a:t>
            </a:r>
            <a:endParaRPr lang="en-US" sz="1200" dirty="0">
              <a:solidFill>
                <a:srgbClr val="08515E"/>
              </a:solidFill>
            </a:endParaRPr>
          </a:p>
        </p:txBody>
      </p:sp>
      <p:sp>
        <p:nvSpPr>
          <p:cNvPr id="20486"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E61A4EC5-C7C3-4BEF-A8F7-15ECE3FC1B68}" type="slidenum">
              <a:rPr lang="en-US" altLang="en-US" sz="1200">
                <a:solidFill>
                  <a:srgbClr val="08515E"/>
                </a:solidFill>
              </a:rPr>
              <a:pPr/>
              <a:t>15</a:t>
            </a:fld>
            <a:endParaRPr lang="en-US" altLang="en-US" sz="1200">
              <a:solidFill>
                <a:srgbClr val="08515E"/>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GB" altLang="en-US"/>
              <a:t>System Development times</a:t>
            </a:r>
          </a:p>
        </p:txBody>
      </p:sp>
      <p:sp>
        <p:nvSpPr>
          <p:cNvPr id="21507"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dirty="0">
                <a:solidFill>
                  <a:srgbClr val="08515E"/>
                </a:solidFill>
              </a:rPr>
              <a:t>© University of Liverpool</a:t>
            </a:r>
          </a:p>
        </p:txBody>
      </p:sp>
      <p:sp>
        <p:nvSpPr>
          <p:cNvPr id="21508"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dirty="0">
                <a:solidFill>
                  <a:srgbClr val="08515E"/>
                </a:solidFill>
              </a:rPr>
              <a:t>COMP319</a:t>
            </a:r>
            <a:endParaRPr lang="en-US" sz="1200" dirty="0">
              <a:solidFill>
                <a:srgbClr val="08515E"/>
              </a:solidFill>
            </a:endParaRPr>
          </a:p>
        </p:txBody>
      </p:sp>
      <p:sp>
        <p:nvSpPr>
          <p:cNvPr id="21509"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352D61ED-639A-4570-B6AD-DD12E613FE36}" type="slidenum">
              <a:rPr lang="en-US" altLang="en-US" sz="1200">
                <a:solidFill>
                  <a:srgbClr val="08515E"/>
                </a:solidFill>
              </a:rPr>
              <a:pPr/>
              <a:t>16</a:t>
            </a:fld>
            <a:endParaRPr lang="en-US" altLang="en-US" sz="1200">
              <a:solidFill>
                <a:srgbClr val="08515E"/>
              </a:solidFill>
            </a:endParaRPr>
          </a:p>
        </p:txBody>
      </p:sp>
      <p:graphicFrame>
        <p:nvGraphicFramePr>
          <p:cNvPr id="7" name="Group 117"/>
          <p:cNvGraphicFramePr>
            <a:graphicFrameLocks noGrp="1"/>
          </p:cNvGraphicFramePr>
          <p:nvPr/>
        </p:nvGraphicFramePr>
        <p:xfrm>
          <a:off x="730250" y="2124075"/>
          <a:ext cx="7442200" cy="1449388"/>
        </p:xfrm>
        <a:graphic>
          <a:graphicData uri="http://schemas.openxmlformats.org/drawingml/2006/table">
            <a:tbl>
              <a:tblPr/>
              <a:tblGrid>
                <a:gridCol w="21018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844550">
                  <a:extLst>
                    <a:ext uri="{9D8B030D-6E8A-4147-A177-3AD203B41FA5}">
                      <a16:colId xmlns:a16="http://schemas.microsoft.com/office/drawing/2014/main" val="20002"/>
                    </a:ext>
                  </a:extLst>
                </a:gridCol>
                <a:gridCol w="895350">
                  <a:extLst>
                    <a:ext uri="{9D8B030D-6E8A-4147-A177-3AD203B41FA5}">
                      <a16:colId xmlns:a16="http://schemas.microsoft.com/office/drawing/2014/main" val="20003"/>
                    </a:ext>
                  </a:extLst>
                </a:gridCol>
                <a:gridCol w="908050">
                  <a:extLst>
                    <a:ext uri="{9D8B030D-6E8A-4147-A177-3AD203B41FA5}">
                      <a16:colId xmlns:a16="http://schemas.microsoft.com/office/drawing/2014/main" val="20004"/>
                    </a:ext>
                  </a:extLst>
                </a:gridCol>
                <a:gridCol w="1682750">
                  <a:extLst>
                    <a:ext uri="{9D8B030D-6E8A-4147-A177-3AD203B41FA5}">
                      <a16:colId xmlns:a16="http://schemas.microsoft.com/office/drawing/2014/main" val="20005"/>
                    </a:ext>
                  </a:extLst>
                </a:gridCol>
              </a:tblGrid>
              <a:tr h="51850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18" charset="0"/>
                      </a:endParaRPr>
                    </a:p>
                  </a:txBody>
                  <a:tcPr marT="45750" marB="457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a:ln>
                            <a:noFill/>
                          </a:ln>
                          <a:solidFill>
                            <a:schemeClr val="tx1"/>
                          </a:solidFill>
                          <a:effectLst/>
                          <a:latin typeface="Times New Roman" pitchFamily="18" charset="0"/>
                        </a:rPr>
                        <a:t>Analysis</a:t>
                      </a:r>
                    </a:p>
                  </a:txBody>
                  <a:tcPr marT="45750" marB="457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a:ln>
                            <a:noFill/>
                          </a:ln>
                          <a:solidFill>
                            <a:schemeClr val="tx1"/>
                          </a:solidFill>
                          <a:effectLst/>
                          <a:latin typeface="Times New Roman" pitchFamily="18" charset="0"/>
                        </a:rPr>
                        <a:t>Design</a:t>
                      </a:r>
                    </a:p>
                  </a:txBody>
                  <a:tcPr marT="45750" marB="457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a:ln>
                            <a:noFill/>
                          </a:ln>
                          <a:solidFill>
                            <a:schemeClr val="tx1"/>
                          </a:solidFill>
                          <a:effectLst/>
                          <a:latin typeface="Times New Roman" pitchFamily="18" charset="0"/>
                        </a:rPr>
                        <a:t>Coding</a:t>
                      </a:r>
                    </a:p>
                  </a:txBody>
                  <a:tcPr marT="45750" marB="457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a:ln>
                            <a:noFill/>
                          </a:ln>
                          <a:solidFill>
                            <a:schemeClr val="tx1"/>
                          </a:solidFill>
                          <a:effectLst/>
                          <a:latin typeface="Times New Roman" pitchFamily="18" charset="0"/>
                        </a:rPr>
                        <a:t>Testing</a:t>
                      </a:r>
                    </a:p>
                  </a:txBody>
                  <a:tcPr marT="45750" marB="457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a:ln>
                            <a:noFill/>
                          </a:ln>
                          <a:solidFill>
                            <a:schemeClr val="tx1"/>
                          </a:solidFill>
                          <a:effectLst/>
                          <a:latin typeface="Times New Roman" pitchFamily="18" charset="0"/>
                        </a:rPr>
                        <a:t>Documentation</a:t>
                      </a:r>
                    </a:p>
                  </a:txBody>
                  <a:tcPr marT="45750" marB="457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71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dirty="0">
                          <a:ln>
                            <a:noFill/>
                          </a:ln>
                          <a:solidFill>
                            <a:schemeClr val="tx1"/>
                          </a:solidFill>
                          <a:effectLst/>
                          <a:latin typeface="Times New Roman" pitchFamily="18" charset="0"/>
                        </a:rPr>
                        <a:t>Assembly code</a:t>
                      </a:r>
                    </a:p>
                  </a:txBody>
                  <a:tcPr marT="45750" marB="457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Times New Roman" pitchFamily="18" charset="0"/>
                        </a:rPr>
                        <a:t>3</a:t>
                      </a:r>
                    </a:p>
                  </a:txBody>
                  <a:tcPr marT="45750" marB="457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Times New Roman" pitchFamily="18" charset="0"/>
                        </a:rPr>
                        <a:t>5</a:t>
                      </a:r>
                    </a:p>
                  </a:txBody>
                  <a:tcPr marT="45750" marB="457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Times New Roman" pitchFamily="18" charset="0"/>
                        </a:rPr>
                        <a:t>8</a:t>
                      </a:r>
                    </a:p>
                  </a:txBody>
                  <a:tcPr marT="45750" marB="457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Times New Roman" pitchFamily="18" charset="0"/>
                        </a:rPr>
                        <a:t>10</a:t>
                      </a:r>
                    </a:p>
                  </a:txBody>
                  <a:tcPr marT="45750" marB="457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Times New Roman" pitchFamily="18" charset="0"/>
                        </a:rPr>
                        <a:t>2</a:t>
                      </a:r>
                    </a:p>
                  </a:txBody>
                  <a:tcPr marT="45750" marB="457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75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a:ln>
                            <a:noFill/>
                          </a:ln>
                          <a:solidFill>
                            <a:schemeClr val="tx1"/>
                          </a:solidFill>
                          <a:effectLst/>
                          <a:latin typeface="Times New Roman" pitchFamily="18" charset="0"/>
                        </a:rPr>
                        <a:t>High level language</a:t>
                      </a:r>
                    </a:p>
                  </a:txBody>
                  <a:tcPr marT="45750" marB="457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Times New Roman" pitchFamily="18" charset="0"/>
                        </a:rPr>
                        <a:t>3</a:t>
                      </a:r>
                    </a:p>
                  </a:txBody>
                  <a:tcPr marT="45750" marB="457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Times New Roman" pitchFamily="18" charset="0"/>
                        </a:rPr>
                        <a:t>5</a:t>
                      </a:r>
                    </a:p>
                  </a:txBody>
                  <a:tcPr marT="45750" marB="457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Times New Roman" pitchFamily="18" charset="0"/>
                        </a:rPr>
                        <a:t>4</a:t>
                      </a:r>
                    </a:p>
                  </a:txBody>
                  <a:tcPr marT="45750" marB="457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Times New Roman" pitchFamily="18" charset="0"/>
                        </a:rPr>
                        <a:t>6</a:t>
                      </a:r>
                    </a:p>
                  </a:txBody>
                  <a:tcPr marT="45750" marB="457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dirty="0">
                          <a:ln>
                            <a:noFill/>
                          </a:ln>
                          <a:solidFill>
                            <a:schemeClr val="tx1"/>
                          </a:solidFill>
                          <a:effectLst/>
                          <a:latin typeface="Times New Roman" pitchFamily="18" charset="0"/>
                        </a:rPr>
                        <a:t>2</a:t>
                      </a:r>
                    </a:p>
                  </a:txBody>
                  <a:tcPr marT="45750" marB="457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 name="Group 153"/>
          <p:cNvGraphicFramePr>
            <a:graphicFrameLocks noGrp="1"/>
          </p:cNvGraphicFramePr>
          <p:nvPr/>
        </p:nvGraphicFramePr>
        <p:xfrm>
          <a:off x="722313" y="4002088"/>
          <a:ext cx="5937250" cy="1371600"/>
        </p:xfrm>
        <a:graphic>
          <a:graphicData uri="http://schemas.openxmlformats.org/drawingml/2006/table">
            <a:tbl>
              <a:tblPr/>
              <a:tblGrid>
                <a:gridCol w="2101850">
                  <a:extLst>
                    <a:ext uri="{9D8B030D-6E8A-4147-A177-3AD203B41FA5}">
                      <a16:colId xmlns:a16="http://schemas.microsoft.com/office/drawing/2014/main" val="20000"/>
                    </a:ext>
                  </a:extLst>
                </a:gridCol>
                <a:gridCol w="1130300">
                  <a:extLst>
                    <a:ext uri="{9D8B030D-6E8A-4147-A177-3AD203B41FA5}">
                      <a16:colId xmlns:a16="http://schemas.microsoft.com/office/drawing/2014/main" val="20001"/>
                    </a:ext>
                  </a:extLst>
                </a:gridCol>
                <a:gridCol w="1041400">
                  <a:extLst>
                    <a:ext uri="{9D8B030D-6E8A-4147-A177-3AD203B41FA5}">
                      <a16:colId xmlns:a16="http://schemas.microsoft.com/office/drawing/2014/main" val="20002"/>
                    </a:ext>
                  </a:extLst>
                </a:gridCol>
                <a:gridCol w="1663700">
                  <a:extLst>
                    <a:ext uri="{9D8B030D-6E8A-4147-A177-3AD203B41FA5}">
                      <a16:colId xmlns:a16="http://schemas.microsoft.com/office/drawing/2014/main" val="20003"/>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a:ln>
                            <a:noFill/>
                          </a:ln>
                          <a:solidFill>
                            <a:schemeClr val="tx1"/>
                          </a:solidFill>
                          <a:effectLst/>
                          <a:latin typeface="Times New Roman" pitchFamily="18" charset="0"/>
                        </a:rPr>
                        <a:t>Size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a:ln>
                            <a:noFill/>
                          </a:ln>
                          <a:solidFill>
                            <a:schemeClr val="tx1"/>
                          </a:solidFill>
                          <a:effectLst/>
                          <a:latin typeface="Times New Roman" pitchFamily="18" charset="0"/>
                        </a:rPr>
                        <a:t>Effort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a:ln>
                            <a:noFill/>
                          </a:ln>
                          <a:solidFill>
                            <a:schemeClr val="tx1"/>
                          </a:solidFill>
                          <a:effectLst/>
                          <a:latin typeface="Times New Roman" pitchFamily="18" charset="0"/>
                        </a:rPr>
                        <a:t>Productivity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a:ln>
                            <a:noFill/>
                          </a:ln>
                          <a:solidFill>
                            <a:schemeClr val="tx1"/>
                          </a:solidFill>
                          <a:effectLst/>
                          <a:latin typeface="Times New Roman" pitchFamily="18" charset="0"/>
                        </a:rPr>
                        <a:t>Assembly 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Times New Roman" pitchFamily="18" charset="0"/>
                        </a:rPr>
                        <a:t>5000 lines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Times New Roman" pitchFamily="18" charset="0"/>
                        </a:rPr>
                        <a:t>28 weeks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Times New Roman" pitchFamily="18" charset="0"/>
                        </a:rPr>
                        <a:t>714 lines/month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a:ln>
                            <a:noFill/>
                          </a:ln>
                          <a:solidFill>
                            <a:schemeClr val="tx1"/>
                          </a:solidFill>
                          <a:effectLst/>
                          <a:latin typeface="Times New Roman" pitchFamily="18" charset="0"/>
                        </a:rPr>
                        <a:t>High level language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Times New Roman" pitchFamily="18" charset="0"/>
                        </a:rPr>
                        <a:t>1500 lines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Times New Roman" pitchFamily="18" charset="0"/>
                        </a:rPr>
                        <a:t>20 weeks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800" b="0" i="0" u="none" strike="noStrike" cap="none" normalizeH="0" baseline="0" dirty="0">
                          <a:ln>
                            <a:noFill/>
                          </a:ln>
                          <a:solidFill>
                            <a:schemeClr val="tx1"/>
                          </a:solidFill>
                          <a:effectLst/>
                          <a:latin typeface="Times New Roman" pitchFamily="18" charset="0"/>
                        </a:rPr>
                        <a:t>300 lines/month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60648"/>
            <a:ext cx="8229600" cy="661988"/>
          </a:xfrm>
        </p:spPr>
        <p:txBody>
          <a:bodyPr/>
          <a:lstStyle/>
          <a:p>
            <a:pPr eaLnBrk="1" hangingPunct="1"/>
            <a:r>
              <a:rPr lang="en-GB" altLang="en-US" dirty="0"/>
              <a:t>Function points </a:t>
            </a:r>
            <a:endParaRPr lang="en-GB" altLang="en-US" sz="2400" dirty="0"/>
          </a:p>
        </p:txBody>
      </p:sp>
      <p:sp>
        <p:nvSpPr>
          <p:cNvPr id="22531" name="Content Placeholder 2"/>
          <p:cNvSpPr>
            <a:spLocks noGrp="1"/>
          </p:cNvSpPr>
          <p:nvPr>
            <p:ph idx="1"/>
          </p:nvPr>
        </p:nvSpPr>
        <p:spPr>
          <a:xfrm>
            <a:off x="457200" y="1340768"/>
            <a:ext cx="7848600" cy="4572000"/>
          </a:xfrm>
        </p:spPr>
        <p:txBody>
          <a:bodyPr/>
          <a:lstStyle/>
          <a:p>
            <a:pPr eaLnBrk="1" hangingPunct="1"/>
            <a:r>
              <a:rPr lang="en-GB" altLang="en-US" dirty="0"/>
              <a:t>Measuring application development productivity, </a:t>
            </a:r>
            <a:r>
              <a:rPr lang="en-GB" altLang="en-US" sz="3200" dirty="0"/>
              <a:t>Alan Albrecht IBM</a:t>
            </a:r>
          </a:p>
          <a:p>
            <a:pPr eaLnBrk="1" hangingPunct="1"/>
            <a:r>
              <a:rPr lang="en-GB" altLang="en-US" dirty="0"/>
              <a:t>Application, inputs, processes, outputs</a:t>
            </a:r>
          </a:p>
          <a:p>
            <a:pPr eaLnBrk="1" hangingPunct="1"/>
            <a:r>
              <a:rPr lang="en-GB" altLang="en-US" dirty="0"/>
              <a:t>Estimates of the program feature elements</a:t>
            </a:r>
          </a:p>
          <a:p>
            <a:pPr lvl="1" eaLnBrk="1" hangingPunct="1"/>
            <a:r>
              <a:rPr lang="en-GB" altLang="en-US" dirty="0">
                <a:latin typeface="TheSans B5 Plain"/>
              </a:rPr>
              <a:t>External input and output (transactions)</a:t>
            </a:r>
          </a:p>
          <a:p>
            <a:pPr lvl="2" eaLnBrk="1" hangingPunct="1"/>
            <a:r>
              <a:rPr lang="en-GB" altLang="en-US" dirty="0">
                <a:latin typeface="TheSans B5 Plain"/>
              </a:rPr>
              <a:t>Users</a:t>
            </a:r>
          </a:p>
          <a:p>
            <a:pPr lvl="2" eaLnBrk="1" hangingPunct="1"/>
            <a:r>
              <a:rPr lang="en-GB" altLang="en-US" dirty="0">
                <a:latin typeface="TheSans B5 Plain"/>
              </a:rPr>
              <a:t>Other systems (input)</a:t>
            </a:r>
          </a:p>
          <a:p>
            <a:pPr lvl="1" eaLnBrk="1" hangingPunct="1"/>
            <a:r>
              <a:rPr lang="en-GB" altLang="en-US" dirty="0">
                <a:latin typeface="TheSans B5 Plain"/>
              </a:rPr>
              <a:t>Data</a:t>
            </a:r>
          </a:p>
          <a:p>
            <a:pPr lvl="2" eaLnBrk="1" hangingPunct="1"/>
            <a:r>
              <a:rPr lang="en-GB" altLang="en-US" dirty="0">
                <a:latin typeface="TheSans B5 Plain"/>
              </a:rPr>
              <a:t>External</a:t>
            </a:r>
          </a:p>
          <a:p>
            <a:pPr lvl="2" eaLnBrk="1" hangingPunct="1"/>
            <a:r>
              <a:rPr lang="en-GB" altLang="en-US" dirty="0">
                <a:latin typeface="TheSans B5 Plain"/>
              </a:rPr>
              <a:t>Internal</a:t>
            </a:r>
          </a:p>
        </p:txBody>
      </p:sp>
      <p:sp>
        <p:nvSpPr>
          <p:cNvPr id="22532"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dirty="0">
                <a:solidFill>
                  <a:srgbClr val="08515E"/>
                </a:solidFill>
              </a:rPr>
              <a:t>© University of Liverpool</a:t>
            </a:r>
          </a:p>
        </p:txBody>
      </p:sp>
      <p:sp>
        <p:nvSpPr>
          <p:cNvPr id="22533"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dirty="0">
                <a:solidFill>
                  <a:srgbClr val="08515E"/>
                </a:solidFill>
              </a:rPr>
              <a:t>COMP319</a:t>
            </a:r>
            <a:endParaRPr lang="en-US" sz="1200" dirty="0">
              <a:solidFill>
                <a:srgbClr val="08515E"/>
              </a:solidFill>
            </a:endParaRPr>
          </a:p>
        </p:txBody>
      </p:sp>
      <p:sp>
        <p:nvSpPr>
          <p:cNvPr id="22534"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BFE55D6D-4CBF-4AC1-ABA3-A7E827CD197E}" type="slidenum">
              <a:rPr lang="en-US" altLang="en-US" sz="1200">
                <a:solidFill>
                  <a:srgbClr val="08515E"/>
                </a:solidFill>
              </a:rPr>
              <a:pPr/>
              <a:t>17</a:t>
            </a:fld>
            <a:endParaRPr lang="en-US" altLang="en-US" sz="1200">
              <a:solidFill>
                <a:srgbClr val="08515E"/>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669D9E3-408F-4745-ECDD-27AE531EE664}"/>
              </a:ext>
            </a:extLst>
          </p:cNvPr>
          <p:cNvSpPr/>
          <p:nvPr/>
        </p:nvSpPr>
        <p:spPr>
          <a:xfrm>
            <a:off x="1432576" y="5565080"/>
            <a:ext cx="7099863" cy="9962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             Other application                                                  </a:t>
            </a:r>
          </a:p>
        </p:txBody>
      </p:sp>
      <p:sp>
        <p:nvSpPr>
          <p:cNvPr id="2" name="Title 1">
            <a:extLst>
              <a:ext uri="{FF2B5EF4-FFF2-40B4-BE49-F238E27FC236}">
                <a16:creationId xmlns:a16="http://schemas.microsoft.com/office/drawing/2014/main" id="{F5880243-B047-4C0F-2BCE-8E4ABD1BBDBF}"/>
              </a:ext>
            </a:extLst>
          </p:cNvPr>
          <p:cNvSpPr>
            <a:spLocks noGrp="1"/>
          </p:cNvSpPr>
          <p:nvPr>
            <p:ph type="title"/>
          </p:nvPr>
        </p:nvSpPr>
        <p:spPr/>
        <p:txBody>
          <a:bodyPr/>
          <a:lstStyle/>
          <a:p>
            <a:r>
              <a:rPr lang="en-GB" dirty="0"/>
              <a:t>Function point</a:t>
            </a:r>
          </a:p>
        </p:txBody>
      </p:sp>
      <p:sp>
        <p:nvSpPr>
          <p:cNvPr id="4" name="Date Placeholder 3">
            <a:extLst>
              <a:ext uri="{FF2B5EF4-FFF2-40B4-BE49-F238E27FC236}">
                <a16:creationId xmlns:a16="http://schemas.microsoft.com/office/drawing/2014/main" id="{E3A013DE-0EE0-529C-D51D-A31410B6C5D6}"/>
              </a:ext>
            </a:extLst>
          </p:cNvPr>
          <p:cNvSpPr>
            <a:spLocks noGrp="1"/>
          </p:cNvSpPr>
          <p:nvPr>
            <p:ph type="dt" sz="half" idx="10"/>
          </p:nvPr>
        </p:nvSpPr>
        <p:spPr/>
        <p:txBody>
          <a:bodyPr/>
          <a:lstStyle/>
          <a:p>
            <a:pPr>
              <a:defRPr/>
            </a:pPr>
            <a:r>
              <a:rPr lang="en-US" dirty="0"/>
              <a:t>© University of Liverpool</a:t>
            </a:r>
          </a:p>
        </p:txBody>
      </p:sp>
      <p:sp>
        <p:nvSpPr>
          <p:cNvPr id="5" name="Footer Placeholder 4">
            <a:extLst>
              <a:ext uri="{FF2B5EF4-FFF2-40B4-BE49-F238E27FC236}">
                <a16:creationId xmlns:a16="http://schemas.microsoft.com/office/drawing/2014/main" id="{168728A0-091D-6453-0460-7DCD28D24DDF}"/>
              </a:ext>
            </a:extLst>
          </p:cNvPr>
          <p:cNvSpPr>
            <a:spLocks noGrp="1"/>
          </p:cNvSpPr>
          <p:nvPr>
            <p:ph type="ftr" sz="quarter" idx="11"/>
          </p:nvPr>
        </p:nvSpPr>
        <p:spPr/>
        <p:txBody>
          <a:bodyPr/>
          <a:lstStyle/>
          <a:p>
            <a:pPr>
              <a:defRPr/>
            </a:pPr>
            <a:r>
              <a:rPr lang="en-IE"/>
              <a:t>COMP319</a:t>
            </a:r>
            <a:endParaRPr lang="en-US"/>
          </a:p>
        </p:txBody>
      </p:sp>
      <p:sp>
        <p:nvSpPr>
          <p:cNvPr id="6" name="Slide Number Placeholder 5">
            <a:extLst>
              <a:ext uri="{FF2B5EF4-FFF2-40B4-BE49-F238E27FC236}">
                <a16:creationId xmlns:a16="http://schemas.microsoft.com/office/drawing/2014/main" id="{B176052A-BC40-54F8-EEAE-C1B631126CBE}"/>
              </a:ext>
            </a:extLst>
          </p:cNvPr>
          <p:cNvSpPr>
            <a:spLocks noGrp="1"/>
          </p:cNvSpPr>
          <p:nvPr>
            <p:ph type="sldNum" sz="quarter" idx="12"/>
          </p:nvPr>
        </p:nvSpPr>
        <p:spPr/>
        <p:txBody>
          <a:bodyPr/>
          <a:lstStyle/>
          <a:p>
            <a:r>
              <a:rPr lang="en-US" altLang="en-US"/>
              <a:t>slide  </a:t>
            </a:r>
            <a:fld id="{C52E3073-EB62-401E-9190-BF1732E514AC}" type="slidenum">
              <a:rPr lang="en-US" altLang="en-US" smtClean="0"/>
              <a:pPr/>
              <a:t>18</a:t>
            </a:fld>
            <a:endParaRPr lang="en-US" altLang="en-US"/>
          </a:p>
        </p:txBody>
      </p:sp>
      <p:sp>
        <p:nvSpPr>
          <p:cNvPr id="7" name="Rectangle 6">
            <a:extLst>
              <a:ext uri="{FF2B5EF4-FFF2-40B4-BE49-F238E27FC236}">
                <a16:creationId xmlns:a16="http://schemas.microsoft.com/office/drawing/2014/main" id="{E0B4B8AB-98A9-AF76-E78A-30BC092BD69A}"/>
              </a:ext>
            </a:extLst>
          </p:cNvPr>
          <p:cNvSpPr/>
          <p:nvPr/>
        </p:nvSpPr>
        <p:spPr>
          <a:xfrm>
            <a:off x="5326638" y="1268760"/>
            <a:ext cx="3205801" cy="41044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Application</a:t>
            </a:r>
          </a:p>
        </p:txBody>
      </p:sp>
      <p:sp>
        <p:nvSpPr>
          <p:cNvPr id="9" name="Rectangle 8">
            <a:extLst>
              <a:ext uri="{FF2B5EF4-FFF2-40B4-BE49-F238E27FC236}">
                <a16:creationId xmlns:a16="http://schemas.microsoft.com/office/drawing/2014/main" id="{F2328FE7-740B-9E47-2D7D-2BC08A48161B}"/>
              </a:ext>
            </a:extLst>
          </p:cNvPr>
          <p:cNvSpPr/>
          <p:nvPr/>
        </p:nvSpPr>
        <p:spPr>
          <a:xfrm>
            <a:off x="107504" y="3789040"/>
            <a:ext cx="2520280" cy="1800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a:p>
            <a:pPr algn="ctr"/>
            <a:r>
              <a:rPr lang="en-GB" dirty="0">
                <a:solidFill>
                  <a:schemeClr val="tx1"/>
                </a:solidFill>
              </a:rPr>
              <a:t>Screens</a:t>
            </a:r>
          </a:p>
          <a:p>
            <a:pPr algn="ctr"/>
            <a:r>
              <a:rPr lang="en-GB" dirty="0">
                <a:solidFill>
                  <a:schemeClr val="tx1"/>
                </a:solidFill>
              </a:rPr>
              <a:t>Printers</a:t>
            </a:r>
          </a:p>
          <a:p>
            <a:pPr algn="ctr"/>
            <a:r>
              <a:rPr lang="en-GB" dirty="0">
                <a:solidFill>
                  <a:schemeClr val="tx1"/>
                </a:solidFill>
              </a:rPr>
              <a:t>File output (pdf export)</a:t>
            </a:r>
          </a:p>
          <a:p>
            <a:pPr algn="ctr"/>
            <a:endParaRPr lang="en-GB" dirty="0">
              <a:solidFill>
                <a:schemeClr val="tx1"/>
              </a:solidFill>
            </a:endParaRPr>
          </a:p>
          <a:p>
            <a:pPr algn="ctr"/>
            <a:endParaRPr lang="en-GB" dirty="0">
              <a:solidFill>
                <a:schemeClr val="tx1"/>
              </a:solidFill>
            </a:endParaRPr>
          </a:p>
        </p:txBody>
      </p:sp>
      <p:sp>
        <p:nvSpPr>
          <p:cNvPr id="10" name="Arrow: Right 9">
            <a:extLst>
              <a:ext uri="{FF2B5EF4-FFF2-40B4-BE49-F238E27FC236}">
                <a16:creationId xmlns:a16="http://schemas.microsoft.com/office/drawing/2014/main" id="{884BB282-9B31-A1D5-2BFD-70298FDC6414}"/>
              </a:ext>
            </a:extLst>
          </p:cNvPr>
          <p:cNvSpPr/>
          <p:nvPr/>
        </p:nvSpPr>
        <p:spPr>
          <a:xfrm>
            <a:off x="2627784" y="4941168"/>
            <a:ext cx="2698855" cy="504056"/>
          </a:xfrm>
          <a:prstGeom prst="rightArrow">
            <a:avLst/>
          </a:prstGeom>
          <a:solidFill>
            <a:schemeClr val="tx1">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External input</a:t>
            </a:r>
          </a:p>
        </p:txBody>
      </p:sp>
      <p:sp>
        <p:nvSpPr>
          <p:cNvPr id="11" name="Arrow: Right 10">
            <a:extLst>
              <a:ext uri="{FF2B5EF4-FFF2-40B4-BE49-F238E27FC236}">
                <a16:creationId xmlns:a16="http://schemas.microsoft.com/office/drawing/2014/main" id="{1498E256-50E5-75C9-00EB-C58E142AB223}"/>
              </a:ext>
            </a:extLst>
          </p:cNvPr>
          <p:cNvSpPr/>
          <p:nvPr/>
        </p:nvSpPr>
        <p:spPr>
          <a:xfrm flipH="1">
            <a:off x="2627784" y="4317256"/>
            <a:ext cx="2698855" cy="504056"/>
          </a:xfrm>
          <a:prstGeom prst="rightArrow">
            <a:avLst/>
          </a:prstGeom>
          <a:solidFill>
            <a:schemeClr val="tx1">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External output</a:t>
            </a:r>
          </a:p>
        </p:txBody>
      </p:sp>
      <p:sp>
        <p:nvSpPr>
          <p:cNvPr id="14" name="Rectangle 13">
            <a:extLst>
              <a:ext uri="{FF2B5EF4-FFF2-40B4-BE49-F238E27FC236}">
                <a16:creationId xmlns:a16="http://schemas.microsoft.com/office/drawing/2014/main" id="{83925DED-1C2F-FC41-00E3-7F65CBFAE1CB}"/>
              </a:ext>
            </a:extLst>
          </p:cNvPr>
          <p:cNvSpPr/>
          <p:nvPr/>
        </p:nvSpPr>
        <p:spPr>
          <a:xfrm>
            <a:off x="5652120" y="1412776"/>
            <a:ext cx="2736304" cy="1584176"/>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Internal logic files</a:t>
            </a:r>
          </a:p>
        </p:txBody>
      </p:sp>
      <p:sp>
        <p:nvSpPr>
          <p:cNvPr id="15" name="Arrow: Left-Right 14">
            <a:extLst>
              <a:ext uri="{FF2B5EF4-FFF2-40B4-BE49-F238E27FC236}">
                <a16:creationId xmlns:a16="http://schemas.microsoft.com/office/drawing/2014/main" id="{75928419-8493-0F78-7D82-BC96BACBA75A}"/>
              </a:ext>
            </a:extLst>
          </p:cNvPr>
          <p:cNvSpPr/>
          <p:nvPr/>
        </p:nvSpPr>
        <p:spPr>
          <a:xfrm>
            <a:off x="2627784" y="3717032"/>
            <a:ext cx="2698855" cy="504056"/>
          </a:xfrm>
          <a:prstGeom prst="leftRightArrow">
            <a:avLst/>
          </a:prstGeom>
          <a:solidFill>
            <a:schemeClr val="tx1">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External </a:t>
            </a:r>
            <a:r>
              <a:rPr lang="en-GB" dirty="0" err="1">
                <a:solidFill>
                  <a:schemeClr val="tx1"/>
                </a:solidFill>
              </a:rPr>
              <a:t>inqueries</a:t>
            </a:r>
            <a:endParaRPr lang="en-GB" dirty="0">
              <a:solidFill>
                <a:schemeClr val="tx1"/>
              </a:solidFill>
            </a:endParaRPr>
          </a:p>
        </p:txBody>
      </p:sp>
      <p:sp>
        <p:nvSpPr>
          <p:cNvPr id="16" name="Rectangle 15">
            <a:extLst>
              <a:ext uri="{FF2B5EF4-FFF2-40B4-BE49-F238E27FC236}">
                <a16:creationId xmlns:a16="http://schemas.microsoft.com/office/drawing/2014/main" id="{B65D524A-41A7-10E7-D2D1-74C66D4B984E}"/>
              </a:ext>
            </a:extLst>
          </p:cNvPr>
          <p:cNvSpPr/>
          <p:nvPr/>
        </p:nvSpPr>
        <p:spPr>
          <a:xfrm>
            <a:off x="5436096" y="5672286"/>
            <a:ext cx="2943772" cy="78105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External interface file</a:t>
            </a:r>
          </a:p>
        </p:txBody>
      </p:sp>
    </p:spTree>
    <p:extLst>
      <p:ext uri="{BB962C8B-B14F-4D97-AF65-F5344CB8AC3E}">
        <p14:creationId xmlns:p14="http://schemas.microsoft.com/office/powerpoint/2010/main" val="1857597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115888"/>
            <a:ext cx="8229600" cy="661987"/>
          </a:xfrm>
        </p:spPr>
        <p:txBody>
          <a:bodyPr/>
          <a:lstStyle/>
          <a:p>
            <a:pPr eaLnBrk="1" hangingPunct="1"/>
            <a:r>
              <a:rPr lang="en-GB" altLang="en-US"/>
              <a:t>Function point analysis</a:t>
            </a:r>
          </a:p>
        </p:txBody>
      </p:sp>
      <p:sp>
        <p:nvSpPr>
          <p:cNvPr id="24579" name="Content Placeholder 2"/>
          <p:cNvSpPr>
            <a:spLocks noGrp="1"/>
          </p:cNvSpPr>
          <p:nvPr>
            <p:ph idx="1"/>
          </p:nvPr>
        </p:nvSpPr>
        <p:spPr>
          <a:xfrm>
            <a:off x="457200" y="801216"/>
            <a:ext cx="8291513" cy="4572000"/>
          </a:xfrm>
        </p:spPr>
        <p:txBody>
          <a:bodyPr/>
          <a:lstStyle/>
          <a:p>
            <a:pPr eaLnBrk="1" hangingPunct="1"/>
            <a:r>
              <a:rPr lang="en-GB" altLang="en-US" sz="2800" dirty="0"/>
              <a:t>Internal logic file</a:t>
            </a:r>
          </a:p>
          <a:p>
            <a:pPr lvl="1" eaLnBrk="1" hangingPunct="1"/>
            <a:r>
              <a:rPr lang="en-GB" altLang="en-US" sz="2800" dirty="0">
                <a:latin typeface="TheSans B5 Plain"/>
              </a:rPr>
              <a:t>tables in a relational database</a:t>
            </a:r>
          </a:p>
          <a:p>
            <a:pPr lvl="1" eaLnBrk="1" hangingPunct="1"/>
            <a:r>
              <a:rPr lang="en-GB" altLang="en-US" sz="2800" dirty="0">
                <a:latin typeface="TheSans B5 Plain"/>
              </a:rPr>
              <a:t>Xml files used in application</a:t>
            </a:r>
          </a:p>
          <a:p>
            <a:pPr lvl="1" eaLnBrk="1" hangingPunct="1"/>
            <a:r>
              <a:rPr lang="en-GB" altLang="en-US" sz="2800" dirty="0">
                <a:latin typeface="TheSans B5 Plain"/>
              </a:rPr>
              <a:t>Complexity : record types (table), data element types, table col (e.g. surname, post code)</a:t>
            </a:r>
          </a:p>
          <a:p>
            <a:pPr eaLnBrk="1" hangingPunct="1"/>
            <a:r>
              <a:rPr lang="en-GB" altLang="en-US" sz="2800" dirty="0"/>
              <a:t>External interface file</a:t>
            </a:r>
          </a:p>
          <a:p>
            <a:pPr lvl="1" eaLnBrk="1" hangingPunct="1"/>
            <a:r>
              <a:rPr lang="en-GB" altLang="en-US" sz="2800" dirty="0">
                <a:latin typeface="TheSans B5 Plain"/>
              </a:rPr>
              <a:t>Same as ILF but not maintained by application</a:t>
            </a:r>
          </a:p>
          <a:p>
            <a:pPr eaLnBrk="1" hangingPunct="1"/>
            <a:r>
              <a:rPr lang="en-GB" altLang="en-US" sz="2800" dirty="0"/>
              <a:t>External input  (stateful)</a:t>
            </a:r>
          </a:p>
          <a:p>
            <a:pPr lvl="1" eaLnBrk="1" hangingPunct="1"/>
            <a:r>
              <a:rPr lang="en-GB" altLang="en-US" sz="2800" dirty="0">
                <a:latin typeface="TheSans B5 Plain"/>
              </a:rPr>
              <a:t>Usually user input screen</a:t>
            </a:r>
          </a:p>
          <a:p>
            <a:pPr lvl="1" eaLnBrk="1" hangingPunct="1"/>
            <a:r>
              <a:rPr lang="en-GB" altLang="en-US" sz="2800" dirty="0">
                <a:latin typeface="TheSans B5 Plain"/>
              </a:rPr>
              <a:t>Purpose to update ILF or change system behaviour</a:t>
            </a:r>
          </a:p>
          <a:p>
            <a:pPr lvl="1" eaLnBrk="1" hangingPunct="1"/>
            <a:r>
              <a:rPr lang="en-GB" altLang="en-US" sz="2800" dirty="0">
                <a:latin typeface="TheSans B5 Plain"/>
              </a:rPr>
              <a:t>e.g. register new user use case, login</a:t>
            </a:r>
          </a:p>
          <a:p>
            <a:pPr lvl="1" eaLnBrk="1" hangingPunct="1"/>
            <a:r>
              <a:rPr lang="en-GB" altLang="en-US" sz="2800" dirty="0">
                <a:latin typeface="TheSans B5 Plain"/>
              </a:rPr>
              <a:t>Complexity : data element types and file type referenced (e.g. count of tables updated)</a:t>
            </a:r>
          </a:p>
          <a:p>
            <a:pPr eaLnBrk="1" hangingPunct="1"/>
            <a:endParaRPr lang="en-GB" altLang="en-US" sz="2800" dirty="0"/>
          </a:p>
        </p:txBody>
      </p:sp>
      <p:sp>
        <p:nvSpPr>
          <p:cNvPr id="24580"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dirty="0">
                <a:solidFill>
                  <a:srgbClr val="08515E"/>
                </a:solidFill>
              </a:rPr>
              <a:t>© University of Liverpool</a:t>
            </a:r>
          </a:p>
        </p:txBody>
      </p:sp>
      <p:sp>
        <p:nvSpPr>
          <p:cNvPr id="24581"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dirty="0">
                <a:solidFill>
                  <a:srgbClr val="08515E"/>
                </a:solidFill>
              </a:rPr>
              <a:t>COMP319</a:t>
            </a:r>
            <a:endParaRPr lang="en-US" sz="1200" dirty="0">
              <a:solidFill>
                <a:srgbClr val="08515E"/>
              </a:solidFill>
            </a:endParaRPr>
          </a:p>
        </p:txBody>
      </p:sp>
      <p:sp>
        <p:nvSpPr>
          <p:cNvPr id="24582"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148271B5-FC15-4AE4-A620-9208E9D1A2E5}" type="slidenum">
              <a:rPr lang="en-US" altLang="en-US" sz="1200">
                <a:solidFill>
                  <a:srgbClr val="08515E"/>
                </a:solidFill>
              </a:rPr>
              <a:pPr/>
              <a:t>19</a:t>
            </a:fld>
            <a:endParaRPr lang="en-US" altLang="en-US" sz="1200">
              <a:solidFill>
                <a:srgbClr val="08515E"/>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GB" altLang="en-US"/>
              <a:t>Communication</a:t>
            </a:r>
          </a:p>
        </p:txBody>
      </p:sp>
      <p:sp>
        <p:nvSpPr>
          <p:cNvPr id="7171" name="Content Placeholder 2"/>
          <p:cNvSpPr>
            <a:spLocks noGrp="1"/>
          </p:cNvSpPr>
          <p:nvPr>
            <p:ph idx="1"/>
          </p:nvPr>
        </p:nvSpPr>
        <p:spPr/>
        <p:txBody>
          <a:bodyPr/>
          <a:lstStyle/>
          <a:p>
            <a:pPr eaLnBrk="1" hangingPunct="1"/>
            <a:r>
              <a:rPr lang="en-GB" altLang="en-US"/>
              <a:t>Training</a:t>
            </a:r>
          </a:p>
          <a:p>
            <a:pPr eaLnBrk="1" hangingPunct="1"/>
            <a:r>
              <a:rPr lang="en-GB" altLang="en-US"/>
              <a:t>Intercommunication</a:t>
            </a:r>
          </a:p>
          <a:p>
            <a:pPr eaLnBrk="1" hangingPunct="1"/>
            <a:r>
              <a:rPr lang="en-GB" altLang="en-US"/>
              <a:t>Effort increases as: </a:t>
            </a:r>
          </a:p>
          <a:p>
            <a:pPr eaLnBrk="1" hangingPunct="1"/>
            <a:r>
              <a:rPr lang="en-GB" altLang="en-US"/>
              <a:t>			n(n – 1)/2</a:t>
            </a:r>
          </a:p>
          <a:p>
            <a:pPr eaLnBrk="1" hangingPunct="1"/>
            <a:r>
              <a:rPr lang="en-GB" altLang="en-US"/>
              <a:t>3 workers require three times as much pair-wise intercommunication as 2; 4 workers need 6 times as much as 2.</a:t>
            </a:r>
          </a:p>
        </p:txBody>
      </p:sp>
      <p:sp>
        <p:nvSpPr>
          <p:cNvPr id="7172"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dirty="0">
                <a:solidFill>
                  <a:srgbClr val="08515E"/>
                </a:solidFill>
              </a:rPr>
              <a:t>© University of Liverpool</a:t>
            </a:r>
          </a:p>
        </p:txBody>
      </p:sp>
      <p:sp>
        <p:nvSpPr>
          <p:cNvPr id="7173"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dirty="0">
                <a:solidFill>
                  <a:srgbClr val="08515E"/>
                </a:solidFill>
              </a:rPr>
              <a:t>COMP319</a:t>
            </a:r>
            <a:endParaRPr lang="en-US" sz="1200" dirty="0">
              <a:solidFill>
                <a:srgbClr val="08515E"/>
              </a:solidFill>
            </a:endParaRPr>
          </a:p>
        </p:txBody>
      </p:sp>
      <p:sp>
        <p:nvSpPr>
          <p:cNvPr id="7174"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BBC7E297-614B-4FEA-B931-A8F6F1E3E244}" type="slidenum">
              <a:rPr lang="en-US" altLang="en-US" sz="1200">
                <a:solidFill>
                  <a:srgbClr val="08515E"/>
                </a:solidFill>
              </a:rPr>
              <a:pPr/>
              <a:t>2</a:t>
            </a:fld>
            <a:endParaRPr lang="en-US" altLang="en-US" sz="1200">
              <a:solidFill>
                <a:srgbClr val="08515E"/>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390525"/>
            <a:ext cx="8229600" cy="661988"/>
          </a:xfrm>
        </p:spPr>
        <p:txBody>
          <a:bodyPr/>
          <a:lstStyle/>
          <a:p>
            <a:pPr eaLnBrk="1" hangingPunct="1"/>
            <a:r>
              <a:rPr lang="en-GB" altLang="en-US"/>
              <a:t>Function point analysis</a:t>
            </a:r>
          </a:p>
        </p:txBody>
      </p:sp>
      <p:sp>
        <p:nvSpPr>
          <p:cNvPr id="25603" name="Content Placeholder 2"/>
          <p:cNvSpPr>
            <a:spLocks noGrp="1"/>
          </p:cNvSpPr>
          <p:nvPr>
            <p:ph idx="1"/>
          </p:nvPr>
        </p:nvSpPr>
        <p:spPr>
          <a:xfrm>
            <a:off x="179513" y="1161256"/>
            <a:ext cx="8856984" cy="4572000"/>
          </a:xfrm>
        </p:spPr>
        <p:txBody>
          <a:bodyPr/>
          <a:lstStyle/>
          <a:p>
            <a:pPr eaLnBrk="1" hangingPunct="1"/>
            <a:r>
              <a:rPr lang="en-GB" altLang="en-US" sz="2800" dirty="0"/>
              <a:t>External outputs  (can be stateful)</a:t>
            </a:r>
          </a:p>
          <a:p>
            <a:pPr lvl="1" eaLnBrk="1" hangingPunct="1"/>
            <a:r>
              <a:rPr lang="en-GB" altLang="en-US" sz="2000" dirty="0">
                <a:latin typeface="TheSans B5 Plain"/>
              </a:rPr>
              <a:t>Data presented to the user</a:t>
            </a:r>
          </a:p>
          <a:p>
            <a:pPr lvl="1" eaLnBrk="1" hangingPunct="1"/>
            <a:r>
              <a:rPr lang="en-GB" altLang="en-US" sz="2000" dirty="0">
                <a:latin typeface="TheSans B5 Plain"/>
              </a:rPr>
              <a:t>Must : involve some mathematics or derived data obtained or ILF or system behaviour updated</a:t>
            </a:r>
          </a:p>
          <a:p>
            <a:pPr lvl="1" eaLnBrk="1" hangingPunct="1"/>
            <a:r>
              <a:rPr lang="en-GB" altLang="en-US" sz="2000" dirty="0">
                <a:latin typeface="TheSans B5 Plain"/>
              </a:rPr>
              <a:t>Example produce sales report in PDF file format</a:t>
            </a:r>
          </a:p>
          <a:p>
            <a:pPr lvl="1" eaLnBrk="1" hangingPunct="1"/>
            <a:r>
              <a:rPr lang="en-GB" altLang="en-US" sz="2000" dirty="0">
                <a:latin typeface="TheSans B5 Plain"/>
              </a:rPr>
              <a:t>Complexity measure: </a:t>
            </a:r>
          </a:p>
          <a:p>
            <a:pPr lvl="2" eaLnBrk="1" hangingPunct="1"/>
            <a:r>
              <a:rPr lang="en-GB" altLang="en-US" sz="2000" dirty="0">
                <a:latin typeface="TheSans B5 Plain"/>
              </a:rPr>
              <a:t>data element types and file type referenced (e.g. count of tables updated)</a:t>
            </a:r>
          </a:p>
          <a:p>
            <a:pPr eaLnBrk="1" hangingPunct="1"/>
            <a:r>
              <a:rPr lang="en-GB" altLang="en-US" sz="2800" dirty="0"/>
              <a:t>External inquires   (not stateful)</a:t>
            </a:r>
          </a:p>
          <a:p>
            <a:pPr lvl="1" eaLnBrk="1" hangingPunct="1"/>
            <a:r>
              <a:rPr lang="en-GB" altLang="en-US" sz="2800" dirty="0">
                <a:latin typeface="TheSans B5 Plain"/>
              </a:rPr>
              <a:t>Data presented to the user</a:t>
            </a:r>
          </a:p>
          <a:p>
            <a:pPr lvl="1" eaLnBrk="1" hangingPunct="1"/>
            <a:r>
              <a:rPr lang="en-GB" altLang="en-US" sz="2800" dirty="0">
                <a:latin typeface="TheSans B5 Plain"/>
              </a:rPr>
              <a:t>No maths or derived data involved no updates to ILFs</a:t>
            </a:r>
          </a:p>
          <a:p>
            <a:pPr lvl="1" eaLnBrk="1" hangingPunct="1"/>
            <a:r>
              <a:rPr lang="en-GB" altLang="en-US" sz="2800" dirty="0">
                <a:latin typeface="TheSans B5 Plain"/>
              </a:rPr>
              <a:t>Complexity measure : see external output</a:t>
            </a:r>
          </a:p>
          <a:p>
            <a:pPr lvl="1" eaLnBrk="1" hangingPunct="1"/>
            <a:r>
              <a:rPr lang="en-GB" altLang="en-US" sz="2800" dirty="0">
                <a:latin typeface="TheSans B5 Plain"/>
              </a:rPr>
              <a:t>Example..  Search for available hotels</a:t>
            </a:r>
          </a:p>
          <a:p>
            <a:pPr lvl="1" eaLnBrk="1" hangingPunct="1"/>
            <a:endParaRPr lang="en-GB" altLang="en-US" sz="2800" dirty="0">
              <a:latin typeface="TheSans B5 Plain"/>
            </a:endParaRPr>
          </a:p>
          <a:p>
            <a:pPr eaLnBrk="1" hangingPunct="1"/>
            <a:endParaRPr lang="en-GB" altLang="en-US" sz="2800" dirty="0"/>
          </a:p>
          <a:p>
            <a:pPr eaLnBrk="1" hangingPunct="1"/>
            <a:endParaRPr lang="en-GB" altLang="en-US" sz="2800" dirty="0"/>
          </a:p>
          <a:p>
            <a:pPr lvl="1" eaLnBrk="1" hangingPunct="1"/>
            <a:endParaRPr lang="en-GB" altLang="en-US" sz="2800" dirty="0">
              <a:latin typeface="TheSans B5 Plain"/>
            </a:endParaRPr>
          </a:p>
        </p:txBody>
      </p:sp>
      <p:sp>
        <p:nvSpPr>
          <p:cNvPr id="25604"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dirty="0">
                <a:solidFill>
                  <a:srgbClr val="08515E"/>
                </a:solidFill>
              </a:rPr>
              <a:t>© University of Liverpool</a:t>
            </a:r>
          </a:p>
        </p:txBody>
      </p:sp>
      <p:sp>
        <p:nvSpPr>
          <p:cNvPr id="25605"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dirty="0">
                <a:solidFill>
                  <a:srgbClr val="08515E"/>
                </a:solidFill>
              </a:rPr>
              <a:t>COMP319</a:t>
            </a:r>
            <a:endParaRPr lang="en-US" sz="1200" dirty="0">
              <a:solidFill>
                <a:srgbClr val="08515E"/>
              </a:solidFill>
            </a:endParaRPr>
          </a:p>
        </p:txBody>
      </p:sp>
      <p:sp>
        <p:nvSpPr>
          <p:cNvPr id="25606"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726299F5-7669-4D8D-AD9B-50FA56483C2F}" type="slidenum">
              <a:rPr lang="en-US" altLang="en-US" sz="1200">
                <a:solidFill>
                  <a:srgbClr val="08515E"/>
                </a:solidFill>
              </a:rPr>
              <a:pPr/>
              <a:t>20</a:t>
            </a:fld>
            <a:endParaRPr lang="en-US" altLang="en-US" sz="1200">
              <a:solidFill>
                <a:srgbClr val="08515E"/>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GB" altLang="en-US"/>
              <a:t>Calculating Function points</a:t>
            </a:r>
          </a:p>
        </p:txBody>
      </p:sp>
      <p:sp>
        <p:nvSpPr>
          <p:cNvPr id="23555"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dirty="0">
                <a:solidFill>
                  <a:srgbClr val="08515E"/>
                </a:solidFill>
              </a:rPr>
              <a:t>© University of Liverpool</a:t>
            </a:r>
          </a:p>
        </p:txBody>
      </p:sp>
      <p:sp>
        <p:nvSpPr>
          <p:cNvPr id="23556"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dirty="0">
                <a:solidFill>
                  <a:srgbClr val="08515E"/>
                </a:solidFill>
              </a:rPr>
              <a:t>COMP319</a:t>
            </a:r>
            <a:endParaRPr lang="en-US" sz="1200" dirty="0">
              <a:solidFill>
                <a:srgbClr val="08515E"/>
              </a:solidFill>
            </a:endParaRPr>
          </a:p>
        </p:txBody>
      </p:sp>
      <p:sp>
        <p:nvSpPr>
          <p:cNvPr id="23557"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0F21505C-B06C-474B-944B-B134857AD47D}" type="slidenum">
              <a:rPr lang="en-US" altLang="en-US" sz="1200">
                <a:solidFill>
                  <a:srgbClr val="08515E"/>
                </a:solidFill>
              </a:rPr>
              <a:pPr/>
              <a:t>21</a:t>
            </a:fld>
            <a:endParaRPr lang="en-US" altLang="en-US" sz="1200">
              <a:solidFill>
                <a:srgbClr val="08515E"/>
              </a:solidFill>
            </a:endParaRPr>
          </a:p>
        </p:txBody>
      </p:sp>
      <p:sp>
        <p:nvSpPr>
          <p:cNvPr id="23558" name="Slide Number Placeholder 4"/>
          <p:cNvSpPr txBox="1">
            <a:spLocks/>
          </p:cNvSpPr>
          <p:nvPr/>
        </p:nvSpPr>
        <p:spPr bwMode="auto">
          <a:xfrm>
            <a:off x="6848475" y="635317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IE" altLang="en-US" sz="1200">
                <a:solidFill>
                  <a:srgbClr val="08515E"/>
                </a:solidFill>
              </a:rPr>
              <a:t>slide </a:t>
            </a:r>
            <a:fld id="{4EE6626A-D141-4F14-B1C5-78C4B8C27AA3}" type="slidenum">
              <a:rPr lang="en-IE" altLang="en-US" sz="1200">
                <a:solidFill>
                  <a:srgbClr val="08515E"/>
                </a:solidFill>
              </a:rPr>
              <a:pPr/>
              <a:t>21</a:t>
            </a:fld>
            <a:endParaRPr lang="en-IE" altLang="en-US" sz="1400">
              <a:solidFill>
                <a:srgbClr val="08515E"/>
              </a:solidFill>
              <a:latin typeface="Times New Roman" panose="02020603050405020304" pitchFamily="18" charset="0"/>
            </a:endParaRPr>
          </a:p>
        </p:txBody>
      </p:sp>
      <p:sp>
        <p:nvSpPr>
          <p:cNvPr id="23559" name="Footer Placeholder 5"/>
          <p:cNvSpPr txBox="1">
            <a:spLocks/>
          </p:cNvSpPr>
          <p:nvPr/>
        </p:nvSpPr>
        <p:spPr bwMode="auto">
          <a:xfrm>
            <a:off x="2743200" y="63627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algn="r"/>
            <a:r>
              <a:rPr lang="en-IE" altLang="en-US" sz="1200">
                <a:solidFill>
                  <a:srgbClr val="08515E"/>
                </a:solidFill>
              </a:rPr>
              <a:t>3SFE519 S Coope 2004</a:t>
            </a:r>
          </a:p>
        </p:txBody>
      </p:sp>
      <p:sp>
        <p:nvSpPr>
          <p:cNvPr id="23560" name="Rectangle 3"/>
          <p:cNvSpPr txBox="1">
            <a:spLocks noChangeArrowheads="1"/>
          </p:cNvSpPr>
          <p:nvPr/>
        </p:nvSpPr>
        <p:spPr bwMode="auto">
          <a:xfrm>
            <a:off x="685800" y="13716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tabLst>
                <a:tab pos="685800" algn="l"/>
              </a:tabLst>
              <a:defRPr sz="2400">
                <a:solidFill>
                  <a:schemeClr val="tx1"/>
                </a:solidFill>
                <a:latin typeface="TheSans B5 Plain"/>
                <a:cs typeface="Arial" panose="020B0604020202020204" pitchFamily="34" charset="0"/>
              </a:defRPr>
            </a:lvl1pPr>
            <a:lvl2pPr marL="742950" indent="-285750" eaLnBrk="0" hangingPunct="0">
              <a:tabLst>
                <a:tab pos="685800" algn="l"/>
              </a:tabLst>
              <a:defRPr sz="2400">
                <a:solidFill>
                  <a:schemeClr val="tx1"/>
                </a:solidFill>
                <a:latin typeface="TheSans B5 Plain"/>
                <a:cs typeface="Arial" panose="020B0604020202020204" pitchFamily="34" charset="0"/>
              </a:defRPr>
            </a:lvl2pPr>
            <a:lvl3pPr marL="1143000" indent="-228600" eaLnBrk="0" hangingPunct="0">
              <a:tabLst>
                <a:tab pos="685800" algn="l"/>
              </a:tabLst>
              <a:defRPr sz="2400">
                <a:solidFill>
                  <a:schemeClr val="tx1"/>
                </a:solidFill>
                <a:latin typeface="TheSans B5 Plain"/>
                <a:cs typeface="Arial" panose="020B0604020202020204" pitchFamily="34" charset="0"/>
              </a:defRPr>
            </a:lvl3pPr>
            <a:lvl4pPr marL="1600200" indent="-228600" eaLnBrk="0" hangingPunct="0">
              <a:tabLst>
                <a:tab pos="685800" algn="l"/>
              </a:tabLst>
              <a:defRPr sz="2400">
                <a:solidFill>
                  <a:schemeClr val="tx1"/>
                </a:solidFill>
                <a:latin typeface="TheSans B5 Plain"/>
                <a:cs typeface="Arial" panose="020B0604020202020204" pitchFamily="34" charset="0"/>
              </a:defRPr>
            </a:lvl4pPr>
            <a:lvl5pPr marL="2057400" indent="-228600" eaLnBrk="0" hangingPunct="0">
              <a:tabLst>
                <a:tab pos="685800" algn="l"/>
              </a:tabLst>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tabLst>
                <a:tab pos="685800" algn="l"/>
              </a:tabLs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tabLst>
                <a:tab pos="685800" algn="l"/>
              </a:tabLs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tabLst>
                <a:tab pos="685800" algn="l"/>
              </a:tabLs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tabLst>
                <a:tab pos="685800" algn="l"/>
              </a:tabLst>
              <a:defRPr sz="2400">
                <a:solidFill>
                  <a:schemeClr val="tx1"/>
                </a:solidFill>
                <a:latin typeface="TheSans B5 Plain"/>
                <a:cs typeface="Arial" panose="020B0604020202020204" pitchFamily="34" charset="0"/>
              </a:defRPr>
            </a:lvl9pPr>
          </a:lstStyle>
          <a:p>
            <a:pPr algn="ctr" eaLnBrk="1" hangingPunct="1">
              <a:lnSpc>
                <a:spcPct val="90000"/>
              </a:lnSpc>
              <a:spcBef>
                <a:spcPct val="20000"/>
              </a:spcBef>
            </a:pPr>
            <a:r>
              <a:rPr lang="en-GB" altLang="en-US" sz="3200">
                <a:solidFill>
                  <a:srgbClr val="08515E"/>
                </a:solidFill>
                <a:latin typeface="TheSans B7 Bold"/>
              </a:rPr>
              <a:t> x Weighting factor</a:t>
            </a:r>
          </a:p>
        </p:txBody>
      </p:sp>
      <p:sp>
        <p:nvSpPr>
          <p:cNvPr id="23561" name="Rectangle 4"/>
          <p:cNvSpPr>
            <a:spLocks noChangeArrowheads="1"/>
          </p:cNvSpPr>
          <p:nvPr/>
        </p:nvSpPr>
        <p:spPr bwMode="auto">
          <a:xfrm>
            <a:off x="323850" y="2286000"/>
            <a:ext cx="1905000" cy="6096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1800" b="1" dirty="0"/>
              <a:t>External</a:t>
            </a:r>
          </a:p>
          <a:p>
            <a:pPr eaLnBrk="1" hangingPunct="1"/>
            <a:r>
              <a:rPr lang="en-GB" altLang="en-US" sz="1800" b="1" dirty="0"/>
              <a:t>input count</a:t>
            </a:r>
          </a:p>
        </p:txBody>
      </p:sp>
      <p:sp>
        <p:nvSpPr>
          <p:cNvPr id="23562" name="Rectangle 5"/>
          <p:cNvSpPr>
            <a:spLocks noChangeArrowheads="1"/>
          </p:cNvSpPr>
          <p:nvPr/>
        </p:nvSpPr>
        <p:spPr bwMode="auto">
          <a:xfrm>
            <a:off x="2590800" y="2286000"/>
            <a:ext cx="1295400" cy="609600"/>
          </a:xfrm>
          <a:prstGeom prst="rect">
            <a:avLst/>
          </a:prstGeom>
          <a:solidFill>
            <a:srgbClr val="99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1800" b="1"/>
              <a:t>3</a:t>
            </a:r>
          </a:p>
        </p:txBody>
      </p:sp>
      <p:sp>
        <p:nvSpPr>
          <p:cNvPr id="23563" name="Rectangle 6"/>
          <p:cNvSpPr>
            <a:spLocks noChangeArrowheads="1"/>
          </p:cNvSpPr>
          <p:nvPr/>
        </p:nvSpPr>
        <p:spPr bwMode="auto">
          <a:xfrm>
            <a:off x="3886200" y="2286000"/>
            <a:ext cx="1295400" cy="609600"/>
          </a:xfrm>
          <a:prstGeom prst="rect">
            <a:avLst/>
          </a:prstGeom>
          <a:solidFill>
            <a:srgbClr val="99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1800" b="1"/>
              <a:t>4</a:t>
            </a:r>
          </a:p>
        </p:txBody>
      </p:sp>
      <p:sp>
        <p:nvSpPr>
          <p:cNvPr id="23564" name="Rectangle 7"/>
          <p:cNvSpPr>
            <a:spLocks noChangeArrowheads="1"/>
          </p:cNvSpPr>
          <p:nvPr/>
        </p:nvSpPr>
        <p:spPr bwMode="auto">
          <a:xfrm>
            <a:off x="5181600" y="2286000"/>
            <a:ext cx="1295400" cy="609600"/>
          </a:xfrm>
          <a:prstGeom prst="rect">
            <a:avLst/>
          </a:prstGeom>
          <a:solidFill>
            <a:srgbClr val="99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1800" b="1"/>
              <a:t>6</a:t>
            </a:r>
          </a:p>
        </p:txBody>
      </p:sp>
      <p:sp>
        <p:nvSpPr>
          <p:cNvPr id="23565" name="Rectangle 8"/>
          <p:cNvSpPr>
            <a:spLocks noChangeArrowheads="1"/>
          </p:cNvSpPr>
          <p:nvPr/>
        </p:nvSpPr>
        <p:spPr bwMode="auto">
          <a:xfrm>
            <a:off x="323850" y="2895600"/>
            <a:ext cx="1905000" cy="6096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1800" b="1" dirty="0"/>
              <a:t>External</a:t>
            </a:r>
          </a:p>
          <a:p>
            <a:pPr eaLnBrk="1" hangingPunct="1"/>
            <a:r>
              <a:rPr lang="en-GB" altLang="en-US" sz="1800" b="1" dirty="0"/>
              <a:t>output count</a:t>
            </a:r>
          </a:p>
        </p:txBody>
      </p:sp>
      <p:sp>
        <p:nvSpPr>
          <p:cNvPr id="23566" name="Rectangle 9"/>
          <p:cNvSpPr>
            <a:spLocks noChangeArrowheads="1"/>
          </p:cNvSpPr>
          <p:nvPr/>
        </p:nvSpPr>
        <p:spPr bwMode="auto">
          <a:xfrm>
            <a:off x="2590800" y="2895600"/>
            <a:ext cx="1295400" cy="609600"/>
          </a:xfrm>
          <a:prstGeom prst="rect">
            <a:avLst/>
          </a:prstGeom>
          <a:solidFill>
            <a:srgbClr val="99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1800" b="1"/>
              <a:t>4</a:t>
            </a:r>
          </a:p>
        </p:txBody>
      </p:sp>
      <p:sp>
        <p:nvSpPr>
          <p:cNvPr id="23567" name="Rectangle 10"/>
          <p:cNvSpPr>
            <a:spLocks noChangeArrowheads="1"/>
          </p:cNvSpPr>
          <p:nvPr/>
        </p:nvSpPr>
        <p:spPr bwMode="auto">
          <a:xfrm>
            <a:off x="3886200" y="2895600"/>
            <a:ext cx="1295400" cy="609600"/>
          </a:xfrm>
          <a:prstGeom prst="rect">
            <a:avLst/>
          </a:prstGeom>
          <a:solidFill>
            <a:srgbClr val="99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1800" b="1"/>
              <a:t>5</a:t>
            </a:r>
          </a:p>
        </p:txBody>
      </p:sp>
      <p:sp>
        <p:nvSpPr>
          <p:cNvPr id="23568" name="Rectangle 11"/>
          <p:cNvSpPr>
            <a:spLocks noChangeArrowheads="1"/>
          </p:cNvSpPr>
          <p:nvPr/>
        </p:nvSpPr>
        <p:spPr bwMode="auto">
          <a:xfrm>
            <a:off x="5181600" y="2895600"/>
            <a:ext cx="1295400" cy="609600"/>
          </a:xfrm>
          <a:prstGeom prst="rect">
            <a:avLst/>
          </a:prstGeom>
          <a:solidFill>
            <a:srgbClr val="99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1800" b="1"/>
              <a:t>7</a:t>
            </a:r>
          </a:p>
        </p:txBody>
      </p:sp>
      <p:sp>
        <p:nvSpPr>
          <p:cNvPr id="23569" name="Rectangle 12"/>
          <p:cNvSpPr>
            <a:spLocks noChangeArrowheads="1"/>
          </p:cNvSpPr>
          <p:nvPr/>
        </p:nvSpPr>
        <p:spPr bwMode="auto">
          <a:xfrm>
            <a:off x="290513" y="3505200"/>
            <a:ext cx="1905000" cy="6096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1800" b="1" dirty="0"/>
              <a:t>Inquiries</a:t>
            </a:r>
          </a:p>
        </p:txBody>
      </p:sp>
      <p:sp>
        <p:nvSpPr>
          <p:cNvPr id="23570" name="Rectangle 13"/>
          <p:cNvSpPr>
            <a:spLocks noChangeArrowheads="1"/>
          </p:cNvSpPr>
          <p:nvPr/>
        </p:nvSpPr>
        <p:spPr bwMode="auto">
          <a:xfrm>
            <a:off x="2590800" y="3505200"/>
            <a:ext cx="1295400" cy="609600"/>
          </a:xfrm>
          <a:prstGeom prst="rect">
            <a:avLst/>
          </a:prstGeom>
          <a:solidFill>
            <a:srgbClr val="99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1800" b="1"/>
              <a:t>3</a:t>
            </a:r>
          </a:p>
        </p:txBody>
      </p:sp>
      <p:sp>
        <p:nvSpPr>
          <p:cNvPr id="23571" name="Rectangle 14"/>
          <p:cNvSpPr>
            <a:spLocks noChangeArrowheads="1"/>
          </p:cNvSpPr>
          <p:nvPr/>
        </p:nvSpPr>
        <p:spPr bwMode="auto">
          <a:xfrm>
            <a:off x="3886200" y="3505200"/>
            <a:ext cx="1295400" cy="609600"/>
          </a:xfrm>
          <a:prstGeom prst="rect">
            <a:avLst/>
          </a:prstGeom>
          <a:solidFill>
            <a:srgbClr val="99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1800" b="1"/>
              <a:t>4</a:t>
            </a:r>
          </a:p>
        </p:txBody>
      </p:sp>
      <p:sp>
        <p:nvSpPr>
          <p:cNvPr id="23572" name="Rectangle 15"/>
          <p:cNvSpPr>
            <a:spLocks noChangeArrowheads="1"/>
          </p:cNvSpPr>
          <p:nvPr/>
        </p:nvSpPr>
        <p:spPr bwMode="auto">
          <a:xfrm>
            <a:off x="5181600" y="3505200"/>
            <a:ext cx="1295400" cy="609600"/>
          </a:xfrm>
          <a:prstGeom prst="rect">
            <a:avLst/>
          </a:prstGeom>
          <a:solidFill>
            <a:srgbClr val="99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1800" b="1"/>
              <a:t>6</a:t>
            </a:r>
          </a:p>
        </p:txBody>
      </p:sp>
      <p:sp>
        <p:nvSpPr>
          <p:cNvPr id="23573" name="Rectangle 16"/>
          <p:cNvSpPr>
            <a:spLocks noChangeArrowheads="1"/>
          </p:cNvSpPr>
          <p:nvPr/>
        </p:nvSpPr>
        <p:spPr bwMode="auto">
          <a:xfrm>
            <a:off x="290513" y="4114800"/>
            <a:ext cx="1905000" cy="6096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1800" b="1"/>
              <a:t>Number of</a:t>
            </a:r>
          </a:p>
          <a:p>
            <a:pPr eaLnBrk="1" hangingPunct="1"/>
            <a:r>
              <a:rPr lang="en-GB" altLang="en-US" sz="1800" b="1"/>
              <a:t>Internal logical files</a:t>
            </a:r>
          </a:p>
        </p:txBody>
      </p:sp>
      <p:sp>
        <p:nvSpPr>
          <p:cNvPr id="23574" name="Rectangle 17"/>
          <p:cNvSpPr>
            <a:spLocks noChangeArrowheads="1"/>
          </p:cNvSpPr>
          <p:nvPr/>
        </p:nvSpPr>
        <p:spPr bwMode="auto">
          <a:xfrm>
            <a:off x="2590800" y="4114800"/>
            <a:ext cx="1295400" cy="609600"/>
          </a:xfrm>
          <a:prstGeom prst="rect">
            <a:avLst/>
          </a:prstGeom>
          <a:solidFill>
            <a:srgbClr val="99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1800" b="1"/>
              <a:t>7</a:t>
            </a:r>
          </a:p>
        </p:txBody>
      </p:sp>
      <p:sp>
        <p:nvSpPr>
          <p:cNvPr id="23575" name="Rectangle 18"/>
          <p:cNvSpPr>
            <a:spLocks noChangeArrowheads="1"/>
          </p:cNvSpPr>
          <p:nvPr/>
        </p:nvSpPr>
        <p:spPr bwMode="auto">
          <a:xfrm>
            <a:off x="3886200" y="4114800"/>
            <a:ext cx="1295400" cy="609600"/>
          </a:xfrm>
          <a:prstGeom prst="rect">
            <a:avLst/>
          </a:prstGeom>
          <a:solidFill>
            <a:srgbClr val="99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1800" b="1"/>
              <a:t>10</a:t>
            </a:r>
          </a:p>
        </p:txBody>
      </p:sp>
      <p:sp>
        <p:nvSpPr>
          <p:cNvPr id="23576" name="Rectangle 19"/>
          <p:cNvSpPr>
            <a:spLocks noChangeArrowheads="1"/>
          </p:cNvSpPr>
          <p:nvPr/>
        </p:nvSpPr>
        <p:spPr bwMode="auto">
          <a:xfrm>
            <a:off x="5181600" y="4114800"/>
            <a:ext cx="1295400" cy="609600"/>
          </a:xfrm>
          <a:prstGeom prst="rect">
            <a:avLst/>
          </a:prstGeom>
          <a:solidFill>
            <a:srgbClr val="99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1800" b="1"/>
              <a:t>15</a:t>
            </a:r>
          </a:p>
        </p:txBody>
      </p:sp>
      <p:sp>
        <p:nvSpPr>
          <p:cNvPr id="23577" name="Rectangle 20"/>
          <p:cNvSpPr>
            <a:spLocks noChangeArrowheads="1"/>
          </p:cNvSpPr>
          <p:nvPr/>
        </p:nvSpPr>
        <p:spPr bwMode="auto">
          <a:xfrm>
            <a:off x="323850" y="4724400"/>
            <a:ext cx="1905000" cy="6096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1800" b="1"/>
              <a:t>External</a:t>
            </a:r>
          </a:p>
          <a:p>
            <a:pPr eaLnBrk="1" hangingPunct="1"/>
            <a:r>
              <a:rPr lang="en-GB" altLang="en-US" sz="1800" b="1"/>
              <a:t>Interface files</a:t>
            </a:r>
          </a:p>
        </p:txBody>
      </p:sp>
      <p:sp>
        <p:nvSpPr>
          <p:cNvPr id="23578" name="Rectangle 21"/>
          <p:cNvSpPr>
            <a:spLocks noChangeArrowheads="1"/>
          </p:cNvSpPr>
          <p:nvPr/>
        </p:nvSpPr>
        <p:spPr bwMode="auto">
          <a:xfrm>
            <a:off x="2590800" y="4724400"/>
            <a:ext cx="1295400" cy="609600"/>
          </a:xfrm>
          <a:prstGeom prst="rect">
            <a:avLst/>
          </a:prstGeom>
          <a:solidFill>
            <a:srgbClr val="99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1800" b="1"/>
              <a:t>5</a:t>
            </a:r>
          </a:p>
        </p:txBody>
      </p:sp>
      <p:sp>
        <p:nvSpPr>
          <p:cNvPr id="23579" name="Rectangle 22"/>
          <p:cNvSpPr>
            <a:spLocks noChangeArrowheads="1"/>
          </p:cNvSpPr>
          <p:nvPr/>
        </p:nvSpPr>
        <p:spPr bwMode="auto">
          <a:xfrm>
            <a:off x="3886200" y="4724400"/>
            <a:ext cx="1295400" cy="609600"/>
          </a:xfrm>
          <a:prstGeom prst="rect">
            <a:avLst/>
          </a:prstGeom>
          <a:solidFill>
            <a:srgbClr val="99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1800" b="1"/>
              <a:t>7</a:t>
            </a:r>
          </a:p>
        </p:txBody>
      </p:sp>
      <p:sp>
        <p:nvSpPr>
          <p:cNvPr id="23580" name="Rectangle 23"/>
          <p:cNvSpPr>
            <a:spLocks noChangeArrowheads="1"/>
          </p:cNvSpPr>
          <p:nvPr/>
        </p:nvSpPr>
        <p:spPr bwMode="auto">
          <a:xfrm>
            <a:off x="5181600" y="4724400"/>
            <a:ext cx="1295400" cy="609600"/>
          </a:xfrm>
          <a:prstGeom prst="rect">
            <a:avLst/>
          </a:prstGeom>
          <a:solidFill>
            <a:srgbClr val="99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1800" b="1"/>
              <a:t>10</a:t>
            </a:r>
          </a:p>
        </p:txBody>
      </p:sp>
      <p:sp>
        <p:nvSpPr>
          <p:cNvPr id="23581" name="Rectangle 24"/>
          <p:cNvSpPr>
            <a:spLocks noChangeArrowheads="1"/>
          </p:cNvSpPr>
          <p:nvPr/>
        </p:nvSpPr>
        <p:spPr bwMode="auto">
          <a:xfrm>
            <a:off x="2590800" y="1752600"/>
            <a:ext cx="1295400" cy="6096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1800" b="1"/>
              <a:t>Simple</a:t>
            </a:r>
          </a:p>
        </p:txBody>
      </p:sp>
      <p:sp>
        <p:nvSpPr>
          <p:cNvPr id="23582" name="Rectangle 25"/>
          <p:cNvSpPr>
            <a:spLocks noChangeArrowheads="1"/>
          </p:cNvSpPr>
          <p:nvPr/>
        </p:nvSpPr>
        <p:spPr bwMode="auto">
          <a:xfrm>
            <a:off x="3886200" y="1752600"/>
            <a:ext cx="1295400" cy="6096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1800" b="1"/>
              <a:t>Average</a:t>
            </a:r>
          </a:p>
        </p:txBody>
      </p:sp>
      <p:sp>
        <p:nvSpPr>
          <p:cNvPr id="23583" name="Rectangle 26"/>
          <p:cNvSpPr>
            <a:spLocks noChangeArrowheads="1"/>
          </p:cNvSpPr>
          <p:nvPr/>
        </p:nvSpPr>
        <p:spPr bwMode="auto">
          <a:xfrm>
            <a:off x="5181600" y="1752600"/>
            <a:ext cx="1295400" cy="6096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1800" b="1"/>
              <a:t>Complex</a:t>
            </a:r>
          </a:p>
        </p:txBody>
      </p:sp>
      <p:sp>
        <p:nvSpPr>
          <p:cNvPr id="23584" name="Rectangle 27"/>
          <p:cNvSpPr>
            <a:spLocks noChangeArrowheads="1"/>
          </p:cNvSpPr>
          <p:nvPr/>
        </p:nvSpPr>
        <p:spPr bwMode="auto">
          <a:xfrm>
            <a:off x="6477000" y="2286000"/>
            <a:ext cx="1295400" cy="609600"/>
          </a:xfrm>
          <a:prstGeom prst="rect">
            <a:avLst/>
          </a:prstGeom>
          <a:solidFill>
            <a:srgbClr val="99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endParaRPr lang="en-GB" altLang="en-US" sz="1800" b="1"/>
          </a:p>
        </p:txBody>
      </p:sp>
      <p:sp>
        <p:nvSpPr>
          <p:cNvPr id="23585" name="Rectangle 28"/>
          <p:cNvSpPr>
            <a:spLocks noChangeArrowheads="1"/>
          </p:cNvSpPr>
          <p:nvPr/>
        </p:nvSpPr>
        <p:spPr bwMode="auto">
          <a:xfrm>
            <a:off x="6477000" y="2895600"/>
            <a:ext cx="1295400" cy="609600"/>
          </a:xfrm>
          <a:prstGeom prst="rect">
            <a:avLst/>
          </a:prstGeom>
          <a:solidFill>
            <a:srgbClr val="99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endParaRPr lang="en-GB" altLang="en-US" sz="1800" b="1"/>
          </a:p>
        </p:txBody>
      </p:sp>
      <p:sp>
        <p:nvSpPr>
          <p:cNvPr id="23586" name="Rectangle 29"/>
          <p:cNvSpPr>
            <a:spLocks noChangeArrowheads="1"/>
          </p:cNvSpPr>
          <p:nvPr/>
        </p:nvSpPr>
        <p:spPr bwMode="auto">
          <a:xfrm>
            <a:off x="6477000" y="3505200"/>
            <a:ext cx="1295400" cy="609600"/>
          </a:xfrm>
          <a:prstGeom prst="rect">
            <a:avLst/>
          </a:prstGeom>
          <a:solidFill>
            <a:srgbClr val="99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endParaRPr lang="en-GB" altLang="en-US" sz="1800" b="1"/>
          </a:p>
        </p:txBody>
      </p:sp>
      <p:sp>
        <p:nvSpPr>
          <p:cNvPr id="23587" name="Rectangle 30"/>
          <p:cNvSpPr>
            <a:spLocks noChangeArrowheads="1"/>
          </p:cNvSpPr>
          <p:nvPr/>
        </p:nvSpPr>
        <p:spPr bwMode="auto">
          <a:xfrm>
            <a:off x="6477000" y="4114800"/>
            <a:ext cx="1295400" cy="609600"/>
          </a:xfrm>
          <a:prstGeom prst="rect">
            <a:avLst/>
          </a:prstGeom>
          <a:solidFill>
            <a:srgbClr val="99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endParaRPr lang="en-GB" altLang="en-US" sz="1800" b="1"/>
          </a:p>
        </p:txBody>
      </p:sp>
      <p:sp>
        <p:nvSpPr>
          <p:cNvPr id="23588" name="Rectangle 31"/>
          <p:cNvSpPr>
            <a:spLocks noChangeArrowheads="1"/>
          </p:cNvSpPr>
          <p:nvPr/>
        </p:nvSpPr>
        <p:spPr bwMode="auto">
          <a:xfrm>
            <a:off x="6477000" y="4724400"/>
            <a:ext cx="1295400" cy="609600"/>
          </a:xfrm>
          <a:prstGeom prst="rect">
            <a:avLst/>
          </a:prstGeom>
          <a:solidFill>
            <a:srgbClr val="99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endParaRPr lang="en-GB" altLang="en-US" sz="1800" b="1"/>
          </a:p>
        </p:txBody>
      </p:sp>
      <p:sp>
        <p:nvSpPr>
          <p:cNvPr id="23589" name="Rectangle 32"/>
          <p:cNvSpPr>
            <a:spLocks noChangeArrowheads="1"/>
          </p:cNvSpPr>
          <p:nvPr/>
        </p:nvSpPr>
        <p:spPr bwMode="auto">
          <a:xfrm>
            <a:off x="6477000" y="5334000"/>
            <a:ext cx="1295400" cy="609600"/>
          </a:xfrm>
          <a:prstGeom prst="rect">
            <a:avLst/>
          </a:prstGeom>
          <a:solidFill>
            <a:srgbClr val="99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endParaRPr lang="en-GB" altLang="en-US" sz="1800" b="1"/>
          </a:p>
        </p:txBody>
      </p:sp>
      <p:sp>
        <p:nvSpPr>
          <p:cNvPr id="23590" name="Line 33"/>
          <p:cNvSpPr>
            <a:spLocks noChangeShapeType="1"/>
          </p:cNvSpPr>
          <p:nvPr/>
        </p:nvSpPr>
        <p:spPr bwMode="auto">
          <a:xfrm flipV="1">
            <a:off x="2819400" y="5715000"/>
            <a:ext cx="3429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591" name="Text Box 34"/>
          <p:cNvSpPr txBox="1">
            <a:spLocks noChangeArrowheads="1"/>
          </p:cNvSpPr>
          <p:nvPr/>
        </p:nvSpPr>
        <p:spPr bwMode="auto">
          <a:xfrm>
            <a:off x="1447800" y="5500688"/>
            <a:ext cx="1390650" cy="3667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1800" b="1"/>
              <a:t>Count total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333375"/>
            <a:ext cx="8229600" cy="661988"/>
          </a:xfrm>
        </p:spPr>
        <p:txBody>
          <a:bodyPr/>
          <a:lstStyle/>
          <a:p>
            <a:r>
              <a:rPr lang="en-GB" altLang="en-US" sz="3200"/>
              <a:t>Function point estimation including the value adjustment factor (VAF)</a:t>
            </a:r>
          </a:p>
        </p:txBody>
      </p:sp>
      <p:sp>
        <p:nvSpPr>
          <p:cNvPr id="26627" name="Content Placeholder 2"/>
          <p:cNvSpPr>
            <a:spLocks noGrp="1"/>
          </p:cNvSpPr>
          <p:nvPr>
            <p:ph idx="1"/>
          </p:nvPr>
        </p:nvSpPr>
        <p:spPr>
          <a:xfrm>
            <a:off x="457200" y="1125538"/>
            <a:ext cx="7848600" cy="4572000"/>
          </a:xfrm>
        </p:spPr>
        <p:txBody>
          <a:bodyPr/>
          <a:lstStyle/>
          <a:p>
            <a:pPr marL="0" indent="0">
              <a:buFont typeface="Times" panose="02020603050405020304" pitchFamily="18" charset="0"/>
              <a:buNone/>
            </a:pPr>
            <a:r>
              <a:rPr lang="en-GB" altLang="en-US" sz="2000" b="1"/>
              <a:t>FP = count-total x (0.65 + 0.01 </a:t>
            </a:r>
            <a:r>
              <a:rPr lang="en-GB" altLang="en-US" b="1">
                <a:latin typeface="Times New Roman" panose="02020603050405020304" pitchFamily="18" charset="0"/>
                <a:cs typeface="Times New Roman" panose="02020603050405020304" pitchFamily="18" charset="0"/>
              </a:rPr>
              <a:t>∑</a:t>
            </a:r>
            <a:r>
              <a:rPr lang="en-GB" altLang="en-US" sz="2000" b="1"/>
              <a:t>Fi)</a:t>
            </a:r>
          </a:p>
          <a:p>
            <a:pPr marL="0" indent="0">
              <a:buFont typeface="Times" panose="02020603050405020304" pitchFamily="18" charset="0"/>
              <a:buNone/>
            </a:pPr>
            <a:r>
              <a:rPr lang="en-GB" altLang="en-US" sz="2000" b="1"/>
              <a:t>F1 = Reliable backup and recovery (1-5)</a:t>
            </a:r>
          </a:p>
          <a:p>
            <a:pPr marL="0" indent="0">
              <a:buFont typeface="Times" panose="02020603050405020304" pitchFamily="18" charset="0"/>
              <a:buNone/>
            </a:pPr>
            <a:r>
              <a:rPr lang="en-GB" altLang="en-US" sz="2000" b="1"/>
              <a:t>F2 = Data communications (1-5)</a:t>
            </a:r>
          </a:p>
          <a:p>
            <a:pPr marL="0" indent="0">
              <a:buFont typeface="Times" panose="02020603050405020304" pitchFamily="18" charset="0"/>
              <a:buNone/>
            </a:pPr>
            <a:r>
              <a:rPr lang="en-GB" altLang="en-US" sz="2000" b="1"/>
              <a:t>F3 = Distributed functions (1-5)</a:t>
            </a:r>
          </a:p>
          <a:p>
            <a:pPr marL="0" indent="0">
              <a:buFont typeface="Times" panose="02020603050405020304" pitchFamily="18" charset="0"/>
              <a:buNone/>
            </a:pPr>
            <a:r>
              <a:rPr lang="en-GB" altLang="en-US" sz="2000" b="1"/>
              <a:t>F4 = Performance (1-5)</a:t>
            </a:r>
          </a:p>
          <a:p>
            <a:pPr marL="0" indent="0">
              <a:buFont typeface="Times" panose="02020603050405020304" pitchFamily="18" charset="0"/>
              <a:buNone/>
            </a:pPr>
            <a:r>
              <a:rPr lang="en-GB" altLang="en-US" sz="2000" b="1"/>
              <a:t>F5 = Heavily used configuration (1-5)</a:t>
            </a:r>
          </a:p>
          <a:p>
            <a:pPr marL="0" indent="0">
              <a:buFont typeface="Times" panose="02020603050405020304" pitchFamily="18" charset="0"/>
              <a:buNone/>
            </a:pPr>
            <a:r>
              <a:rPr lang="en-GB" altLang="en-US" sz="2000" b="1"/>
              <a:t>F6 = Online data entry (1-5)</a:t>
            </a:r>
          </a:p>
          <a:p>
            <a:pPr marL="0" indent="0">
              <a:buFont typeface="Times" panose="02020603050405020304" pitchFamily="18" charset="0"/>
              <a:buNone/>
            </a:pPr>
            <a:r>
              <a:rPr lang="en-GB" altLang="en-US" sz="2000" b="1"/>
              <a:t>F7 = Operational ease (UI) (1-5)</a:t>
            </a:r>
          </a:p>
          <a:p>
            <a:pPr marL="0" indent="0">
              <a:buFont typeface="Times" panose="02020603050405020304" pitchFamily="18" charset="0"/>
              <a:buNone/>
            </a:pPr>
            <a:r>
              <a:rPr lang="en-GB" altLang="en-US" sz="2000" b="1"/>
              <a:t>F8 = Master file updated online (1-5)</a:t>
            </a:r>
          </a:p>
          <a:p>
            <a:pPr marL="0" indent="0">
              <a:buFont typeface="Times" panose="02020603050405020304" pitchFamily="18" charset="0"/>
              <a:buNone/>
            </a:pPr>
            <a:r>
              <a:rPr lang="en-GB" altLang="en-US" sz="2000" b="1"/>
              <a:t>F9 = Complex interface (1-5)</a:t>
            </a:r>
          </a:p>
          <a:p>
            <a:pPr marL="0" indent="0">
              <a:buFont typeface="Times" panose="02020603050405020304" pitchFamily="18" charset="0"/>
              <a:buNone/>
            </a:pPr>
            <a:r>
              <a:rPr lang="en-GB" altLang="en-US" sz="2000" b="1"/>
              <a:t>F10 = Complex processing (1-5)</a:t>
            </a:r>
          </a:p>
          <a:p>
            <a:pPr marL="0" indent="0">
              <a:buFont typeface="Times" panose="02020603050405020304" pitchFamily="18" charset="0"/>
              <a:buNone/>
            </a:pPr>
            <a:r>
              <a:rPr lang="en-GB" altLang="en-US" sz="2000" b="1"/>
              <a:t>F11 = Reusability (1-5)</a:t>
            </a:r>
          </a:p>
          <a:p>
            <a:pPr marL="0" indent="0">
              <a:buFont typeface="Times" panose="02020603050405020304" pitchFamily="18" charset="0"/>
              <a:buNone/>
            </a:pPr>
            <a:r>
              <a:rPr lang="en-GB" altLang="en-US" sz="2000" b="1"/>
              <a:t>F12 = Installation included (1-5)</a:t>
            </a:r>
          </a:p>
          <a:p>
            <a:pPr marL="0" indent="0">
              <a:buFont typeface="Times" panose="02020603050405020304" pitchFamily="18" charset="0"/>
              <a:buNone/>
            </a:pPr>
            <a:r>
              <a:rPr lang="en-GB" altLang="en-US" sz="2000" b="1"/>
              <a:t>F13 = Multiple sites (1-5)</a:t>
            </a:r>
          </a:p>
          <a:p>
            <a:pPr marL="0" indent="0">
              <a:buFont typeface="Times" panose="02020603050405020304" pitchFamily="18" charset="0"/>
              <a:buNone/>
            </a:pPr>
            <a:r>
              <a:rPr lang="en-GB" altLang="en-US" sz="2000" b="1"/>
              <a:t>F14 = Facilitate change  (1-5)</a:t>
            </a:r>
          </a:p>
          <a:p>
            <a:pPr marL="0" indent="0">
              <a:buFont typeface="Times" panose="02020603050405020304" pitchFamily="18" charset="0"/>
              <a:buNone/>
            </a:pPr>
            <a:endParaRPr lang="en-GB" altLang="en-US" sz="2000" b="1"/>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2C1EDE0F-2076-44EF-BC4C-931637C3465D}" type="slidenum">
              <a:rPr lang="en-US" altLang="en-US" sz="1200">
                <a:solidFill>
                  <a:srgbClr val="08515E"/>
                </a:solidFill>
              </a:rPr>
              <a:pPr/>
              <a:t>22</a:t>
            </a:fld>
            <a:endParaRPr lang="en-US" altLang="en-US" sz="1200">
              <a:solidFill>
                <a:srgbClr val="08515E"/>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4753C-623D-A610-576C-869BDE4AC2C8}"/>
              </a:ext>
            </a:extLst>
          </p:cNvPr>
          <p:cNvSpPr>
            <a:spLocks noGrp="1"/>
          </p:cNvSpPr>
          <p:nvPr>
            <p:ph type="title"/>
          </p:nvPr>
        </p:nvSpPr>
        <p:spPr/>
        <p:txBody>
          <a:bodyPr/>
          <a:lstStyle/>
          <a:p>
            <a:r>
              <a:rPr lang="en-GB" dirty="0"/>
              <a:t>FP issues</a:t>
            </a:r>
          </a:p>
        </p:txBody>
      </p:sp>
      <p:sp>
        <p:nvSpPr>
          <p:cNvPr id="3" name="Content Placeholder 2">
            <a:extLst>
              <a:ext uri="{FF2B5EF4-FFF2-40B4-BE49-F238E27FC236}">
                <a16:creationId xmlns:a16="http://schemas.microsoft.com/office/drawing/2014/main" id="{BB8F72E7-783C-C58E-052C-46993B75877C}"/>
              </a:ext>
            </a:extLst>
          </p:cNvPr>
          <p:cNvSpPr>
            <a:spLocks noGrp="1"/>
          </p:cNvSpPr>
          <p:nvPr>
            <p:ph idx="1"/>
          </p:nvPr>
        </p:nvSpPr>
        <p:spPr/>
        <p:txBody>
          <a:bodyPr/>
          <a:lstStyle/>
          <a:p>
            <a:r>
              <a:rPr lang="en-GB" dirty="0"/>
              <a:t>Very focused on information style systems</a:t>
            </a:r>
          </a:p>
          <a:p>
            <a:r>
              <a:rPr lang="en-GB" dirty="0"/>
              <a:t>No focus on algorithm complexity, just data</a:t>
            </a:r>
          </a:p>
          <a:p>
            <a:r>
              <a:rPr lang="en-GB" dirty="0"/>
              <a:t>Not applicable for</a:t>
            </a:r>
          </a:p>
          <a:p>
            <a:pPr lvl="1"/>
            <a:r>
              <a:rPr lang="en-GB" dirty="0"/>
              <a:t>Complex UI e.g. games</a:t>
            </a:r>
          </a:p>
          <a:p>
            <a:pPr lvl="1"/>
            <a:r>
              <a:rPr lang="en-GB" dirty="0"/>
              <a:t>Difficult problems such as AI</a:t>
            </a:r>
          </a:p>
          <a:p>
            <a:pPr lvl="1"/>
            <a:r>
              <a:rPr lang="en-GB" dirty="0"/>
              <a:t>No focus on code re-use, assumes size of coding problem defined by complexity of product</a:t>
            </a:r>
          </a:p>
        </p:txBody>
      </p:sp>
      <p:sp>
        <p:nvSpPr>
          <p:cNvPr id="4" name="Date Placeholder 3">
            <a:extLst>
              <a:ext uri="{FF2B5EF4-FFF2-40B4-BE49-F238E27FC236}">
                <a16:creationId xmlns:a16="http://schemas.microsoft.com/office/drawing/2014/main" id="{AA7A4EAB-2B46-B134-3B0C-92F7431FF8BB}"/>
              </a:ext>
            </a:extLst>
          </p:cNvPr>
          <p:cNvSpPr>
            <a:spLocks noGrp="1"/>
          </p:cNvSpPr>
          <p:nvPr>
            <p:ph type="dt" sz="half" idx="10"/>
          </p:nvPr>
        </p:nvSpPr>
        <p:spPr/>
        <p:txBody>
          <a:bodyPr/>
          <a:lstStyle/>
          <a:p>
            <a:pPr>
              <a:defRPr/>
            </a:pPr>
            <a:r>
              <a:rPr lang="en-US"/>
              <a:t>© University of Liverpool</a:t>
            </a:r>
          </a:p>
        </p:txBody>
      </p:sp>
      <p:sp>
        <p:nvSpPr>
          <p:cNvPr id="5" name="Footer Placeholder 4">
            <a:extLst>
              <a:ext uri="{FF2B5EF4-FFF2-40B4-BE49-F238E27FC236}">
                <a16:creationId xmlns:a16="http://schemas.microsoft.com/office/drawing/2014/main" id="{D428977C-599E-C020-AAEB-ADC7863904AB}"/>
              </a:ext>
            </a:extLst>
          </p:cNvPr>
          <p:cNvSpPr>
            <a:spLocks noGrp="1"/>
          </p:cNvSpPr>
          <p:nvPr>
            <p:ph type="ftr" sz="quarter" idx="11"/>
          </p:nvPr>
        </p:nvSpPr>
        <p:spPr/>
        <p:txBody>
          <a:bodyPr/>
          <a:lstStyle/>
          <a:p>
            <a:pPr>
              <a:defRPr/>
            </a:pPr>
            <a:r>
              <a:rPr lang="en-IE"/>
              <a:t>COMP319</a:t>
            </a:r>
            <a:endParaRPr lang="en-US"/>
          </a:p>
        </p:txBody>
      </p:sp>
      <p:sp>
        <p:nvSpPr>
          <p:cNvPr id="6" name="Slide Number Placeholder 5">
            <a:extLst>
              <a:ext uri="{FF2B5EF4-FFF2-40B4-BE49-F238E27FC236}">
                <a16:creationId xmlns:a16="http://schemas.microsoft.com/office/drawing/2014/main" id="{934A88FF-65E2-6B69-46E8-53B2804C7D52}"/>
              </a:ext>
            </a:extLst>
          </p:cNvPr>
          <p:cNvSpPr>
            <a:spLocks noGrp="1"/>
          </p:cNvSpPr>
          <p:nvPr>
            <p:ph type="sldNum" sz="quarter" idx="12"/>
          </p:nvPr>
        </p:nvSpPr>
        <p:spPr/>
        <p:txBody>
          <a:bodyPr/>
          <a:lstStyle/>
          <a:p>
            <a:r>
              <a:rPr lang="en-US" altLang="en-US"/>
              <a:t>slide  </a:t>
            </a:r>
            <a:fld id="{C52E3073-EB62-401E-9190-BF1732E514AC}" type="slidenum">
              <a:rPr lang="en-US" altLang="en-US" smtClean="0"/>
              <a:pPr/>
              <a:t>23</a:t>
            </a:fld>
            <a:endParaRPr lang="en-US" altLang="en-US"/>
          </a:p>
        </p:txBody>
      </p:sp>
    </p:spTree>
    <p:extLst>
      <p:ext uri="{BB962C8B-B14F-4D97-AF65-F5344CB8AC3E}">
        <p14:creationId xmlns:p14="http://schemas.microsoft.com/office/powerpoint/2010/main" val="3419964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0EF6D-BBC5-EEB5-3F18-18661C2874F8}"/>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8AFBE74C-F589-FBED-2A2F-3EE1BB07B0A9}"/>
              </a:ext>
            </a:extLst>
          </p:cNvPr>
          <p:cNvSpPr>
            <a:spLocks noGrp="1"/>
          </p:cNvSpPr>
          <p:nvPr>
            <p:ph idx="1"/>
          </p:nvPr>
        </p:nvSpPr>
        <p:spPr/>
        <p:txBody>
          <a:bodyPr/>
          <a:lstStyle/>
          <a:p>
            <a:r>
              <a:rPr lang="en-GB" dirty="0"/>
              <a:t>Cost estimation is an important part of managing a project</a:t>
            </a:r>
          </a:p>
          <a:p>
            <a:r>
              <a:rPr lang="en-GB" dirty="0"/>
              <a:t>Cost estimation is a critical financial input for any organisation, e.g. production of contracts</a:t>
            </a:r>
          </a:p>
          <a:p>
            <a:r>
              <a:rPr lang="en-GB" dirty="0"/>
              <a:t>Cost estimation commonly relies on the expertise of the developer to produce correct results (e.g. poker planning or WBS) </a:t>
            </a:r>
          </a:p>
        </p:txBody>
      </p:sp>
      <p:sp>
        <p:nvSpPr>
          <p:cNvPr id="4" name="Date Placeholder 3">
            <a:extLst>
              <a:ext uri="{FF2B5EF4-FFF2-40B4-BE49-F238E27FC236}">
                <a16:creationId xmlns:a16="http://schemas.microsoft.com/office/drawing/2014/main" id="{9DC91F09-D213-0836-BD5E-FA3535F60AB5}"/>
              </a:ext>
            </a:extLst>
          </p:cNvPr>
          <p:cNvSpPr>
            <a:spLocks noGrp="1"/>
          </p:cNvSpPr>
          <p:nvPr>
            <p:ph type="dt" sz="half" idx="10"/>
          </p:nvPr>
        </p:nvSpPr>
        <p:spPr/>
        <p:txBody>
          <a:bodyPr/>
          <a:lstStyle/>
          <a:p>
            <a:pPr>
              <a:defRPr/>
            </a:pPr>
            <a:r>
              <a:rPr lang="en-US"/>
              <a:t>© University of Liverpool</a:t>
            </a:r>
          </a:p>
        </p:txBody>
      </p:sp>
      <p:sp>
        <p:nvSpPr>
          <p:cNvPr id="5" name="Footer Placeholder 4">
            <a:extLst>
              <a:ext uri="{FF2B5EF4-FFF2-40B4-BE49-F238E27FC236}">
                <a16:creationId xmlns:a16="http://schemas.microsoft.com/office/drawing/2014/main" id="{F3874FC3-2258-20F7-BD83-B60C3636A8A6}"/>
              </a:ext>
            </a:extLst>
          </p:cNvPr>
          <p:cNvSpPr>
            <a:spLocks noGrp="1"/>
          </p:cNvSpPr>
          <p:nvPr>
            <p:ph type="ftr" sz="quarter" idx="11"/>
          </p:nvPr>
        </p:nvSpPr>
        <p:spPr/>
        <p:txBody>
          <a:bodyPr/>
          <a:lstStyle/>
          <a:p>
            <a:pPr>
              <a:defRPr/>
            </a:pPr>
            <a:r>
              <a:rPr lang="en-IE"/>
              <a:t>COMP319</a:t>
            </a:r>
            <a:endParaRPr lang="en-US"/>
          </a:p>
        </p:txBody>
      </p:sp>
      <p:sp>
        <p:nvSpPr>
          <p:cNvPr id="6" name="Slide Number Placeholder 5">
            <a:extLst>
              <a:ext uri="{FF2B5EF4-FFF2-40B4-BE49-F238E27FC236}">
                <a16:creationId xmlns:a16="http://schemas.microsoft.com/office/drawing/2014/main" id="{5943BAC3-7B4E-CDF7-5BD8-70D29B289146}"/>
              </a:ext>
            </a:extLst>
          </p:cNvPr>
          <p:cNvSpPr>
            <a:spLocks noGrp="1"/>
          </p:cNvSpPr>
          <p:nvPr>
            <p:ph type="sldNum" sz="quarter" idx="12"/>
          </p:nvPr>
        </p:nvSpPr>
        <p:spPr/>
        <p:txBody>
          <a:bodyPr/>
          <a:lstStyle/>
          <a:p>
            <a:r>
              <a:rPr lang="en-US" altLang="en-US"/>
              <a:t>slide  </a:t>
            </a:r>
            <a:fld id="{C52E3073-EB62-401E-9190-BF1732E514AC}" type="slidenum">
              <a:rPr lang="en-US" altLang="en-US" smtClean="0"/>
              <a:pPr/>
              <a:t>24</a:t>
            </a:fld>
            <a:endParaRPr lang="en-US" altLang="en-US"/>
          </a:p>
        </p:txBody>
      </p:sp>
    </p:spTree>
    <p:extLst>
      <p:ext uri="{BB962C8B-B14F-4D97-AF65-F5344CB8AC3E}">
        <p14:creationId xmlns:p14="http://schemas.microsoft.com/office/powerpoint/2010/main" val="2955219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GB" altLang="en-US"/>
              <a:t>Improving communication</a:t>
            </a:r>
          </a:p>
        </p:txBody>
      </p:sp>
      <p:sp>
        <p:nvSpPr>
          <p:cNvPr id="8195" name="Content Placeholder 2"/>
          <p:cNvSpPr>
            <a:spLocks noGrp="1"/>
          </p:cNvSpPr>
          <p:nvPr>
            <p:ph idx="1"/>
          </p:nvPr>
        </p:nvSpPr>
        <p:spPr/>
        <p:txBody>
          <a:bodyPr/>
          <a:lstStyle/>
          <a:p>
            <a:pPr eaLnBrk="1" hangingPunct="1"/>
            <a:r>
              <a:rPr lang="en-GB" altLang="en-US"/>
              <a:t>Use hubs to cut down communication overhead</a:t>
            </a:r>
          </a:p>
          <a:p>
            <a:pPr eaLnBrk="1" hangingPunct="1"/>
            <a:r>
              <a:rPr lang="en-GB" altLang="en-US"/>
              <a:t>Examples</a:t>
            </a:r>
          </a:p>
          <a:p>
            <a:pPr lvl="1" eaLnBrk="1" hangingPunct="1"/>
            <a:r>
              <a:rPr lang="en-GB" altLang="en-US">
                <a:latin typeface="TheSans B5 Plain"/>
              </a:rPr>
              <a:t>Specification/design documentation</a:t>
            </a:r>
          </a:p>
          <a:p>
            <a:pPr lvl="1" eaLnBrk="1" hangingPunct="1"/>
            <a:r>
              <a:rPr lang="en-GB" altLang="en-US">
                <a:latin typeface="TheSans B5 Plain"/>
              </a:rPr>
              <a:t>WiKi</a:t>
            </a:r>
          </a:p>
          <a:p>
            <a:pPr lvl="1" eaLnBrk="1" hangingPunct="1"/>
            <a:r>
              <a:rPr lang="en-GB" altLang="en-US">
                <a:latin typeface="TheSans B5 Plain"/>
              </a:rPr>
              <a:t>Development meetings</a:t>
            </a:r>
          </a:p>
          <a:p>
            <a:pPr eaLnBrk="1" hangingPunct="1"/>
            <a:r>
              <a:rPr lang="en-GB" altLang="en-US"/>
              <a:t>For all these the communication overhead goes up as N not N^2</a:t>
            </a:r>
          </a:p>
        </p:txBody>
      </p:sp>
      <p:sp>
        <p:nvSpPr>
          <p:cNvPr id="8196"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dirty="0">
                <a:solidFill>
                  <a:srgbClr val="08515E"/>
                </a:solidFill>
              </a:rPr>
              <a:t>© University of Liverpool</a:t>
            </a:r>
          </a:p>
        </p:txBody>
      </p:sp>
      <p:sp>
        <p:nvSpPr>
          <p:cNvPr id="8197"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dirty="0">
                <a:solidFill>
                  <a:srgbClr val="08515E"/>
                </a:solidFill>
              </a:rPr>
              <a:t>COMP319</a:t>
            </a:r>
            <a:endParaRPr lang="en-US" sz="1200" dirty="0">
              <a:solidFill>
                <a:srgbClr val="08515E"/>
              </a:solidFill>
            </a:endParaRPr>
          </a:p>
        </p:txBody>
      </p:sp>
      <p:sp>
        <p:nvSpPr>
          <p:cNvPr id="8198"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7CE42B2C-68F7-4706-AC5F-423CAEBEB0CC}" type="slidenum">
              <a:rPr lang="en-US" altLang="en-US" sz="1200">
                <a:solidFill>
                  <a:srgbClr val="08515E"/>
                </a:solidFill>
              </a:rPr>
              <a:pPr/>
              <a:t>3</a:t>
            </a:fld>
            <a:endParaRPr lang="en-US" altLang="en-US" sz="1200">
              <a:solidFill>
                <a:srgbClr val="08515E"/>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GB" altLang="en-US"/>
              <a:t>Brooks Experience</a:t>
            </a:r>
          </a:p>
        </p:txBody>
      </p:sp>
      <p:sp>
        <p:nvSpPr>
          <p:cNvPr id="9219" name="Content Placeholder 2"/>
          <p:cNvSpPr>
            <a:spLocks noGrp="1"/>
          </p:cNvSpPr>
          <p:nvPr>
            <p:ph idx="1"/>
          </p:nvPr>
        </p:nvSpPr>
        <p:spPr/>
        <p:txBody>
          <a:bodyPr/>
          <a:lstStyle/>
          <a:p>
            <a:pPr eaLnBrk="1" hangingPunct="1"/>
            <a:r>
              <a:rPr lang="en-GB" altLang="en-US"/>
              <a:t>1/3 planning</a:t>
            </a:r>
          </a:p>
          <a:p>
            <a:pPr eaLnBrk="1" hangingPunct="1"/>
            <a:r>
              <a:rPr lang="en-GB" altLang="en-US"/>
              <a:t>1/6 coding</a:t>
            </a:r>
          </a:p>
          <a:p>
            <a:pPr eaLnBrk="1" hangingPunct="1"/>
            <a:r>
              <a:rPr lang="en-GB" altLang="en-US"/>
              <a:t>1/4 component and prototype testing</a:t>
            </a:r>
          </a:p>
          <a:p>
            <a:pPr eaLnBrk="1" hangingPunct="1"/>
            <a:r>
              <a:rPr lang="en-GB" altLang="en-US"/>
              <a:t>1/4 system test (all components in hand)</a:t>
            </a:r>
          </a:p>
        </p:txBody>
      </p:sp>
      <p:sp>
        <p:nvSpPr>
          <p:cNvPr id="9220"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dirty="0">
                <a:solidFill>
                  <a:srgbClr val="08515E"/>
                </a:solidFill>
              </a:rPr>
              <a:t>© University of Liverpool</a:t>
            </a:r>
          </a:p>
        </p:txBody>
      </p:sp>
      <p:sp>
        <p:nvSpPr>
          <p:cNvPr id="9221"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dirty="0">
                <a:solidFill>
                  <a:srgbClr val="08515E"/>
                </a:solidFill>
              </a:rPr>
              <a:t>COMP319</a:t>
            </a:r>
            <a:endParaRPr lang="en-US" sz="1200" dirty="0">
              <a:solidFill>
                <a:srgbClr val="08515E"/>
              </a:solidFill>
            </a:endParaRPr>
          </a:p>
        </p:txBody>
      </p:sp>
      <p:sp>
        <p:nvSpPr>
          <p:cNvPr id="9222"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F74D5777-1E19-4F56-80A1-324D5D384D53}" type="slidenum">
              <a:rPr lang="en-US" altLang="en-US" sz="1200">
                <a:solidFill>
                  <a:srgbClr val="08515E"/>
                </a:solidFill>
              </a:rPr>
              <a:pPr/>
              <a:t>4</a:t>
            </a:fld>
            <a:endParaRPr lang="en-US" altLang="en-US" sz="1200">
              <a:solidFill>
                <a:srgbClr val="08515E"/>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174625"/>
            <a:ext cx="8229600" cy="661988"/>
          </a:xfrm>
        </p:spPr>
        <p:txBody>
          <a:bodyPr/>
          <a:lstStyle/>
          <a:p>
            <a:pPr eaLnBrk="1" hangingPunct="1"/>
            <a:r>
              <a:rPr lang="en-GB" altLang="en-US"/>
              <a:t>Brookes law</a:t>
            </a:r>
          </a:p>
        </p:txBody>
      </p:sp>
      <p:sp>
        <p:nvSpPr>
          <p:cNvPr id="10243" name="Content Placeholder 2"/>
          <p:cNvSpPr>
            <a:spLocks noGrp="1"/>
          </p:cNvSpPr>
          <p:nvPr>
            <p:ph idx="1"/>
          </p:nvPr>
        </p:nvSpPr>
        <p:spPr>
          <a:xfrm>
            <a:off x="457200" y="873125"/>
            <a:ext cx="7848600" cy="4572000"/>
          </a:xfrm>
        </p:spPr>
        <p:txBody>
          <a:bodyPr/>
          <a:lstStyle/>
          <a:p>
            <a:pPr eaLnBrk="1" hangingPunct="1"/>
            <a:r>
              <a:rPr lang="en-GB" altLang="en-US"/>
              <a:t>"Adding manpower to a late software project makes it later."</a:t>
            </a:r>
          </a:p>
          <a:p>
            <a:pPr eaLnBrk="1" hangingPunct="1"/>
            <a:r>
              <a:rPr lang="en-GB" altLang="en-US"/>
              <a:t>Exceptions</a:t>
            </a:r>
          </a:p>
          <a:p>
            <a:pPr lvl="1" eaLnBrk="1" hangingPunct="1"/>
            <a:r>
              <a:rPr lang="en-GB" altLang="en-US">
                <a:latin typeface="TheSans B5 Plain"/>
              </a:rPr>
              <a:t>Applies to projects late already only</a:t>
            </a:r>
          </a:p>
          <a:p>
            <a:pPr lvl="1" eaLnBrk="1" hangingPunct="1"/>
            <a:r>
              <a:rPr lang="en-GB" altLang="en-US">
                <a:latin typeface="TheSans B5 Plain"/>
              </a:rPr>
              <a:t>Using modern development techniques reduces communications overhead:</a:t>
            </a:r>
          </a:p>
          <a:p>
            <a:pPr lvl="2" eaLnBrk="1" hangingPunct="1"/>
            <a:r>
              <a:rPr lang="en-GB" altLang="en-US">
                <a:latin typeface="TheSans B5 Plain"/>
              </a:rPr>
              <a:t>Continuous integration, test first design, design patterns</a:t>
            </a:r>
          </a:p>
          <a:p>
            <a:pPr lvl="1" eaLnBrk="1" hangingPunct="1"/>
            <a:r>
              <a:rPr lang="en-GB" altLang="en-US">
                <a:latin typeface="TheSans B5 Plain"/>
              </a:rPr>
              <a:t>Highly decoupled projects with clear modular specifications</a:t>
            </a:r>
          </a:p>
          <a:p>
            <a:pPr lvl="1" eaLnBrk="1" hangingPunct="1"/>
            <a:endParaRPr lang="en-GB" altLang="en-US">
              <a:latin typeface="TheSans B5 Plain"/>
            </a:endParaRPr>
          </a:p>
        </p:txBody>
      </p:sp>
      <p:sp>
        <p:nvSpPr>
          <p:cNvPr id="10244"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dirty="0">
                <a:solidFill>
                  <a:srgbClr val="08515E"/>
                </a:solidFill>
              </a:rPr>
              <a:t>© University of Liverpool</a:t>
            </a:r>
          </a:p>
        </p:txBody>
      </p:sp>
      <p:sp>
        <p:nvSpPr>
          <p:cNvPr id="10245"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dirty="0">
                <a:solidFill>
                  <a:srgbClr val="08515E"/>
                </a:solidFill>
              </a:rPr>
              <a:t>COMP319</a:t>
            </a:r>
            <a:endParaRPr lang="en-US" sz="1200" dirty="0">
              <a:solidFill>
                <a:srgbClr val="08515E"/>
              </a:solidFill>
            </a:endParaRPr>
          </a:p>
        </p:txBody>
      </p:sp>
      <p:sp>
        <p:nvSpPr>
          <p:cNvPr id="10246"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49E4BCCE-4779-46AC-8D96-92462F920DC5}" type="slidenum">
              <a:rPr lang="en-US" altLang="en-US" sz="1200">
                <a:solidFill>
                  <a:srgbClr val="08515E"/>
                </a:solidFill>
              </a:rPr>
              <a:pPr/>
              <a:t>5</a:t>
            </a:fld>
            <a:endParaRPr lang="en-US" altLang="en-US" sz="1200">
              <a:solidFill>
                <a:srgbClr val="08515E"/>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23850" y="781050"/>
            <a:ext cx="8569325" cy="661988"/>
          </a:xfrm>
        </p:spPr>
        <p:txBody>
          <a:bodyPr/>
          <a:lstStyle/>
          <a:p>
            <a:pPr eaLnBrk="1" hangingPunct="1"/>
            <a:r>
              <a:rPr lang="en-GB" altLang="en-US" sz="3200" b="1"/>
              <a:t>Experience/techniques for smaller projects</a:t>
            </a:r>
          </a:p>
        </p:txBody>
      </p:sp>
      <p:sp>
        <p:nvSpPr>
          <p:cNvPr id="11267" name="Content Placeholder 2"/>
          <p:cNvSpPr>
            <a:spLocks noGrp="1"/>
          </p:cNvSpPr>
          <p:nvPr>
            <p:ph idx="1"/>
          </p:nvPr>
        </p:nvSpPr>
        <p:spPr/>
        <p:txBody>
          <a:bodyPr/>
          <a:lstStyle/>
          <a:p>
            <a:pPr eaLnBrk="1" hangingPunct="1"/>
            <a:r>
              <a:rPr lang="en-GB" altLang="en-US"/>
              <a:t>Rudy Rucker teaches software engineering computer games at SJSU</a:t>
            </a:r>
          </a:p>
          <a:p>
            <a:pPr eaLnBrk="1" hangingPunct="1"/>
            <a:r>
              <a:rPr lang="en-GB" altLang="en-US"/>
              <a:t>He advises</a:t>
            </a:r>
          </a:p>
          <a:p>
            <a:pPr eaLnBrk="1" hangingPunct="1"/>
            <a:r>
              <a:rPr lang="en-GB" altLang="en-US"/>
              <a:t>Estimate how long planning will take</a:t>
            </a:r>
          </a:p>
          <a:p>
            <a:pPr eaLnBrk="1" hangingPunct="1"/>
            <a:r>
              <a:rPr lang="en-GB" altLang="en-US"/>
              <a:t>Multiply that time by 3</a:t>
            </a:r>
          </a:p>
          <a:p>
            <a:pPr eaLnBrk="1" hangingPunct="1"/>
            <a:r>
              <a:rPr lang="en-GB" altLang="en-US"/>
              <a:t>Use the “Inventer Lifecyle” to generate an Alpha 1 by ~½ way through the project</a:t>
            </a:r>
          </a:p>
        </p:txBody>
      </p:sp>
      <p:sp>
        <p:nvSpPr>
          <p:cNvPr id="11268"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dirty="0">
                <a:solidFill>
                  <a:srgbClr val="08515E"/>
                </a:solidFill>
              </a:rPr>
              <a:t>© University of Liverpool</a:t>
            </a:r>
          </a:p>
        </p:txBody>
      </p:sp>
      <p:sp>
        <p:nvSpPr>
          <p:cNvPr id="11269"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dirty="0">
                <a:solidFill>
                  <a:srgbClr val="08515E"/>
                </a:solidFill>
              </a:rPr>
              <a:t>COMP319</a:t>
            </a:r>
            <a:endParaRPr lang="en-US" sz="1200" dirty="0">
              <a:solidFill>
                <a:srgbClr val="08515E"/>
              </a:solidFill>
            </a:endParaRPr>
          </a:p>
        </p:txBody>
      </p:sp>
      <p:sp>
        <p:nvSpPr>
          <p:cNvPr id="11270"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AB66E297-34E3-458E-9992-7737035D8CBD}" type="slidenum">
              <a:rPr lang="en-US" altLang="en-US" sz="1200">
                <a:solidFill>
                  <a:srgbClr val="08515E"/>
                </a:solidFill>
              </a:rPr>
              <a:pPr/>
              <a:t>6</a:t>
            </a:fld>
            <a:endParaRPr lang="en-US" altLang="en-US" sz="1200">
              <a:solidFill>
                <a:srgbClr val="08515E"/>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174625"/>
            <a:ext cx="8229600" cy="661988"/>
          </a:xfrm>
        </p:spPr>
        <p:txBody>
          <a:bodyPr/>
          <a:lstStyle/>
          <a:p>
            <a:pPr eaLnBrk="1" hangingPunct="1"/>
            <a:r>
              <a:rPr lang="en-GB" altLang="en-US" sz="3200"/>
              <a:t>Inventor Lifecyle (one/two person projects)</a:t>
            </a:r>
          </a:p>
        </p:txBody>
      </p:sp>
      <p:sp>
        <p:nvSpPr>
          <p:cNvPr id="12291" name="Date Placeholder 3"/>
          <p:cNvSpPr>
            <a:spLocks noGrp="1"/>
          </p:cNvSpPr>
          <p:nvPr>
            <p:ph type="dt" sz="quarter" idx="10"/>
          </p:nvPr>
        </p:nvSpPr>
        <p:spPr>
          <a:xfrm>
            <a:off x="3660775" y="6288088"/>
            <a:ext cx="2135188" cy="381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dirty="0">
                <a:solidFill>
                  <a:srgbClr val="08515E"/>
                </a:solidFill>
              </a:rPr>
              <a:t>© University of Liverpool</a:t>
            </a:r>
          </a:p>
        </p:txBody>
      </p:sp>
      <p:sp>
        <p:nvSpPr>
          <p:cNvPr id="12292" name="Footer Placeholder 4"/>
          <p:cNvSpPr>
            <a:spLocks noGrp="1"/>
          </p:cNvSpPr>
          <p:nvPr>
            <p:ph type="ftr" sz="quarter" idx="11"/>
          </p:nvPr>
        </p:nvSpPr>
        <p:spPr>
          <a:xfrm>
            <a:off x="457200" y="6288088"/>
            <a:ext cx="3043238" cy="381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dirty="0">
                <a:solidFill>
                  <a:srgbClr val="08515E"/>
                </a:solidFill>
              </a:rPr>
              <a:t>COMP319</a:t>
            </a:r>
            <a:endParaRPr lang="en-US" sz="1200" dirty="0">
              <a:solidFill>
                <a:srgbClr val="08515E"/>
              </a:solidFill>
            </a:endParaRPr>
          </a:p>
        </p:txBody>
      </p:sp>
      <p:sp>
        <p:nvSpPr>
          <p:cNvPr id="12293" name="Slide Number Placeholder 5"/>
          <p:cNvSpPr>
            <a:spLocks noGrp="1"/>
          </p:cNvSpPr>
          <p:nvPr>
            <p:ph type="sldNum" sz="quarter" idx="12"/>
          </p:nvPr>
        </p:nvSpPr>
        <p:spPr>
          <a:xfrm>
            <a:off x="7391400" y="6288088"/>
            <a:ext cx="1371600" cy="30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CE16CD87-664F-4F18-A408-FD517821AFB2}" type="slidenum">
              <a:rPr lang="en-US" altLang="en-US" sz="1200">
                <a:solidFill>
                  <a:srgbClr val="08515E"/>
                </a:solidFill>
              </a:rPr>
              <a:pPr/>
              <a:t>7</a:t>
            </a:fld>
            <a:endParaRPr lang="en-US" altLang="en-US" sz="1200">
              <a:solidFill>
                <a:srgbClr val="08515E"/>
              </a:solidFill>
            </a:endParaRPr>
          </a:p>
        </p:txBody>
      </p:sp>
      <p:sp>
        <p:nvSpPr>
          <p:cNvPr id="12294" name="Date Placeholder 3"/>
          <p:cNvSpPr txBox="1">
            <a:spLocks/>
          </p:cNvSpPr>
          <p:nvPr/>
        </p:nvSpPr>
        <p:spPr bwMode="auto">
          <a:xfrm>
            <a:off x="5029200" y="6059488"/>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algn="ctr"/>
            <a:r>
              <a:rPr lang="en-US" altLang="en-US" sz="1200">
                <a:solidFill>
                  <a:srgbClr val="08515E"/>
                </a:solidFill>
              </a:rPr>
              <a:t>COMP319 Software Engineering II</a:t>
            </a:r>
            <a:endParaRPr lang="en-GB" altLang="en-US" sz="1200">
              <a:solidFill>
                <a:srgbClr val="08515E"/>
              </a:solidFill>
            </a:endParaRPr>
          </a:p>
        </p:txBody>
      </p:sp>
      <p:sp>
        <p:nvSpPr>
          <p:cNvPr id="10" name="AutoShape 3"/>
          <p:cNvSpPr>
            <a:spLocks noChangeArrowheads="1"/>
          </p:cNvSpPr>
          <p:nvPr/>
        </p:nvSpPr>
        <p:spPr bwMode="auto">
          <a:xfrm>
            <a:off x="1295400" y="1335088"/>
            <a:ext cx="6553200" cy="3048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a:t>Requirements gathering</a:t>
            </a:r>
          </a:p>
        </p:txBody>
      </p:sp>
      <p:sp>
        <p:nvSpPr>
          <p:cNvPr id="11" name="AutoShape 4"/>
          <p:cNvSpPr>
            <a:spLocks noChangeArrowheads="1"/>
          </p:cNvSpPr>
          <p:nvPr/>
        </p:nvSpPr>
        <p:spPr bwMode="auto">
          <a:xfrm>
            <a:off x="2209800" y="4154488"/>
            <a:ext cx="4951413" cy="304800"/>
          </a:xfrm>
          <a:prstGeom prst="flowChartProcess">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a:t>Beta N program and User Guide</a:t>
            </a:r>
          </a:p>
        </p:txBody>
      </p:sp>
      <p:sp>
        <p:nvSpPr>
          <p:cNvPr id="12" name="AutoShape 5"/>
          <p:cNvSpPr>
            <a:spLocks noChangeArrowheads="1"/>
          </p:cNvSpPr>
          <p:nvPr/>
        </p:nvSpPr>
        <p:spPr bwMode="auto">
          <a:xfrm>
            <a:off x="1295400" y="1944688"/>
            <a:ext cx="6553200" cy="3048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a:t>Architecture</a:t>
            </a:r>
          </a:p>
        </p:txBody>
      </p:sp>
      <p:sp>
        <p:nvSpPr>
          <p:cNvPr id="13" name="AutoShape 6"/>
          <p:cNvSpPr>
            <a:spLocks noChangeArrowheads="1"/>
          </p:cNvSpPr>
          <p:nvPr/>
        </p:nvSpPr>
        <p:spPr bwMode="auto">
          <a:xfrm>
            <a:off x="2211388" y="3087688"/>
            <a:ext cx="4951412" cy="304800"/>
          </a:xfrm>
          <a:prstGeom prst="flowChartProcess">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a:t>Alpha N program and User Guide</a:t>
            </a:r>
          </a:p>
        </p:txBody>
      </p:sp>
      <p:sp>
        <p:nvSpPr>
          <p:cNvPr id="14" name="AutoShape 7"/>
          <p:cNvSpPr>
            <a:spLocks noChangeArrowheads="1"/>
          </p:cNvSpPr>
          <p:nvPr/>
        </p:nvSpPr>
        <p:spPr bwMode="auto">
          <a:xfrm>
            <a:off x="1295400" y="3621088"/>
            <a:ext cx="6553200" cy="3048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a:t>Final design and feature freeze</a:t>
            </a:r>
          </a:p>
        </p:txBody>
      </p:sp>
      <p:sp>
        <p:nvSpPr>
          <p:cNvPr id="15" name="AutoShape 8"/>
          <p:cNvSpPr>
            <a:spLocks noChangeArrowheads="1"/>
          </p:cNvSpPr>
          <p:nvPr/>
        </p:nvSpPr>
        <p:spPr bwMode="auto">
          <a:xfrm>
            <a:off x="2209800" y="4611688"/>
            <a:ext cx="4951413" cy="381000"/>
          </a:xfrm>
          <a:prstGeom prst="flowChartProcess">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a:t>Testing and debugging beta N</a:t>
            </a:r>
          </a:p>
        </p:txBody>
      </p:sp>
      <p:sp>
        <p:nvSpPr>
          <p:cNvPr id="16" name="AutoShape 9"/>
          <p:cNvSpPr>
            <a:spLocks noChangeArrowheads="1"/>
          </p:cNvSpPr>
          <p:nvPr/>
        </p:nvSpPr>
        <p:spPr bwMode="auto">
          <a:xfrm>
            <a:off x="2209800" y="2552700"/>
            <a:ext cx="5241925" cy="306388"/>
          </a:xfrm>
          <a:prstGeom prst="flowChartProcess">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a:t>Specification N and detailed design N</a:t>
            </a:r>
          </a:p>
        </p:txBody>
      </p:sp>
      <p:sp>
        <p:nvSpPr>
          <p:cNvPr id="17" name="AutoShape 10"/>
          <p:cNvSpPr>
            <a:spLocks noChangeArrowheads="1"/>
          </p:cNvSpPr>
          <p:nvPr/>
        </p:nvSpPr>
        <p:spPr bwMode="auto">
          <a:xfrm>
            <a:off x="1295400" y="5221288"/>
            <a:ext cx="6553200" cy="3048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a:t>Final version and product ship</a:t>
            </a:r>
          </a:p>
        </p:txBody>
      </p:sp>
      <p:sp>
        <p:nvSpPr>
          <p:cNvPr id="18" name="AutoShape 11"/>
          <p:cNvSpPr>
            <a:spLocks noChangeArrowheads="1"/>
          </p:cNvSpPr>
          <p:nvPr/>
        </p:nvSpPr>
        <p:spPr bwMode="auto">
          <a:xfrm>
            <a:off x="533400" y="1335088"/>
            <a:ext cx="485775" cy="976312"/>
          </a:xfrm>
          <a:prstGeom prst="downArrow">
            <a:avLst>
              <a:gd name="adj1" fmla="val 50000"/>
              <a:gd name="adj2" fmla="val 50245"/>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endParaRPr lang="en-GB" altLang="en-US"/>
          </a:p>
        </p:txBody>
      </p:sp>
      <p:sp>
        <p:nvSpPr>
          <p:cNvPr id="19" name="AutoShape 12"/>
          <p:cNvSpPr>
            <a:spLocks noChangeArrowheads="1"/>
          </p:cNvSpPr>
          <p:nvPr/>
        </p:nvSpPr>
        <p:spPr bwMode="auto">
          <a:xfrm>
            <a:off x="533400" y="2598738"/>
            <a:ext cx="485775" cy="976312"/>
          </a:xfrm>
          <a:prstGeom prst="downArrow">
            <a:avLst>
              <a:gd name="adj1" fmla="val 50000"/>
              <a:gd name="adj2" fmla="val 50245"/>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endParaRPr lang="en-GB" altLang="en-US"/>
          </a:p>
        </p:txBody>
      </p:sp>
      <p:sp>
        <p:nvSpPr>
          <p:cNvPr id="20" name="AutoShape 13"/>
          <p:cNvSpPr>
            <a:spLocks noChangeArrowheads="1"/>
          </p:cNvSpPr>
          <p:nvPr/>
        </p:nvSpPr>
        <p:spPr bwMode="auto">
          <a:xfrm>
            <a:off x="533400" y="4078288"/>
            <a:ext cx="485775" cy="976312"/>
          </a:xfrm>
          <a:prstGeom prst="downArrow">
            <a:avLst>
              <a:gd name="adj1" fmla="val 50000"/>
              <a:gd name="adj2" fmla="val 50245"/>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endParaRPr lang="en-GB" altLang="en-US"/>
          </a:p>
        </p:txBody>
      </p:sp>
      <p:sp>
        <p:nvSpPr>
          <p:cNvPr id="21" name="AutoShape 14"/>
          <p:cNvSpPr>
            <a:spLocks noChangeArrowheads="1"/>
          </p:cNvSpPr>
          <p:nvPr/>
        </p:nvSpPr>
        <p:spPr bwMode="auto">
          <a:xfrm>
            <a:off x="7667625" y="2630488"/>
            <a:ext cx="485775" cy="719137"/>
          </a:xfrm>
          <a:prstGeom prst="downArrow">
            <a:avLst>
              <a:gd name="adj1" fmla="val 50000"/>
              <a:gd name="adj2" fmla="val 3701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endParaRPr lang="en-GB" altLang="en-US"/>
          </a:p>
        </p:txBody>
      </p:sp>
      <p:sp>
        <p:nvSpPr>
          <p:cNvPr id="22" name="AutoShape 15"/>
          <p:cNvSpPr>
            <a:spLocks noChangeArrowheads="1"/>
          </p:cNvSpPr>
          <p:nvPr/>
        </p:nvSpPr>
        <p:spPr bwMode="auto">
          <a:xfrm>
            <a:off x="7667625" y="4176713"/>
            <a:ext cx="485775" cy="739775"/>
          </a:xfrm>
          <a:prstGeom prst="downArrow">
            <a:avLst>
              <a:gd name="adj1" fmla="val 50000"/>
              <a:gd name="adj2" fmla="val 38072"/>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endParaRPr lang="en-GB" altLang="en-US"/>
          </a:p>
        </p:txBody>
      </p:sp>
      <p:sp>
        <p:nvSpPr>
          <p:cNvPr id="23" name="AutoShape 16"/>
          <p:cNvSpPr>
            <a:spLocks noChangeArrowheads="1"/>
          </p:cNvSpPr>
          <p:nvPr/>
        </p:nvSpPr>
        <p:spPr bwMode="auto">
          <a:xfrm>
            <a:off x="1571625" y="2630488"/>
            <a:ext cx="485775" cy="719137"/>
          </a:xfrm>
          <a:prstGeom prst="upArrow">
            <a:avLst>
              <a:gd name="adj1" fmla="val 50000"/>
              <a:gd name="adj2" fmla="val 3701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endParaRPr lang="en-GB" altLang="en-US"/>
          </a:p>
        </p:txBody>
      </p:sp>
      <p:sp>
        <p:nvSpPr>
          <p:cNvPr id="24" name="AutoShape 17"/>
          <p:cNvSpPr>
            <a:spLocks noChangeArrowheads="1"/>
          </p:cNvSpPr>
          <p:nvPr/>
        </p:nvSpPr>
        <p:spPr bwMode="auto">
          <a:xfrm>
            <a:off x="1647825" y="4230688"/>
            <a:ext cx="485775" cy="719137"/>
          </a:xfrm>
          <a:prstGeom prst="upArrow">
            <a:avLst>
              <a:gd name="adj1" fmla="val 50000"/>
              <a:gd name="adj2" fmla="val 3701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endParaRPr lang="en-GB" altLang="en-US"/>
          </a:p>
        </p:txBody>
      </p:sp>
      <p:sp>
        <p:nvSpPr>
          <p:cNvPr id="12310" name="Text Box 18"/>
          <p:cNvSpPr txBox="1">
            <a:spLocks noChangeArrowheads="1"/>
          </p:cNvSpPr>
          <p:nvPr/>
        </p:nvSpPr>
        <p:spPr bwMode="auto">
          <a:xfrm>
            <a:off x="6800850" y="5678488"/>
            <a:ext cx="19685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1800">
                <a:solidFill>
                  <a:schemeClr val="tx2"/>
                </a:solidFill>
              </a:rPr>
              <a:t>Rucker  (2003) p39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0-#ppt_h/2"/>
                                          </p:val>
                                        </p:tav>
                                        <p:tav tm="100000">
                                          <p:val>
                                            <p:strVal val="#ppt_y"/>
                                          </p:val>
                                        </p:tav>
                                      </p:tavLst>
                                    </p:anim>
                                  </p:childTnLst>
                                </p:cTn>
                              </p:par>
                            </p:childTnLst>
                          </p:cTn>
                        </p:par>
                        <p:par>
                          <p:cTn id="15" fill="hold" nodeType="afterGroup">
                            <p:stCondLst>
                              <p:cond delay="500"/>
                            </p:stCondLst>
                            <p:childTnLst>
                              <p:par>
                                <p:cTn id="16" presetID="2" presetClass="entr" presetSubtype="2"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1+#ppt_w/2"/>
                                          </p:val>
                                        </p:tav>
                                        <p:tav tm="100000">
                                          <p:val>
                                            <p:strVal val="#ppt_x"/>
                                          </p:val>
                                        </p:tav>
                                      </p:tavLst>
                                    </p:anim>
                                    <p:anim calcmode="lin" valueType="num">
                                      <p:cBhvr additive="base">
                                        <p:cTn id="19"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0-#ppt_w/2"/>
                                          </p:val>
                                        </p:tav>
                                        <p:tav tm="100000">
                                          <p:val>
                                            <p:strVal val="#ppt_x"/>
                                          </p:val>
                                        </p:tav>
                                      </p:tavLst>
                                    </p:anim>
                                    <p:anim calcmode="lin" valueType="num">
                                      <p:cBhvr additive="base">
                                        <p:cTn id="25" dur="500" fill="hold"/>
                                        <p:tgtEl>
                                          <p:spTgt spid="16"/>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500"/>
                            </p:stCondLst>
                            <p:childTnLst>
                              <p:par>
                                <p:cTn id="27" presetID="2" presetClass="entr" presetSubtype="1"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ppt_x"/>
                                          </p:val>
                                        </p:tav>
                                        <p:tav tm="100000">
                                          <p:val>
                                            <p:strVal val="#ppt_x"/>
                                          </p:val>
                                        </p:tav>
                                      </p:tavLst>
                                    </p:anim>
                                    <p:anim calcmode="lin" valueType="num">
                                      <p:cBhvr additive="base">
                                        <p:cTn id="30" dur="500" fill="hold"/>
                                        <p:tgtEl>
                                          <p:spTgt spid="21"/>
                                        </p:tgtEl>
                                        <p:attrNameLst>
                                          <p:attrName>ppt_y</p:attrName>
                                        </p:attrNameLst>
                                      </p:cBhvr>
                                      <p:tavLst>
                                        <p:tav tm="0">
                                          <p:val>
                                            <p:strVal val="0-#ppt_h/2"/>
                                          </p:val>
                                        </p:tav>
                                        <p:tav tm="100000">
                                          <p:val>
                                            <p:strVal val="#ppt_y"/>
                                          </p:val>
                                        </p:tav>
                                      </p:tavLst>
                                    </p:anim>
                                  </p:childTnLst>
                                </p:cTn>
                              </p:par>
                            </p:childTnLst>
                          </p:cTn>
                        </p:par>
                        <p:par>
                          <p:cTn id="31" fill="hold" nodeType="afterGroup">
                            <p:stCondLst>
                              <p:cond delay="1000"/>
                            </p:stCondLst>
                            <p:childTnLst>
                              <p:par>
                                <p:cTn id="32" presetID="2" presetClass="entr" presetSubtype="1"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ppt_x"/>
                                          </p:val>
                                        </p:tav>
                                        <p:tav tm="100000">
                                          <p:val>
                                            <p:strVal val="#ppt_x"/>
                                          </p:val>
                                        </p:tav>
                                      </p:tavLst>
                                    </p:anim>
                                    <p:anim calcmode="lin" valueType="num">
                                      <p:cBhvr additive="base">
                                        <p:cTn id="35" dur="500" fill="hold"/>
                                        <p:tgtEl>
                                          <p:spTgt spid="13"/>
                                        </p:tgtEl>
                                        <p:attrNameLst>
                                          <p:attrName>ppt_y</p:attrName>
                                        </p:attrNameLst>
                                      </p:cBhvr>
                                      <p:tavLst>
                                        <p:tav tm="0">
                                          <p:val>
                                            <p:strVal val="0-#ppt_h/2"/>
                                          </p:val>
                                        </p:tav>
                                        <p:tav tm="100000">
                                          <p:val>
                                            <p:strVal val="#ppt_y"/>
                                          </p:val>
                                        </p:tav>
                                      </p:tavLst>
                                    </p:anim>
                                  </p:childTnLst>
                                </p:cTn>
                              </p:par>
                            </p:childTnLst>
                          </p:cTn>
                        </p:par>
                        <p:par>
                          <p:cTn id="36" fill="hold" nodeType="afterGroup">
                            <p:stCondLst>
                              <p:cond delay="1500"/>
                            </p:stCondLst>
                            <p:childTnLst>
                              <p:par>
                                <p:cTn id="37" presetID="2" presetClass="entr" presetSubtype="4" fill="hold" grpId="0" nodeType="afterEffect">
                                  <p:stCondLst>
                                    <p:cond delay="300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ppt_x"/>
                                          </p:val>
                                        </p:tav>
                                        <p:tav tm="100000">
                                          <p:val>
                                            <p:strVal val="#ppt_x"/>
                                          </p:val>
                                        </p:tav>
                                      </p:tavLst>
                                    </p:anim>
                                    <p:anim calcmode="lin" valueType="num">
                                      <p:cBhvr additive="base">
                                        <p:cTn id="4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1"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0-#ppt_h/2"/>
                                          </p:val>
                                        </p:tav>
                                        <p:tav tm="100000">
                                          <p:val>
                                            <p:strVal val="#ppt_y"/>
                                          </p:val>
                                        </p:tav>
                                      </p:tavLst>
                                    </p:anim>
                                  </p:childTnLst>
                                </p:cTn>
                              </p:par>
                            </p:childTnLst>
                          </p:cTn>
                        </p:par>
                        <p:par>
                          <p:cTn id="47" fill="hold" nodeType="afterGroup">
                            <p:stCondLst>
                              <p:cond delay="500"/>
                            </p:stCondLst>
                            <p:childTnLst>
                              <p:par>
                                <p:cTn id="48" presetID="2" presetClass="entr" presetSubtype="2"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fill="hold"/>
                                        <p:tgtEl>
                                          <p:spTgt spid="14"/>
                                        </p:tgtEl>
                                        <p:attrNameLst>
                                          <p:attrName>ppt_x</p:attrName>
                                        </p:attrNameLst>
                                      </p:cBhvr>
                                      <p:tavLst>
                                        <p:tav tm="0">
                                          <p:val>
                                            <p:strVal val="1+#ppt_w/2"/>
                                          </p:val>
                                        </p:tav>
                                        <p:tav tm="100000">
                                          <p:val>
                                            <p:strVal val="#ppt_x"/>
                                          </p:val>
                                        </p:tav>
                                      </p:tavLst>
                                    </p:anim>
                                    <p:anim calcmode="lin" valueType="num">
                                      <p:cBhvr additive="base">
                                        <p:cTn id="51"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additive="base">
                                        <p:cTn id="56" dur="500" fill="hold"/>
                                        <p:tgtEl>
                                          <p:spTgt spid="11"/>
                                        </p:tgtEl>
                                        <p:attrNameLst>
                                          <p:attrName>ppt_x</p:attrName>
                                        </p:attrNameLst>
                                      </p:cBhvr>
                                      <p:tavLst>
                                        <p:tav tm="0">
                                          <p:val>
                                            <p:strVal val="0-#ppt_w/2"/>
                                          </p:val>
                                        </p:tav>
                                        <p:tav tm="100000">
                                          <p:val>
                                            <p:strVal val="#ppt_x"/>
                                          </p:val>
                                        </p:tav>
                                      </p:tavLst>
                                    </p:anim>
                                    <p:anim calcmode="lin" valueType="num">
                                      <p:cBhvr additive="base">
                                        <p:cTn id="57" dur="500" fill="hold"/>
                                        <p:tgtEl>
                                          <p:spTgt spid="11"/>
                                        </p:tgtEl>
                                        <p:attrNameLst>
                                          <p:attrName>ppt_y</p:attrName>
                                        </p:attrNameLst>
                                      </p:cBhvr>
                                      <p:tavLst>
                                        <p:tav tm="0">
                                          <p:val>
                                            <p:strVal val="#ppt_y"/>
                                          </p:val>
                                        </p:tav>
                                        <p:tav tm="100000">
                                          <p:val>
                                            <p:strVal val="#ppt_y"/>
                                          </p:val>
                                        </p:tav>
                                      </p:tavLst>
                                    </p:anim>
                                  </p:childTnLst>
                                </p:cTn>
                              </p:par>
                            </p:childTnLst>
                          </p:cTn>
                        </p:par>
                        <p:par>
                          <p:cTn id="58" fill="hold" nodeType="afterGroup">
                            <p:stCondLst>
                              <p:cond delay="500"/>
                            </p:stCondLst>
                            <p:childTnLst>
                              <p:par>
                                <p:cTn id="59" presetID="2" presetClass="entr" presetSubtype="1"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additive="base">
                                        <p:cTn id="61" dur="500" fill="hold"/>
                                        <p:tgtEl>
                                          <p:spTgt spid="22"/>
                                        </p:tgtEl>
                                        <p:attrNameLst>
                                          <p:attrName>ppt_x</p:attrName>
                                        </p:attrNameLst>
                                      </p:cBhvr>
                                      <p:tavLst>
                                        <p:tav tm="0">
                                          <p:val>
                                            <p:strVal val="#ppt_x"/>
                                          </p:val>
                                        </p:tav>
                                        <p:tav tm="100000">
                                          <p:val>
                                            <p:strVal val="#ppt_x"/>
                                          </p:val>
                                        </p:tav>
                                      </p:tavLst>
                                    </p:anim>
                                    <p:anim calcmode="lin" valueType="num">
                                      <p:cBhvr additive="base">
                                        <p:cTn id="62" dur="500" fill="hold"/>
                                        <p:tgtEl>
                                          <p:spTgt spid="22"/>
                                        </p:tgtEl>
                                        <p:attrNameLst>
                                          <p:attrName>ppt_y</p:attrName>
                                        </p:attrNameLst>
                                      </p:cBhvr>
                                      <p:tavLst>
                                        <p:tav tm="0">
                                          <p:val>
                                            <p:strVal val="0-#ppt_h/2"/>
                                          </p:val>
                                        </p:tav>
                                        <p:tav tm="100000">
                                          <p:val>
                                            <p:strVal val="#ppt_y"/>
                                          </p:val>
                                        </p:tav>
                                      </p:tavLst>
                                    </p:anim>
                                  </p:childTnLst>
                                </p:cTn>
                              </p:par>
                            </p:childTnLst>
                          </p:cTn>
                        </p:par>
                        <p:par>
                          <p:cTn id="63" fill="hold" nodeType="afterGroup">
                            <p:stCondLst>
                              <p:cond delay="1000"/>
                            </p:stCondLst>
                            <p:childTnLst>
                              <p:par>
                                <p:cTn id="64" presetID="2" presetClass="entr" presetSubtype="8" fill="hold" grpId="0" nodeType="afterEffect">
                                  <p:stCondLst>
                                    <p:cond delay="0"/>
                                  </p:stCondLst>
                                  <p:childTnLst>
                                    <p:set>
                                      <p:cBhvr>
                                        <p:cTn id="65" dur="1" fill="hold">
                                          <p:stCondLst>
                                            <p:cond delay="0"/>
                                          </p:stCondLst>
                                        </p:cTn>
                                        <p:tgtEl>
                                          <p:spTgt spid="15"/>
                                        </p:tgtEl>
                                        <p:attrNameLst>
                                          <p:attrName>style.visibility</p:attrName>
                                        </p:attrNameLst>
                                      </p:cBhvr>
                                      <p:to>
                                        <p:strVal val="visible"/>
                                      </p:to>
                                    </p:set>
                                    <p:anim calcmode="lin" valueType="num">
                                      <p:cBhvr additive="base">
                                        <p:cTn id="66" dur="500" fill="hold"/>
                                        <p:tgtEl>
                                          <p:spTgt spid="15"/>
                                        </p:tgtEl>
                                        <p:attrNameLst>
                                          <p:attrName>ppt_x</p:attrName>
                                        </p:attrNameLst>
                                      </p:cBhvr>
                                      <p:tavLst>
                                        <p:tav tm="0">
                                          <p:val>
                                            <p:strVal val="0-#ppt_w/2"/>
                                          </p:val>
                                        </p:tav>
                                        <p:tav tm="100000">
                                          <p:val>
                                            <p:strVal val="#ppt_x"/>
                                          </p:val>
                                        </p:tav>
                                      </p:tavLst>
                                    </p:anim>
                                    <p:anim calcmode="lin" valueType="num">
                                      <p:cBhvr additive="base">
                                        <p:cTn id="67" dur="500" fill="hold"/>
                                        <p:tgtEl>
                                          <p:spTgt spid="15"/>
                                        </p:tgtEl>
                                        <p:attrNameLst>
                                          <p:attrName>ppt_y</p:attrName>
                                        </p:attrNameLst>
                                      </p:cBhvr>
                                      <p:tavLst>
                                        <p:tav tm="0">
                                          <p:val>
                                            <p:strVal val="#ppt_y"/>
                                          </p:val>
                                        </p:tav>
                                        <p:tav tm="100000">
                                          <p:val>
                                            <p:strVal val="#ppt_y"/>
                                          </p:val>
                                        </p:tav>
                                      </p:tavLst>
                                    </p:anim>
                                  </p:childTnLst>
                                </p:cTn>
                              </p:par>
                            </p:childTnLst>
                          </p:cTn>
                        </p:par>
                        <p:par>
                          <p:cTn id="68" fill="hold" nodeType="afterGroup">
                            <p:stCondLst>
                              <p:cond delay="1500"/>
                            </p:stCondLst>
                            <p:childTnLst>
                              <p:par>
                                <p:cTn id="69" presetID="2" presetClass="entr" presetSubtype="4" fill="hold" grpId="0" nodeType="afterEffect">
                                  <p:stCondLst>
                                    <p:cond delay="3000"/>
                                  </p:stCondLst>
                                  <p:childTnLst>
                                    <p:set>
                                      <p:cBhvr>
                                        <p:cTn id="70" dur="1" fill="hold">
                                          <p:stCondLst>
                                            <p:cond delay="0"/>
                                          </p:stCondLst>
                                        </p:cTn>
                                        <p:tgtEl>
                                          <p:spTgt spid="24"/>
                                        </p:tgtEl>
                                        <p:attrNameLst>
                                          <p:attrName>style.visibility</p:attrName>
                                        </p:attrNameLst>
                                      </p:cBhvr>
                                      <p:to>
                                        <p:strVal val="visible"/>
                                      </p:to>
                                    </p:set>
                                    <p:anim calcmode="lin" valueType="num">
                                      <p:cBhvr additive="base">
                                        <p:cTn id="71" dur="500" fill="hold"/>
                                        <p:tgtEl>
                                          <p:spTgt spid="24"/>
                                        </p:tgtEl>
                                        <p:attrNameLst>
                                          <p:attrName>ppt_x</p:attrName>
                                        </p:attrNameLst>
                                      </p:cBhvr>
                                      <p:tavLst>
                                        <p:tav tm="0">
                                          <p:val>
                                            <p:strVal val="#ppt_x"/>
                                          </p:val>
                                        </p:tav>
                                        <p:tav tm="100000">
                                          <p:val>
                                            <p:strVal val="#ppt_x"/>
                                          </p:val>
                                        </p:tav>
                                      </p:tavLst>
                                    </p:anim>
                                    <p:anim calcmode="lin" valueType="num">
                                      <p:cBhvr additive="base">
                                        <p:cTn id="7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1"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fill="hold"/>
                                        <p:tgtEl>
                                          <p:spTgt spid="20"/>
                                        </p:tgtEl>
                                        <p:attrNameLst>
                                          <p:attrName>ppt_x</p:attrName>
                                        </p:attrNameLst>
                                      </p:cBhvr>
                                      <p:tavLst>
                                        <p:tav tm="0">
                                          <p:val>
                                            <p:strVal val="#ppt_x"/>
                                          </p:val>
                                        </p:tav>
                                        <p:tav tm="100000">
                                          <p:val>
                                            <p:strVal val="#ppt_x"/>
                                          </p:val>
                                        </p:tav>
                                      </p:tavLst>
                                    </p:anim>
                                    <p:anim calcmode="lin" valueType="num">
                                      <p:cBhvr additive="base">
                                        <p:cTn id="78" dur="500" fill="hold"/>
                                        <p:tgtEl>
                                          <p:spTgt spid="20"/>
                                        </p:tgtEl>
                                        <p:attrNameLst>
                                          <p:attrName>ppt_y</p:attrName>
                                        </p:attrNameLst>
                                      </p:cBhvr>
                                      <p:tavLst>
                                        <p:tav tm="0">
                                          <p:val>
                                            <p:strVal val="0-#ppt_h/2"/>
                                          </p:val>
                                        </p:tav>
                                        <p:tav tm="100000">
                                          <p:val>
                                            <p:strVal val="#ppt_y"/>
                                          </p:val>
                                        </p:tav>
                                      </p:tavLst>
                                    </p:anim>
                                  </p:childTnLst>
                                </p:cTn>
                              </p:par>
                            </p:childTnLst>
                          </p:cTn>
                        </p:par>
                        <p:par>
                          <p:cTn id="79" fill="hold" nodeType="afterGroup">
                            <p:stCondLst>
                              <p:cond delay="500"/>
                            </p:stCondLst>
                            <p:childTnLst>
                              <p:par>
                                <p:cTn id="80" presetID="2" presetClass="entr" presetSubtype="2" fill="hold" grpId="0" nodeType="afterEffect">
                                  <p:stCondLst>
                                    <p:cond delay="0"/>
                                  </p:stCondLst>
                                  <p:childTnLst>
                                    <p:set>
                                      <p:cBhvr>
                                        <p:cTn id="81" dur="1" fill="hold">
                                          <p:stCondLst>
                                            <p:cond delay="0"/>
                                          </p:stCondLst>
                                        </p:cTn>
                                        <p:tgtEl>
                                          <p:spTgt spid="17"/>
                                        </p:tgtEl>
                                        <p:attrNameLst>
                                          <p:attrName>style.visibility</p:attrName>
                                        </p:attrNameLst>
                                      </p:cBhvr>
                                      <p:to>
                                        <p:strVal val="visible"/>
                                      </p:to>
                                    </p:set>
                                    <p:anim calcmode="lin" valueType="num">
                                      <p:cBhvr additive="base">
                                        <p:cTn id="82" dur="500" fill="hold"/>
                                        <p:tgtEl>
                                          <p:spTgt spid="17"/>
                                        </p:tgtEl>
                                        <p:attrNameLst>
                                          <p:attrName>ppt_x</p:attrName>
                                        </p:attrNameLst>
                                      </p:cBhvr>
                                      <p:tavLst>
                                        <p:tav tm="0">
                                          <p:val>
                                            <p:strVal val="1+#ppt_w/2"/>
                                          </p:val>
                                        </p:tav>
                                        <p:tav tm="100000">
                                          <p:val>
                                            <p:strVal val="#ppt_x"/>
                                          </p:val>
                                        </p:tav>
                                      </p:tavLst>
                                    </p:anim>
                                    <p:anim calcmode="lin" valueType="num">
                                      <p:cBhvr additive="base">
                                        <p:cTn id="83"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P spid="11" grpId="0" animBg="1" autoUpdateAnimBg="0"/>
      <p:bldP spid="12" grpId="0" animBg="1" autoUpdateAnimBg="0"/>
      <p:bldP spid="13" grpId="0" animBg="1" autoUpdateAnimBg="0"/>
      <p:bldP spid="14" grpId="0" animBg="1" autoUpdateAnimBg="0"/>
      <p:bldP spid="15" grpId="0" animBg="1" autoUpdateAnimBg="0"/>
      <p:bldP spid="16" grpId="0" animBg="1" autoUpdateAnimBg="0"/>
      <p:bldP spid="17" grpId="0" animBg="1" autoUpdateAnimBg="0"/>
      <p:bldP spid="18" grpId="0" animBg="1"/>
      <p:bldP spid="19" grpId="0" animBg="1"/>
      <p:bldP spid="20" grpId="0" animBg="1"/>
      <p:bldP spid="21" grpId="0" animBg="1"/>
      <p:bldP spid="22" grpId="0" animBg="1"/>
      <p:bldP spid="23"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GB" altLang="en-US"/>
              <a:t>Cost Estimation Research</a:t>
            </a:r>
          </a:p>
        </p:txBody>
      </p:sp>
      <p:sp>
        <p:nvSpPr>
          <p:cNvPr id="13315" name="Content Placeholder 2"/>
          <p:cNvSpPr>
            <a:spLocks noGrp="1"/>
          </p:cNvSpPr>
          <p:nvPr>
            <p:ph idx="1"/>
          </p:nvPr>
        </p:nvSpPr>
        <p:spPr/>
        <p:txBody>
          <a:bodyPr/>
          <a:lstStyle/>
          <a:p>
            <a:pPr eaLnBrk="1" hangingPunct="1"/>
            <a:r>
              <a:rPr lang="en-GB" altLang="en-US"/>
              <a:t>100s of papers since the 1960s</a:t>
            </a:r>
          </a:p>
          <a:p>
            <a:pPr eaLnBrk="1" hangingPunct="1"/>
            <a:r>
              <a:rPr lang="en-GB" altLang="en-US"/>
              <a:t>As development techniques improve e.g. OO, cost estimation has to adapt</a:t>
            </a:r>
          </a:p>
          <a:p>
            <a:pPr eaLnBrk="1" hangingPunct="1"/>
            <a:r>
              <a:rPr lang="en-GB" altLang="en-US"/>
              <a:t>Move from </a:t>
            </a:r>
          </a:p>
          <a:p>
            <a:pPr lvl="1" eaLnBrk="1" hangingPunct="1"/>
            <a:r>
              <a:rPr lang="en-GB" altLang="en-US">
                <a:latin typeface="TheSans B5 Plain"/>
              </a:rPr>
              <a:t>Coding estimation</a:t>
            </a:r>
          </a:p>
          <a:p>
            <a:pPr eaLnBrk="1" hangingPunct="1"/>
            <a:r>
              <a:rPr lang="en-GB" altLang="en-US"/>
              <a:t>Move to</a:t>
            </a:r>
          </a:p>
          <a:p>
            <a:pPr lvl="1" eaLnBrk="1" hangingPunct="1"/>
            <a:r>
              <a:rPr lang="en-GB" altLang="en-US">
                <a:latin typeface="TheSans B5 Plain"/>
              </a:rPr>
              <a:t>Functional estimation</a:t>
            </a:r>
          </a:p>
        </p:txBody>
      </p:sp>
      <p:sp>
        <p:nvSpPr>
          <p:cNvPr id="13316"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dirty="0">
                <a:solidFill>
                  <a:srgbClr val="08515E"/>
                </a:solidFill>
              </a:rPr>
              <a:t>© University of Liverpool</a:t>
            </a:r>
          </a:p>
        </p:txBody>
      </p:sp>
      <p:sp>
        <p:nvSpPr>
          <p:cNvPr id="13317"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dirty="0">
                <a:solidFill>
                  <a:srgbClr val="08515E"/>
                </a:solidFill>
              </a:rPr>
              <a:t>COMP319</a:t>
            </a:r>
            <a:endParaRPr lang="en-US" sz="1200" dirty="0">
              <a:solidFill>
                <a:srgbClr val="08515E"/>
              </a:solidFill>
            </a:endParaRPr>
          </a:p>
        </p:txBody>
      </p:sp>
      <p:sp>
        <p:nvSpPr>
          <p:cNvPr id="13318"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F6463168-D135-4F5D-AA86-5F9D7BB6274C}" type="slidenum">
              <a:rPr lang="en-US" altLang="en-US" sz="1200">
                <a:solidFill>
                  <a:srgbClr val="08515E"/>
                </a:solidFill>
              </a:rPr>
              <a:pPr/>
              <a:t>8</a:t>
            </a:fld>
            <a:endParaRPr lang="en-US" altLang="en-US" sz="1200">
              <a:solidFill>
                <a:srgbClr val="08515E"/>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GB" altLang="en-US"/>
              <a:t>Cost estimation approaches</a:t>
            </a:r>
          </a:p>
        </p:txBody>
      </p:sp>
      <p:sp>
        <p:nvSpPr>
          <p:cNvPr id="14339" name="Content Placeholder 2"/>
          <p:cNvSpPr>
            <a:spLocks noGrp="1"/>
          </p:cNvSpPr>
          <p:nvPr>
            <p:ph idx="1"/>
          </p:nvPr>
        </p:nvSpPr>
        <p:spPr/>
        <p:txBody>
          <a:bodyPr/>
          <a:lstStyle/>
          <a:p>
            <a:pPr eaLnBrk="1" hangingPunct="1"/>
            <a:r>
              <a:rPr lang="en-GB" altLang="en-US"/>
              <a:t>Expert estimation</a:t>
            </a:r>
          </a:p>
          <a:p>
            <a:pPr lvl="1" eaLnBrk="1" hangingPunct="1"/>
            <a:r>
              <a:rPr lang="en-GB" altLang="en-US">
                <a:latin typeface="TheSans B5 Plain"/>
              </a:rPr>
              <a:t>Planning poker</a:t>
            </a:r>
          </a:p>
          <a:p>
            <a:pPr lvl="1" eaLnBrk="1" hangingPunct="1"/>
            <a:r>
              <a:rPr lang="en-GB" altLang="en-US">
                <a:latin typeface="TheSans B5 Plain"/>
              </a:rPr>
              <a:t>WBS</a:t>
            </a:r>
          </a:p>
          <a:p>
            <a:pPr eaLnBrk="1" hangingPunct="1"/>
            <a:r>
              <a:rPr lang="en-GB" altLang="en-US"/>
              <a:t>Formal estimation</a:t>
            </a:r>
          </a:p>
          <a:p>
            <a:pPr lvl="1" eaLnBrk="1" hangingPunct="1"/>
            <a:r>
              <a:rPr lang="en-GB" altLang="en-US">
                <a:latin typeface="TheSans B5 Plain"/>
              </a:rPr>
              <a:t>COCOMO</a:t>
            </a:r>
          </a:p>
          <a:p>
            <a:pPr eaLnBrk="1" hangingPunct="1"/>
            <a:r>
              <a:rPr lang="en-GB" altLang="en-US"/>
              <a:t>Combined methods</a:t>
            </a:r>
          </a:p>
          <a:p>
            <a:pPr lvl="1" eaLnBrk="1" hangingPunct="1"/>
            <a:r>
              <a:rPr lang="en-GB" altLang="en-US">
                <a:latin typeface="TheSans B5 Plain"/>
              </a:rPr>
              <a:t>Each formal estimation technique has a expert phase anyway</a:t>
            </a:r>
          </a:p>
          <a:p>
            <a:pPr eaLnBrk="1" hangingPunct="1"/>
            <a:endParaRPr lang="en-GB" altLang="en-US"/>
          </a:p>
        </p:txBody>
      </p:sp>
      <p:sp>
        <p:nvSpPr>
          <p:cNvPr id="14340"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dirty="0">
                <a:solidFill>
                  <a:srgbClr val="08515E"/>
                </a:solidFill>
              </a:rPr>
              <a:t>© University of Liverpool</a:t>
            </a:r>
          </a:p>
        </p:txBody>
      </p:sp>
      <p:sp>
        <p:nvSpPr>
          <p:cNvPr id="14341"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dirty="0">
                <a:solidFill>
                  <a:srgbClr val="08515E"/>
                </a:solidFill>
              </a:rPr>
              <a:t>COMP319</a:t>
            </a:r>
            <a:endParaRPr lang="en-US" sz="1200" dirty="0">
              <a:solidFill>
                <a:srgbClr val="08515E"/>
              </a:solidFill>
            </a:endParaRPr>
          </a:p>
        </p:txBody>
      </p:sp>
      <p:sp>
        <p:nvSpPr>
          <p:cNvPr id="14342"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3A185DE6-74DC-40C9-AEF1-CEFC7B1DAE9F}" type="slidenum">
              <a:rPr lang="en-US" altLang="en-US" sz="1200">
                <a:solidFill>
                  <a:srgbClr val="08515E"/>
                </a:solidFill>
              </a:rPr>
              <a:pPr/>
              <a:t>9</a:t>
            </a:fld>
            <a:endParaRPr lang="en-US" altLang="en-US" sz="1200">
              <a:solidFill>
                <a:srgbClr val="08515E"/>
              </a:solidFill>
            </a:endParaRPr>
          </a:p>
        </p:txBody>
      </p:sp>
    </p:spTree>
  </p:cSld>
  <p:clrMapOvr>
    <a:masterClrMapping/>
  </p:clrMapOvr>
</p:sld>
</file>

<file path=ppt/theme/theme1.xml><?xml version="1.0" encoding="utf-8"?>
<a:theme xmlns:a="http://schemas.openxmlformats.org/drawingml/2006/main" name="Orbitage Presentation 2011">
  <a:themeElements>
    <a:clrScheme name="">
      <a:dk1>
        <a:srgbClr val="00494F"/>
      </a:dk1>
      <a:lt1>
        <a:srgbClr val="FFFFFF"/>
      </a:lt1>
      <a:dk2>
        <a:srgbClr val="709302"/>
      </a:dk2>
      <a:lt2>
        <a:srgbClr val="CEEA82"/>
      </a:lt2>
      <a:accent1>
        <a:srgbClr val="EFEA07"/>
      </a:accent1>
      <a:accent2>
        <a:srgbClr val="8C706B"/>
      </a:accent2>
      <a:accent3>
        <a:srgbClr val="FFFFFF"/>
      </a:accent3>
      <a:accent4>
        <a:srgbClr val="003D42"/>
      </a:accent4>
      <a:accent5>
        <a:srgbClr val="F6F3AA"/>
      </a:accent5>
      <a:accent6>
        <a:srgbClr val="7E6560"/>
      </a:accent6>
      <a:hlink>
        <a:srgbClr val="00494F"/>
      </a:hlink>
      <a:folHlink>
        <a:srgbClr val="CEEA82"/>
      </a:folHlink>
    </a:clrScheme>
    <a:fontScheme name="Orbitage Presentation 2011">
      <a:majorFont>
        <a:latin typeface="TheSans B7 Bold"/>
        <a:ea typeface=""/>
        <a:cs typeface=""/>
      </a:majorFont>
      <a:minorFont>
        <a:latin typeface="TheSans B7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rbitage Presentation 201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bitage Presentation 201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bitage Presentation 201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bitage Presentation 201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bitage Presentation 201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bitage Presentation 201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age Presentation 201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bitage Presentation 201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bitage Presentation 201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bitage Presentation 201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bitage Presentation 201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bitage Presentation 201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Orbitage Presentation 2011</Template>
  <TotalTime>3877</TotalTime>
  <Words>2251</Words>
  <Application>Microsoft Office PowerPoint</Application>
  <PresentationFormat>On-screen Show (4:3)</PresentationFormat>
  <Paragraphs>339</Paragraphs>
  <Slides>24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TheSans B5 Plain</vt:lpstr>
      <vt:lpstr>TheSans B7 Bold</vt:lpstr>
      <vt:lpstr>Times</vt:lpstr>
      <vt:lpstr>Times CE</vt:lpstr>
      <vt:lpstr>Times New Roman</vt:lpstr>
      <vt:lpstr>Orbitage Presentation 2011</vt:lpstr>
      <vt:lpstr>SOFTWARE PROJECT MANAGEMENT AND COST ESTIMATION </vt:lpstr>
      <vt:lpstr>Communication</vt:lpstr>
      <vt:lpstr>Improving communication</vt:lpstr>
      <vt:lpstr>Brooks Experience</vt:lpstr>
      <vt:lpstr>Brookes law</vt:lpstr>
      <vt:lpstr>Experience/techniques for smaller projects</vt:lpstr>
      <vt:lpstr>Inventor Lifecyle (one/two person projects)</vt:lpstr>
      <vt:lpstr>Cost Estimation Research</vt:lpstr>
      <vt:lpstr>Cost estimation approaches</vt:lpstr>
      <vt:lpstr>PowerPoint Presentation</vt:lpstr>
      <vt:lpstr>Planning poker  (defined and named by James Grenning in 2002)</vt:lpstr>
      <vt:lpstr>Planning poker benefits</vt:lpstr>
      <vt:lpstr>Software productivity metrics</vt:lpstr>
      <vt:lpstr>Lines of code  (KLOC)</vt:lpstr>
      <vt:lpstr>Estimating lines of code</vt:lpstr>
      <vt:lpstr>System Development times</vt:lpstr>
      <vt:lpstr>Function points </vt:lpstr>
      <vt:lpstr>Function point</vt:lpstr>
      <vt:lpstr>Function point analysis</vt:lpstr>
      <vt:lpstr>Function point analysis</vt:lpstr>
      <vt:lpstr>Calculating Function points</vt:lpstr>
      <vt:lpstr>Function point estimation including the value adjustment factor (VAF)</vt:lpstr>
      <vt:lpstr>FP issues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IPTV Systems</dc:title>
  <dc:creator>Jeffrey</dc:creator>
  <cp:lastModifiedBy>Coope, Sebastian</cp:lastModifiedBy>
  <cp:revision>170</cp:revision>
  <dcterms:created xsi:type="dcterms:W3CDTF">2011-03-17T01:48:00Z</dcterms:created>
  <dcterms:modified xsi:type="dcterms:W3CDTF">2023-09-19T12:27:31Z</dcterms:modified>
</cp:coreProperties>
</file>