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7" r:id="rId3"/>
    <p:sldId id="257" r:id="rId4"/>
    <p:sldId id="258" r:id="rId5"/>
    <p:sldId id="259" r:id="rId6"/>
    <p:sldId id="261" r:id="rId7"/>
    <p:sldId id="260" r:id="rId8"/>
    <p:sldId id="262" r:id="rId9"/>
    <p:sldId id="272" r:id="rId10"/>
    <p:sldId id="273" r:id="rId11"/>
    <p:sldId id="274" r:id="rId12"/>
    <p:sldId id="270" r:id="rId13"/>
    <p:sldId id="275" r:id="rId14"/>
    <p:sldId id="276" r:id="rId15"/>
    <p:sldId id="263" r:id="rId16"/>
    <p:sldId id="271" r:id="rId1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465A6"/>
    <a:srgbClr val="292A2D"/>
    <a:srgbClr val="F4F4F4"/>
    <a:srgbClr val="38393D"/>
    <a:srgbClr val="5A5B62"/>
    <a:srgbClr val="99CC00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64469" autoAdjust="0"/>
  </p:normalViewPr>
  <p:slideViewPr>
    <p:cSldViewPr>
      <p:cViewPr varScale="1">
        <p:scale>
          <a:sx n="63" d="100"/>
          <a:sy n="63" d="100"/>
        </p:scale>
        <p:origin x="202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88"/>
    </p:cViewPr>
  </p:sorterViewPr>
  <p:notesViewPr>
    <p:cSldViewPr>
      <p:cViewPr varScale="1">
        <p:scale>
          <a:sx n="74" d="100"/>
          <a:sy n="74" d="100"/>
        </p:scale>
        <p:origin x="-2142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100">
                <a:latin typeface="TheSans B5 Plain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COMP319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100"/>
            </a:lvl1pPr>
          </a:lstStyle>
          <a:p>
            <a:fld id="{975B722E-A7B5-4607-9BE6-0C648BCA13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COMP319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" panose="02020603050405020304" pitchFamily="18" charset="0"/>
              </a:defRPr>
            </a:lvl1pPr>
          </a:lstStyle>
          <a:p>
            <a:fld id="{5FE7A71A-5E54-4E10-B0BA-1B314ED92D6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  <a:p>
            <a:endParaRPr lang="en-GB" altLang="en-US"/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US" sz="1300" dirty="0">
                <a:latin typeface="Times" pitchFamily="18" charset="0"/>
              </a:rPr>
              <a:t>COMP319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9pPr>
          </a:lstStyle>
          <a:p>
            <a:fld id="{773C30D5-6F0F-478A-A7DD-3C1110347686}" type="slidenum">
              <a:rPr lang="en-US" altLang="en-US" sz="1300">
                <a:latin typeface="Times" panose="02020603050405020304" pitchFamily="18" charset="0"/>
              </a:rPr>
              <a:pPr/>
              <a:t>1</a:t>
            </a:fld>
            <a:endParaRPr lang="en-US" altLang="en-US" sz="13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Individuals in a project may vary in their productivity by a factor of 10 (Boehm, et al. 1995), that is from 4 object points per month to 50.</a:t>
            </a:r>
          </a:p>
          <a:p>
            <a:r>
              <a:rPr lang="en-GB" altLang="en-US"/>
              <a:t>The composition of the team and other factors must be taken into consideration in the overall estimate being made.</a:t>
            </a:r>
          </a:p>
          <a:p>
            <a:r>
              <a:rPr lang="en-GB" altLang="en-US"/>
              <a:t>These other factors are:</a:t>
            </a:r>
          </a:p>
          <a:p>
            <a:r>
              <a:rPr lang="en-GB" altLang="en-US"/>
              <a:t>Knowledge of the application domain</a:t>
            </a:r>
          </a:p>
          <a:p>
            <a:r>
              <a:rPr lang="en-GB" altLang="en-US"/>
              <a:t>The software process used in development – if these are good productivity is higher (we return to this later)</a:t>
            </a:r>
          </a:p>
          <a:p>
            <a:r>
              <a:rPr lang="en-GB" altLang="en-US"/>
              <a:t>Large projects need communication with less time for development and high productivity</a:t>
            </a:r>
          </a:p>
          <a:p>
            <a:r>
              <a:rPr lang="en-GB" altLang="en-US"/>
              <a:t>Good CASE tools, configuration management system etc improve productivity</a:t>
            </a:r>
          </a:p>
          <a:p>
            <a:r>
              <a:rPr lang="en-GB" altLang="en-US"/>
              <a:t>Quietness and private areas contribute to better productivity</a:t>
            </a:r>
          </a:p>
          <a:p>
            <a:endParaRPr lang="en-GB" altLang="en-US"/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US" sz="1300" dirty="0">
                <a:latin typeface="Times" pitchFamily="18" charset="0"/>
              </a:rPr>
              <a:t>COMP319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9pPr>
          </a:lstStyle>
          <a:p>
            <a:fld id="{831D5E53-74D7-4BC8-A999-EEFF77040DB5}" type="slidenum">
              <a:rPr lang="en-US" altLang="en-US" sz="1300">
                <a:latin typeface="Times" panose="02020603050405020304" pitchFamily="18" charset="0"/>
              </a:rPr>
              <a:pPr/>
              <a:t>6</a:t>
            </a:fld>
            <a:endParaRPr lang="en-US" altLang="en-US" sz="13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Using historical cost information an equation is developed that relates some software metric (usually size) to cost. Estimates of the metric then predict the cost/effort required.</a:t>
            </a:r>
          </a:p>
          <a:p>
            <a:r>
              <a:rPr lang="en-GB" altLang="en-US"/>
              <a:t>Multiple experts estimate, then discuss and agree a compromise cost.</a:t>
            </a:r>
          </a:p>
          <a:p>
            <a:r>
              <a:rPr lang="en-GB" altLang="en-US"/>
              <a:t>The cost of new project is estimated by analogy with comparable completed projects.</a:t>
            </a:r>
          </a:p>
          <a:p>
            <a:r>
              <a:rPr lang="en-GB" altLang="en-US"/>
              <a:t>Parkinson’s Law: work expands to fill the time.  If there are 5 people and the software must be delivered in 6 months then the effort estimate is 30 person months.</a:t>
            </a:r>
          </a:p>
          <a:p>
            <a:r>
              <a:rPr lang="en-GB" altLang="en-US"/>
              <a:t>The customers budget determines the cost. Makes sense if the system can be shipped to a subsequent customer.</a:t>
            </a:r>
          </a:p>
          <a:p>
            <a:r>
              <a:rPr lang="en-GB" altLang="en-US"/>
              <a:t>However, most methods assume that will be no significant changes in the way software development is done.  Changes in the past 10 years have shown that this is not a safe assumption.  Examples of changes that affect estimation include:</a:t>
            </a:r>
          </a:p>
          <a:p>
            <a:r>
              <a:rPr lang="en-GB" altLang="en-US"/>
              <a:t>Distributed and grid based systems</a:t>
            </a:r>
          </a:p>
          <a:p>
            <a:r>
              <a:rPr lang="en-GB" altLang="en-US"/>
              <a:t>Web facilities</a:t>
            </a:r>
          </a:p>
          <a:p>
            <a:r>
              <a:rPr lang="en-GB" altLang="en-US"/>
              <a:t>Entity Resource Planning or db centred systems</a:t>
            </a:r>
          </a:p>
          <a:p>
            <a:r>
              <a:rPr lang="en-GB" altLang="en-US"/>
              <a:t>Shrink wrapped software</a:t>
            </a:r>
          </a:p>
          <a:p>
            <a:r>
              <a:rPr lang="en-GB" altLang="en-US"/>
              <a:t>Module reuse</a:t>
            </a:r>
          </a:p>
          <a:p>
            <a:r>
              <a:rPr lang="en-GB" altLang="en-US"/>
              <a:t>Scripting facilities</a:t>
            </a:r>
          </a:p>
          <a:p>
            <a:r>
              <a:rPr lang="en-GB" altLang="en-US"/>
              <a:t>CASE tools</a:t>
            </a:r>
          </a:p>
          <a:p>
            <a:endParaRPr lang="en-GB" altLang="en-US"/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US" sz="1300" dirty="0">
                <a:latin typeface="Times" pitchFamily="18" charset="0"/>
              </a:rPr>
              <a:t>COMP319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9pPr>
          </a:lstStyle>
          <a:p>
            <a:fld id="{B41AEF86-A46D-4E5A-A7AC-4312EF2C9468}" type="slidenum">
              <a:rPr lang="en-US" altLang="en-US" sz="1300">
                <a:latin typeface="Times" panose="02020603050405020304" pitchFamily="18" charset="0"/>
              </a:rPr>
              <a:pPr/>
              <a:t>7</a:t>
            </a:fld>
            <a:endParaRPr lang="en-US" altLang="en-US" sz="13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Constructive Cost Modelling (COCOMO) is an algorithmic model that is well known, widely used as a commercial tool, and software for it is in the public domain.</a:t>
            </a:r>
          </a:p>
          <a:p>
            <a:r>
              <a:rPr lang="en-GB" altLang="en-US"/>
              <a:t>It was first proposed by Boehm, B. in his 1981 book “Software engineering  economics”, Prentice-Hall. The definitive book for the method is Boehm, B. (2000) “Software Cost Estimation with COCOMO II”, Prentice-Hall.</a:t>
            </a:r>
          </a:p>
          <a:p>
            <a:r>
              <a:rPr lang="en-GB" altLang="en-US"/>
              <a:t>Summary of the COCOMO II method is in the paper Boehm, B., Clark, B. et al. (1995) “Cost models for future software life cycle processes: COCOMO II”, Annals of Software Engineering, Vol 1, p57-94.</a:t>
            </a:r>
          </a:p>
          <a:p>
            <a:r>
              <a:rPr lang="en-GB" altLang="en-US"/>
              <a:t>COCOMO assumes a stable software house or software department for which historical measures of software productivity exist. Where this is not available, the published data from finished software projects may be used.</a:t>
            </a:r>
          </a:p>
          <a:p>
            <a:r>
              <a:rPr lang="en-GB" altLang="en-US"/>
              <a:t>In 1981 COCOMO was based on the waterfall model using a programming language. Now, it can cope with changes in method (e.g. the spiral or incremental model etc), use of shrink wrapped components such as Oracle that provides both a DBMS and full database programming language, and the use of various CASE tools and hardware.</a:t>
            </a:r>
          </a:p>
          <a:p>
            <a:endParaRPr lang="en-GB" altLang="en-US"/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US" sz="1300" dirty="0">
                <a:latin typeface="Times" pitchFamily="18" charset="0"/>
              </a:rPr>
              <a:t>COMP319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9pPr>
          </a:lstStyle>
          <a:p>
            <a:fld id="{6D54B510-AB6F-4352-B900-9FF9178F9FD9}" type="slidenum">
              <a:rPr lang="en-US" altLang="en-US" sz="1300">
                <a:latin typeface="Times" panose="02020603050405020304" pitchFamily="18" charset="0"/>
              </a:rPr>
              <a:pPr/>
              <a:t>8</a:t>
            </a:fld>
            <a:endParaRPr lang="en-US" altLang="en-US" sz="13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003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 </a:t>
            </a:r>
            <a:fld id="{46389036-5BA1-4DC1-885C-AAC28ED910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814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 </a:t>
            </a:r>
            <a:fld id="{BBE5804B-8FE3-481E-8CE8-293D76A76A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0608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81050"/>
            <a:ext cx="2057400" cy="5456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81050"/>
            <a:ext cx="6019800" cy="5456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 </a:t>
            </a:r>
            <a:fld id="{B323D4D9-D45A-40E3-9324-230E30B56C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6687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14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 </a:t>
            </a:r>
            <a:fld id="{3FD6C109-901C-48C3-A810-654AE9B8D0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973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 319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 </a:t>
            </a:r>
            <a:fld id="{632ED083-1345-4B43-AAEC-72BFBB0D29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534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65288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1665288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 </a:t>
            </a:r>
            <a:fld id="{0631837E-0328-4B22-A8C7-5C6246519A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141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 </a:t>
            </a:r>
            <a:fld id="{FAEAE369-4278-4CC9-B1B8-647D3B10E0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54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 </a:t>
            </a:r>
            <a:fld id="{8F2F615B-2C87-445F-8496-F306689937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701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 </a:t>
            </a:r>
            <a:fld id="{5AA11740-C13A-46DF-93FA-8B5E8ECF14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01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Orbitage</a:t>
            </a:r>
            <a:r>
              <a:rPr lang="en-US"/>
              <a:t> 2011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Introduction to IPTV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 </a:t>
            </a:r>
            <a:fld id="{711223D2-750E-47BC-AEF1-691C47351A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409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65288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60775" y="6477000"/>
            <a:ext cx="21351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 b="0">
                <a:solidFill>
                  <a:srgbClr val="08515E"/>
                </a:solidFill>
                <a:latin typeface="TheSans B5 Plain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77000"/>
            <a:ext cx="30432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solidFill>
                  <a:srgbClr val="08515E"/>
                </a:solidFill>
                <a:latin typeface="TheSans B5 Plain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770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08515E"/>
                </a:solidFill>
              </a:defRPr>
            </a:lvl1pPr>
          </a:lstStyle>
          <a:p>
            <a:r>
              <a:rPr lang="en-US" altLang="en-US"/>
              <a:t>slide  </a:t>
            </a:r>
            <a:fld id="{F95E6F95-CBC8-4264-AF06-9B1D666C11B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81050"/>
            <a:ext cx="822960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693" r:id="rId3"/>
    <p:sldLayoutId id="2147483703" r:id="rId4"/>
    <p:sldLayoutId id="2147483694" r:id="rId5"/>
    <p:sldLayoutId id="2147483695" r:id="rId6"/>
    <p:sldLayoutId id="2147483696" r:id="rId7"/>
    <p:sldLayoutId id="2147483697" r:id="rId8"/>
    <p:sldLayoutId id="2147483704" r:id="rId9"/>
    <p:sldLayoutId id="2147483698" r:id="rId10"/>
    <p:sldLayoutId id="2147483699" r:id="rId11"/>
    <p:sldLayoutId id="2147483700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tabLst>
          <a:tab pos="685800" algn="l"/>
        </a:tabLst>
        <a:defRPr sz="3200">
          <a:solidFill>
            <a:srgbClr val="08515E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Times CE"/>
        <a:buChar char="-"/>
        <a:tabLst>
          <a:tab pos="685800" algn="l"/>
        </a:tabLst>
        <a:defRPr sz="3200">
          <a:solidFill>
            <a:srgbClr val="336600"/>
          </a:solidFill>
          <a:latin typeface="TheSans B5 Plain" pitchFamily="34" charset="0"/>
        </a:defRPr>
      </a:lvl2pPr>
      <a:lvl3pPr marL="10287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Times" panose="02020603050405020304" pitchFamily="18" charset="0"/>
        <a:buChar char="-"/>
        <a:tabLst>
          <a:tab pos="685800" algn="l"/>
        </a:tabLst>
        <a:defRPr sz="2800">
          <a:solidFill>
            <a:srgbClr val="08515E"/>
          </a:solidFill>
          <a:latin typeface="TheSans B5 Plain" pitchFamily="34" charset="0"/>
        </a:defRPr>
      </a:lvl3pPr>
      <a:lvl4pPr marL="14859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Times" panose="02020603050405020304" pitchFamily="18" charset="0"/>
        <a:buChar char="-"/>
        <a:tabLst>
          <a:tab pos="685800" algn="l"/>
        </a:tabLst>
        <a:defRPr sz="2400">
          <a:solidFill>
            <a:srgbClr val="336600"/>
          </a:solidFill>
          <a:latin typeface="TheSans B5 Plain" pitchFamily="34" charset="0"/>
        </a:defRPr>
      </a:lvl4pPr>
      <a:lvl5pPr marL="1892300" indent="-1778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Times" panose="02020603050405020304" pitchFamily="18" charset="0"/>
        <a:buChar char="-"/>
        <a:tabLst>
          <a:tab pos="685800" algn="l"/>
        </a:tabLst>
        <a:defRPr sz="2400">
          <a:solidFill>
            <a:srgbClr val="08515E"/>
          </a:solidFill>
          <a:latin typeface="TheSans B5 Plain" pitchFamily="34" charset="0"/>
        </a:defRPr>
      </a:lvl5pPr>
      <a:lvl6pPr marL="2349500" indent="-177800" algn="l" rtl="0" fontAlgn="base">
        <a:lnSpc>
          <a:spcPct val="90000"/>
        </a:lnSpc>
        <a:spcBef>
          <a:spcPct val="20000"/>
        </a:spcBef>
        <a:spcAft>
          <a:spcPct val="0"/>
        </a:spcAft>
        <a:buFont typeface="Times" pitchFamily="18" charset="0"/>
        <a:buChar char="-"/>
        <a:tabLst>
          <a:tab pos="685800" algn="l"/>
        </a:tabLst>
        <a:defRPr sz="2400">
          <a:solidFill>
            <a:srgbClr val="08515E"/>
          </a:solidFill>
          <a:latin typeface="TheSans B5 Plain" pitchFamily="34" charset="0"/>
        </a:defRPr>
      </a:lvl6pPr>
      <a:lvl7pPr marL="2806700" indent="-177800" algn="l" rtl="0" fontAlgn="base">
        <a:lnSpc>
          <a:spcPct val="90000"/>
        </a:lnSpc>
        <a:spcBef>
          <a:spcPct val="20000"/>
        </a:spcBef>
        <a:spcAft>
          <a:spcPct val="0"/>
        </a:spcAft>
        <a:buFont typeface="Times" pitchFamily="18" charset="0"/>
        <a:buChar char="-"/>
        <a:tabLst>
          <a:tab pos="685800" algn="l"/>
        </a:tabLst>
        <a:defRPr sz="2400">
          <a:solidFill>
            <a:srgbClr val="08515E"/>
          </a:solidFill>
          <a:latin typeface="TheSans B5 Plain" pitchFamily="34" charset="0"/>
        </a:defRPr>
      </a:lvl7pPr>
      <a:lvl8pPr marL="3263900" indent="-177800" algn="l" rtl="0" fontAlgn="base">
        <a:lnSpc>
          <a:spcPct val="90000"/>
        </a:lnSpc>
        <a:spcBef>
          <a:spcPct val="20000"/>
        </a:spcBef>
        <a:spcAft>
          <a:spcPct val="0"/>
        </a:spcAft>
        <a:buFont typeface="Times" pitchFamily="18" charset="0"/>
        <a:buChar char="-"/>
        <a:tabLst>
          <a:tab pos="685800" algn="l"/>
        </a:tabLst>
        <a:defRPr sz="2400">
          <a:solidFill>
            <a:srgbClr val="08515E"/>
          </a:solidFill>
          <a:latin typeface="TheSans B5 Plain" pitchFamily="34" charset="0"/>
        </a:defRPr>
      </a:lvl8pPr>
      <a:lvl9pPr marL="3721100" indent="-177800" algn="l" rtl="0" fontAlgn="base">
        <a:lnSpc>
          <a:spcPct val="90000"/>
        </a:lnSpc>
        <a:spcBef>
          <a:spcPct val="20000"/>
        </a:spcBef>
        <a:spcAft>
          <a:spcPct val="0"/>
        </a:spcAft>
        <a:buFont typeface="Times" pitchFamily="18" charset="0"/>
        <a:buChar char="-"/>
        <a:tabLst>
          <a:tab pos="685800" algn="l"/>
        </a:tabLst>
        <a:defRPr sz="2400">
          <a:solidFill>
            <a:srgbClr val="08515E"/>
          </a:solidFill>
          <a:latin typeface="TheSans B5 Plain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429000"/>
            <a:ext cx="7772400" cy="1362075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/>
              <a:t>SOFTWARE PROJECT MANAGEMENT AND COST ESTIMATION</a:t>
            </a:r>
          </a:p>
        </p:txBody>
      </p:sp>
      <p:sp>
        <p:nvSpPr>
          <p:cNvPr id="6147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08515E"/>
                </a:solidFill>
              </a:rPr>
              <a:t>© University of Liverpool</a:t>
            </a:r>
          </a:p>
        </p:txBody>
      </p:sp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IE" sz="1200" dirty="0">
                <a:solidFill>
                  <a:srgbClr val="08515E"/>
                </a:solidFill>
              </a:rPr>
              <a:t>COMP 319</a:t>
            </a:r>
            <a:endParaRPr lang="en-US" sz="1200" dirty="0">
              <a:solidFill>
                <a:srgbClr val="08515E"/>
              </a:solidFill>
            </a:endParaRP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8515E"/>
                </a:solidFill>
              </a:rPr>
              <a:t>slide  </a:t>
            </a:r>
            <a:fld id="{5A7201BA-B729-46DD-88C7-748E1CA12F84}" type="slidenum">
              <a:rPr lang="en-US" altLang="en-US" sz="1200">
                <a:solidFill>
                  <a:srgbClr val="08515E"/>
                </a:solidFill>
              </a:rPr>
              <a:pPr/>
              <a:t>1</a:t>
            </a:fld>
            <a:endParaRPr lang="en-US" altLang="en-US" sz="1200">
              <a:solidFill>
                <a:srgbClr val="08515E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61988"/>
          </a:xfrm>
        </p:spPr>
        <p:txBody>
          <a:bodyPr/>
          <a:lstStyle/>
          <a:p>
            <a:r>
              <a:rPr lang="en-GB" dirty="0"/>
              <a:t>Algorithmic cost modelling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7848600" cy="4572000"/>
          </a:xfrm>
        </p:spPr>
        <p:txBody>
          <a:bodyPr/>
          <a:lstStyle/>
          <a:p>
            <a:r>
              <a:rPr lang="en-GB" sz="2800" dirty="0"/>
              <a:t>Take a series of projects</a:t>
            </a:r>
          </a:p>
          <a:p>
            <a:r>
              <a:rPr lang="en-GB" sz="2800" dirty="0"/>
              <a:t>Make estimations at begin and part way through</a:t>
            </a:r>
          </a:p>
          <a:p>
            <a:pPr lvl="1"/>
            <a:r>
              <a:rPr lang="en-GB" sz="2800" dirty="0"/>
              <a:t>Total size</a:t>
            </a:r>
          </a:p>
          <a:p>
            <a:pPr lvl="1"/>
            <a:r>
              <a:rPr lang="en-GB" sz="2800" dirty="0"/>
              <a:t>Complexity</a:t>
            </a:r>
          </a:p>
          <a:p>
            <a:pPr lvl="1"/>
            <a:r>
              <a:rPr lang="en-GB" sz="2800" dirty="0"/>
              <a:t>Re-use factors</a:t>
            </a:r>
          </a:p>
          <a:p>
            <a:r>
              <a:rPr lang="en-GB" sz="2800" dirty="0"/>
              <a:t>Measure how long the project takes in person months</a:t>
            </a:r>
          </a:p>
          <a:p>
            <a:r>
              <a:rPr lang="en-GB" sz="2800" dirty="0"/>
              <a:t>Try and correlate these 2 taking into account both factors</a:t>
            </a:r>
          </a:p>
          <a:p>
            <a:endParaRPr lang="en-GB" sz="2800" dirty="0"/>
          </a:p>
          <a:p>
            <a:endParaRPr lang="en-GB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3FD6C109-901C-48C3-A810-654AE9B8D050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511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with algorithmic cost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7848600" cy="4032424"/>
          </a:xfrm>
        </p:spPr>
        <p:txBody>
          <a:bodyPr/>
          <a:lstStyle/>
          <a:p>
            <a:r>
              <a:rPr lang="en-GB" dirty="0"/>
              <a:t>Development approach change</a:t>
            </a:r>
          </a:p>
          <a:p>
            <a:r>
              <a:rPr lang="en-GB" dirty="0"/>
              <a:t>Estimation of project size and complexity is difficult</a:t>
            </a:r>
          </a:p>
          <a:p>
            <a:r>
              <a:rPr lang="en-GB" dirty="0"/>
              <a:t>Model cannot take into account all factors</a:t>
            </a:r>
          </a:p>
          <a:p>
            <a:pPr lvl="1"/>
            <a:r>
              <a:rPr lang="en-GB" dirty="0"/>
              <a:t>Development and testing approach</a:t>
            </a:r>
          </a:p>
          <a:p>
            <a:pPr lvl="1"/>
            <a:r>
              <a:rPr lang="en-GB" dirty="0"/>
              <a:t>Regressive development way overrun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3FD6C109-901C-48C3-A810-654AE9B8D050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9818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COCOMO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Barry W. Boehm 1981</a:t>
            </a:r>
          </a:p>
          <a:p>
            <a:pPr eaLnBrk="1" hangingPunct="1"/>
            <a:r>
              <a:rPr lang="en-GB" altLang="en-US"/>
              <a:t>63 projects at TRW Aerospace</a:t>
            </a:r>
          </a:p>
          <a:p>
            <a:pPr eaLnBrk="1" hangingPunct="1"/>
            <a:r>
              <a:rPr lang="en-GB" altLang="en-US"/>
              <a:t>From 2,000 to 100,000 lines</a:t>
            </a:r>
          </a:p>
          <a:p>
            <a:pPr eaLnBrk="1" hangingPunct="1"/>
            <a:r>
              <a:rPr lang="en-GB" altLang="en-US"/>
              <a:t>COCOMO II  2000</a:t>
            </a:r>
          </a:p>
          <a:p>
            <a:pPr lvl="1" eaLnBrk="1" hangingPunct="1"/>
            <a:r>
              <a:rPr lang="en-GB" altLang="en-US">
                <a:latin typeface="TheSans B5 Plain"/>
              </a:rPr>
              <a:t>University of Southern California</a:t>
            </a:r>
          </a:p>
          <a:p>
            <a:pPr lvl="1" eaLnBrk="1" hangingPunct="1"/>
            <a:r>
              <a:rPr lang="en-GB" altLang="en-US">
                <a:latin typeface="TheSans B5 Plain"/>
              </a:rPr>
              <a:t>University of California Irvine</a:t>
            </a:r>
          </a:p>
          <a:p>
            <a:pPr lvl="1" eaLnBrk="1" hangingPunct="1"/>
            <a:r>
              <a:rPr lang="en-GB" altLang="en-US">
                <a:latin typeface="TheSans B5 Plain"/>
              </a:rPr>
              <a:t>COCOMO™ II Affiliates' Program</a:t>
            </a:r>
          </a:p>
          <a:p>
            <a:pPr eaLnBrk="1" hangingPunct="1"/>
            <a:endParaRPr lang="en-GB" altLang="en-US"/>
          </a:p>
          <a:p>
            <a:pPr lvl="1" eaLnBrk="1" hangingPunct="1"/>
            <a:endParaRPr lang="en-GB" altLang="en-US">
              <a:latin typeface="TheSans B5 Plain"/>
            </a:endParaRPr>
          </a:p>
          <a:p>
            <a:pPr eaLnBrk="1" hangingPunct="1"/>
            <a:endParaRPr lang="en-GB" altLang="en-US"/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08515E"/>
                </a:solidFill>
              </a:rPr>
              <a:t>© University of Liverpool</a:t>
            </a:r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IE" sz="1200" dirty="0">
                <a:solidFill>
                  <a:srgbClr val="08515E"/>
                </a:solidFill>
              </a:rPr>
              <a:t>COMP319</a:t>
            </a:r>
            <a:endParaRPr lang="en-US" sz="1200" dirty="0">
              <a:solidFill>
                <a:srgbClr val="08515E"/>
              </a:solidFill>
            </a:endParaRP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8515E"/>
                </a:solidFill>
              </a:rPr>
              <a:t>slide  </a:t>
            </a:r>
            <a:fld id="{F9E6A858-E71B-482A-8804-EE49606ABEB0}" type="slidenum">
              <a:rPr lang="en-US" altLang="en-US" sz="1200">
                <a:solidFill>
                  <a:srgbClr val="08515E"/>
                </a:solidFill>
              </a:rPr>
              <a:pPr/>
              <a:t>12</a:t>
            </a:fld>
            <a:endParaRPr lang="en-US" altLang="en-US" sz="1200">
              <a:solidFill>
                <a:srgbClr val="08515E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313C-3882-46A6-81A7-EF31B52E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..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0620A-C6DF-4A35-B1C7-A5822009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6C5C8-4DBC-4157-86BE-6BE69200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448F9-F957-4A2A-8C0E-C7C30C02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3FD6C109-901C-48C3-A810-654AE9B8D050}" type="slidenum">
              <a:rPr lang="en-US" altLang="en-US" smtClean="0"/>
              <a:pPr/>
              <a:t>13</a:t>
            </a:fld>
            <a:endParaRPr lang="en-US" alt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4AA406-454D-4312-BA6E-8B59C11341C8}"/>
              </a:ext>
            </a:extLst>
          </p:cNvPr>
          <p:cNvCxnSpPr>
            <a:cxnSpLocks/>
          </p:cNvCxnSpPr>
          <p:nvPr/>
        </p:nvCxnSpPr>
        <p:spPr>
          <a:xfrm>
            <a:off x="1619672" y="2492896"/>
            <a:ext cx="0" cy="352839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ED4609-E27F-46DB-842C-7ABD81E71F2F}"/>
              </a:ext>
            </a:extLst>
          </p:cNvPr>
          <p:cNvCxnSpPr>
            <a:cxnSpLocks/>
          </p:cNvCxnSpPr>
          <p:nvPr/>
        </p:nvCxnSpPr>
        <p:spPr>
          <a:xfrm flipH="1">
            <a:off x="1628056" y="6021288"/>
            <a:ext cx="611229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C2B632-2A9A-4142-8C83-CA42373173A1}"/>
              </a:ext>
            </a:extLst>
          </p:cNvPr>
          <p:cNvSpPr/>
          <p:nvPr/>
        </p:nvSpPr>
        <p:spPr>
          <a:xfrm>
            <a:off x="1907704" y="2276872"/>
            <a:ext cx="3682458" cy="3349253"/>
          </a:xfrm>
          <a:custGeom>
            <a:avLst/>
            <a:gdLst>
              <a:gd name="connsiteX0" fmla="*/ 0 w 3682458"/>
              <a:gd name="connsiteY0" fmla="*/ 3349253 h 3349253"/>
              <a:gd name="connsiteX1" fmla="*/ 2452255 w 3682458"/>
              <a:gd name="connsiteY1" fmla="*/ 1963798 h 3349253"/>
              <a:gd name="connsiteX2" fmla="*/ 3574473 w 3682458"/>
              <a:gd name="connsiteY2" fmla="*/ 176562 h 3349253"/>
              <a:gd name="connsiteX3" fmla="*/ 3574473 w 3682458"/>
              <a:gd name="connsiteY3" fmla="*/ 162707 h 3349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2458" h="3349253">
                <a:moveTo>
                  <a:pt x="0" y="3349253"/>
                </a:moveTo>
                <a:cubicBezTo>
                  <a:pt x="928255" y="2920916"/>
                  <a:pt x="1856510" y="2492580"/>
                  <a:pt x="2452255" y="1963798"/>
                </a:cubicBezTo>
                <a:cubicBezTo>
                  <a:pt x="3048000" y="1435016"/>
                  <a:pt x="3387437" y="476744"/>
                  <a:pt x="3574473" y="176562"/>
                </a:cubicBezTo>
                <a:cubicBezTo>
                  <a:pt x="3761509" y="-123620"/>
                  <a:pt x="3667991" y="19543"/>
                  <a:pt x="3574473" y="16270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D66A58-0F1A-4736-AFDC-523A6D408497}"/>
              </a:ext>
            </a:extLst>
          </p:cNvPr>
          <p:cNvSpPr txBox="1"/>
          <p:nvPr/>
        </p:nvSpPr>
        <p:spPr>
          <a:xfrm>
            <a:off x="539552" y="3573016"/>
            <a:ext cx="11355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Effort</a:t>
            </a:r>
          </a:p>
          <a:p>
            <a:r>
              <a:rPr lang="en-GB" dirty="0"/>
              <a:t>Staff</a:t>
            </a:r>
          </a:p>
          <a:p>
            <a:r>
              <a:rPr lang="en-GB" dirty="0"/>
              <a:t>months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207097-7263-4A8A-A4B5-D912897341B9}"/>
              </a:ext>
            </a:extLst>
          </p:cNvPr>
          <p:cNvSpPr txBox="1"/>
          <p:nvPr/>
        </p:nvSpPr>
        <p:spPr>
          <a:xfrm>
            <a:off x="1979712" y="6093296"/>
            <a:ext cx="5972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Size of project  (normalized for complexity etc)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68753356-8073-4328-9502-DBAF1CF5C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52C0439-1A2A-46C3-87E0-785B4925F1AF}"/>
              </a:ext>
            </a:extLst>
          </p:cNvPr>
          <p:cNvSpPr/>
          <p:nvPr/>
        </p:nvSpPr>
        <p:spPr>
          <a:xfrm>
            <a:off x="2195736" y="4924432"/>
            <a:ext cx="154361" cy="198085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165048F-3C1B-4A26-AD65-3FBBE5A16AAF}"/>
              </a:ext>
            </a:extLst>
          </p:cNvPr>
          <p:cNvSpPr/>
          <p:nvPr/>
        </p:nvSpPr>
        <p:spPr>
          <a:xfrm>
            <a:off x="3346077" y="5122517"/>
            <a:ext cx="154361" cy="198085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B14549D-94A1-4598-9518-6DA1B4E0E104}"/>
              </a:ext>
            </a:extLst>
          </p:cNvPr>
          <p:cNvSpPr/>
          <p:nvPr/>
        </p:nvSpPr>
        <p:spPr>
          <a:xfrm>
            <a:off x="4417639" y="3611717"/>
            <a:ext cx="154361" cy="198085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E1E577-1525-4037-A271-B4C26F5A324E}"/>
              </a:ext>
            </a:extLst>
          </p:cNvPr>
          <p:cNvSpPr/>
          <p:nvPr/>
        </p:nvSpPr>
        <p:spPr>
          <a:xfrm>
            <a:off x="3923928" y="4158049"/>
            <a:ext cx="154361" cy="198085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95E08F6-42B8-41DA-BCB0-C9EF39A637EE}"/>
              </a:ext>
            </a:extLst>
          </p:cNvPr>
          <p:cNvSpPr/>
          <p:nvPr/>
        </p:nvSpPr>
        <p:spPr>
          <a:xfrm>
            <a:off x="5512981" y="2492896"/>
            <a:ext cx="154361" cy="198085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D163FA4-24A1-482F-9488-E1EE435D7599}"/>
              </a:ext>
            </a:extLst>
          </p:cNvPr>
          <p:cNvSpPr/>
          <p:nvPr/>
        </p:nvSpPr>
        <p:spPr>
          <a:xfrm>
            <a:off x="6444208" y="4674302"/>
            <a:ext cx="154361" cy="198085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8E01AE23-5239-4D7F-9F66-ADE224E4414C}"/>
              </a:ext>
            </a:extLst>
          </p:cNvPr>
          <p:cNvSpPr/>
          <p:nvPr/>
        </p:nvSpPr>
        <p:spPr>
          <a:xfrm>
            <a:off x="6520408" y="2834854"/>
            <a:ext cx="2242592" cy="1152128"/>
          </a:xfrm>
          <a:prstGeom prst="wedgeRectCallout">
            <a:avLst>
              <a:gd name="adj1" fmla="val -47398"/>
              <a:gd name="adj2" fmla="val 105791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00"/>
                </a:solidFill>
              </a:rPr>
              <a:t>Outlier?</a:t>
            </a:r>
          </a:p>
          <a:p>
            <a:pPr algn="ctr"/>
            <a:r>
              <a:rPr lang="en-GB" dirty="0">
                <a:solidFill>
                  <a:srgbClr val="000000"/>
                </a:solidFill>
              </a:rPr>
              <a:t>Find out why?</a:t>
            </a:r>
          </a:p>
        </p:txBody>
      </p:sp>
    </p:spTree>
    <p:extLst>
      <p:ext uri="{BB962C8B-B14F-4D97-AF65-F5344CB8AC3E}">
        <p14:creationId xmlns:p14="http://schemas.microsoft.com/office/powerpoint/2010/main" val="1920233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CEBE-56A6-4FE3-9726-6FF46A67D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</a:t>
            </a:r>
            <a:r>
              <a:rPr lang="en-GB" dirty="0" err="1"/>
              <a:t>Cocomo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D4DCD-DF20-4993-9738-CBB5CEEAD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Try and find mathematical relationship which fits graph on previous page</a:t>
            </a:r>
          </a:p>
          <a:p>
            <a:r>
              <a:rPr lang="en-GB" dirty="0"/>
              <a:t>Some thing like S^C</a:t>
            </a:r>
          </a:p>
          <a:p>
            <a:r>
              <a:rPr lang="en-GB" dirty="0"/>
              <a:t>Where S is size of project and C is dependent on type of project</a:t>
            </a:r>
          </a:p>
          <a:p>
            <a:r>
              <a:rPr lang="en-GB" dirty="0"/>
              <a:t>S may be increased dependent on complexity (see function points etc)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63B15-F1D5-4731-813D-E4D7AE62E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EAD6A-04C5-4595-9AB4-6B462696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BAD4B-559F-4827-9D24-14ED16DE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3FD6C109-901C-48C3-A810-654AE9B8D050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720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The COCOMO method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800"/>
              <a:t>Input</a:t>
            </a:r>
          </a:p>
          <a:p>
            <a:pPr lvl="1" eaLnBrk="1" hangingPunct="1"/>
            <a:r>
              <a:rPr lang="en-GB" altLang="en-US" sz="2800">
                <a:latin typeface="TheSans B5 Plain"/>
              </a:rPr>
              <a:t>Conduct of the project (e.g. design model)</a:t>
            </a:r>
          </a:p>
          <a:p>
            <a:pPr lvl="1" eaLnBrk="1" hangingPunct="1"/>
            <a:r>
              <a:rPr lang="en-GB" altLang="en-US" sz="2800">
                <a:latin typeface="TheSans B5 Plain"/>
              </a:rPr>
              <a:t>Staff available</a:t>
            </a:r>
          </a:p>
          <a:p>
            <a:pPr lvl="1" eaLnBrk="1" hangingPunct="1"/>
            <a:r>
              <a:rPr lang="en-GB" altLang="en-US" sz="2800">
                <a:latin typeface="TheSans B5 Plain"/>
              </a:rPr>
              <a:t>Hardware and CASE tools involved</a:t>
            </a:r>
          </a:p>
          <a:p>
            <a:pPr lvl="1" eaLnBrk="1" hangingPunct="1"/>
            <a:r>
              <a:rPr lang="en-GB" altLang="en-US" sz="2800">
                <a:latin typeface="TheSans B5 Plain"/>
              </a:rPr>
              <a:t>Nature of the product</a:t>
            </a:r>
          </a:p>
          <a:p>
            <a:pPr eaLnBrk="1" hangingPunct="1"/>
            <a:r>
              <a:rPr lang="en-GB" altLang="en-US" sz="2800"/>
              <a:t>Output estimates</a:t>
            </a:r>
          </a:p>
          <a:p>
            <a:pPr lvl="1" eaLnBrk="1" hangingPunct="1"/>
            <a:r>
              <a:rPr lang="en-GB" altLang="en-US" sz="2800">
                <a:latin typeface="TheSans B5 Plain"/>
              </a:rPr>
              <a:t>Size of the system (LOC and function points)</a:t>
            </a:r>
          </a:p>
          <a:p>
            <a:pPr lvl="1" eaLnBrk="1" hangingPunct="1"/>
            <a:r>
              <a:rPr lang="en-GB" altLang="en-US" sz="2800">
                <a:latin typeface="TheSans B5 Plain"/>
              </a:rPr>
              <a:t>Project schedules and team factors</a:t>
            </a:r>
          </a:p>
          <a:p>
            <a:pPr lvl="1" eaLnBrk="1" hangingPunct="1"/>
            <a:r>
              <a:rPr lang="en-GB" altLang="en-US" sz="2800">
                <a:latin typeface="TheSans B5 Plain"/>
              </a:rPr>
              <a:t>Cost and staffing profiles.</a:t>
            </a:r>
          </a:p>
          <a:p>
            <a:pPr eaLnBrk="1" hangingPunct="1"/>
            <a:endParaRPr lang="en-GB" altLang="en-US" sz="2800"/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08515E"/>
                </a:solidFill>
              </a:rPr>
              <a:t>© University of Liverpool</a:t>
            </a:r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IE" sz="1200" dirty="0">
                <a:solidFill>
                  <a:srgbClr val="08515E"/>
                </a:solidFill>
              </a:rPr>
              <a:t>COMP319</a:t>
            </a:r>
            <a:endParaRPr lang="en-US" sz="1200" dirty="0">
              <a:solidFill>
                <a:srgbClr val="08515E"/>
              </a:solidFill>
            </a:endParaRPr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8515E"/>
                </a:solidFill>
              </a:rPr>
              <a:t>slide  </a:t>
            </a:r>
            <a:fld id="{85AFD5D9-7B51-4E10-9891-4AB0EC5101A6}" type="slidenum">
              <a:rPr lang="en-US" altLang="en-US" sz="1200">
                <a:solidFill>
                  <a:srgbClr val="08515E"/>
                </a:solidFill>
              </a:rPr>
              <a:pPr/>
              <a:t>15</a:t>
            </a:fld>
            <a:endParaRPr lang="en-US" altLang="en-US" sz="1200">
              <a:solidFill>
                <a:srgbClr val="08515E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Summary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Cost Estimation Modelling</a:t>
            </a:r>
          </a:p>
          <a:p>
            <a:pPr lvl="1" eaLnBrk="1" hangingPunct="1"/>
            <a:r>
              <a:rPr lang="en-GB" altLang="en-US">
                <a:latin typeface="TheSans B5 Plain"/>
              </a:rPr>
              <a:t>Relies on expert judgement</a:t>
            </a:r>
          </a:p>
          <a:p>
            <a:pPr lvl="1" eaLnBrk="1" hangingPunct="1"/>
            <a:r>
              <a:rPr lang="en-GB" altLang="en-US">
                <a:latin typeface="TheSans B5 Plain"/>
              </a:rPr>
              <a:t>Requires much effort</a:t>
            </a:r>
          </a:p>
          <a:p>
            <a:pPr lvl="1" eaLnBrk="1" hangingPunct="1"/>
            <a:r>
              <a:rPr lang="en-GB" altLang="en-US">
                <a:latin typeface="TheSans B5 Plain"/>
              </a:rPr>
              <a:t>Produces subject results</a:t>
            </a:r>
          </a:p>
          <a:p>
            <a:pPr eaLnBrk="1" hangingPunct="1"/>
            <a:r>
              <a:rPr lang="en-GB" altLang="en-US"/>
              <a:t>Alternatives</a:t>
            </a:r>
          </a:p>
          <a:p>
            <a:pPr lvl="1" eaLnBrk="1" hangingPunct="1"/>
            <a:r>
              <a:rPr lang="en-GB" altLang="en-US">
                <a:latin typeface="TheSans B5 Plain"/>
              </a:rPr>
              <a:t>Group estimation</a:t>
            </a:r>
          </a:p>
          <a:p>
            <a:pPr lvl="1" eaLnBrk="1" hangingPunct="1"/>
            <a:r>
              <a:rPr lang="en-GB" altLang="en-US">
                <a:latin typeface="TheSans B5 Plain"/>
              </a:rPr>
              <a:t>Analogy estimation</a:t>
            </a:r>
          </a:p>
          <a:p>
            <a:pPr lvl="1" eaLnBrk="1" hangingPunct="1"/>
            <a:r>
              <a:rPr lang="en-GB" altLang="en-US">
                <a:latin typeface="TheSans B5 Plain"/>
              </a:rPr>
              <a:t>Pricing to win</a:t>
            </a:r>
          </a:p>
          <a:p>
            <a:pPr lvl="1" eaLnBrk="1" hangingPunct="1"/>
            <a:endParaRPr lang="en-GB" altLang="en-US">
              <a:latin typeface="TheSans B5 Plain"/>
            </a:endParaRPr>
          </a:p>
          <a:p>
            <a:pPr lvl="1" eaLnBrk="1" hangingPunct="1"/>
            <a:endParaRPr lang="en-GB" altLang="en-US">
              <a:latin typeface="TheSans B5 Plain"/>
            </a:endParaRPr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08515E"/>
                </a:solidFill>
              </a:rPr>
              <a:t>© University of Liverpool</a:t>
            </a:r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IE" sz="1200" dirty="0">
                <a:solidFill>
                  <a:srgbClr val="08515E"/>
                </a:solidFill>
              </a:rPr>
              <a:t>COMP319</a:t>
            </a:r>
            <a:endParaRPr lang="en-US" sz="1200" dirty="0">
              <a:solidFill>
                <a:srgbClr val="08515E"/>
              </a:solidFill>
            </a:endParaRP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8515E"/>
                </a:solidFill>
              </a:rPr>
              <a:t>slide  </a:t>
            </a:r>
            <a:fld id="{D2DE794C-1233-46AB-A349-37B147BFAA9B}" type="slidenum">
              <a:rPr lang="en-US" altLang="en-US" sz="1200">
                <a:solidFill>
                  <a:srgbClr val="08515E"/>
                </a:solidFill>
              </a:rPr>
              <a:pPr/>
              <a:t>16</a:t>
            </a:fld>
            <a:endParaRPr lang="en-US" altLang="en-US" sz="1200">
              <a:solidFill>
                <a:srgbClr val="08515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B281-F4A9-8E54-9FDB-7BB69358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65E26-D185-3371-CB1B-3D4439C5F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 related metric developed for 4G languages</a:t>
            </a:r>
          </a:p>
          <a:p>
            <a:r>
              <a:rPr lang="en-GB" dirty="0"/>
              <a:t>What is a 4GL</a:t>
            </a:r>
          </a:p>
          <a:p>
            <a:r>
              <a:rPr lang="en-GB" dirty="0"/>
              <a:t>4GL focus on the task to be achieved rather than the process involved, example</a:t>
            </a:r>
          </a:p>
          <a:p>
            <a:pPr lvl="1"/>
            <a:r>
              <a:rPr lang="en-GB" dirty="0"/>
              <a:t>SQL</a:t>
            </a:r>
          </a:p>
          <a:p>
            <a:pPr lvl="1"/>
            <a:r>
              <a:rPr lang="en-GB" dirty="0" err="1"/>
              <a:t>Powerbuilder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BC7B4-D7C6-0E26-30C8-FF67EDF4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8406B-3047-C305-E383-066D4485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31A37-9041-7655-85D2-3DAD25DB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3FD6C109-901C-48C3-A810-654AE9B8D050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4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661988"/>
          </a:xfrm>
        </p:spPr>
        <p:txBody>
          <a:bodyPr/>
          <a:lstStyle/>
          <a:p>
            <a:pPr eaLnBrk="1" hangingPunct="1"/>
            <a:r>
              <a:rPr lang="en-GB" altLang="en-US"/>
              <a:t>Object points (function + code)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7848600" cy="4572000"/>
          </a:xfrm>
        </p:spPr>
        <p:txBody>
          <a:bodyPr/>
          <a:lstStyle/>
          <a:p>
            <a:pPr eaLnBrk="1" hangingPunct="1"/>
            <a:r>
              <a:rPr lang="en-GB" altLang="en-US"/>
              <a:t>Count number of</a:t>
            </a:r>
          </a:p>
          <a:p>
            <a:pPr lvl="1" eaLnBrk="1" hangingPunct="1"/>
            <a:r>
              <a:rPr lang="en-GB" altLang="en-US">
                <a:latin typeface="TheSans B5 Plain"/>
              </a:rPr>
              <a:t>screens</a:t>
            </a:r>
          </a:p>
          <a:p>
            <a:pPr lvl="1" eaLnBrk="1" hangingPunct="1"/>
            <a:r>
              <a:rPr lang="en-GB" altLang="en-US">
                <a:latin typeface="TheSans B5 Plain"/>
              </a:rPr>
              <a:t>reports</a:t>
            </a:r>
          </a:p>
          <a:p>
            <a:pPr lvl="1" eaLnBrk="1" hangingPunct="1"/>
            <a:r>
              <a:rPr lang="en-GB" altLang="en-US">
                <a:latin typeface="TheSans B5 Plain"/>
              </a:rPr>
              <a:t>3GL components (Java, C++ classes)</a:t>
            </a:r>
          </a:p>
          <a:p>
            <a:pPr eaLnBrk="1" hangingPunct="1"/>
            <a:r>
              <a:rPr lang="en-GB" altLang="en-US"/>
              <a:t>For each use following weighting based on complexity</a:t>
            </a:r>
          </a:p>
          <a:p>
            <a:pPr eaLnBrk="1" hangingPunct="1"/>
            <a:r>
              <a:rPr lang="en-GB" altLang="en-US"/>
              <a:t>Object type	simple    Media   Difficult</a:t>
            </a:r>
          </a:p>
          <a:p>
            <a:pPr eaLnBrk="1" hangingPunct="1"/>
            <a:r>
              <a:rPr lang="en-GB" altLang="en-US"/>
              <a:t>Screen		1		2	    3</a:t>
            </a:r>
          </a:p>
          <a:p>
            <a:pPr eaLnBrk="1" hangingPunct="1"/>
            <a:r>
              <a:rPr lang="en-GB" altLang="en-US"/>
              <a:t>Report		2		5	    8</a:t>
            </a:r>
          </a:p>
          <a:p>
            <a:pPr eaLnBrk="1" hangingPunct="1"/>
            <a:r>
              <a:rPr lang="en-GB" altLang="en-US"/>
              <a:t>3GL components			   10</a:t>
            </a:r>
          </a:p>
          <a:p>
            <a:pPr eaLnBrk="1" hangingPunct="1"/>
            <a:endParaRPr lang="en-GB" altLang="en-US"/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08515E"/>
                </a:solidFill>
              </a:rPr>
              <a:t>© University of Liverpool</a:t>
            </a:r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IE" sz="1200" dirty="0">
                <a:solidFill>
                  <a:srgbClr val="08515E"/>
                </a:solidFill>
              </a:rPr>
              <a:t>COMP319</a:t>
            </a:r>
            <a:endParaRPr lang="en-US" sz="1200" dirty="0">
              <a:solidFill>
                <a:srgbClr val="08515E"/>
              </a:solidFill>
            </a:endParaRP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8515E"/>
                </a:solidFill>
              </a:rPr>
              <a:t>slide  </a:t>
            </a:r>
            <a:fld id="{C4A79224-2181-466C-A47F-101F92F3664E}" type="slidenum">
              <a:rPr lang="en-US" altLang="en-US" sz="1200">
                <a:solidFill>
                  <a:srgbClr val="08515E"/>
                </a:solidFill>
              </a:rPr>
              <a:pPr/>
              <a:t>3</a:t>
            </a:fld>
            <a:endParaRPr lang="en-US" altLang="en-US" sz="1200">
              <a:solidFill>
                <a:srgbClr val="08515E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461963"/>
            <a:ext cx="8229600" cy="663575"/>
          </a:xfrm>
        </p:spPr>
        <p:txBody>
          <a:bodyPr/>
          <a:lstStyle/>
          <a:p>
            <a:pPr eaLnBrk="1" hangingPunct="1"/>
            <a:r>
              <a:rPr lang="en-GB" altLang="en-US"/>
              <a:t>Function points verses Object points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250825" y="1449388"/>
            <a:ext cx="8497888" cy="4572000"/>
          </a:xfrm>
        </p:spPr>
        <p:txBody>
          <a:bodyPr/>
          <a:lstStyle/>
          <a:p>
            <a:pPr eaLnBrk="1" hangingPunct="1"/>
            <a:r>
              <a:rPr lang="en-GB" altLang="en-US" sz="2800"/>
              <a:t>Function points</a:t>
            </a:r>
          </a:p>
          <a:p>
            <a:pPr lvl="1" eaLnBrk="1" hangingPunct="1"/>
            <a:r>
              <a:rPr lang="en-GB" altLang="en-US" sz="2800">
                <a:latin typeface="TheSans B5 Plain"/>
              </a:rPr>
              <a:t>Established standard</a:t>
            </a:r>
          </a:p>
          <a:p>
            <a:pPr lvl="1" eaLnBrk="1" hangingPunct="1"/>
            <a:r>
              <a:rPr lang="en-GB" altLang="en-US" sz="2800">
                <a:latin typeface="TheSans B5 Plain"/>
              </a:rPr>
              <a:t>Much legacy estimation data available</a:t>
            </a:r>
          </a:p>
          <a:p>
            <a:pPr lvl="1" eaLnBrk="1" hangingPunct="1"/>
            <a:r>
              <a:rPr lang="en-GB" altLang="en-US" sz="2800">
                <a:latin typeface="TheSans B5 Plain"/>
              </a:rPr>
              <a:t>Supported by many tools</a:t>
            </a:r>
          </a:p>
          <a:p>
            <a:pPr lvl="1" eaLnBrk="1" hangingPunct="1"/>
            <a:r>
              <a:rPr lang="en-GB" altLang="en-US" sz="2800">
                <a:latin typeface="TheSans B5 Plain"/>
              </a:rPr>
              <a:t>Can be calculated very early on, requirements stage</a:t>
            </a:r>
          </a:p>
          <a:p>
            <a:pPr eaLnBrk="1" hangingPunct="1"/>
            <a:r>
              <a:rPr lang="en-GB" altLang="en-US" sz="2800"/>
              <a:t>Object points</a:t>
            </a:r>
          </a:p>
          <a:p>
            <a:pPr lvl="1" eaLnBrk="1" hangingPunct="1"/>
            <a:r>
              <a:rPr lang="en-GB" altLang="en-US" sz="2800">
                <a:latin typeface="TheSans B5 Plain"/>
              </a:rPr>
              <a:t>Newer</a:t>
            </a:r>
          </a:p>
          <a:p>
            <a:pPr lvl="1" eaLnBrk="1" hangingPunct="1"/>
            <a:r>
              <a:rPr lang="en-GB" altLang="en-US" sz="2800">
                <a:latin typeface="TheSans B5 Plain"/>
              </a:rPr>
              <a:t>Easier to calculate</a:t>
            </a:r>
          </a:p>
          <a:p>
            <a:pPr lvl="1" eaLnBrk="1" hangingPunct="1"/>
            <a:r>
              <a:rPr lang="en-GB" altLang="en-US" sz="2800">
                <a:latin typeface="TheSans B5 Plain"/>
              </a:rPr>
              <a:t>Provides allowance for re-use</a:t>
            </a:r>
          </a:p>
          <a:p>
            <a:pPr eaLnBrk="1" hangingPunct="1"/>
            <a:endParaRPr lang="en-GB" altLang="en-US" sz="280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08515E"/>
                </a:solidFill>
              </a:rPr>
              <a:t>© University of Liverpool</a:t>
            </a:r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IE" sz="1200" dirty="0">
                <a:solidFill>
                  <a:srgbClr val="08515E"/>
                </a:solidFill>
              </a:rPr>
              <a:t>COMP319</a:t>
            </a:r>
            <a:endParaRPr lang="en-US" sz="1200" dirty="0">
              <a:solidFill>
                <a:srgbClr val="08515E"/>
              </a:solidFill>
            </a:endParaRP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8515E"/>
                </a:solidFill>
              </a:rPr>
              <a:t>slide  </a:t>
            </a:r>
            <a:fld id="{C08D921E-08D3-4C0B-9D3F-4F487BE47AFC}" type="slidenum">
              <a:rPr lang="en-US" altLang="en-US" sz="1200">
                <a:solidFill>
                  <a:srgbClr val="08515E"/>
                </a:solidFill>
              </a:rPr>
              <a:pPr/>
              <a:t>4</a:t>
            </a:fld>
            <a:endParaRPr lang="en-US" altLang="en-US" sz="1200">
              <a:solidFill>
                <a:srgbClr val="08515E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520700"/>
            <a:ext cx="8229600" cy="661988"/>
          </a:xfrm>
        </p:spPr>
        <p:txBody>
          <a:bodyPr/>
          <a:lstStyle/>
          <a:p>
            <a:pPr eaLnBrk="1" hangingPunct="1"/>
            <a:r>
              <a:rPr lang="en-GB" altLang="en-US"/>
              <a:t>Cost Estimation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404938"/>
            <a:ext cx="7848600" cy="4572000"/>
          </a:xfrm>
        </p:spPr>
        <p:txBody>
          <a:bodyPr/>
          <a:lstStyle/>
          <a:p>
            <a:pPr eaLnBrk="1" hangingPunct="1"/>
            <a:r>
              <a:rPr lang="en-GB" altLang="en-US"/>
              <a:t>From size estimation (FP, OP or KLOC)</a:t>
            </a:r>
          </a:p>
          <a:p>
            <a:pPr eaLnBrk="1" hangingPunct="1"/>
            <a:r>
              <a:rPr lang="en-GB" altLang="en-US"/>
              <a:t>Map to cost using cost estimation model</a:t>
            </a:r>
          </a:p>
          <a:p>
            <a:pPr eaLnBrk="1" hangingPunct="1"/>
            <a:r>
              <a:rPr lang="en-GB" altLang="en-US"/>
              <a:t>Two error factors</a:t>
            </a:r>
          </a:p>
          <a:p>
            <a:pPr lvl="1" eaLnBrk="1" hangingPunct="1"/>
            <a:r>
              <a:rPr lang="en-GB" altLang="en-US">
                <a:latin typeface="TheSans B5 Plain"/>
              </a:rPr>
              <a:t>Original estimation error</a:t>
            </a:r>
          </a:p>
          <a:p>
            <a:pPr lvl="1" eaLnBrk="1" hangingPunct="1"/>
            <a:r>
              <a:rPr lang="en-GB" altLang="en-US">
                <a:latin typeface="TheSans B5 Plain"/>
              </a:rPr>
              <a:t>Cost derivation error</a:t>
            </a:r>
          </a:p>
          <a:p>
            <a:pPr eaLnBrk="1" hangingPunct="1"/>
            <a:r>
              <a:rPr lang="en-GB" altLang="en-US"/>
              <a:t>Or</a:t>
            </a:r>
          </a:p>
          <a:p>
            <a:pPr eaLnBrk="1" hangingPunct="1"/>
            <a:r>
              <a:rPr lang="en-GB" altLang="en-US"/>
              <a:t>Use direct estimation</a:t>
            </a:r>
          </a:p>
          <a:p>
            <a:pPr lvl="1" eaLnBrk="1" hangingPunct="1"/>
            <a:r>
              <a:rPr lang="en-GB" altLang="en-US">
                <a:latin typeface="TheSans B5 Plain"/>
              </a:rPr>
              <a:t>E.g. poker planning</a:t>
            </a:r>
          </a:p>
          <a:p>
            <a:pPr eaLnBrk="1" hangingPunct="1"/>
            <a:endParaRPr lang="en-GB" altLang="en-US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660775" y="6216650"/>
            <a:ext cx="2135188" cy="381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08515E"/>
                </a:solidFill>
              </a:rPr>
              <a:t>© University of Liverpool</a:t>
            </a: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16650"/>
            <a:ext cx="3043238" cy="381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IE" sz="1200" dirty="0">
                <a:solidFill>
                  <a:srgbClr val="08515E"/>
                </a:solidFill>
              </a:rPr>
              <a:t>COMP319</a:t>
            </a:r>
            <a:endParaRPr lang="en-US" sz="1200" dirty="0">
              <a:solidFill>
                <a:srgbClr val="08515E"/>
              </a:solidFill>
            </a:endParaRP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91400" y="6216650"/>
            <a:ext cx="1371600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8515E"/>
                </a:solidFill>
              </a:rPr>
              <a:t>slide  </a:t>
            </a:r>
            <a:fld id="{EBD7952E-3F2A-448D-8E80-03B698B0E56E}" type="slidenum">
              <a:rPr lang="en-US" altLang="en-US" sz="1200">
                <a:solidFill>
                  <a:srgbClr val="08515E"/>
                </a:solidFill>
              </a:rPr>
              <a:pPr/>
              <a:t>5</a:t>
            </a:fld>
            <a:endParaRPr lang="en-US" altLang="en-US" sz="1200">
              <a:solidFill>
                <a:srgbClr val="08515E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Factors affecting productivity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Application domain experience</a:t>
            </a:r>
          </a:p>
          <a:p>
            <a:pPr eaLnBrk="1" hangingPunct="1"/>
            <a:r>
              <a:rPr lang="en-GB" altLang="en-US"/>
              <a:t>Process quality</a:t>
            </a:r>
          </a:p>
          <a:p>
            <a:pPr eaLnBrk="1" hangingPunct="1"/>
            <a:r>
              <a:rPr lang="en-GB" altLang="en-US"/>
              <a:t>Project size</a:t>
            </a:r>
          </a:p>
          <a:p>
            <a:pPr eaLnBrk="1" hangingPunct="1"/>
            <a:r>
              <a:rPr lang="en-GB" altLang="en-US"/>
              <a:t>Technology support</a:t>
            </a:r>
          </a:p>
          <a:p>
            <a:pPr eaLnBrk="1" hangingPunct="1"/>
            <a:r>
              <a:rPr lang="en-GB" altLang="en-US"/>
              <a:t>Working environment</a:t>
            </a:r>
          </a:p>
          <a:p>
            <a:pPr eaLnBrk="1" hangingPunct="1"/>
            <a:endParaRPr lang="en-GB" altLang="en-US"/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08515E"/>
                </a:solidFill>
              </a:rPr>
              <a:t>© University of Liverpool</a:t>
            </a:r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IE" sz="1200" dirty="0">
                <a:solidFill>
                  <a:srgbClr val="08515E"/>
                </a:solidFill>
              </a:rPr>
              <a:t>COMP319</a:t>
            </a:r>
            <a:endParaRPr lang="en-US" sz="1200" dirty="0">
              <a:solidFill>
                <a:srgbClr val="08515E"/>
              </a:solidFill>
            </a:endParaRP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8515E"/>
                </a:solidFill>
              </a:rPr>
              <a:t>slide  </a:t>
            </a:r>
            <a:fld id="{C2F17DBC-AB25-4788-B99F-DCD4F8A8CDA6}" type="slidenum">
              <a:rPr lang="en-US" altLang="en-US" sz="1200">
                <a:solidFill>
                  <a:srgbClr val="08515E"/>
                </a:solidFill>
              </a:rPr>
              <a:pPr/>
              <a:t>6</a:t>
            </a:fld>
            <a:endParaRPr lang="en-US" altLang="en-US" sz="1200">
              <a:solidFill>
                <a:srgbClr val="08515E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Estimation techniques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Algorithmic cost modelling e.g. Constructive Cost Modelling (CoCoMo)</a:t>
            </a:r>
          </a:p>
          <a:p>
            <a:pPr eaLnBrk="1" hangingPunct="1"/>
            <a:r>
              <a:rPr lang="en-GB" altLang="en-US"/>
              <a:t>Expert judgement</a:t>
            </a:r>
          </a:p>
          <a:p>
            <a:pPr eaLnBrk="1" hangingPunct="1"/>
            <a:r>
              <a:rPr lang="en-GB" altLang="en-US"/>
              <a:t>Estimation by analogy</a:t>
            </a:r>
          </a:p>
          <a:p>
            <a:pPr eaLnBrk="1" hangingPunct="1"/>
            <a:r>
              <a:rPr lang="en-GB" altLang="en-US"/>
              <a:t>Parkinson’s Law</a:t>
            </a:r>
          </a:p>
          <a:p>
            <a:pPr eaLnBrk="1" hangingPunct="1"/>
            <a:r>
              <a:rPr lang="en-GB" altLang="en-US"/>
              <a:t>Pricing to win</a:t>
            </a:r>
          </a:p>
          <a:p>
            <a:pPr eaLnBrk="1" hangingPunct="1"/>
            <a:endParaRPr lang="en-GB" altLang="en-US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08515E"/>
                </a:solidFill>
              </a:rPr>
              <a:t>© University of Liverpool</a:t>
            </a: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IE" sz="1200" dirty="0">
                <a:solidFill>
                  <a:srgbClr val="08515E"/>
                </a:solidFill>
              </a:rPr>
              <a:t>COMP319</a:t>
            </a:r>
            <a:endParaRPr lang="en-US" sz="1200" dirty="0">
              <a:solidFill>
                <a:srgbClr val="08515E"/>
              </a:solidFill>
            </a:endParaRP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8515E"/>
                </a:solidFill>
              </a:rPr>
              <a:t>slide  </a:t>
            </a:r>
            <a:fld id="{BA1B5FFC-912E-4CDE-BFE9-E6ABFECD3E50}" type="slidenum">
              <a:rPr lang="en-US" altLang="en-US" sz="1200">
                <a:solidFill>
                  <a:srgbClr val="08515E"/>
                </a:solidFill>
              </a:rPr>
              <a:pPr/>
              <a:t>7</a:t>
            </a:fld>
            <a:endParaRPr lang="en-US" altLang="en-US" sz="1200">
              <a:solidFill>
                <a:srgbClr val="08515E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68313" y="3213100"/>
            <a:ext cx="8229600" cy="661988"/>
          </a:xfrm>
        </p:spPr>
        <p:txBody>
          <a:bodyPr/>
          <a:lstStyle/>
          <a:p>
            <a:pPr algn="ctr" eaLnBrk="1" hangingPunct="1"/>
            <a:r>
              <a:rPr lang="en-GB" altLang="en-US"/>
              <a:t>Constructive Cost Modelling </a:t>
            </a:r>
            <a:br>
              <a:rPr lang="en-GB" altLang="en-US"/>
            </a:br>
            <a:r>
              <a:rPr lang="en-GB" altLang="en-US"/>
              <a:t>(CoCoMo)</a:t>
            </a:r>
          </a:p>
        </p:txBody>
      </p:sp>
      <p:sp>
        <p:nvSpPr>
          <p:cNvPr id="12291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08515E"/>
                </a:solidFill>
              </a:rPr>
              <a:t>© University of Liverpool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IE" sz="1200" dirty="0">
                <a:solidFill>
                  <a:srgbClr val="08515E"/>
                </a:solidFill>
              </a:rPr>
              <a:t>COMP319</a:t>
            </a:r>
            <a:endParaRPr lang="en-US" sz="1200" dirty="0">
              <a:solidFill>
                <a:srgbClr val="08515E"/>
              </a:solidFill>
            </a:endParaRP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8515E"/>
                </a:solidFill>
              </a:rPr>
              <a:t>slide  </a:t>
            </a:r>
            <a:fld id="{5A1F964F-3131-41FD-93FA-4B8EC4C2BB75}" type="slidenum">
              <a:rPr lang="en-US" altLang="en-US" sz="1200">
                <a:solidFill>
                  <a:srgbClr val="08515E"/>
                </a:solidFill>
              </a:rPr>
              <a:pPr/>
              <a:t>8</a:t>
            </a:fld>
            <a:endParaRPr lang="en-US" altLang="en-US" sz="1200">
              <a:solidFill>
                <a:srgbClr val="08515E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Algorithmic cost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Assumes there is mathematical relationship between</a:t>
            </a:r>
          </a:p>
          <a:p>
            <a:pPr lvl="1"/>
            <a:r>
              <a:rPr lang="en-GB" dirty="0"/>
              <a:t>Measure of size of project and how much effort it takes</a:t>
            </a:r>
          </a:p>
          <a:p>
            <a:pPr lvl="1"/>
            <a:r>
              <a:rPr lang="en-GB" dirty="0"/>
              <a:t>Uses data from many projects to produce model</a:t>
            </a:r>
          </a:p>
          <a:p>
            <a:pPr lvl="1"/>
            <a:r>
              <a:rPr lang="en-GB" dirty="0"/>
              <a:t>Tries to take into account variations in input factors 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3FD6C109-901C-48C3-A810-654AE9B8D050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2543487"/>
      </p:ext>
    </p:extLst>
  </p:cSld>
  <p:clrMapOvr>
    <a:masterClrMapping/>
  </p:clrMapOvr>
</p:sld>
</file>

<file path=ppt/theme/theme1.xml><?xml version="1.0" encoding="utf-8"?>
<a:theme xmlns:a="http://schemas.openxmlformats.org/drawingml/2006/main" name="Orbitage Presentation 2011">
  <a:themeElements>
    <a:clrScheme name="">
      <a:dk1>
        <a:srgbClr val="00494F"/>
      </a:dk1>
      <a:lt1>
        <a:srgbClr val="FFFFFF"/>
      </a:lt1>
      <a:dk2>
        <a:srgbClr val="709302"/>
      </a:dk2>
      <a:lt2>
        <a:srgbClr val="CEEA82"/>
      </a:lt2>
      <a:accent1>
        <a:srgbClr val="EFEA07"/>
      </a:accent1>
      <a:accent2>
        <a:srgbClr val="8C706B"/>
      </a:accent2>
      <a:accent3>
        <a:srgbClr val="FFFFFF"/>
      </a:accent3>
      <a:accent4>
        <a:srgbClr val="003D42"/>
      </a:accent4>
      <a:accent5>
        <a:srgbClr val="F6F3AA"/>
      </a:accent5>
      <a:accent6>
        <a:srgbClr val="7E6560"/>
      </a:accent6>
      <a:hlink>
        <a:srgbClr val="00494F"/>
      </a:hlink>
      <a:folHlink>
        <a:srgbClr val="CEEA82"/>
      </a:folHlink>
    </a:clrScheme>
    <a:fontScheme name="Orbitage Presentation 2011">
      <a:majorFont>
        <a:latin typeface="TheSans B7 Bold"/>
        <a:ea typeface=""/>
        <a:cs typeface=""/>
      </a:majorFont>
      <a:minorFont>
        <a:latin typeface="TheSans B7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rbitage Presentation 201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ge Presentation 201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ge Presentation 201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ge Presentation 201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ge Presentation 201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ge Presentation 201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Orbitage Presentation 2011</Template>
  <TotalTime>6666</TotalTime>
  <Words>1133</Words>
  <Application>Microsoft Office PowerPoint</Application>
  <PresentationFormat>On-screen Show (4:3)</PresentationFormat>
  <Paragraphs>190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TheSans B5 Plain</vt:lpstr>
      <vt:lpstr>TheSans B7 Bold</vt:lpstr>
      <vt:lpstr>Times</vt:lpstr>
      <vt:lpstr>Times CE</vt:lpstr>
      <vt:lpstr>Orbitage Presentation 2011</vt:lpstr>
      <vt:lpstr>SOFTWARE PROJECT MANAGEMENT AND COST ESTIMATION</vt:lpstr>
      <vt:lpstr>Object points</vt:lpstr>
      <vt:lpstr>Object points (function + code)</vt:lpstr>
      <vt:lpstr>Function points verses Object points</vt:lpstr>
      <vt:lpstr>Cost Estimation</vt:lpstr>
      <vt:lpstr>Factors affecting productivity</vt:lpstr>
      <vt:lpstr>Estimation techniques</vt:lpstr>
      <vt:lpstr>Constructive Cost Modelling  (CoCoMo)</vt:lpstr>
      <vt:lpstr>Algorithmic cost modelling</vt:lpstr>
      <vt:lpstr>Algorithmic cost modelling research</vt:lpstr>
      <vt:lpstr>Problems with algorithmic cost modelling</vt:lpstr>
      <vt:lpstr>COCOMO</vt:lpstr>
      <vt:lpstr>Modelling .. </vt:lpstr>
      <vt:lpstr>Modelling Cocomo</vt:lpstr>
      <vt:lpstr>The COCOMO method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IPTV Systems</dc:title>
  <dc:creator>Jeffrey</dc:creator>
  <cp:lastModifiedBy>Coope, Sebastian</cp:lastModifiedBy>
  <cp:revision>165</cp:revision>
  <dcterms:created xsi:type="dcterms:W3CDTF">2011-03-17T01:48:00Z</dcterms:created>
  <dcterms:modified xsi:type="dcterms:W3CDTF">2023-09-19T15:26:45Z</dcterms:modified>
</cp:coreProperties>
</file>