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08"/>
  </p:notesMasterIdLst>
  <p:handoutMasterIdLst>
    <p:handoutMasterId r:id="rId109"/>
  </p:handoutMasterIdLst>
  <p:sldIdLst>
    <p:sldId id="256" r:id="rId2"/>
    <p:sldId id="330" r:id="rId3"/>
    <p:sldId id="344" r:id="rId4"/>
    <p:sldId id="353" r:id="rId5"/>
    <p:sldId id="352" r:id="rId6"/>
    <p:sldId id="347" r:id="rId7"/>
    <p:sldId id="331" r:id="rId8"/>
    <p:sldId id="345" r:id="rId9"/>
    <p:sldId id="346" r:id="rId10"/>
    <p:sldId id="354" r:id="rId11"/>
    <p:sldId id="351" r:id="rId12"/>
    <p:sldId id="356" r:id="rId13"/>
    <p:sldId id="355" r:id="rId14"/>
    <p:sldId id="357" r:id="rId15"/>
    <p:sldId id="332" r:id="rId16"/>
    <p:sldId id="333" r:id="rId17"/>
    <p:sldId id="358" r:id="rId18"/>
    <p:sldId id="334" r:id="rId19"/>
    <p:sldId id="359" r:id="rId20"/>
    <p:sldId id="366" r:id="rId21"/>
    <p:sldId id="335" r:id="rId22"/>
    <p:sldId id="336" r:id="rId23"/>
    <p:sldId id="337" r:id="rId24"/>
    <p:sldId id="338" r:id="rId25"/>
    <p:sldId id="342" r:id="rId26"/>
    <p:sldId id="360" r:id="rId27"/>
    <p:sldId id="361" r:id="rId28"/>
    <p:sldId id="339" r:id="rId29"/>
    <p:sldId id="348" r:id="rId30"/>
    <p:sldId id="341" r:id="rId31"/>
    <p:sldId id="349" r:id="rId32"/>
    <p:sldId id="350" r:id="rId33"/>
    <p:sldId id="340" r:id="rId34"/>
    <p:sldId id="257" r:id="rId35"/>
    <p:sldId id="258" r:id="rId36"/>
    <p:sldId id="259" r:id="rId37"/>
    <p:sldId id="260" r:id="rId38"/>
    <p:sldId id="261" r:id="rId39"/>
    <p:sldId id="262" r:id="rId40"/>
    <p:sldId id="264" r:id="rId41"/>
    <p:sldId id="263" r:id="rId42"/>
    <p:sldId id="265" r:id="rId43"/>
    <p:sldId id="266" r:id="rId44"/>
    <p:sldId id="267" r:id="rId45"/>
    <p:sldId id="329" r:id="rId46"/>
    <p:sldId id="268" r:id="rId47"/>
    <p:sldId id="269" r:id="rId48"/>
    <p:sldId id="270" r:id="rId49"/>
    <p:sldId id="271" r:id="rId50"/>
    <p:sldId id="272" r:id="rId51"/>
    <p:sldId id="273" r:id="rId52"/>
    <p:sldId id="274" r:id="rId53"/>
    <p:sldId id="275" r:id="rId54"/>
    <p:sldId id="276" r:id="rId55"/>
    <p:sldId id="362" r:id="rId56"/>
    <p:sldId id="278" r:id="rId57"/>
    <p:sldId id="279" r:id="rId58"/>
    <p:sldId id="280" r:id="rId59"/>
    <p:sldId id="281" r:id="rId60"/>
    <p:sldId id="363" r:id="rId61"/>
    <p:sldId id="364" r:id="rId62"/>
    <p:sldId id="283" r:id="rId63"/>
    <p:sldId id="284" r:id="rId64"/>
    <p:sldId id="285" r:id="rId65"/>
    <p:sldId id="365" r:id="rId66"/>
    <p:sldId id="286" r:id="rId67"/>
    <p:sldId id="287" r:id="rId68"/>
    <p:sldId id="288" r:id="rId69"/>
    <p:sldId id="289" r:id="rId70"/>
    <p:sldId id="290" r:id="rId71"/>
    <p:sldId id="291" r:id="rId72"/>
    <p:sldId id="292" r:id="rId73"/>
    <p:sldId id="293" r:id="rId74"/>
    <p:sldId id="295" r:id="rId75"/>
    <p:sldId id="294" r:id="rId76"/>
    <p:sldId id="296" r:id="rId77"/>
    <p:sldId id="297" r:id="rId78"/>
    <p:sldId id="298" r:id="rId79"/>
    <p:sldId id="300" r:id="rId80"/>
    <p:sldId id="304" r:id="rId81"/>
    <p:sldId id="305" r:id="rId82"/>
    <p:sldId id="302" r:id="rId83"/>
    <p:sldId id="303" r:id="rId84"/>
    <p:sldId id="301" r:id="rId85"/>
    <p:sldId id="306" r:id="rId86"/>
    <p:sldId id="308" r:id="rId87"/>
    <p:sldId id="307" r:id="rId88"/>
    <p:sldId id="309" r:id="rId89"/>
    <p:sldId id="310" r:id="rId90"/>
    <p:sldId id="311" r:id="rId91"/>
    <p:sldId id="312" r:id="rId92"/>
    <p:sldId id="313" r:id="rId93"/>
    <p:sldId id="314" r:id="rId94"/>
    <p:sldId id="315" r:id="rId95"/>
    <p:sldId id="316" r:id="rId96"/>
    <p:sldId id="317" r:id="rId97"/>
    <p:sldId id="318" r:id="rId98"/>
    <p:sldId id="319" r:id="rId99"/>
    <p:sldId id="320" r:id="rId100"/>
    <p:sldId id="323" r:id="rId101"/>
    <p:sldId id="321" r:id="rId102"/>
    <p:sldId id="324" r:id="rId103"/>
    <p:sldId id="322" r:id="rId104"/>
    <p:sldId id="325" r:id="rId105"/>
    <p:sldId id="326" r:id="rId106"/>
    <p:sldId id="328" r:id="rId107"/>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2D"/>
    <a:srgbClr val="000000"/>
    <a:srgbClr val="99CC00"/>
    <a:srgbClr val="0465A6"/>
    <a:srgbClr val="F4F4F4"/>
    <a:srgbClr val="38393D"/>
    <a:srgbClr val="5A5B62"/>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4469" autoAdjust="0"/>
  </p:normalViewPr>
  <p:slideViewPr>
    <p:cSldViewPr>
      <p:cViewPr varScale="1">
        <p:scale>
          <a:sx n="63" d="100"/>
          <a:sy n="63" d="100"/>
        </p:scale>
        <p:origin x="1306"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00"/>
    </p:cViewPr>
  </p:sorterViewPr>
  <p:notesViewPr>
    <p:cSldViewPr>
      <p:cViewPr varScale="1">
        <p:scale>
          <a:sx n="74" d="100"/>
          <a:sy n="74" d="100"/>
        </p:scale>
        <p:origin x="-214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07206CA1-3A48-41C8-A8F3-5777709F430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ADD18E8A-29B6-4157-83FE-4F9DFE19B15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a:p>
            <a:endParaRPr lang="en-GB" altLang="en-US"/>
          </a:p>
        </p:txBody>
      </p:sp>
      <p:sp>
        <p:nvSpPr>
          <p:cNvPr id="2355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2355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D4381B5-A164-4FB7-9729-67571513D8A0}" type="slidenum">
              <a:rPr lang="en-US" altLang="en-US" sz="1300">
                <a:latin typeface="Times" panose="02020603050405020304" pitchFamily="18" charset="0"/>
              </a:rPr>
              <a:pPr/>
              <a:t>1</a:t>
            </a:fld>
            <a:endParaRPr lang="en-US" altLang="en-US" sz="13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It has been proposed that the next step in the evolution of programming is </a:t>
            </a:r>
            <a:r>
              <a:rPr lang="en-GB" altLang="en-US" b="1"/>
              <a:t>the software design pattern</a:t>
            </a:r>
            <a:r>
              <a:rPr lang="en-GB" altLang="en-US"/>
              <a:t>.</a:t>
            </a:r>
          </a:p>
          <a:p>
            <a:r>
              <a:rPr lang="en-GB" altLang="en-US"/>
              <a:t>As with earlier evolution it is a development, we take OO constructs and group them to produce design pattern constructs.</a:t>
            </a:r>
          </a:p>
          <a:p>
            <a:r>
              <a:rPr lang="en-GB" altLang="en-US"/>
              <a:t>OO software engineering encourages us to think in encapsulated terms, SDP show us good ways to get our classes to collaborate with each other.</a:t>
            </a:r>
          </a:p>
          <a:p>
            <a:r>
              <a:rPr lang="en-GB" altLang="en-US"/>
              <a:t>The essence of what Design Patterns are about, is to consider them like animal organelles (e.g. a chloroplast – which converts light and CO</a:t>
            </a:r>
            <a:r>
              <a:rPr lang="en-GB" altLang="en-US" baseline="-25000"/>
              <a:t>2</a:t>
            </a:r>
            <a:r>
              <a:rPr lang="en-GB" altLang="en-US"/>
              <a:t> into sugar).</a:t>
            </a:r>
          </a:p>
          <a:p>
            <a:r>
              <a:rPr lang="en-GB" altLang="en-US"/>
              <a:t>In biology this is known as endosymbiosis. </a:t>
            </a:r>
          </a:p>
          <a:p>
            <a:endParaRPr lang="en-GB" altLang="en-US"/>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BB8C6CCC-50A0-4D8B-8AA3-5145FBC34B44}" type="slidenum">
              <a:rPr lang="en-US" altLang="en-US" sz="1300">
                <a:latin typeface="Times" panose="02020603050405020304" pitchFamily="18" charset="0"/>
              </a:rPr>
              <a:pPr/>
              <a:t>43</a:t>
            </a:fld>
            <a:endParaRPr lang="en-US" altLang="en-US" sz="13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81E69EE6-4F49-41A4-97E1-DEA9F023245A}" type="slidenum">
              <a:rPr lang="en-US" altLang="en-US" sz="1300">
                <a:latin typeface="Times" panose="02020603050405020304" pitchFamily="18" charset="0"/>
              </a:rPr>
              <a:pPr/>
              <a:t>44</a:t>
            </a:fld>
            <a:endParaRPr lang="en-US" altLang="en-US" sz="1300">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Plain old Java class</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E3FE05E3-0089-46E6-8518-3C52D8B8B6C1}" type="slidenum">
              <a:rPr lang="en-US" altLang="en-US" sz="1300">
                <a:latin typeface="Times" panose="02020603050405020304" pitchFamily="18" charset="0"/>
              </a:rPr>
              <a:pPr/>
              <a:t>53</a:t>
            </a:fld>
            <a:endParaRPr lang="en-US" altLang="en-US" sz="1300">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CommandManager</a:t>
            </a:r>
            <a:r>
              <a:rPr lang="en-GB" dirty="0"/>
              <a:t> gathers togethers the arguments from a web request, for example, ?name=</a:t>
            </a:r>
            <a:r>
              <a:rPr lang="en-GB" dirty="0" err="1"/>
              <a:t>login&amp;username</a:t>
            </a:r>
            <a:r>
              <a:rPr lang="en-GB" dirty="0"/>
              <a:t>=</a:t>
            </a:r>
            <a:r>
              <a:rPr lang="en-GB" dirty="0" err="1"/>
              <a:t>seb&amp;password</a:t>
            </a:r>
            <a:r>
              <a:rPr lang="en-GB" dirty="0"/>
              <a:t>=secret&amp;</a:t>
            </a:r>
          </a:p>
          <a:p>
            <a:endParaRPr lang="en-GB" dirty="0"/>
          </a:p>
          <a:p>
            <a:r>
              <a:rPr lang="en-GB" dirty="0"/>
              <a:t>For this case, it determines that the command is a login command, since name=“login”, it packs the arguments into </a:t>
            </a:r>
            <a:r>
              <a:rPr lang="en-GB" dirty="0" err="1"/>
              <a:t>Hashmap</a:t>
            </a:r>
            <a:r>
              <a:rPr lang="en-GB" dirty="0"/>
              <a:t> object, then creates an</a:t>
            </a:r>
          </a:p>
          <a:p>
            <a:r>
              <a:rPr lang="en-GB" dirty="0"/>
              <a:t>Instance of the </a:t>
            </a:r>
            <a:r>
              <a:rPr lang="en-GB" dirty="0" err="1"/>
              <a:t>LoginCommand</a:t>
            </a:r>
            <a:r>
              <a:rPr lang="en-GB" dirty="0"/>
              <a:t>,    command=new </a:t>
            </a:r>
            <a:r>
              <a:rPr lang="en-GB" dirty="0" err="1"/>
              <a:t>LoginCommand</a:t>
            </a:r>
            <a:r>
              <a:rPr lang="en-GB" dirty="0"/>
              <a:t>. It then calls the </a:t>
            </a:r>
            <a:r>
              <a:rPr lang="en-GB" dirty="0" err="1"/>
              <a:t>LoginCommand</a:t>
            </a:r>
            <a:r>
              <a:rPr lang="en-GB" dirty="0"/>
              <a:t> object execute method. The return from the </a:t>
            </a:r>
          </a:p>
          <a:p>
            <a:r>
              <a:rPr lang="en-GB" dirty="0" err="1"/>
              <a:t>LoginCommand</a:t>
            </a:r>
            <a:r>
              <a:rPr lang="en-GB" dirty="0"/>
              <a:t> execute method is then packed up using JSON and pushed back to </a:t>
            </a:r>
            <a:r>
              <a:rPr lang="en-GB" dirty="0" err="1"/>
              <a:t>to</a:t>
            </a:r>
            <a:r>
              <a:rPr lang="en-GB" dirty="0"/>
              <a:t> browser application.</a:t>
            </a:r>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p>
            <a:fld id="{ADD18E8A-29B6-4157-83FE-4F9DFE19B150}" type="slidenum">
              <a:rPr lang="en-US" altLang="en-US" smtClean="0"/>
              <a:pPr/>
              <a:t>60</a:t>
            </a:fld>
            <a:endParaRPr lang="en-US" altLang="en-US"/>
          </a:p>
        </p:txBody>
      </p:sp>
    </p:spTree>
    <p:extLst>
      <p:ext uri="{BB962C8B-B14F-4D97-AF65-F5344CB8AC3E}">
        <p14:creationId xmlns:p14="http://schemas.microsoft.com/office/powerpoint/2010/main" val="183477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6341906D-7B0D-49A4-BDA5-C129EBBBD857}" type="slidenum">
              <a:rPr lang="en-US" altLang="en-US" sz="1300">
                <a:latin typeface="Times" panose="02020603050405020304" pitchFamily="18" charset="0"/>
              </a:rPr>
              <a:pPr/>
              <a:t>67</a:t>
            </a:fld>
            <a:endParaRPr lang="en-US" altLang="en-US" sz="1300">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8DD133A-702D-4F3E-A5E7-438AAFE2CE22}" type="slidenum">
              <a:rPr lang="en-US" altLang="en-US" sz="1300">
                <a:latin typeface="Times" panose="02020603050405020304" pitchFamily="18" charset="0"/>
              </a:rPr>
              <a:pPr/>
              <a:t>98</a:t>
            </a:fld>
            <a:endParaRPr lang="en-US" altLang="en-US"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UML dependency graph based on Rudy Rucker (2003) pp 86-87.</a:t>
            </a:r>
          </a:p>
          <a:p>
            <a:r>
              <a:rPr lang="en-GB" altLang="en-US"/>
              <a:t>Programs are getting larger and more powerful, with a lots of components being reused.</a:t>
            </a:r>
          </a:p>
          <a:p>
            <a:r>
              <a:rPr lang="en-GB" altLang="en-US"/>
              <a:t>the entire concept of programming is much like the concept of life, as one or two things that have been successful propagating into succeeding generations.</a:t>
            </a:r>
          </a:p>
          <a:p>
            <a:r>
              <a:rPr lang="en-GB" altLang="en-US"/>
              <a:t>Thus microcode, the first step away from hardware (the chemical soup), is grouped into machine language constructs which are then operated on at the machine language level.</a:t>
            </a:r>
          </a:p>
          <a:p>
            <a:r>
              <a:rPr lang="en-GB" altLang="en-US"/>
              <a:t>Machine language constructs are grouped into assembly language constructs.</a:t>
            </a:r>
          </a:p>
          <a:p>
            <a:r>
              <a:rPr lang="en-GB" altLang="en-US"/>
              <a:t>Assembly language constructs are grouped into HLL constructs and</a:t>
            </a:r>
          </a:p>
          <a:p>
            <a:r>
              <a:rPr lang="en-GB" altLang="en-US"/>
              <a:t>HLL constructs through the process of OO are grouped into OO constructs.</a:t>
            </a:r>
          </a:p>
          <a:p>
            <a:r>
              <a:rPr lang="en-GB" altLang="en-US"/>
              <a:t>We can note of course that the OO constructs depend on the HLL constructs, which depend on the Assembly language constructs, which </a:t>
            </a:r>
          </a:p>
          <a:p>
            <a:r>
              <a:rPr lang="en-GB" altLang="en-US"/>
              <a:t>We have a dependency graph (as noted by Rucker (2003) : the arrows note the dependency between the boxed components, UML dependency graph notation), which of course leads us to generalise the idea and suggest that the process is probably continuing …</a:t>
            </a:r>
          </a:p>
          <a:p>
            <a:endParaRPr lang="en-GB" altLang="en-US"/>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B6BE630E-2BBA-4494-974E-8BA799CCB4D3}" type="slidenum">
              <a:rPr lang="en-US" altLang="en-US" sz="1300">
                <a:latin typeface="Times" panose="02020603050405020304" pitchFamily="18" charset="0"/>
              </a:rPr>
              <a:pPr/>
              <a:t>34</a:t>
            </a:fld>
            <a:endParaRPr lang="en-US" altLang="en-US"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Once we have our classification, we have captured the relationships and can share them using a diagram.  Here we use UML Class diagrams where rectangles identify classes and lines the relationships. Open or hollow headed arrows show the direction of the relationship, thus Director is a child of Employee.</a:t>
            </a:r>
          </a:p>
          <a:p>
            <a:r>
              <a:rPr lang="en-GB" altLang="en-US"/>
              <a:t>The important purpose of the class diagram is that it allows discussion of the classification.</a:t>
            </a:r>
          </a:p>
          <a:p>
            <a:r>
              <a:rPr lang="en-GB" altLang="en-US"/>
              <a:t>Unfortunately, classifications, in biology no less than in computing, are </a:t>
            </a:r>
            <a:r>
              <a:rPr lang="en-GB" altLang="en-US" b="1"/>
              <a:t>subjective</a:t>
            </a:r>
            <a:r>
              <a:rPr lang="en-GB" altLang="en-US"/>
              <a:t>, prone to </a:t>
            </a:r>
            <a:r>
              <a:rPr lang="en-GB" altLang="en-US" b="1"/>
              <a:t>error</a:t>
            </a:r>
            <a:r>
              <a:rPr lang="en-GB" altLang="en-US"/>
              <a:t> and </a:t>
            </a:r>
            <a:r>
              <a:rPr lang="en-GB" altLang="en-US" b="1"/>
              <a:t>interpretation</a:t>
            </a:r>
            <a:r>
              <a:rPr lang="en-GB" altLang="en-US"/>
              <a:t> and serve the </a:t>
            </a:r>
            <a:r>
              <a:rPr lang="en-GB" altLang="en-US" b="1"/>
              <a:t>purpose</a:t>
            </a:r>
            <a:r>
              <a:rPr lang="en-GB" altLang="en-US"/>
              <a:t> of the initial designer. Those that work are ‘fit’ and survive, those that are not, do not (or should not), get past this diagram phase.</a:t>
            </a:r>
          </a:p>
          <a:p>
            <a:r>
              <a:rPr lang="en-GB" altLang="en-US"/>
              <a:t>The diagram also illustrates the important hierarchical feature of classification </a:t>
            </a:r>
            <a:r>
              <a:rPr lang="en-GB" altLang="en-US" b="1"/>
              <a:t>inheritance</a:t>
            </a:r>
            <a:r>
              <a:rPr lang="en-GB" altLang="en-US"/>
              <a:t>.</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D01D9A45-2D6F-49BE-BF06-9F4878B5A6BA}" type="slidenum">
              <a:rPr lang="en-US" altLang="en-US" sz="1300">
                <a:latin typeface="Times" panose="02020603050405020304" pitchFamily="18" charset="0"/>
              </a:rPr>
              <a:pPr/>
              <a:t>35</a:t>
            </a:fld>
            <a:endParaRPr lang="en-US" altLang="en-US"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Behind the scenes of our classification, implicitly, were two important ideas and one that emerges.</a:t>
            </a:r>
          </a:p>
          <a:p>
            <a:r>
              <a:rPr lang="en-GB" altLang="en-US"/>
              <a:t>The first, </a:t>
            </a:r>
            <a:r>
              <a:rPr lang="en-GB" altLang="en-US" b="1"/>
              <a:t>Encapsulation</a:t>
            </a:r>
            <a:r>
              <a:rPr lang="en-GB" altLang="en-US"/>
              <a:t>, naturally fits the idea of classification.  Our classes should be self contained (indicated by the nice oval shape) holding the methods and data, clearly identified and separated simply (here shown with a straight line) that are associated with the activities or function of the class (not illustrated).</a:t>
            </a:r>
          </a:p>
          <a:p>
            <a:r>
              <a:rPr lang="en-GB" altLang="en-US"/>
              <a:t>The idea behind </a:t>
            </a:r>
            <a:r>
              <a:rPr lang="en-GB" altLang="en-US" b="1"/>
              <a:t>inheritance</a:t>
            </a:r>
            <a:r>
              <a:rPr lang="en-GB" altLang="en-US"/>
              <a:t> is that a class already exists which more or less does what we want. So we identify a new class (a subclass) of the existing basic (or base) class. This class has its own new data, and new methods, and inherits the data and methods of the base class.</a:t>
            </a:r>
          </a:p>
          <a:p>
            <a:r>
              <a:rPr lang="en-GB" altLang="en-US"/>
              <a:t>The idea that ‘emerges’ usefully is </a:t>
            </a:r>
            <a:r>
              <a:rPr lang="en-GB" altLang="en-US" b="1"/>
              <a:t>polymorphism</a:t>
            </a:r>
            <a:r>
              <a:rPr lang="en-GB" altLang="en-US"/>
              <a:t> literally “many bodies”.  Each object in a class ‘knows’ what class it belongs to and uses and behaves only within the terms of the data and methods that the class contains. Thus, we can have several essentially similar objects each belonging to different class. However, each object will behave in a way defined and typical of the behaviour of the class.</a:t>
            </a:r>
          </a:p>
          <a:p>
            <a:r>
              <a:rPr lang="en-GB" altLang="en-US"/>
              <a:t>These terms, which you will note are not used in Sommerville – or more correctly are not indexed there, are perhaps a touch fanciful. Child and parent in inheritance for example are inverted from normal usage. The child contains what is new rather than being a refinement of what a pair of parents may provide.</a:t>
            </a:r>
          </a:p>
          <a:p>
            <a:r>
              <a:rPr lang="en-GB" altLang="en-US"/>
              <a:t>Nevertheless it is the general ideas that these terms convey that are important, and the ideas are crystallised from the properties of the languages developed in the evolution described earlier – they do not necessarily just belong to OO.</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7853D306-7FAB-4B61-8008-B4AB119E6D83}" type="slidenum">
              <a:rPr lang="en-US" altLang="en-US" sz="1300">
                <a:latin typeface="Times" panose="02020603050405020304" pitchFamily="18" charset="0"/>
              </a:rPr>
              <a:pPr/>
              <a:t>36</a:t>
            </a:fld>
            <a:endParaRPr lang="en-US" altLang="en-US"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Classifying our objects allowed us buy the idea of encapsulation, inheritance and polymorphism. There are downsides; a sub-class cannot belong to more than one class (apart from in C++, this is can make C++ programs hard to follow) – but the restriction makes the classification tractable, and allows us to work in a predictable fashion. OO buys us more. If we look again we will see that the process as whole allows us to identify what classes methods and functions are required.</a:t>
            </a:r>
          </a:p>
          <a:p>
            <a:r>
              <a:rPr lang="en-GB" altLang="en-US"/>
              <a:t>Our </a:t>
            </a:r>
            <a:r>
              <a:rPr lang="en-GB" altLang="en-US" b="1"/>
              <a:t>classification</a:t>
            </a:r>
            <a:r>
              <a:rPr lang="en-GB" altLang="en-US"/>
              <a:t> grouped not only features (data) but also methods, things that can be done with the data. This grouping together or </a:t>
            </a:r>
            <a:r>
              <a:rPr lang="en-GB" altLang="en-US" b="1"/>
              <a:t>encapsulation</a:t>
            </a:r>
            <a:r>
              <a:rPr lang="en-GB" altLang="en-US"/>
              <a:t> separates this bunch of data and what can be done with it, from another similar bunch of data and what can be done with that. The idea of encapsulation exists in many programming languages, but with OO we promote it for wider use. Once we have encapsulated data and methods, we can handle variation in function. The term </a:t>
            </a:r>
            <a:r>
              <a:rPr lang="en-GB" altLang="en-US" b="1"/>
              <a:t>polymorphism</a:t>
            </a:r>
            <a:r>
              <a:rPr lang="en-GB" altLang="en-US"/>
              <a:t> or literally ‘many bodies’ is a reflection of this. Again, the idea is present in many parts of computing, but in OO we bring it out as an something that is part of our thinking, a tool helping to formulate the “conceptual essence”.</a:t>
            </a:r>
          </a:p>
          <a:p>
            <a:r>
              <a:rPr lang="en-GB" altLang="en-US"/>
              <a:t>Encapsulation and polymorphism have down sides too - because they are restrictions on what can be done; however, they simplify the assumptions that are allowed – someone reading the class diagram is not fooled into reading more or less into the diagram than is allowed by inheritance and encapsulation.</a:t>
            </a:r>
          </a:p>
          <a:p>
            <a:r>
              <a:rPr lang="en-GB" altLang="en-US"/>
              <a:t>Good OO uses high levels of class </a:t>
            </a:r>
            <a:r>
              <a:rPr lang="en-GB" altLang="en-US" b="1"/>
              <a:t>cohesion</a:t>
            </a:r>
            <a:r>
              <a:rPr lang="en-GB" altLang="en-US"/>
              <a:t> and </a:t>
            </a:r>
            <a:r>
              <a:rPr lang="en-GB" altLang="en-US" b="1"/>
              <a:t>coupling</a:t>
            </a:r>
            <a:r>
              <a:rPr lang="en-GB" altLang="en-US"/>
              <a:t>. Cohesion and coupling are ideas inherited from work on earlier language levels and relates to what function we put into modules or components of the system. A class is cohesive if everything function in it is directed towards a central purpose. It has good coupling if it has minimal dependency on other classes.</a:t>
            </a:r>
          </a:p>
          <a:p>
            <a:r>
              <a:rPr lang="en-GB" altLang="en-US"/>
              <a:t>But the key point is that thinking about objects and classifying them is </a:t>
            </a:r>
            <a:r>
              <a:rPr lang="en-GB" altLang="en-US" u="sng"/>
              <a:t>process</a:t>
            </a:r>
            <a:r>
              <a:rPr lang="en-GB" altLang="en-US"/>
              <a:t>, and OO has 3 areas where the process can be used – in analysis (OOA), design (OOD), and programming (OOP).</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514659B-F33A-447B-B54D-5D3776EE88F7}" type="slidenum">
              <a:rPr lang="en-US" altLang="en-US" sz="1300">
                <a:latin typeface="Times" panose="02020603050405020304" pitchFamily="18" charset="0"/>
              </a:rPr>
              <a:pPr/>
              <a:t>37</a:t>
            </a:fld>
            <a:endParaRPr lang="en-US" altLang="en-US"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start with analysis – but it is important to realise that once we have started on an OO road, it is difficult to separate out OOA from OOD and OOP. They are bound together and we should be able to move between them seamlessly.</a:t>
            </a:r>
          </a:p>
          <a:p>
            <a:r>
              <a:rPr lang="en-GB" altLang="en-US"/>
              <a:t>OOA is the high level design phase aimed at identifying the classes required.</a:t>
            </a:r>
          </a:p>
          <a:p>
            <a:r>
              <a:rPr lang="en-GB" altLang="en-US"/>
              <a:t>Initially you write class names and key data and methods based on observation of what the requirements are.</a:t>
            </a:r>
          </a:p>
          <a:p>
            <a:r>
              <a:rPr lang="en-GB" altLang="en-US"/>
              <a:t>OOA shades into OOD because the diagrams migrate into files either by hand or using automated tools and these files turn into class header files.</a:t>
            </a:r>
          </a:p>
          <a:p>
            <a:r>
              <a:rPr lang="en-GB" altLang="en-US"/>
              <a:t>OOD has settled into selecting nouns for objects and verbs for actions that are to be seen in the requirement.  These are then gathered into classes which are given names with the relationships between the classes being captured by UML class diagrams. UML diagrams can be drawn quickly, and easily, and are the essential communication tool that documents the thinking effort that has been expended.</a:t>
            </a:r>
          </a:p>
          <a:p>
            <a:r>
              <a:rPr lang="en-GB" altLang="en-US"/>
              <a:t>Typically we start by drawing boxes with the main classes, then add hollow-headed </a:t>
            </a:r>
            <a:r>
              <a:rPr lang="en-GB" altLang="en-US" b="1"/>
              <a:t>inheritance</a:t>
            </a:r>
            <a:r>
              <a:rPr lang="en-GB" altLang="en-US"/>
              <a:t> arrows, diamond-tailed </a:t>
            </a:r>
            <a:r>
              <a:rPr lang="en-GB" altLang="en-US" b="1"/>
              <a:t>composition</a:t>
            </a:r>
            <a:r>
              <a:rPr lang="en-GB" altLang="en-US"/>
              <a:t> lines, and solid-headed </a:t>
            </a:r>
            <a:r>
              <a:rPr lang="en-GB" altLang="en-US" b="1"/>
              <a:t>association-with-navigation</a:t>
            </a:r>
            <a:r>
              <a:rPr lang="en-GB" altLang="en-US"/>
              <a:t> arrows. Tidying the mass of lines, keeping them simple and comparing them with UML use-case diagrams that we have also drawn, keeps the process focussed.</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F906BC2-1413-481E-9667-E48A7B7D9865}" type="slidenum">
              <a:rPr lang="en-US" altLang="en-US" sz="1300">
                <a:latin typeface="Times" panose="02020603050405020304" pitchFamily="18" charset="0"/>
              </a:rPr>
              <a:pPr/>
              <a:t>38</a:t>
            </a:fld>
            <a:endParaRPr lang="en-US" altLang="en-US" sz="13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Moving on to the detail is the process of OOD, although where the detail begins is unimportant.  OOA and OOD are intended to merge into each other as detail is added and we get closer to an actual implementation. Rucker gives an excellent description (p 100-102) of the principles of OO design – and if any of this is new or unclear, reading that will help.</a:t>
            </a:r>
          </a:p>
          <a:p>
            <a:r>
              <a:rPr lang="en-GB" altLang="en-US"/>
              <a:t>Other terminology associated with the process refines the intent of the methods associated with each class. We identify </a:t>
            </a:r>
            <a:r>
              <a:rPr lang="en-GB" altLang="en-US" b="1"/>
              <a:t>base classes</a:t>
            </a:r>
            <a:r>
              <a:rPr lang="en-GB" altLang="en-US"/>
              <a:t> with no data members and trivially defined or </a:t>
            </a:r>
            <a:r>
              <a:rPr lang="en-GB" altLang="en-US" b="1"/>
              <a:t>abstract</a:t>
            </a:r>
            <a:r>
              <a:rPr lang="en-GB" altLang="en-US"/>
              <a:t> methods that we call an </a:t>
            </a:r>
            <a:r>
              <a:rPr lang="en-GB" altLang="en-US" b="1"/>
              <a:t>interface</a:t>
            </a:r>
            <a:r>
              <a:rPr lang="en-GB" altLang="en-US"/>
              <a:t>. We identify </a:t>
            </a:r>
            <a:r>
              <a:rPr lang="en-GB" altLang="en-US" b="1"/>
              <a:t>accessors</a:t>
            </a:r>
            <a:r>
              <a:rPr lang="en-GB" altLang="en-US"/>
              <a:t> that return information, and </a:t>
            </a:r>
            <a:r>
              <a:rPr lang="en-GB" altLang="en-US" b="1"/>
              <a:t>mutators</a:t>
            </a:r>
            <a:r>
              <a:rPr lang="en-GB" altLang="en-US"/>
              <a:t> that make changes to an object’s members. We work to improve the class </a:t>
            </a:r>
            <a:r>
              <a:rPr lang="en-GB" altLang="en-US" b="1"/>
              <a:t>composition</a:t>
            </a:r>
            <a:r>
              <a:rPr lang="en-GB" altLang="en-US"/>
              <a:t> and </a:t>
            </a:r>
            <a:r>
              <a:rPr lang="en-GB" altLang="en-US" b="1"/>
              <a:t>delegation</a:t>
            </a:r>
            <a:r>
              <a:rPr lang="en-GB" altLang="en-US"/>
              <a:t>. Composition can always be used to replace inheritance and here we are into the details of the analysis. Delegation of methods serves to improve the design allowing scope for extending the implementation say from a 2D game to a 3D one.</a:t>
            </a:r>
          </a:p>
          <a:p>
            <a:endParaRPr lang="en-GB" altLang="en-US"/>
          </a:p>
          <a:p>
            <a:endParaRPr lang="en-GB" altLang="en-US"/>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A73F832C-2B04-4037-8C91-070946C05E8D}" type="slidenum">
              <a:rPr lang="en-US" altLang="en-US" sz="1300">
                <a:latin typeface="Times" panose="02020603050405020304" pitchFamily="18" charset="0"/>
              </a:rPr>
              <a:pPr/>
              <a:t>39</a:t>
            </a:fld>
            <a:endParaRPr lang="en-US" altLang="en-US" sz="13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In the design and implementation phases (and wherever a system is intended or likely to be used more than once) documents of various kind are central to the software engineering process. </a:t>
            </a:r>
          </a:p>
          <a:p>
            <a:r>
              <a:rPr lang="en-GB" altLang="en-US"/>
              <a:t>Brooks in MMM notes how choice of the appropriate documents to develop is crucial to the success of software engineering projects. He notes that management and risk assessment cannot operate without all the appropriate documents being in place.</a:t>
            </a:r>
          </a:p>
          <a:p>
            <a:r>
              <a:rPr lang="en-GB" altLang="en-US"/>
              <a:t>Brooks also comments on whether all documents should be available to all participants.  In 1986 at the time of NSB he thought they should.  On reflection (in 2003) he thinks this was a mistake; need to know and some level of information hiding helps individuals avoid unnecessary detail.  However, confidence that all aspects of a project are documented and that the documents exist is what every participant should have and know.</a:t>
            </a:r>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12653A1A-0796-4713-A757-2D9BB516E476}" type="slidenum">
              <a:rPr lang="en-US" altLang="en-US" sz="1300">
                <a:latin typeface="Times" panose="02020603050405020304" pitchFamily="18" charset="0"/>
              </a:rPr>
              <a:pPr/>
              <a:t>41</a:t>
            </a:fld>
            <a:endParaRPr lang="en-US" altLang="en-US" sz="13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Proposed as the next step in the chain away from hardware. </a:t>
            </a:r>
          </a:p>
          <a:p>
            <a:r>
              <a:rPr lang="en-GB" altLang="en-US"/>
              <a:t>Design patterns come from an amalgam of architecture and engineering (and literature).</a:t>
            </a:r>
          </a:p>
          <a:p>
            <a:r>
              <a:rPr lang="en-GB" altLang="en-US"/>
              <a:t>Design in architecture is meant as a distillation of what is good or what works.</a:t>
            </a:r>
          </a:p>
          <a:p>
            <a:r>
              <a:rPr lang="en-GB" altLang="en-US"/>
              <a:t>Patterns in engineering are master copies of something that are copied. Patterns are also the order that humans contrive to see in the world around them.</a:t>
            </a:r>
          </a:p>
          <a:p>
            <a:r>
              <a:rPr lang="en-GB" altLang="en-US"/>
              <a:t>Software design patterns, or object oriented design patterns, and pattern languages are ways to describe best practice, good design, and to capture experience in a way that can be shared.</a:t>
            </a:r>
          </a:p>
          <a:p>
            <a:r>
              <a:rPr lang="en-GB" altLang="en-US"/>
              <a:t>First introduced in the book by Gamma, E, Helm, R., Johnson, R. &amp; Vlissides, J. (1995) </a:t>
            </a:r>
            <a:r>
              <a:rPr lang="en-GB" altLang="en-US" i="1"/>
              <a:t>Design Patterns: Elements of Reusable Object-Oriented Software</a:t>
            </a:r>
            <a:r>
              <a:rPr lang="en-GB" altLang="en-US"/>
              <a:t>. Addison Wesley.</a:t>
            </a:r>
          </a:p>
          <a:p>
            <a:r>
              <a:rPr lang="en-GB" altLang="en-US"/>
              <a:t>The ideas have migrated into several other disciplines.</a:t>
            </a:r>
          </a:p>
          <a:p>
            <a:r>
              <a:rPr lang="en-GB" altLang="en-US"/>
              <a:t>Let’s look at software design patterns &lt;click&gt;</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66DF0C7C-7B0C-4FE7-A0DF-ED2F6E5BF46F}" type="slidenum">
              <a:rPr lang="en-US" altLang="en-US" sz="1300">
                <a:latin typeface="Times" panose="02020603050405020304" pitchFamily="18" charset="0"/>
              </a:rPr>
              <a:pPr/>
              <a:t>42</a:t>
            </a:fld>
            <a:endParaRPr lang="en-US" altLang="en-US"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7469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AE378B58-0942-4715-AE32-339904878EB0}" type="slidenum">
              <a:rPr lang="en-US" altLang="en-US"/>
              <a:pPr/>
              <a:t>‹#›</a:t>
            </a:fld>
            <a:endParaRPr lang="en-US" altLang="en-US"/>
          </a:p>
        </p:txBody>
      </p:sp>
    </p:spTree>
    <p:extLst>
      <p:ext uri="{BB962C8B-B14F-4D97-AF65-F5344CB8AC3E}">
        <p14:creationId xmlns:p14="http://schemas.microsoft.com/office/powerpoint/2010/main" val="240430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8966E564-97BD-40AB-BDD9-A4869C08A151}" type="slidenum">
              <a:rPr lang="en-US" altLang="en-US"/>
              <a:pPr/>
              <a:t>‹#›</a:t>
            </a:fld>
            <a:endParaRPr lang="en-US" altLang="en-US"/>
          </a:p>
        </p:txBody>
      </p:sp>
    </p:spTree>
    <p:extLst>
      <p:ext uri="{BB962C8B-B14F-4D97-AF65-F5344CB8AC3E}">
        <p14:creationId xmlns:p14="http://schemas.microsoft.com/office/powerpoint/2010/main" val="89318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4F4CEE8B-884D-448B-A25E-06C05CD7EAD1}" type="slidenum">
              <a:rPr lang="en-US" altLang="en-US"/>
              <a:pPr/>
              <a:t>‹#›</a:t>
            </a:fld>
            <a:endParaRPr lang="en-US" altLang="en-US"/>
          </a:p>
        </p:txBody>
      </p:sp>
    </p:spTree>
    <p:extLst>
      <p:ext uri="{BB962C8B-B14F-4D97-AF65-F5344CB8AC3E}">
        <p14:creationId xmlns:p14="http://schemas.microsoft.com/office/powerpoint/2010/main" val="172042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22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3522F6FD-B88D-4A3C-9798-1970B1CB4C70}" type="slidenum">
              <a:rPr lang="en-US" altLang="en-US"/>
              <a:pPr/>
              <a:t>‹#›</a:t>
            </a:fld>
            <a:endParaRPr lang="en-US" altLang="en-US"/>
          </a:p>
        </p:txBody>
      </p:sp>
    </p:spTree>
    <p:extLst>
      <p:ext uri="{BB962C8B-B14F-4D97-AF65-F5344CB8AC3E}">
        <p14:creationId xmlns:p14="http://schemas.microsoft.com/office/powerpoint/2010/main" val="98540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72CECA2C-B461-484D-8C42-DD9B74F47207}" type="slidenum">
              <a:rPr lang="en-US" altLang="en-US"/>
              <a:pPr/>
              <a:t>‹#›</a:t>
            </a:fld>
            <a:endParaRPr lang="en-US" altLang="en-US"/>
          </a:p>
        </p:txBody>
      </p:sp>
    </p:spTree>
    <p:extLst>
      <p:ext uri="{BB962C8B-B14F-4D97-AF65-F5344CB8AC3E}">
        <p14:creationId xmlns:p14="http://schemas.microsoft.com/office/powerpoint/2010/main" val="391597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8AFE26AB-7B33-4D0D-8453-784A916AD7BC}" type="slidenum">
              <a:rPr lang="en-US" altLang="en-US"/>
              <a:pPr/>
              <a:t>‹#›</a:t>
            </a:fld>
            <a:endParaRPr lang="en-US" altLang="en-US"/>
          </a:p>
        </p:txBody>
      </p:sp>
    </p:spTree>
    <p:extLst>
      <p:ext uri="{BB962C8B-B14F-4D97-AF65-F5344CB8AC3E}">
        <p14:creationId xmlns:p14="http://schemas.microsoft.com/office/powerpoint/2010/main" val="177824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6947A0C8-4ED9-4CCB-A86F-F03A7535B643}" type="slidenum">
              <a:rPr lang="en-US" altLang="en-US"/>
              <a:pPr/>
              <a:t>‹#›</a:t>
            </a:fld>
            <a:endParaRPr lang="en-US" altLang="en-US"/>
          </a:p>
        </p:txBody>
      </p:sp>
    </p:spTree>
    <p:extLst>
      <p:ext uri="{BB962C8B-B14F-4D97-AF65-F5344CB8AC3E}">
        <p14:creationId xmlns:p14="http://schemas.microsoft.com/office/powerpoint/2010/main" val="366598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0A4D2755-C4FE-4720-8A2B-C9B14D6DB336}" type="slidenum">
              <a:rPr lang="en-US" altLang="en-US"/>
              <a:pPr/>
              <a:t>‹#›</a:t>
            </a:fld>
            <a:endParaRPr lang="en-US" altLang="en-US"/>
          </a:p>
        </p:txBody>
      </p:sp>
    </p:spTree>
    <p:extLst>
      <p:ext uri="{BB962C8B-B14F-4D97-AF65-F5344CB8AC3E}">
        <p14:creationId xmlns:p14="http://schemas.microsoft.com/office/powerpoint/2010/main" val="47600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797661F6-5465-439C-92DE-61F757972265}" type="slidenum">
              <a:rPr lang="en-US" altLang="en-US"/>
              <a:pPr/>
              <a:t>‹#›</a:t>
            </a:fld>
            <a:endParaRPr lang="en-US" altLang="en-US"/>
          </a:p>
        </p:txBody>
      </p:sp>
    </p:spTree>
    <p:extLst>
      <p:ext uri="{BB962C8B-B14F-4D97-AF65-F5344CB8AC3E}">
        <p14:creationId xmlns:p14="http://schemas.microsoft.com/office/powerpoint/2010/main" val="161028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B676ACD8-718D-42A7-951E-F8D5BFA7BF89}" type="slidenum">
              <a:rPr lang="en-US" altLang="en-US"/>
              <a:pPr/>
              <a:t>‹#›</a:t>
            </a:fld>
            <a:endParaRPr lang="en-US" altLang="en-US"/>
          </a:p>
        </p:txBody>
      </p:sp>
    </p:spTree>
    <p:extLst>
      <p:ext uri="{BB962C8B-B14F-4D97-AF65-F5344CB8AC3E}">
        <p14:creationId xmlns:p14="http://schemas.microsoft.com/office/powerpoint/2010/main" val="239055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3A5B24B5-7FFE-4E9C-BBB9-5CFB3C71C3D0}"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41" r:id="rId3"/>
    <p:sldLayoutId id="2147483751" r:id="rId4"/>
    <p:sldLayoutId id="2147483742" r:id="rId5"/>
    <p:sldLayoutId id="2147483743" r:id="rId6"/>
    <p:sldLayoutId id="2147483744" r:id="rId7"/>
    <p:sldLayoutId id="2147483745" r:id="rId8"/>
    <p:sldLayoutId id="2147483752" r:id="rId9"/>
    <p:sldLayoutId id="2147483746" r:id="rId10"/>
    <p:sldLayoutId id="2147483747" r:id="rId11"/>
    <p:sldLayoutId id="2147483748"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1362075"/>
          </a:xfrm>
        </p:spPr>
        <p:txBody>
          <a:bodyPr/>
          <a:lstStyle/>
          <a:p>
            <a:pPr eaLnBrk="1" hangingPunct="1">
              <a:defRPr/>
            </a:pPr>
            <a:r>
              <a:rPr lang="en-GB" dirty="0"/>
              <a:t>Object orientation and</a:t>
            </a:r>
            <a:br>
              <a:rPr lang="en-GB" dirty="0"/>
            </a:br>
            <a:r>
              <a:rPr lang="en-GB" dirty="0"/>
              <a:t>object patterns</a:t>
            </a:r>
          </a:p>
        </p:txBody>
      </p:sp>
      <p:sp>
        <p:nvSpPr>
          <p:cNvPr id="614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614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 319</a:t>
            </a:r>
            <a:endParaRPr lang="en-US" sz="1200" dirty="0">
              <a:solidFill>
                <a:srgbClr val="08515E"/>
              </a:solidFill>
            </a:endParaRPr>
          </a:p>
        </p:txBody>
      </p:sp>
      <p:sp>
        <p:nvSpPr>
          <p:cNvPr id="614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4A261F3-DD17-4EBC-8842-8A3B997438A3}" type="slidenum">
              <a:rPr lang="en-US" altLang="en-US" sz="1200">
                <a:solidFill>
                  <a:srgbClr val="08515E"/>
                </a:solidFill>
              </a:rPr>
              <a:pPr/>
              <a:t>1</a:t>
            </a:fld>
            <a:endParaRPr lang="en-US" altLang="en-US" sz="1200">
              <a:solidFill>
                <a:srgbClr val="08515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2D9B-67F8-B2BC-DCA9-FC754E76B183}"/>
              </a:ext>
            </a:extLst>
          </p:cNvPr>
          <p:cNvSpPr>
            <a:spLocks noGrp="1"/>
          </p:cNvSpPr>
          <p:nvPr>
            <p:ph type="title"/>
          </p:nvPr>
        </p:nvSpPr>
        <p:spPr/>
        <p:txBody>
          <a:bodyPr/>
          <a:lstStyle/>
          <a:p>
            <a:r>
              <a:rPr lang="en-GB" dirty="0"/>
              <a:t>Calculating a balance</a:t>
            </a:r>
          </a:p>
        </p:txBody>
      </p:sp>
      <p:sp>
        <p:nvSpPr>
          <p:cNvPr id="3" name="Content Placeholder 2">
            <a:extLst>
              <a:ext uri="{FF2B5EF4-FFF2-40B4-BE49-F238E27FC236}">
                <a16:creationId xmlns:a16="http://schemas.microsoft.com/office/drawing/2014/main" id="{5EAD3379-2E8E-C4CE-C938-40D6E0DFEF69}"/>
              </a:ext>
            </a:extLst>
          </p:cNvPr>
          <p:cNvSpPr>
            <a:spLocks noGrp="1"/>
          </p:cNvSpPr>
          <p:nvPr>
            <p:ph idx="1"/>
          </p:nvPr>
        </p:nvSpPr>
        <p:spPr/>
        <p:txBody>
          <a:bodyPr/>
          <a:lstStyle/>
          <a:p>
            <a:r>
              <a:rPr lang="en-GB" dirty="0"/>
              <a:t>select sum(amount) from transaction where </a:t>
            </a:r>
            <a:r>
              <a:rPr lang="en-GB" dirty="0" err="1"/>
              <a:t>accountid</a:t>
            </a:r>
            <a:r>
              <a:rPr lang="en-GB" dirty="0"/>
              <a:t>=1  and </a:t>
            </a:r>
            <a:r>
              <a:rPr lang="en-GB" dirty="0" err="1"/>
              <a:t>customerid</a:t>
            </a:r>
            <a:r>
              <a:rPr lang="en-GB" dirty="0"/>
              <a:t>=25;</a:t>
            </a:r>
          </a:p>
          <a:p>
            <a:r>
              <a:rPr lang="en-GB" dirty="0"/>
              <a:t>Notice the balance is derived data and therefore should be calculated fresh from the transaction table each time</a:t>
            </a:r>
          </a:p>
        </p:txBody>
      </p:sp>
      <p:sp>
        <p:nvSpPr>
          <p:cNvPr id="4" name="Date Placeholder 3">
            <a:extLst>
              <a:ext uri="{FF2B5EF4-FFF2-40B4-BE49-F238E27FC236}">
                <a16:creationId xmlns:a16="http://schemas.microsoft.com/office/drawing/2014/main" id="{750786E1-A5EC-B410-931B-BD6882B5201F}"/>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04143C63-2CC6-3D98-30EE-F47E5CDA138B}"/>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11FB2808-CD58-AF32-D290-8D43207A3A01}"/>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10</a:t>
            </a:fld>
            <a:endParaRPr lang="en-US" altLang="en-US"/>
          </a:p>
        </p:txBody>
      </p:sp>
    </p:spTree>
    <p:extLst>
      <p:ext uri="{BB962C8B-B14F-4D97-AF65-F5344CB8AC3E}">
        <p14:creationId xmlns:p14="http://schemas.microsoft.com/office/powerpoint/2010/main" val="35438777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GB" altLang="en-US"/>
              <a:t>Memento example (bank account)</a:t>
            </a:r>
          </a:p>
        </p:txBody>
      </p:sp>
      <p:sp>
        <p:nvSpPr>
          <p:cNvPr id="87043" name="Content Placeholder 2"/>
          <p:cNvSpPr>
            <a:spLocks noGrp="1"/>
          </p:cNvSpPr>
          <p:nvPr>
            <p:ph idx="1"/>
          </p:nvPr>
        </p:nvSpPr>
        <p:spPr/>
        <p:txBody>
          <a:bodyPr/>
          <a:lstStyle/>
          <a:p>
            <a:r>
              <a:rPr lang="en-GB" altLang="en-US"/>
              <a:t>Memento defined as inner class of originator class</a:t>
            </a:r>
          </a:p>
          <a:p>
            <a:pPr lvl="1"/>
            <a:r>
              <a:rPr lang="en-GB" altLang="en-US">
                <a:latin typeface="TheSans B5 Plain"/>
              </a:rPr>
              <a:t>Allows private sharing of data with originator</a:t>
            </a:r>
          </a:p>
          <a:p>
            <a:r>
              <a:rPr lang="en-GB" altLang="en-US"/>
              <a:t>In practise</a:t>
            </a:r>
          </a:p>
          <a:p>
            <a:pPr lvl="1"/>
            <a:r>
              <a:rPr lang="en-GB" altLang="en-US">
                <a:latin typeface="TheSans B5 Plain"/>
              </a:rPr>
              <a:t>All mementos should be persistent (stored to dbase)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235EDB2-8C38-4A31-8D1F-53F5C5298CEB}" type="slidenum">
              <a:rPr lang="en-US" altLang="en-US" sz="1200">
                <a:solidFill>
                  <a:srgbClr val="08515E"/>
                </a:solidFill>
              </a:rPr>
              <a:pPr/>
              <a:t>100</a:t>
            </a:fld>
            <a:endParaRPr lang="en-US" altLang="en-US" sz="1200">
              <a:solidFill>
                <a:srgbClr val="08515E"/>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115888"/>
            <a:ext cx="8229600" cy="661987"/>
          </a:xfrm>
        </p:spPr>
        <p:txBody>
          <a:bodyPr/>
          <a:lstStyle/>
          <a:p>
            <a:r>
              <a:rPr lang="en-GB" altLang="en-US"/>
              <a:t>Memento example</a:t>
            </a:r>
          </a:p>
        </p:txBody>
      </p:sp>
      <p:sp>
        <p:nvSpPr>
          <p:cNvPr id="88067" name="Content Placeholder 2"/>
          <p:cNvSpPr>
            <a:spLocks noGrp="1"/>
          </p:cNvSpPr>
          <p:nvPr>
            <p:ph idx="1"/>
          </p:nvPr>
        </p:nvSpPr>
        <p:spPr>
          <a:xfrm>
            <a:off x="107950" y="765175"/>
            <a:ext cx="8928100" cy="5759450"/>
          </a:xfrm>
        </p:spPr>
        <p:txBody>
          <a:bodyPr/>
          <a:lstStyle/>
          <a:p>
            <a:pPr marL="0" indent="0">
              <a:buFont typeface="Times" panose="02020603050405020304" pitchFamily="18" charset="0"/>
              <a:buNone/>
            </a:pPr>
            <a:r>
              <a:rPr lang="en-GB" altLang="en-US" sz="2800"/>
              <a:t>class BankAccount {</a:t>
            </a:r>
          </a:p>
          <a:p>
            <a:pPr marL="0" indent="0">
              <a:buFont typeface="Times" panose="02020603050405020304" pitchFamily="18" charset="0"/>
              <a:buNone/>
            </a:pPr>
            <a:r>
              <a:rPr lang="en-GB" altLang="en-US" sz="2800"/>
              <a:t>     class Memento {  // memento defined as inner class</a:t>
            </a:r>
          </a:p>
          <a:p>
            <a:pPr marL="0" indent="0">
              <a:buFont typeface="Times" panose="02020603050405020304" pitchFamily="18" charset="0"/>
              <a:buNone/>
            </a:pPr>
            <a:r>
              <a:rPr lang="en-GB" altLang="en-US" sz="2800"/>
              <a:t>           private String state="";</a:t>
            </a:r>
          </a:p>
          <a:p>
            <a:pPr marL="0" indent="0">
              <a:buFont typeface="Times" panose="02020603050405020304" pitchFamily="18" charset="0"/>
              <a:buNone/>
            </a:pPr>
            <a:r>
              <a:rPr lang="en-GB" altLang="en-US" sz="2800"/>
              <a:t>           public Memento(String state) {</a:t>
            </a:r>
          </a:p>
          <a:p>
            <a:pPr marL="0" indent="0">
              <a:buFont typeface="Times" panose="02020603050405020304" pitchFamily="18" charset="0"/>
              <a:buNone/>
            </a:pPr>
            <a:r>
              <a:rPr lang="en-GB" altLang="en-US" sz="2800"/>
              <a:t>               this.state=state;</a:t>
            </a:r>
          </a:p>
          <a:p>
            <a:pPr marL="0" indent="0">
              <a:buFont typeface="Times" panose="02020603050405020304" pitchFamily="18" charset="0"/>
              <a:buNone/>
            </a:pPr>
            <a:r>
              <a:rPr lang="en-GB" altLang="en-US" sz="2800"/>
              <a:t>           }        </a:t>
            </a:r>
          </a:p>
          <a:p>
            <a:pPr marL="0" indent="0">
              <a:buFont typeface="Times" panose="02020603050405020304" pitchFamily="18" charset="0"/>
              <a:buNone/>
            </a:pPr>
            <a:r>
              <a:rPr lang="en-GB" altLang="en-US" sz="2800"/>
              <a:t>          private String getSavedState() {</a:t>
            </a:r>
          </a:p>
          <a:p>
            <a:pPr marL="0" indent="0">
              <a:buFont typeface="Times" panose="02020603050405020304" pitchFamily="18" charset="0"/>
              <a:buNone/>
            </a:pPr>
            <a:r>
              <a:rPr lang="en-GB" altLang="en-US" sz="2800"/>
              <a:t>               return(state);</a:t>
            </a:r>
          </a:p>
          <a:p>
            <a:pPr marL="0" indent="0">
              <a:buFont typeface="Times" panose="02020603050405020304" pitchFamily="18" charset="0"/>
              <a:buNone/>
            </a:pPr>
            <a:r>
              <a:rPr lang="en-GB" altLang="en-US" sz="2800"/>
              <a:t>          }</a:t>
            </a:r>
          </a:p>
          <a:p>
            <a:pPr marL="0" indent="0">
              <a:buFont typeface="Times" panose="02020603050405020304" pitchFamily="18" charset="0"/>
              <a:buNone/>
            </a:pPr>
            <a:r>
              <a:rPr lang="en-GB" altLang="en-US" sz="28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dirty="0"/>
              <a:t>COMP319</a:t>
            </a:r>
            <a:endParaRPr lang="en-US" dirty="0"/>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A0A35CD-F52A-407C-B853-4BE6697E2E2D}" type="slidenum">
              <a:rPr lang="en-US" altLang="en-US" sz="1200">
                <a:solidFill>
                  <a:srgbClr val="08515E"/>
                </a:solidFill>
              </a:rPr>
              <a:pPr/>
              <a:t>101</a:t>
            </a:fld>
            <a:endParaRPr lang="en-US" altLang="en-US" sz="1200">
              <a:solidFill>
                <a:srgbClr val="08515E"/>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30188" y="44450"/>
            <a:ext cx="8229600" cy="661988"/>
          </a:xfrm>
        </p:spPr>
        <p:txBody>
          <a:bodyPr/>
          <a:lstStyle/>
          <a:p>
            <a:r>
              <a:rPr lang="en-GB" altLang="en-US"/>
              <a:t>Memento example</a:t>
            </a:r>
          </a:p>
        </p:txBody>
      </p:sp>
      <p:sp>
        <p:nvSpPr>
          <p:cNvPr id="89091" name="Content Placeholder 2"/>
          <p:cNvSpPr>
            <a:spLocks noGrp="1"/>
          </p:cNvSpPr>
          <p:nvPr>
            <p:ph idx="1"/>
          </p:nvPr>
        </p:nvSpPr>
        <p:spPr>
          <a:xfrm>
            <a:off x="179388" y="836613"/>
            <a:ext cx="8785225" cy="5545137"/>
          </a:xfrm>
        </p:spPr>
        <p:txBody>
          <a:bodyPr/>
          <a:lstStyle/>
          <a:p>
            <a:pPr marL="0" indent="0">
              <a:buFont typeface="Times" panose="02020603050405020304" pitchFamily="18" charset="0"/>
              <a:buNone/>
            </a:pPr>
            <a:r>
              <a:rPr lang="en-GB" altLang="en-US"/>
              <a:t> </a:t>
            </a:r>
            <a:r>
              <a:rPr lang="en-GB" altLang="en-US" sz="2000"/>
              <a:t>private long lastTransactionID=0;</a:t>
            </a:r>
          </a:p>
          <a:p>
            <a:pPr marL="0" indent="0">
              <a:buFont typeface="Times" panose="02020603050405020304" pitchFamily="18" charset="0"/>
              <a:buNone/>
            </a:pPr>
            <a:r>
              <a:rPr lang="en-GB" altLang="en-US" sz="2000"/>
              <a:t>    private Vector &lt;Transaction&gt; allTransactions=new Vector  &lt;Transaction&gt;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Memento saveToMemento() {</a:t>
            </a:r>
          </a:p>
          <a:p>
            <a:pPr marL="0" indent="0">
              <a:buFont typeface="Times" panose="02020603050405020304" pitchFamily="18" charset="0"/>
              <a:buNone/>
            </a:pPr>
            <a:r>
              <a:rPr lang="en-GB" altLang="en-US" sz="2000"/>
              <a:t>        System.out.println("Originator: Saving to Memento.");</a:t>
            </a:r>
          </a:p>
          <a:p>
            <a:pPr marL="0" indent="0">
              <a:buFont typeface="Times" panose="02020603050405020304" pitchFamily="18" charset="0"/>
              <a:buNone/>
            </a:pPr>
            <a:r>
              <a:rPr lang="en-GB" altLang="en-US" sz="2000"/>
              <a:t>        return new Memento(""+lastTransactionID);</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void doTransaction(String description,int amount) {</a:t>
            </a:r>
          </a:p>
          <a:p>
            <a:pPr marL="0" indent="0">
              <a:buFont typeface="Times" panose="02020603050405020304" pitchFamily="18" charset="0"/>
              <a:buNone/>
            </a:pPr>
            <a:r>
              <a:rPr lang="en-GB" altLang="en-US" sz="2000"/>
              <a:t>        lastTransactionID++;</a:t>
            </a:r>
          </a:p>
          <a:p>
            <a:pPr marL="0" indent="0">
              <a:buFont typeface="Times" panose="02020603050405020304" pitchFamily="18" charset="0"/>
              <a:buNone/>
            </a:pPr>
            <a:r>
              <a:rPr lang="en-GB" altLang="en-US" sz="2000"/>
              <a:t>        Transaction transaction=new Transaction(amount,description,lastTransactionID);</a:t>
            </a:r>
          </a:p>
          <a:p>
            <a:pPr marL="0" indent="0">
              <a:buFont typeface="Times" panose="02020603050405020304" pitchFamily="18" charset="0"/>
              <a:buNone/>
            </a:pPr>
            <a:r>
              <a:rPr lang="en-GB" altLang="en-US" sz="2000"/>
              <a:t>        allTransactions.add(transaction);</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68C7ABA-EA25-4CB6-82AC-29C688DCB66E}" type="slidenum">
              <a:rPr lang="en-US" altLang="en-US" sz="1200">
                <a:solidFill>
                  <a:srgbClr val="08515E"/>
                </a:solidFill>
              </a:rPr>
              <a:pPr/>
              <a:t>102</a:t>
            </a:fld>
            <a:endParaRPr lang="en-US" altLang="en-US" sz="1200">
              <a:solidFill>
                <a:srgbClr val="08515E"/>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174625"/>
            <a:ext cx="8229600" cy="661988"/>
          </a:xfrm>
        </p:spPr>
        <p:txBody>
          <a:bodyPr/>
          <a:lstStyle/>
          <a:p>
            <a:r>
              <a:rPr lang="en-GB" altLang="en-US"/>
              <a:t>Memento example</a:t>
            </a:r>
          </a:p>
        </p:txBody>
      </p:sp>
      <p:sp>
        <p:nvSpPr>
          <p:cNvPr id="90115" name="Content Placeholder 2"/>
          <p:cNvSpPr>
            <a:spLocks noGrp="1"/>
          </p:cNvSpPr>
          <p:nvPr>
            <p:ph idx="1"/>
          </p:nvPr>
        </p:nvSpPr>
        <p:spPr>
          <a:xfrm>
            <a:off x="457200" y="1017588"/>
            <a:ext cx="8507413" cy="4572000"/>
          </a:xfrm>
        </p:spPr>
        <p:txBody>
          <a:bodyPr/>
          <a:lstStyle/>
          <a:p>
            <a:pPr marL="0" indent="0">
              <a:buFont typeface="Times" panose="02020603050405020304" pitchFamily="18" charset="0"/>
              <a:buNone/>
            </a:pPr>
            <a:r>
              <a:rPr lang="en-GB" altLang="en-US" sz="2000"/>
              <a:t>public synchronized void restoreFromMemento(Memento memento) {</a:t>
            </a:r>
          </a:p>
          <a:p>
            <a:pPr marL="0" indent="0">
              <a:buFont typeface="Times" panose="02020603050405020304" pitchFamily="18" charset="0"/>
              <a:buNone/>
            </a:pPr>
            <a:r>
              <a:rPr lang="en-GB" altLang="en-US" sz="2000"/>
              <a:t>        lastTransactionID =Long.parseLong(memento.getSavedState());</a:t>
            </a:r>
          </a:p>
          <a:p>
            <a:pPr marL="0" indent="0">
              <a:buFont typeface="Times" panose="02020603050405020304" pitchFamily="18" charset="0"/>
              <a:buNone/>
            </a:pPr>
            <a:r>
              <a:rPr lang="en-GB" altLang="en-US" sz="2000"/>
              <a:t>        for (int idx=0;idx&lt;allTransactions.size();idx++) {</a:t>
            </a:r>
          </a:p>
          <a:p>
            <a:pPr marL="0" indent="0">
              <a:buFont typeface="Times" panose="02020603050405020304" pitchFamily="18" charset="0"/>
              <a:buNone/>
            </a:pPr>
            <a:r>
              <a:rPr lang="en-GB" altLang="en-US" sz="2000"/>
              <a:t>            Transaction transaction=this.allTransactions.elementAt(idx);</a:t>
            </a:r>
          </a:p>
          <a:p>
            <a:pPr marL="0" indent="0">
              <a:buFont typeface="Times" panose="02020603050405020304" pitchFamily="18" charset="0"/>
              <a:buNone/>
            </a:pPr>
            <a:r>
              <a:rPr lang="en-GB" altLang="en-US" sz="2000"/>
              <a:t>            if (transaction.getTransactionid()&gt;lastTransactionID) { // remove transactions after id</a:t>
            </a:r>
          </a:p>
          <a:p>
            <a:pPr marL="0" indent="0">
              <a:buFont typeface="Times" panose="02020603050405020304" pitchFamily="18" charset="0"/>
              <a:buNone/>
            </a:pPr>
            <a:r>
              <a:rPr lang="en-GB" altLang="en-US" sz="2000"/>
              <a:t>                allTransactions.remove(idx);</a:t>
            </a:r>
          </a:p>
          <a:p>
            <a:pPr marL="0" indent="0">
              <a:buFont typeface="Times" panose="02020603050405020304" pitchFamily="18" charset="0"/>
              <a:buNone/>
            </a:pPr>
            <a:r>
              <a:rPr lang="en-GB" altLang="en-US" sz="2000"/>
              <a:t>                idx--; // move back one position,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String sql="delete from account_transaction where transactionid&gt;"+lastTransactionID; // remove all </a:t>
            </a:r>
          </a:p>
          <a:p>
            <a:pPr marL="0" indent="0">
              <a:buFont typeface="Times" panose="02020603050405020304" pitchFamily="18" charset="0"/>
              <a:buNone/>
            </a:pPr>
            <a:r>
              <a:rPr lang="en-GB" altLang="en-US" sz="2000"/>
              <a:t>        // TO DO</a:t>
            </a:r>
          </a:p>
          <a:p>
            <a:pPr marL="0" indent="0">
              <a:buFont typeface="Times" panose="02020603050405020304" pitchFamily="18" charset="0"/>
              <a:buNone/>
            </a:pPr>
            <a:r>
              <a:rPr lang="en-GB" altLang="en-US" sz="2000"/>
              <a:t>        // EXECUTE SQL</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28D2A84-129C-4727-A88F-FA16CD8604AF}" type="slidenum">
              <a:rPr lang="en-US" altLang="en-US" sz="1200">
                <a:solidFill>
                  <a:srgbClr val="08515E"/>
                </a:solidFill>
              </a:rPr>
              <a:pPr/>
              <a:t>103</a:t>
            </a:fld>
            <a:endParaRPr lang="en-US" altLang="en-US" sz="1200">
              <a:solidFill>
                <a:srgbClr val="08515E"/>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457200" y="174625"/>
            <a:ext cx="8229600" cy="661988"/>
          </a:xfrm>
        </p:spPr>
        <p:txBody>
          <a:bodyPr/>
          <a:lstStyle/>
          <a:p>
            <a:r>
              <a:rPr lang="en-GB" altLang="en-US"/>
              <a:t>Double-checked locking</a:t>
            </a:r>
          </a:p>
        </p:txBody>
      </p:sp>
      <p:sp>
        <p:nvSpPr>
          <p:cNvPr id="3" name="Content Placeholder 2"/>
          <p:cNvSpPr>
            <a:spLocks noGrp="1"/>
          </p:cNvSpPr>
          <p:nvPr>
            <p:ph idx="1"/>
          </p:nvPr>
        </p:nvSpPr>
        <p:spPr>
          <a:xfrm>
            <a:off x="457200" y="1052513"/>
            <a:ext cx="7848600" cy="4572000"/>
          </a:xfrm>
        </p:spPr>
        <p:txBody>
          <a:bodyPr/>
          <a:lstStyle/>
          <a:p>
            <a:pPr marL="0" indent="0">
              <a:buFont typeface="Times" panose="02020603050405020304" pitchFamily="18" charset="0"/>
              <a:buNone/>
              <a:defRPr/>
            </a:pPr>
            <a:r>
              <a:rPr lang="en-GB" sz="1800" dirty="0"/>
              <a:t>class </a:t>
            </a:r>
            <a:r>
              <a:rPr lang="en-GB" sz="1800" dirty="0" err="1"/>
              <a:t>DbaseConnector</a:t>
            </a:r>
            <a:r>
              <a:rPr lang="en-GB" sz="1800" dirty="0"/>
              <a:t> {  // standard locking….</a:t>
            </a:r>
          </a:p>
          <a:p>
            <a:pPr marL="0" indent="0">
              <a:buFont typeface="Times" panose="02020603050405020304" pitchFamily="18" charset="0"/>
              <a:buNone/>
              <a:defRPr/>
            </a:pPr>
            <a:r>
              <a:rPr lang="en-GB" sz="1800" dirty="0"/>
              <a:t>    private static </a:t>
            </a:r>
            <a:r>
              <a:rPr lang="en-GB" sz="1800" dirty="0" err="1"/>
              <a:t>DbaseConnector</a:t>
            </a:r>
            <a:r>
              <a:rPr lang="en-GB" sz="1800" dirty="0"/>
              <a:t> instance = null;</a:t>
            </a:r>
          </a:p>
          <a:p>
            <a:pPr marL="0" indent="0">
              <a:buFont typeface="Times" panose="02020603050405020304" pitchFamily="18" charset="0"/>
              <a:buNone/>
              <a:defRPr/>
            </a:pPr>
            <a:r>
              <a:rPr lang="en-GB" sz="1800" dirty="0"/>
              <a:t>    public static synchronized Helper </a:t>
            </a:r>
            <a:r>
              <a:rPr lang="en-GB" sz="1800" dirty="0" err="1"/>
              <a:t>getConnector</a:t>
            </a:r>
            <a:r>
              <a:rPr lang="en-GB" sz="1800" dirty="0"/>
              <a:t>() {</a:t>
            </a:r>
          </a:p>
          <a:p>
            <a:pPr marL="0" indent="0">
              <a:buFont typeface="Times" panose="02020603050405020304" pitchFamily="18" charset="0"/>
              <a:buNone/>
              <a:defRPr/>
            </a:pPr>
            <a:r>
              <a:rPr lang="en-GB" sz="1800" dirty="0"/>
              <a:t>        if (instance == null) {</a:t>
            </a:r>
          </a:p>
          <a:p>
            <a:pPr marL="0" indent="0">
              <a:buFont typeface="Times" panose="02020603050405020304" pitchFamily="18" charset="0"/>
              <a:buNone/>
              <a:defRPr/>
            </a:pPr>
            <a:r>
              <a:rPr lang="en-GB" sz="1800" dirty="0"/>
              <a:t>              instance = new </a:t>
            </a:r>
            <a:r>
              <a:rPr lang="en-GB" sz="1800" dirty="0" err="1"/>
              <a:t>DbaseConnector</a:t>
            </a:r>
            <a:r>
              <a:rPr lang="en-GB" sz="1800" dirty="0"/>
              <a:t>();</a:t>
            </a:r>
          </a:p>
          <a:p>
            <a:pPr marL="0" indent="0">
              <a:buFont typeface="Times" panose="02020603050405020304" pitchFamily="18" charset="0"/>
              <a:buNone/>
              <a:defRPr/>
            </a:pPr>
            <a:r>
              <a:rPr lang="en-GB" sz="1800" dirty="0"/>
              <a:t>        }</a:t>
            </a:r>
          </a:p>
          <a:p>
            <a:pPr marL="0" indent="0">
              <a:buFont typeface="Times" panose="02020603050405020304" pitchFamily="18" charset="0"/>
              <a:buNone/>
              <a:defRPr/>
            </a:pPr>
            <a:r>
              <a:rPr lang="en-GB" sz="1800" dirty="0"/>
              <a:t>        return instance;</a:t>
            </a:r>
          </a:p>
          <a:p>
            <a:pPr marL="0" indent="0">
              <a:buFont typeface="Times" panose="02020603050405020304" pitchFamily="18" charset="0"/>
              <a:buNone/>
              <a:defRPr/>
            </a:pPr>
            <a:r>
              <a:rPr lang="en-GB" sz="1800" dirty="0"/>
              <a:t>    }</a:t>
            </a:r>
          </a:p>
          <a:p>
            <a:pPr marL="0" indent="0">
              <a:buFont typeface="Times" panose="02020603050405020304" pitchFamily="18" charset="0"/>
              <a:buNone/>
              <a:defRPr/>
            </a:pPr>
            <a:r>
              <a:rPr lang="en-GB" sz="1800" dirty="0"/>
              <a:t>}</a:t>
            </a:r>
          </a:p>
          <a:p>
            <a:pPr marL="0" indent="0">
              <a:buFont typeface="Times" panose="02020603050405020304" pitchFamily="18" charset="0"/>
              <a:buNone/>
              <a:defRPr/>
            </a:pPr>
            <a:endParaRPr lang="en-GB" sz="1800" dirty="0"/>
          </a:p>
          <a:p>
            <a:pPr marL="0" indent="0">
              <a:buFont typeface="Times" panose="02020603050405020304" pitchFamily="18" charset="0"/>
              <a:buNone/>
              <a:defRPr/>
            </a:pPr>
            <a:r>
              <a:rPr lang="en-GB" sz="2000" dirty="0"/>
              <a:t>Problem</a:t>
            </a:r>
          </a:p>
          <a:p>
            <a:pPr marL="0" indent="0">
              <a:buFont typeface="Times" panose="02020603050405020304" pitchFamily="18" charset="0"/>
              <a:buNone/>
              <a:defRPr/>
            </a:pPr>
            <a:r>
              <a:rPr lang="en-GB" sz="2400" dirty="0"/>
              <a:t>Synchronizing a method can decrease performance by a factor of 100 or higher</a:t>
            </a:r>
          </a:p>
          <a:p>
            <a:pPr>
              <a:defRPr/>
            </a:pPr>
            <a:endParaRPr lang="en-GB" dirty="0"/>
          </a:p>
        </p:txBody>
      </p:sp>
      <p:sp>
        <p:nvSpPr>
          <p:cNvPr id="4" name="Date Placeholder 3"/>
          <p:cNvSpPr>
            <a:spLocks noGrp="1"/>
          </p:cNvSpPr>
          <p:nvPr>
            <p:ph type="dt" sz="quarter" idx="10"/>
          </p:nvPr>
        </p:nvSpPr>
        <p:spPr/>
        <p:txBody>
          <a:bodyPr/>
          <a:lstStyle/>
          <a:p>
            <a:pPr>
              <a:defRPr/>
            </a:pPr>
            <a:r>
              <a:rPr lang="en-US" dirty="0"/>
              <a:t>© University of Liverpool</a:t>
            </a:r>
          </a:p>
        </p:txBody>
      </p:sp>
      <p:sp>
        <p:nvSpPr>
          <p:cNvPr id="5" name="Footer Placeholder 4"/>
          <p:cNvSpPr>
            <a:spLocks noGrp="1"/>
          </p:cNvSpPr>
          <p:nvPr>
            <p:ph type="ftr" sz="quarter" idx="11"/>
          </p:nvPr>
        </p:nvSpPr>
        <p:spPr/>
        <p:txBody>
          <a:bodyPr/>
          <a:lstStyle/>
          <a:p>
            <a:pPr>
              <a:defRPr/>
            </a:pPr>
            <a:r>
              <a:rPr lang="en-IE" dirty="0"/>
              <a:t>COMP319</a:t>
            </a:r>
            <a:endParaRPr lang="en-US" dirty="0"/>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53CA17A-E9A0-40D1-8A1E-8F634BECA053}" type="slidenum">
              <a:rPr lang="en-US" altLang="en-US" sz="1200">
                <a:solidFill>
                  <a:srgbClr val="08515E"/>
                </a:solidFill>
              </a:rPr>
              <a:pPr/>
              <a:t>104</a:t>
            </a:fld>
            <a:endParaRPr lang="en-US" altLang="en-US" sz="1200">
              <a:solidFill>
                <a:srgbClr val="08515E"/>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390525"/>
            <a:ext cx="8229600" cy="661988"/>
          </a:xfrm>
        </p:spPr>
        <p:txBody>
          <a:bodyPr/>
          <a:lstStyle/>
          <a:p>
            <a:r>
              <a:rPr lang="en-GB" altLang="en-US"/>
              <a:t>Double-checked locking</a:t>
            </a:r>
          </a:p>
        </p:txBody>
      </p:sp>
      <p:sp>
        <p:nvSpPr>
          <p:cNvPr id="3" name="Content Placeholder 2"/>
          <p:cNvSpPr>
            <a:spLocks noGrp="1"/>
          </p:cNvSpPr>
          <p:nvPr>
            <p:ph idx="1"/>
          </p:nvPr>
        </p:nvSpPr>
        <p:spPr>
          <a:xfrm>
            <a:off x="457200" y="1304925"/>
            <a:ext cx="7848600" cy="4572000"/>
          </a:xfrm>
        </p:spPr>
        <p:txBody>
          <a:bodyPr/>
          <a:lstStyle/>
          <a:p>
            <a:pPr marL="0" indent="0">
              <a:buFont typeface="Times" panose="02020603050405020304" pitchFamily="18" charset="0"/>
              <a:buNone/>
              <a:defRPr/>
            </a:pPr>
            <a:r>
              <a:rPr lang="en-GB" sz="2400" dirty="0"/>
              <a:t>public class DbaseConnector2 {</a:t>
            </a:r>
          </a:p>
          <a:p>
            <a:pPr marL="0" indent="0">
              <a:buFont typeface="Times" panose="02020603050405020304" pitchFamily="18" charset="0"/>
              <a:buNone/>
              <a:defRPr/>
            </a:pPr>
            <a:r>
              <a:rPr lang="en-GB" sz="2400" dirty="0"/>
              <a:t>    private static DbaseConnector2 instance = null;</a:t>
            </a:r>
          </a:p>
          <a:p>
            <a:pPr marL="0" indent="0">
              <a:buFont typeface="Times" panose="02020603050405020304" pitchFamily="18" charset="0"/>
              <a:buNone/>
              <a:defRPr/>
            </a:pPr>
            <a:r>
              <a:rPr lang="en-GB" sz="2400" dirty="0"/>
              <a:t>    public static DbaseConnector2 </a:t>
            </a:r>
            <a:r>
              <a:rPr lang="en-GB" sz="2400" dirty="0" err="1"/>
              <a:t>getConnector</a:t>
            </a:r>
            <a:r>
              <a:rPr lang="en-GB" sz="2400" dirty="0"/>
              <a:t>() {</a:t>
            </a:r>
          </a:p>
          <a:p>
            <a:pPr marL="0" indent="0">
              <a:buFont typeface="Times" panose="02020603050405020304" pitchFamily="18" charset="0"/>
              <a:buNone/>
              <a:defRPr/>
            </a:pPr>
            <a:r>
              <a:rPr lang="en-GB" sz="2400" dirty="0"/>
              <a:t>        if (instance == null) {</a:t>
            </a:r>
          </a:p>
          <a:p>
            <a:pPr marL="0" indent="0">
              <a:buFont typeface="Times" panose="02020603050405020304" pitchFamily="18" charset="0"/>
              <a:buNone/>
              <a:defRPr/>
            </a:pPr>
            <a:r>
              <a:rPr lang="en-GB" sz="2400" dirty="0"/>
              <a:t>            synchronized (DbaseConnector2.class) {</a:t>
            </a:r>
          </a:p>
          <a:p>
            <a:pPr marL="0" indent="0">
              <a:buFont typeface="Times" panose="02020603050405020304" pitchFamily="18" charset="0"/>
              <a:buNone/>
              <a:defRPr/>
            </a:pPr>
            <a:r>
              <a:rPr lang="en-GB" sz="2400" dirty="0"/>
              <a:t>                instance = new DbaseConnector2();</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return instance;</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 Look’s good but is faulty?  Why?</a:t>
            </a:r>
          </a:p>
          <a:p>
            <a:pPr marL="0" indent="0">
              <a:buFont typeface="Times" panose="02020603050405020304" pitchFamily="18" charset="0"/>
              <a:buNone/>
              <a:defRPr/>
            </a:pPr>
            <a:endParaRPr lang="en-GB" sz="2400" dirty="0"/>
          </a:p>
          <a:p>
            <a:pPr>
              <a:defRPr/>
            </a:pPr>
            <a:endParaRPr lang="en-GB" dirty="0"/>
          </a:p>
        </p:txBody>
      </p:sp>
      <p:sp>
        <p:nvSpPr>
          <p:cNvPr id="4" name="Date Placeholder 3"/>
          <p:cNvSpPr>
            <a:spLocks noGrp="1"/>
          </p:cNvSpPr>
          <p:nvPr>
            <p:ph type="dt" sz="quarter" idx="10"/>
          </p:nvPr>
        </p:nvSpPr>
        <p:spPr/>
        <p:txBody>
          <a:bodyPr/>
          <a:lstStyle/>
          <a:p>
            <a:pPr>
              <a:defRPr/>
            </a:pPr>
            <a:r>
              <a:rPr lang="en-US"/>
              <a:t>© University of Liverpool</a:t>
            </a:r>
            <a:endParaRPr lang="en-US" dirty="0"/>
          </a:p>
        </p:txBody>
      </p:sp>
      <p:sp>
        <p:nvSpPr>
          <p:cNvPr id="5" name="Footer Placeholder 4"/>
          <p:cNvSpPr>
            <a:spLocks noGrp="1"/>
          </p:cNvSpPr>
          <p:nvPr>
            <p:ph type="ftr" sz="quarter" idx="11"/>
          </p:nvPr>
        </p:nvSpPr>
        <p:spPr/>
        <p:txBody>
          <a:bodyPr/>
          <a:lstStyle/>
          <a:p>
            <a:pPr>
              <a:defRPr/>
            </a:pPr>
            <a:r>
              <a:rPr lang="en-IE"/>
              <a:t>COMP319</a:t>
            </a:r>
            <a:endParaRPr lang="en-US" dirty="0"/>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76F262F-E174-4FEF-A481-B290D08E7D39}" type="slidenum">
              <a:rPr lang="en-US" altLang="en-US" sz="1200">
                <a:solidFill>
                  <a:srgbClr val="08515E"/>
                </a:solidFill>
              </a:rPr>
              <a:pPr/>
              <a:t>105</a:t>
            </a:fld>
            <a:endParaRPr lang="en-US" altLang="en-US" sz="1200">
              <a:solidFill>
                <a:srgbClr val="08515E"/>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GB" altLang="en-US" dirty="0"/>
              <a:t>Summary</a:t>
            </a:r>
          </a:p>
        </p:txBody>
      </p:sp>
      <p:sp>
        <p:nvSpPr>
          <p:cNvPr id="94211" name="Content Placeholder 2"/>
          <p:cNvSpPr>
            <a:spLocks noGrp="1"/>
          </p:cNvSpPr>
          <p:nvPr>
            <p:ph idx="1"/>
          </p:nvPr>
        </p:nvSpPr>
        <p:spPr/>
        <p:txBody>
          <a:bodyPr/>
          <a:lstStyle/>
          <a:p>
            <a:r>
              <a:rPr lang="en-GB" altLang="en-US" dirty="0"/>
              <a:t>Using object patterns</a:t>
            </a:r>
          </a:p>
          <a:p>
            <a:pPr lvl="1"/>
            <a:r>
              <a:rPr lang="en-GB" altLang="en-US" dirty="0"/>
              <a:t>Helps to make your code more flexible</a:t>
            </a:r>
          </a:p>
          <a:p>
            <a:pPr lvl="1"/>
            <a:r>
              <a:rPr lang="en-GB" altLang="en-US" dirty="0"/>
              <a:t>Aids re-use</a:t>
            </a:r>
          </a:p>
          <a:p>
            <a:pPr lvl="1"/>
            <a:r>
              <a:rPr lang="en-GB" altLang="en-US" dirty="0"/>
              <a:t>Allows for functionality to be added later without changing the base code (only need to add in </a:t>
            </a:r>
            <a:r>
              <a:rPr lang="en-GB" altLang="en-US"/>
              <a:t>concrete classes)</a:t>
            </a:r>
            <a:endParaRPr lang="en-GB" altLang="en-US" dirty="0"/>
          </a:p>
        </p:txBody>
      </p:sp>
      <p:sp>
        <p:nvSpPr>
          <p:cNvPr id="4" name="Date Placeholder 3"/>
          <p:cNvSpPr>
            <a:spLocks noGrp="1"/>
          </p:cNvSpPr>
          <p:nvPr>
            <p:ph type="dt" sz="quarter" idx="10"/>
          </p:nvPr>
        </p:nvSpPr>
        <p:spPr/>
        <p:txBody>
          <a:bodyPr/>
          <a:lstStyle/>
          <a:p>
            <a:pPr>
              <a:defRPr/>
            </a:pPr>
            <a:r>
              <a:rPr lang="en-US"/>
              <a:t>© University of Liverpool</a:t>
            </a:r>
            <a:endParaRPr lang="en-US" dirty="0"/>
          </a:p>
        </p:txBody>
      </p:sp>
      <p:sp>
        <p:nvSpPr>
          <p:cNvPr id="5" name="Footer Placeholder 4"/>
          <p:cNvSpPr>
            <a:spLocks noGrp="1"/>
          </p:cNvSpPr>
          <p:nvPr>
            <p:ph type="ftr" sz="quarter" idx="11"/>
          </p:nvPr>
        </p:nvSpPr>
        <p:spPr/>
        <p:txBody>
          <a:bodyPr/>
          <a:lstStyle/>
          <a:p>
            <a:pPr>
              <a:defRPr/>
            </a:pPr>
            <a:r>
              <a:rPr lang="en-IE"/>
              <a:t>COMP319</a:t>
            </a:r>
            <a:endParaRPr lang="en-US" dirty="0"/>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357CA85-D60D-43D7-B14D-DE8A33966950}" type="slidenum">
              <a:rPr lang="en-US" altLang="en-US" sz="1200">
                <a:solidFill>
                  <a:srgbClr val="08515E"/>
                </a:solidFill>
              </a:rPr>
              <a:pPr/>
              <a:t>106</a:t>
            </a:fld>
            <a:endParaRPr lang="en-US" altLang="en-US" sz="1200">
              <a:solidFill>
                <a:srgbClr val="08515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60"/>
            <a:ext cx="8229600" cy="661988"/>
          </a:xfrm>
        </p:spPr>
        <p:txBody>
          <a:bodyPr/>
          <a:lstStyle/>
          <a:p>
            <a:r>
              <a:rPr lang="en-GB" dirty="0"/>
              <a:t>SOLID</a:t>
            </a:r>
          </a:p>
        </p:txBody>
      </p:sp>
      <p:sp>
        <p:nvSpPr>
          <p:cNvPr id="3" name="Content Placeholder 2"/>
          <p:cNvSpPr>
            <a:spLocks noGrp="1"/>
          </p:cNvSpPr>
          <p:nvPr>
            <p:ph idx="1"/>
          </p:nvPr>
        </p:nvSpPr>
        <p:spPr>
          <a:xfrm>
            <a:off x="457200" y="1052736"/>
            <a:ext cx="7848600" cy="4572000"/>
          </a:xfrm>
        </p:spPr>
        <p:txBody>
          <a:bodyPr/>
          <a:lstStyle/>
          <a:p>
            <a:r>
              <a:rPr lang="en-GB" sz="2400" dirty="0"/>
              <a:t>Single Responsibility</a:t>
            </a:r>
          </a:p>
          <a:p>
            <a:pPr lvl="1"/>
            <a:r>
              <a:rPr lang="en-GB" sz="2400" dirty="0"/>
              <a:t>Each class should have a single responsibility</a:t>
            </a:r>
          </a:p>
          <a:p>
            <a:r>
              <a:rPr lang="en-GB" sz="2400" dirty="0"/>
              <a:t>Open Closed Principle</a:t>
            </a:r>
          </a:p>
          <a:p>
            <a:pPr lvl="1"/>
            <a:r>
              <a:rPr lang="en-GB" sz="2400" dirty="0"/>
              <a:t>Closed for modification, open for extension</a:t>
            </a:r>
          </a:p>
          <a:p>
            <a:r>
              <a:rPr lang="en-GB" sz="2400" dirty="0" err="1"/>
              <a:t>Liskov</a:t>
            </a:r>
            <a:r>
              <a:rPr lang="en-GB" sz="2400" dirty="0"/>
              <a:t> Substitution Principle</a:t>
            </a:r>
          </a:p>
          <a:p>
            <a:pPr lvl="1"/>
            <a:r>
              <a:rPr lang="en-GB" sz="2400" dirty="0"/>
              <a:t>Classes must be substitutable for their bases classes</a:t>
            </a:r>
          </a:p>
          <a:p>
            <a:r>
              <a:rPr lang="en-GB" sz="2400" dirty="0"/>
              <a:t>Interface segregation principle</a:t>
            </a:r>
          </a:p>
          <a:p>
            <a:pPr lvl="1"/>
            <a:r>
              <a:rPr lang="en-GB" sz="2400" dirty="0"/>
              <a:t>No client should be forced to depend on methods it does not use</a:t>
            </a:r>
          </a:p>
          <a:p>
            <a:r>
              <a:rPr lang="en-GB" sz="2400" dirty="0"/>
              <a:t>Dependency inversion principle</a:t>
            </a:r>
          </a:p>
          <a:p>
            <a:pPr lvl="1"/>
            <a:r>
              <a:rPr lang="en-GB" sz="2400" dirty="0"/>
              <a:t>Depend upon abstractions, [not] concretions</a:t>
            </a:r>
          </a:p>
          <a:p>
            <a:pPr lvl="1"/>
            <a:endParaRPr lang="en-GB" sz="2400" dirty="0"/>
          </a:p>
          <a:p>
            <a:endParaRPr lang="en-GB" sz="2400" dirty="0"/>
          </a:p>
          <a:p>
            <a:pPr lvl="1"/>
            <a:endParaRPr lang="en-GB" sz="2400"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11</a:t>
            </a:fld>
            <a:endParaRPr lang="en-US" altLang="en-US"/>
          </a:p>
        </p:txBody>
      </p:sp>
    </p:spTree>
    <p:extLst>
      <p:ext uri="{BB962C8B-B14F-4D97-AF65-F5344CB8AC3E}">
        <p14:creationId xmlns:p14="http://schemas.microsoft.com/office/powerpoint/2010/main" val="199947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99FC-554C-354C-F594-ED6241C9C167}"/>
              </a:ext>
            </a:extLst>
          </p:cNvPr>
          <p:cNvSpPr>
            <a:spLocks noGrp="1"/>
          </p:cNvSpPr>
          <p:nvPr>
            <p:ph type="title"/>
          </p:nvPr>
        </p:nvSpPr>
        <p:spPr/>
        <p:txBody>
          <a:bodyPr/>
          <a:lstStyle/>
          <a:p>
            <a:r>
              <a:rPr lang="en-GB" dirty="0"/>
              <a:t>Single responsibility  </a:t>
            </a:r>
            <a:r>
              <a:rPr lang="en-GB" b="1" dirty="0">
                <a:solidFill>
                  <a:srgbClr val="FF0000"/>
                </a:solidFill>
              </a:rPr>
              <a:t>S</a:t>
            </a:r>
            <a:r>
              <a:rPr lang="en-GB" dirty="0"/>
              <a:t>OLID</a:t>
            </a:r>
          </a:p>
        </p:txBody>
      </p:sp>
      <p:sp>
        <p:nvSpPr>
          <p:cNvPr id="3" name="Content Placeholder 2">
            <a:extLst>
              <a:ext uri="{FF2B5EF4-FFF2-40B4-BE49-F238E27FC236}">
                <a16:creationId xmlns:a16="http://schemas.microsoft.com/office/drawing/2014/main" id="{A80C3514-28FB-D313-3CA4-CF0E121EC6BE}"/>
              </a:ext>
            </a:extLst>
          </p:cNvPr>
          <p:cNvSpPr>
            <a:spLocks noGrp="1"/>
          </p:cNvSpPr>
          <p:nvPr>
            <p:ph idx="1"/>
          </p:nvPr>
        </p:nvSpPr>
        <p:spPr/>
        <p:txBody>
          <a:bodyPr/>
          <a:lstStyle/>
          <a:p>
            <a:r>
              <a:rPr lang="en-GB" dirty="0"/>
              <a:t>If classes have many responsibilities</a:t>
            </a:r>
          </a:p>
          <a:p>
            <a:pPr lvl="1"/>
            <a:r>
              <a:rPr lang="en-GB" dirty="0"/>
              <a:t>Poor separation of concerns</a:t>
            </a:r>
          </a:p>
          <a:p>
            <a:pPr lvl="1"/>
            <a:r>
              <a:rPr lang="en-GB" dirty="0"/>
              <a:t>Low coherence</a:t>
            </a:r>
          </a:p>
          <a:p>
            <a:pPr lvl="1"/>
            <a:r>
              <a:rPr lang="en-GB" dirty="0"/>
              <a:t>Class is difficult to fragment and re-use</a:t>
            </a:r>
          </a:p>
          <a:p>
            <a:r>
              <a:rPr lang="en-GB" dirty="0"/>
              <a:t>Single responsibility classes</a:t>
            </a:r>
          </a:p>
          <a:p>
            <a:pPr lvl="1"/>
            <a:r>
              <a:rPr lang="en-GB" dirty="0"/>
              <a:t>Are easier to understand and test</a:t>
            </a:r>
          </a:p>
          <a:p>
            <a:pPr lvl="1"/>
            <a:r>
              <a:rPr lang="en-GB" dirty="0"/>
              <a:t>More coherent</a:t>
            </a:r>
          </a:p>
          <a:p>
            <a:pPr lvl="1"/>
            <a:r>
              <a:rPr lang="en-GB" dirty="0"/>
              <a:t>Guard against over-coupling</a:t>
            </a:r>
          </a:p>
          <a:p>
            <a:pPr lvl="1"/>
            <a:endParaRPr lang="en-GB" dirty="0"/>
          </a:p>
        </p:txBody>
      </p:sp>
      <p:sp>
        <p:nvSpPr>
          <p:cNvPr id="4" name="Date Placeholder 3">
            <a:extLst>
              <a:ext uri="{FF2B5EF4-FFF2-40B4-BE49-F238E27FC236}">
                <a16:creationId xmlns:a16="http://schemas.microsoft.com/office/drawing/2014/main" id="{D5DE039A-1459-83C1-95E5-DAF2ED4013ED}"/>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D6B75B13-B9EF-2C9F-2484-F52629DBE013}"/>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8BE954B9-530A-DE2D-2DC2-050750778E5E}"/>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12</a:t>
            </a:fld>
            <a:endParaRPr lang="en-US" altLang="en-US"/>
          </a:p>
        </p:txBody>
      </p:sp>
    </p:spTree>
    <p:extLst>
      <p:ext uri="{BB962C8B-B14F-4D97-AF65-F5344CB8AC3E}">
        <p14:creationId xmlns:p14="http://schemas.microsoft.com/office/powerpoint/2010/main" val="247577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F262-38BE-5936-04B4-9BD2328B3851}"/>
              </a:ext>
            </a:extLst>
          </p:cNvPr>
          <p:cNvSpPr>
            <a:spLocks noGrp="1"/>
          </p:cNvSpPr>
          <p:nvPr>
            <p:ph type="title"/>
          </p:nvPr>
        </p:nvSpPr>
        <p:spPr/>
        <p:txBody>
          <a:bodyPr/>
          <a:lstStyle/>
          <a:p>
            <a:r>
              <a:rPr lang="en-GB" dirty="0"/>
              <a:t>Single responsibility</a:t>
            </a:r>
          </a:p>
        </p:txBody>
      </p:sp>
      <p:sp>
        <p:nvSpPr>
          <p:cNvPr id="3" name="Content Placeholder 2">
            <a:extLst>
              <a:ext uri="{FF2B5EF4-FFF2-40B4-BE49-F238E27FC236}">
                <a16:creationId xmlns:a16="http://schemas.microsoft.com/office/drawing/2014/main" id="{16CA082C-7D76-43A6-BF03-81AB6D3C2131}"/>
              </a:ext>
            </a:extLst>
          </p:cNvPr>
          <p:cNvSpPr>
            <a:spLocks noGrp="1"/>
          </p:cNvSpPr>
          <p:nvPr>
            <p:ph idx="1"/>
          </p:nvPr>
        </p:nvSpPr>
        <p:spPr>
          <a:xfrm>
            <a:off x="251520" y="1628800"/>
            <a:ext cx="8511480" cy="4608488"/>
          </a:xfrm>
        </p:spPr>
        <p:txBody>
          <a:bodyPr/>
          <a:lstStyle/>
          <a:p>
            <a:r>
              <a:rPr lang="en-GB" dirty="0"/>
              <a:t>Violation</a:t>
            </a:r>
          </a:p>
          <a:p>
            <a:pPr marL="457200" lvl="1" indent="0">
              <a:buNone/>
            </a:pPr>
            <a:r>
              <a:rPr lang="en-GB" sz="2800" dirty="0"/>
              <a:t>public class </a:t>
            </a:r>
            <a:r>
              <a:rPr lang="en-GB" sz="2800" dirty="0" err="1"/>
              <a:t>WordProcessor</a:t>
            </a:r>
            <a:r>
              <a:rPr lang="en-GB" sz="2800" dirty="0"/>
              <a:t> {</a:t>
            </a:r>
          </a:p>
          <a:p>
            <a:pPr marL="457200" lvl="1" indent="0">
              <a:buNone/>
            </a:pPr>
            <a:r>
              <a:rPr lang="en-GB" sz="2800" dirty="0"/>
              <a:t>		public void </a:t>
            </a:r>
            <a:r>
              <a:rPr lang="en-GB" sz="2800" dirty="0" err="1"/>
              <a:t>saveDocument</a:t>
            </a:r>
            <a:r>
              <a:rPr lang="en-GB" sz="2800" dirty="0"/>
              <a:t>(Document doc) {</a:t>
            </a:r>
          </a:p>
          <a:p>
            <a:pPr marL="800100" lvl="2" indent="0">
              <a:buNone/>
            </a:pPr>
            <a:r>
              <a:rPr lang="en-GB" dirty="0"/>
              <a:t>  }</a:t>
            </a:r>
          </a:p>
          <a:p>
            <a:pPr marL="457200" lvl="1" indent="0">
              <a:buNone/>
            </a:pPr>
            <a:r>
              <a:rPr lang="en-GB" sz="2800" dirty="0"/>
              <a:t>		public void </a:t>
            </a:r>
            <a:r>
              <a:rPr lang="en-GB" sz="2800" dirty="0" err="1"/>
              <a:t>loadDocument</a:t>
            </a:r>
            <a:r>
              <a:rPr lang="en-GB" sz="2800" dirty="0"/>
              <a:t>(Document doc) {</a:t>
            </a:r>
          </a:p>
          <a:p>
            <a:pPr marL="800100" lvl="2" indent="0">
              <a:buNone/>
            </a:pPr>
            <a:r>
              <a:rPr lang="en-GB" dirty="0"/>
              <a:t>  }</a:t>
            </a:r>
          </a:p>
          <a:p>
            <a:pPr marL="800100" lvl="2" indent="0">
              <a:buNone/>
            </a:pPr>
            <a:r>
              <a:rPr lang="en-GB" dirty="0"/>
              <a:t>  public void </a:t>
            </a:r>
            <a:r>
              <a:rPr lang="en-GB" dirty="0" err="1"/>
              <a:t>spellCheckDocument</a:t>
            </a:r>
            <a:r>
              <a:rPr lang="en-GB" dirty="0"/>
              <a:t>(</a:t>
            </a:r>
            <a:r>
              <a:rPr lang="en-GB" sz="2800" dirty="0"/>
              <a:t>Document doc) {</a:t>
            </a:r>
          </a:p>
          <a:p>
            <a:pPr marL="800100" lvl="2" indent="0">
              <a:buNone/>
            </a:pPr>
            <a:r>
              <a:rPr lang="en-GB" dirty="0"/>
              <a:t>  }</a:t>
            </a:r>
          </a:p>
          <a:p>
            <a:pPr marL="800100" lvl="2" indent="0">
              <a:buNone/>
            </a:pPr>
            <a:r>
              <a:rPr lang="en-GB" dirty="0"/>
              <a:t>}</a:t>
            </a:r>
          </a:p>
          <a:p>
            <a:pPr lvl="2"/>
            <a:endParaRPr lang="en-GB" dirty="0"/>
          </a:p>
          <a:p>
            <a:pPr marL="457200" lvl="1" indent="0">
              <a:buNone/>
            </a:pPr>
            <a:endParaRPr lang="en-GB" sz="2800" dirty="0"/>
          </a:p>
        </p:txBody>
      </p:sp>
      <p:sp>
        <p:nvSpPr>
          <p:cNvPr id="4" name="Date Placeholder 3">
            <a:extLst>
              <a:ext uri="{FF2B5EF4-FFF2-40B4-BE49-F238E27FC236}">
                <a16:creationId xmlns:a16="http://schemas.microsoft.com/office/drawing/2014/main" id="{BE701D8A-5C2A-FC5C-67B8-0859986D2176}"/>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D0878097-AE8C-F898-BF73-B3600B0FD337}"/>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2B925210-0EF5-FCC6-34B8-369A168F306C}"/>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13</a:t>
            </a:fld>
            <a:endParaRPr lang="en-US" altLang="en-US"/>
          </a:p>
        </p:txBody>
      </p:sp>
    </p:spTree>
    <p:extLst>
      <p:ext uri="{BB962C8B-B14F-4D97-AF65-F5344CB8AC3E}">
        <p14:creationId xmlns:p14="http://schemas.microsoft.com/office/powerpoint/2010/main" val="119155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9C10-2D1C-FC7C-83C4-7088136A42C3}"/>
              </a:ext>
            </a:extLst>
          </p:cNvPr>
          <p:cNvSpPr>
            <a:spLocks noGrp="1"/>
          </p:cNvSpPr>
          <p:nvPr>
            <p:ph type="title"/>
          </p:nvPr>
        </p:nvSpPr>
        <p:spPr/>
        <p:txBody>
          <a:bodyPr/>
          <a:lstStyle/>
          <a:p>
            <a:r>
              <a:rPr lang="en-GB" dirty="0"/>
              <a:t>Single responsibility</a:t>
            </a:r>
          </a:p>
        </p:txBody>
      </p:sp>
      <p:sp>
        <p:nvSpPr>
          <p:cNvPr id="3" name="Content Placeholder 2">
            <a:extLst>
              <a:ext uri="{FF2B5EF4-FFF2-40B4-BE49-F238E27FC236}">
                <a16:creationId xmlns:a16="http://schemas.microsoft.com/office/drawing/2014/main" id="{839113DF-4240-30DB-05DA-383F35E3030B}"/>
              </a:ext>
            </a:extLst>
          </p:cNvPr>
          <p:cNvSpPr>
            <a:spLocks noGrp="1"/>
          </p:cNvSpPr>
          <p:nvPr>
            <p:ph idx="1"/>
          </p:nvPr>
        </p:nvSpPr>
        <p:spPr>
          <a:xfrm>
            <a:off x="251520" y="1665288"/>
            <a:ext cx="8712968" cy="4572000"/>
          </a:xfrm>
        </p:spPr>
        <p:txBody>
          <a:bodyPr/>
          <a:lstStyle/>
          <a:p>
            <a:pPr marL="0" indent="0">
              <a:buNone/>
            </a:pPr>
            <a:r>
              <a:rPr lang="en-GB" sz="2800" dirty="0"/>
              <a:t>public class </a:t>
            </a:r>
            <a:r>
              <a:rPr lang="en-GB" sz="2800" dirty="0" err="1"/>
              <a:t>SpellChecker</a:t>
            </a:r>
            <a:r>
              <a:rPr lang="en-GB" sz="2800" dirty="0"/>
              <a:t> {</a:t>
            </a:r>
          </a:p>
          <a:p>
            <a:pPr marL="800100" lvl="2" indent="0">
              <a:buNone/>
            </a:pPr>
            <a:r>
              <a:rPr lang="en-GB" dirty="0"/>
              <a:t>public void </a:t>
            </a:r>
            <a:r>
              <a:rPr lang="en-GB" dirty="0" err="1"/>
              <a:t>spellCheckDocument</a:t>
            </a:r>
            <a:r>
              <a:rPr lang="en-GB" dirty="0"/>
              <a:t>(Document </a:t>
            </a:r>
            <a:r>
              <a:rPr lang="en-GB" dirty="0" err="1"/>
              <a:t>doc,String</a:t>
            </a:r>
            <a:r>
              <a:rPr lang="en-GB" dirty="0"/>
              <a:t> lang) {</a:t>
            </a:r>
          </a:p>
          <a:p>
            <a:pPr marL="800100" lvl="2" indent="0">
              <a:buNone/>
            </a:pPr>
            <a:r>
              <a:rPr lang="en-GB" dirty="0"/>
              <a:t>  }</a:t>
            </a:r>
          </a:p>
          <a:p>
            <a:pPr marL="0" indent="0">
              <a:buNone/>
            </a:pPr>
            <a:r>
              <a:rPr lang="en-GB" sz="2800" dirty="0"/>
              <a:t>}</a:t>
            </a:r>
          </a:p>
          <a:p>
            <a:pPr marL="0" indent="0">
              <a:buNone/>
            </a:pPr>
            <a:r>
              <a:rPr lang="en-GB" sz="2800" dirty="0"/>
              <a:t>public class </a:t>
            </a:r>
            <a:r>
              <a:rPr lang="en-GB" sz="2800" dirty="0" err="1"/>
              <a:t>FileHandler</a:t>
            </a:r>
            <a:r>
              <a:rPr lang="en-GB" sz="2800" dirty="0"/>
              <a:t> {</a:t>
            </a:r>
          </a:p>
          <a:p>
            <a:pPr marL="0" indent="0">
              <a:buNone/>
            </a:pPr>
            <a:r>
              <a:rPr lang="en-GB" sz="2800" dirty="0"/>
              <a:t>       public void </a:t>
            </a:r>
            <a:r>
              <a:rPr lang="en-GB" sz="2800" dirty="0" err="1"/>
              <a:t>saveDocument</a:t>
            </a:r>
            <a:r>
              <a:rPr lang="en-GB" sz="2800" dirty="0"/>
              <a:t>(Document </a:t>
            </a:r>
            <a:r>
              <a:rPr lang="en-GB" sz="2800" dirty="0" err="1"/>
              <a:t>doc,String</a:t>
            </a:r>
            <a:r>
              <a:rPr lang="en-GB" sz="2800" dirty="0"/>
              <a:t> format) {   };</a:t>
            </a:r>
          </a:p>
          <a:p>
            <a:pPr marL="0" indent="0">
              <a:buNone/>
            </a:pPr>
            <a:r>
              <a:rPr lang="en-GB" sz="2800" dirty="0"/>
              <a:t>}</a:t>
            </a:r>
          </a:p>
          <a:p>
            <a:pPr marL="800100" lvl="2" indent="0">
              <a:buNone/>
            </a:pPr>
            <a:r>
              <a:rPr lang="en-GB" dirty="0"/>
              <a:t>	</a:t>
            </a:r>
          </a:p>
        </p:txBody>
      </p:sp>
      <p:sp>
        <p:nvSpPr>
          <p:cNvPr id="4" name="Date Placeholder 3">
            <a:extLst>
              <a:ext uri="{FF2B5EF4-FFF2-40B4-BE49-F238E27FC236}">
                <a16:creationId xmlns:a16="http://schemas.microsoft.com/office/drawing/2014/main" id="{6AE841AF-BF5C-F39D-FF49-1F290FAE4492}"/>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B8E09776-FCED-11CA-52B0-97F35E14F4AD}"/>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A2BCEFEE-6E5B-041D-4B6F-D7AEF53F199B}"/>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14</a:t>
            </a:fld>
            <a:endParaRPr lang="en-US" altLang="en-US"/>
          </a:p>
        </p:txBody>
      </p:sp>
    </p:spTree>
    <p:extLst>
      <p:ext uri="{BB962C8B-B14F-4D97-AF65-F5344CB8AC3E}">
        <p14:creationId xmlns:p14="http://schemas.microsoft.com/office/powerpoint/2010/main" val="127168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60350"/>
            <a:ext cx="8229600" cy="661988"/>
          </a:xfrm>
        </p:spPr>
        <p:txBody>
          <a:bodyPr/>
          <a:lstStyle/>
          <a:p>
            <a:r>
              <a:rPr lang="en-GB" altLang="en-US" dirty="0"/>
              <a:t>Design principles  </a:t>
            </a:r>
            <a:r>
              <a:rPr lang="en-GB" dirty="0"/>
              <a:t>S</a:t>
            </a:r>
            <a:r>
              <a:rPr lang="en-GB" b="1" dirty="0">
                <a:solidFill>
                  <a:srgbClr val="FF0000"/>
                </a:solidFill>
              </a:rPr>
              <a:t>O</a:t>
            </a:r>
            <a:r>
              <a:rPr lang="en-GB" dirty="0"/>
              <a:t>LID</a:t>
            </a:r>
            <a:endParaRPr lang="en-GB" altLang="en-US" dirty="0"/>
          </a:p>
        </p:txBody>
      </p:sp>
      <p:sp>
        <p:nvSpPr>
          <p:cNvPr id="9219" name="Content Placeholder 2"/>
          <p:cNvSpPr>
            <a:spLocks noGrp="1"/>
          </p:cNvSpPr>
          <p:nvPr>
            <p:ph idx="1"/>
          </p:nvPr>
        </p:nvSpPr>
        <p:spPr>
          <a:xfrm>
            <a:off x="457200" y="1304925"/>
            <a:ext cx="8291513" cy="4572000"/>
          </a:xfrm>
        </p:spPr>
        <p:txBody>
          <a:bodyPr/>
          <a:lstStyle/>
          <a:p>
            <a:r>
              <a:rPr lang="en-GB" altLang="en-US"/>
              <a:t>Open Closed Principle (OCP) </a:t>
            </a:r>
            <a:r>
              <a:rPr lang="en-GB" altLang="en-US" sz="1600"/>
              <a:t>(Bertrand Meyer)</a:t>
            </a:r>
          </a:p>
          <a:p>
            <a:pPr lvl="1"/>
            <a:r>
              <a:rPr lang="en-GB" altLang="en-US">
                <a:latin typeface="TheSans B5 Plain"/>
              </a:rPr>
              <a:t>Definition</a:t>
            </a:r>
          </a:p>
          <a:p>
            <a:pPr lvl="2"/>
            <a:r>
              <a:rPr lang="en-GB" altLang="en-US">
                <a:latin typeface="TheSans B5 Plain"/>
              </a:rPr>
              <a:t>Open for extension</a:t>
            </a:r>
          </a:p>
          <a:p>
            <a:pPr lvl="2"/>
            <a:r>
              <a:rPr lang="en-GB" altLang="en-US">
                <a:latin typeface="TheSans B5 Plain"/>
              </a:rPr>
              <a:t>Closed from modification</a:t>
            </a:r>
          </a:p>
          <a:p>
            <a:pPr lvl="1"/>
            <a:r>
              <a:rPr lang="en-GB" altLang="en-US">
                <a:latin typeface="TheSans B5 Plain"/>
              </a:rPr>
              <a:t>In practise implemented using</a:t>
            </a:r>
          </a:p>
          <a:p>
            <a:pPr lvl="2"/>
            <a:r>
              <a:rPr lang="en-GB" altLang="en-US">
                <a:latin typeface="TheSans B5 Plain"/>
              </a:rPr>
              <a:t>Use of interface definitions (head, no body)</a:t>
            </a:r>
          </a:p>
          <a:p>
            <a:pPr lvl="3"/>
            <a:r>
              <a:rPr lang="en-GB" altLang="en-US">
                <a:latin typeface="TheSans B5 Plain"/>
              </a:rPr>
              <a:t>Dynamic polymorphism (run time type checking)</a:t>
            </a:r>
          </a:p>
          <a:p>
            <a:pPr lvl="2"/>
            <a:r>
              <a:rPr lang="en-GB" altLang="en-US">
                <a:latin typeface="TheSans B5 Plain"/>
              </a:rPr>
              <a:t>Use of generics</a:t>
            </a:r>
          </a:p>
          <a:p>
            <a:pPr lvl="3"/>
            <a:r>
              <a:rPr lang="en-GB" altLang="en-US">
                <a:latin typeface="TheSans B5 Plain"/>
              </a:rPr>
              <a:t>Static polymorphism (compile time checking)</a:t>
            </a:r>
          </a:p>
          <a:p>
            <a:pPr lvl="2"/>
            <a:endParaRPr lang="en-GB" altLang="en-US">
              <a:latin typeface="TheSans B5 Plain"/>
            </a:endParaRPr>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4EF630A-F675-483B-9122-5B8F98B20316}" type="slidenum">
              <a:rPr lang="en-US" altLang="en-US" sz="1200">
                <a:solidFill>
                  <a:srgbClr val="08515E"/>
                </a:solidFill>
              </a:rPr>
              <a:pPr/>
              <a:t>15</a:t>
            </a:fld>
            <a:endParaRPr lang="en-US" altLang="en-US" sz="1200">
              <a:solidFill>
                <a:srgbClr val="08515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88913"/>
            <a:ext cx="8229600" cy="661987"/>
          </a:xfrm>
        </p:spPr>
        <p:txBody>
          <a:bodyPr/>
          <a:lstStyle/>
          <a:p>
            <a:r>
              <a:rPr lang="en-GB" altLang="en-US"/>
              <a:t>Dynamic polymorphism</a:t>
            </a:r>
          </a:p>
        </p:txBody>
      </p:sp>
      <p:sp>
        <p:nvSpPr>
          <p:cNvPr id="10243" name="Content Placeholder 2"/>
          <p:cNvSpPr>
            <a:spLocks noGrp="1"/>
          </p:cNvSpPr>
          <p:nvPr>
            <p:ph idx="1"/>
          </p:nvPr>
        </p:nvSpPr>
        <p:spPr>
          <a:xfrm>
            <a:off x="457200" y="944563"/>
            <a:ext cx="7848600" cy="4572000"/>
          </a:xfrm>
        </p:spPr>
        <p:txBody>
          <a:bodyPr/>
          <a:lstStyle/>
          <a:p>
            <a:pPr marL="0" indent="0">
              <a:buFont typeface="Times" panose="02020603050405020304" pitchFamily="18" charset="0"/>
              <a:buNone/>
            </a:pPr>
            <a:r>
              <a:rPr lang="en-GB" altLang="en-US" sz="2400" dirty="0"/>
              <a:t>interface Printable {</a:t>
            </a:r>
          </a:p>
          <a:p>
            <a:pPr marL="0" indent="0">
              <a:buFont typeface="Times" panose="02020603050405020304" pitchFamily="18" charset="0"/>
              <a:buNone/>
            </a:pPr>
            <a:r>
              <a:rPr lang="en-GB" altLang="en-US" sz="2400" dirty="0"/>
              <a:t>    public void </a:t>
            </a:r>
            <a:r>
              <a:rPr lang="en-GB" altLang="en-US" sz="2400" dirty="0" err="1"/>
              <a:t>doPrint</a:t>
            </a:r>
            <a:r>
              <a:rPr lang="en-GB" altLang="en-US" sz="2400" dirty="0"/>
              <a:t>();</a:t>
            </a:r>
          </a:p>
          <a:p>
            <a:pPr marL="0" indent="0">
              <a:buFont typeface="Times" panose="02020603050405020304" pitchFamily="18" charset="0"/>
              <a:buNone/>
            </a:pPr>
            <a:r>
              <a:rPr lang="en-GB" altLang="en-US" sz="2400" dirty="0"/>
              <a:t>}</a:t>
            </a:r>
          </a:p>
          <a:p>
            <a:pPr marL="0" indent="0">
              <a:buFont typeface="Times" panose="02020603050405020304" pitchFamily="18" charset="0"/>
              <a:buNone/>
            </a:pPr>
            <a:endParaRPr lang="en-GB" altLang="en-US" sz="2400" dirty="0"/>
          </a:p>
          <a:p>
            <a:pPr marL="0" indent="0">
              <a:buFont typeface="Times" panose="02020603050405020304" pitchFamily="18" charset="0"/>
              <a:buNone/>
            </a:pPr>
            <a:r>
              <a:rPr lang="en-GB" altLang="en-US" sz="2400" dirty="0"/>
              <a:t>class Circle implements Printable {</a:t>
            </a:r>
          </a:p>
          <a:p>
            <a:pPr marL="0" indent="0">
              <a:buFont typeface="Times" panose="02020603050405020304" pitchFamily="18" charset="0"/>
              <a:buNone/>
            </a:pPr>
            <a:endParaRPr lang="en-GB" altLang="en-US" sz="2400" dirty="0"/>
          </a:p>
          <a:p>
            <a:pPr marL="0" indent="0">
              <a:buFont typeface="Times" panose="02020603050405020304" pitchFamily="18" charset="0"/>
              <a:buNone/>
            </a:pPr>
            <a:r>
              <a:rPr lang="en-GB" altLang="en-US" sz="2400" dirty="0"/>
              <a:t>      public void </a:t>
            </a:r>
            <a:r>
              <a:rPr lang="en-GB" altLang="en-US" sz="2400" dirty="0" err="1"/>
              <a:t>doPrint</a:t>
            </a:r>
            <a:r>
              <a:rPr lang="en-GB" altLang="en-US" sz="2400" dirty="0"/>
              <a:t>() {</a:t>
            </a:r>
          </a:p>
          <a:p>
            <a:pPr marL="0" indent="0">
              <a:buFont typeface="Times" panose="02020603050405020304" pitchFamily="18" charset="0"/>
              <a:buNone/>
            </a:pPr>
            <a:r>
              <a:rPr lang="en-GB" altLang="en-US" sz="2400" dirty="0"/>
              <a:t>    		// </a:t>
            </a:r>
          </a:p>
          <a:p>
            <a:pPr marL="0" indent="0">
              <a:buFont typeface="Times" panose="02020603050405020304" pitchFamily="18" charset="0"/>
              <a:buNone/>
            </a:pPr>
            <a:r>
              <a:rPr lang="en-GB" altLang="en-US" sz="2400" dirty="0"/>
              <a:t>      }</a:t>
            </a:r>
          </a:p>
          <a:p>
            <a:pPr marL="0" indent="0">
              <a:buFont typeface="Times" panose="02020603050405020304" pitchFamily="18" charset="0"/>
              <a:buNone/>
            </a:pPr>
            <a:r>
              <a:rPr lang="en-GB" altLang="en-US" sz="2400" dirty="0"/>
              <a:t>}</a:t>
            </a:r>
          </a:p>
          <a:p>
            <a:pPr marL="0" indent="0">
              <a:buFont typeface="Times" panose="02020603050405020304" pitchFamily="18" charset="0"/>
              <a:buNone/>
            </a:pPr>
            <a:endParaRPr lang="en-GB" altLang="en-US" sz="2400" dirty="0"/>
          </a:p>
          <a:p>
            <a:pPr marL="0" indent="0">
              <a:buFont typeface="Times" panose="02020603050405020304" pitchFamily="18" charset="0"/>
              <a:buNone/>
            </a:pPr>
            <a:r>
              <a:rPr lang="en-GB" altLang="en-US" sz="2400" dirty="0"/>
              <a:t>// If object is type Printable, </a:t>
            </a:r>
            <a:r>
              <a:rPr lang="en-GB" altLang="en-US" sz="2400" dirty="0" err="1"/>
              <a:t>doPrint</a:t>
            </a:r>
            <a:r>
              <a:rPr lang="en-GB" altLang="en-US" sz="2400" dirty="0"/>
              <a:t> implementation is determined at run time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07D863E-4C2A-45C7-8137-A23B592719E9}" type="slidenum">
              <a:rPr lang="en-US" altLang="en-US" sz="1200">
                <a:solidFill>
                  <a:srgbClr val="08515E"/>
                </a:solidFill>
              </a:rPr>
              <a:pPr/>
              <a:t>16</a:t>
            </a:fld>
            <a:endParaRPr lang="en-US" altLang="en-US" sz="1200">
              <a:solidFill>
                <a:srgbClr val="08515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7C6A-5B33-754D-B8A5-5739172C4799}"/>
              </a:ext>
            </a:extLst>
          </p:cNvPr>
          <p:cNvSpPr>
            <a:spLocks noGrp="1"/>
          </p:cNvSpPr>
          <p:nvPr>
            <p:ph type="title"/>
          </p:nvPr>
        </p:nvSpPr>
        <p:spPr/>
        <p:txBody>
          <a:bodyPr/>
          <a:lstStyle/>
          <a:p>
            <a:r>
              <a:rPr lang="en-GB" dirty="0"/>
              <a:t>Dynamic polymorphism code review</a:t>
            </a:r>
            <a:br>
              <a:rPr lang="en-GB" dirty="0"/>
            </a:br>
            <a:r>
              <a:rPr lang="en-GB" dirty="0"/>
              <a:t>comp319. </a:t>
            </a:r>
            <a:r>
              <a:rPr lang="en-GB" dirty="0" err="1"/>
              <a:t>dynamicpoly</a:t>
            </a:r>
            <a:br>
              <a:rPr lang="en-GB" dirty="0"/>
            </a:br>
            <a:endParaRPr lang="en-GB" dirty="0"/>
          </a:p>
        </p:txBody>
      </p:sp>
      <p:sp>
        <p:nvSpPr>
          <p:cNvPr id="4" name="Date Placeholder 3">
            <a:extLst>
              <a:ext uri="{FF2B5EF4-FFF2-40B4-BE49-F238E27FC236}">
                <a16:creationId xmlns:a16="http://schemas.microsoft.com/office/drawing/2014/main" id="{8E346842-10FD-0B0A-205B-0FBE0FB1D814}"/>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050796E0-41AC-91ED-5A37-8B3E8B6EC8DD}"/>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31727CD7-9CA2-4164-CADC-AA0AC93EB4E1}"/>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17</a:t>
            </a:fld>
            <a:endParaRPr lang="en-US" altLang="en-US"/>
          </a:p>
        </p:txBody>
      </p:sp>
      <p:sp>
        <p:nvSpPr>
          <p:cNvPr id="9" name="Rectangle 8">
            <a:extLst>
              <a:ext uri="{FF2B5EF4-FFF2-40B4-BE49-F238E27FC236}">
                <a16:creationId xmlns:a16="http://schemas.microsoft.com/office/drawing/2014/main" id="{57E9816B-7E06-7ABC-4E1C-F75E6A0623AA}"/>
              </a:ext>
            </a:extLst>
          </p:cNvPr>
          <p:cNvSpPr/>
          <p:nvPr/>
        </p:nvSpPr>
        <p:spPr>
          <a:xfrm>
            <a:off x="179512" y="1844824"/>
            <a:ext cx="3168352" cy="1080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IShape</a:t>
            </a:r>
            <a:endParaRPr lang="en-GB" dirty="0">
              <a:solidFill>
                <a:schemeClr val="tx1"/>
              </a:solidFill>
            </a:endParaRPr>
          </a:p>
        </p:txBody>
      </p:sp>
      <p:sp>
        <p:nvSpPr>
          <p:cNvPr id="11" name="Rectangle 10">
            <a:extLst>
              <a:ext uri="{FF2B5EF4-FFF2-40B4-BE49-F238E27FC236}">
                <a16:creationId xmlns:a16="http://schemas.microsoft.com/office/drawing/2014/main" id="{2BB6D45D-23DB-F567-4988-23B5DF250658}"/>
              </a:ext>
            </a:extLst>
          </p:cNvPr>
          <p:cNvSpPr/>
          <p:nvPr/>
        </p:nvSpPr>
        <p:spPr>
          <a:xfrm>
            <a:off x="4908848" y="1868464"/>
            <a:ext cx="3168352" cy="108012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Circle</a:t>
            </a:r>
          </a:p>
          <a:p>
            <a:pPr algn="ctr"/>
            <a:r>
              <a:rPr lang="en-GB" dirty="0" err="1">
                <a:solidFill>
                  <a:schemeClr val="tx1"/>
                </a:solidFill>
              </a:rPr>
              <a:t>getArea</a:t>
            </a:r>
            <a:r>
              <a:rPr lang="en-GB" dirty="0">
                <a:solidFill>
                  <a:schemeClr val="tx1"/>
                </a:solidFill>
              </a:rPr>
              <a:t>()</a:t>
            </a:r>
          </a:p>
        </p:txBody>
      </p:sp>
      <p:sp>
        <p:nvSpPr>
          <p:cNvPr id="13" name="Rectangle 12">
            <a:extLst>
              <a:ext uri="{FF2B5EF4-FFF2-40B4-BE49-F238E27FC236}">
                <a16:creationId xmlns:a16="http://schemas.microsoft.com/office/drawing/2014/main" id="{7454A857-5088-98C6-CBCC-7C4540C568A5}"/>
              </a:ext>
            </a:extLst>
          </p:cNvPr>
          <p:cNvSpPr/>
          <p:nvPr/>
        </p:nvSpPr>
        <p:spPr>
          <a:xfrm>
            <a:off x="332086" y="4157116"/>
            <a:ext cx="3168352" cy="1080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IShape</a:t>
            </a:r>
            <a:endParaRPr lang="en-GB" dirty="0">
              <a:solidFill>
                <a:schemeClr val="tx1"/>
              </a:solidFill>
            </a:endParaRPr>
          </a:p>
        </p:txBody>
      </p:sp>
      <p:sp>
        <p:nvSpPr>
          <p:cNvPr id="14" name="Arrow: Left 13">
            <a:extLst>
              <a:ext uri="{FF2B5EF4-FFF2-40B4-BE49-F238E27FC236}">
                <a16:creationId xmlns:a16="http://schemas.microsoft.com/office/drawing/2014/main" id="{C2C800A6-513A-04EB-0C35-FCA594745079}"/>
              </a:ext>
            </a:extLst>
          </p:cNvPr>
          <p:cNvSpPr/>
          <p:nvPr/>
        </p:nvSpPr>
        <p:spPr>
          <a:xfrm>
            <a:off x="3347864" y="2027524"/>
            <a:ext cx="1560984" cy="381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88650CFB-E164-F944-9491-A1C0B33ABA0F}"/>
              </a:ext>
            </a:extLst>
          </p:cNvPr>
          <p:cNvSpPr/>
          <p:nvPr/>
        </p:nvSpPr>
        <p:spPr>
          <a:xfrm>
            <a:off x="3536840" y="4506676"/>
            <a:ext cx="1560984" cy="381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B576D75-4DEB-831A-7336-723C7D9EDC8D}"/>
              </a:ext>
            </a:extLst>
          </p:cNvPr>
          <p:cNvSpPr/>
          <p:nvPr/>
        </p:nvSpPr>
        <p:spPr>
          <a:xfrm>
            <a:off x="4908848" y="4172732"/>
            <a:ext cx="3168352" cy="108012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Rectangle</a:t>
            </a:r>
          </a:p>
          <a:p>
            <a:pPr algn="ctr"/>
            <a:r>
              <a:rPr lang="en-GB" dirty="0" err="1">
                <a:solidFill>
                  <a:schemeClr val="tx1"/>
                </a:solidFill>
              </a:rPr>
              <a:t>getArea</a:t>
            </a:r>
            <a:endParaRPr lang="en-GB" dirty="0">
              <a:solidFill>
                <a:schemeClr val="tx1"/>
              </a:solidFill>
            </a:endParaRPr>
          </a:p>
        </p:txBody>
      </p:sp>
    </p:spTree>
    <p:extLst>
      <p:ext uri="{BB962C8B-B14F-4D97-AF65-F5344CB8AC3E}">
        <p14:creationId xmlns:p14="http://schemas.microsoft.com/office/powerpoint/2010/main" val="290578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44450"/>
            <a:ext cx="8229600" cy="661988"/>
          </a:xfrm>
        </p:spPr>
        <p:txBody>
          <a:bodyPr/>
          <a:lstStyle/>
          <a:p>
            <a:r>
              <a:rPr lang="en-GB" altLang="en-US"/>
              <a:t>Static polymorphism</a:t>
            </a:r>
          </a:p>
        </p:txBody>
      </p:sp>
      <p:sp>
        <p:nvSpPr>
          <p:cNvPr id="3" name="Content Placeholder 2"/>
          <p:cNvSpPr>
            <a:spLocks noGrp="1"/>
          </p:cNvSpPr>
          <p:nvPr>
            <p:ph idx="1"/>
          </p:nvPr>
        </p:nvSpPr>
        <p:spPr>
          <a:xfrm>
            <a:off x="457200" y="944563"/>
            <a:ext cx="7848600" cy="4572000"/>
          </a:xfrm>
        </p:spPr>
        <p:txBody>
          <a:bodyPr/>
          <a:lstStyle/>
          <a:p>
            <a:pPr>
              <a:defRPr/>
            </a:pPr>
            <a:r>
              <a:rPr lang="en-GB" dirty="0"/>
              <a:t>Generics/templates</a:t>
            </a:r>
          </a:p>
          <a:p>
            <a:pPr lvl="1">
              <a:defRPr/>
            </a:pPr>
            <a:r>
              <a:rPr lang="en-GB" dirty="0"/>
              <a:t>One code base, but types can modify</a:t>
            </a:r>
          </a:p>
          <a:p>
            <a:pPr marL="0" indent="0">
              <a:buFont typeface="Times" panose="02020603050405020304" pitchFamily="18" charset="0"/>
              <a:buNone/>
              <a:defRPr/>
            </a:pPr>
            <a:r>
              <a:rPr lang="en-GB" sz="2400" dirty="0"/>
              <a:t>public class Stack&lt;E&gt; {</a:t>
            </a:r>
          </a:p>
          <a:p>
            <a:pPr marL="0" indent="0">
              <a:buFont typeface="Times" panose="02020603050405020304" pitchFamily="18" charset="0"/>
              <a:buNone/>
              <a:defRPr/>
            </a:pPr>
            <a:r>
              <a:rPr lang="en-GB" sz="2400" dirty="0"/>
              <a:t>	public &lt;E&gt; pop() {</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a:t>
            </a:r>
          </a:p>
          <a:p>
            <a:pPr marL="0" indent="0">
              <a:buFont typeface="Times" panose="02020603050405020304" pitchFamily="18" charset="0"/>
              <a:buNone/>
              <a:defRPr/>
            </a:pPr>
            <a:endParaRPr lang="en-GB" sz="2400" dirty="0"/>
          </a:p>
          <a:p>
            <a:pPr marL="0" indent="0">
              <a:buFont typeface="Times" panose="02020603050405020304" pitchFamily="18" charset="0"/>
              <a:buNone/>
              <a:defRPr/>
            </a:pPr>
            <a:r>
              <a:rPr lang="en-GB" sz="2400" dirty="0"/>
              <a:t>public class Main {</a:t>
            </a:r>
          </a:p>
          <a:p>
            <a:pPr marL="0" indent="0">
              <a:buFont typeface="Times" panose="02020603050405020304" pitchFamily="18" charset="0"/>
              <a:buNone/>
              <a:defRPr/>
            </a:pPr>
            <a:r>
              <a:rPr lang="en-GB" sz="2400" dirty="0"/>
              <a:t>   public static void main(String </a:t>
            </a:r>
            <a:r>
              <a:rPr lang="en-GB" sz="2400" dirty="0" err="1"/>
              <a:t>argvs</a:t>
            </a:r>
            <a:r>
              <a:rPr lang="en-GB" sz="2400" dirty="0"/>
              <a:t>) {</a:t>
            </a:r>
          </a:p>
          <a:p>
            <a:pPr marL="0" indent="0">
              <a:buFont typeface="Times" panose="02020603050405020304" pitchFamily="18" charset="0"/>
              <a:buNone/>
              <a:defRPr/>
            </a:pPr>
            <a:r>
              <a:rPr lang="en-GB" sz="2400" dirty="0"/>
              <a:t>      Stack &lt;</a:t>
            </a:r>
            <a:r>
              <a:rPr lang="en-GB" sz="2400" dirty="0" err="1"/>
              <a:t>int</a:t>
            </a:r>
            <a:r>
              <a:rPr lang="en-GB" sz="2400" dirty="0"/>
              <a:t>&gt; </a:t>
            </a:r>
            <a:r>
              <a:rPr lang="en-GB" sz="2400" dirty="0" err="1"/>
              <a:t>myStack</a:t>
            </a:r>
            <a:r>
              <a:rPr lang="en-GB" sz="2400" dirty="0"/>
              <a:t>; // type is fixed at compile time</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a:t>
            </a:r>
          </a:p>
          <a:p>
            <a:pPr>
              <a:defRPr/>
            </a:pPr>
            <a:endParaRPr lang="en-GB" sz="24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38BF198-1C86-49D1-83BC-44E37651645E}" type="slidenum">
              <a:rPr lang="en-US" altLang="en-US" sz="1200">
                <a:solidFill>
                  <a:srgbClr val="08515E"/>
                </a:solidFill>
              </a:rPr>
              <a:pPr/>
              <a:t>18</a:t>
            </a:fld>
            <a:endParaRPr lang="en-US" altLang="en-US" sz="1200">
              <a:solidFill>
                <a:srgbClr val="08515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1-5150-50B7-38B8-57E6EFA9EEBE}"/>
              </a:ext>
            </a:extLst>
          </p:cNvPr>
          <p:cNvSpPr>
            <a:spLocks noGrp="1"/>
          </p:cNvSpPr>
          <p:nvPr>
            <p:ph type="title"/>
          </p:nvPr>
        </p:nvSpPr>
        <p:spPr/>
        <p:txBody>
          <a:bodyPr/>
          <a:lstStyle/>
          <a:p>
            <a:r>
              <a:rPr lang="en-GB" dirty="0"/>
              <a:t>Generic code walk through</a:t>
            </a:r>
          </a:p>
        </p:txBody>
      </p:sp>
      <p:sp>
        <p:nvSpPr>
          <p:cNvPr id="3" name="Content Placeholder 2">
            <a:extLst>
              <a:ext uri="{FF2B5EF4-FFF2-40B4-BE49-F238E27FC236}">
                <a16:creationId xmlns:a16="http://schemas.microsoft.com/office/drawing/2014/main" id="{3ADA9F95-C251-D1AB-ACD5-28A29933C5DD}"/>
              </a:ext>
            </a:extLst>
          </p:cNvPr>
          <p:cNvSpPr>
            <a:spLocks noGrp="1"/>
          </p:cNvSpPr>
          <p:nvPr>
            <p:ph idx="1"/>
          </p:nvPr>
        </p:nvSpPr>
        <p:spPr/>
        <p:txBody>
          <a:bodyPr/>
          <a:lstStyle/>
          <a:p>
            <a:r>
              <a:rPr lang="en-GB" dirty="0"/>
              <a:t>comp319/</a:t>
            </a:r>
            <a:r>
              <a:rPr lang="en-GB" dirty="0" err="1"/>
              <a:t>staticpoly</a:t>
            </a:r>
            <a:endParaRPr lang="en-GB" dirty="0"/>
          </a:p>
          <a:p>
            <a:r>
              <a:rPr lang="en-GB" dirty="0"/>
              <a:t>Note strong type checking of class interface (type is erased inside class)</a:t>
            </a:r>
          </a:p>
          <a:p>
            <a:endParaRPr lang="en-GB" dirty="0"/>
          </a:p>
        </p:txBody>
      </p:sp>
      <p:sp>
        <p:nvSpPr>
          <p:cNvPr id="4" name="Date Placeholder 3">
            <a:extLst>
              <a:ext uri="{FF2B5EF4-FFF2-40B4-BE49-F238E27FC236}">
                <a16:creationId xmlns:a16="http://schemas.microsoft.com/office/drawing/2014/main" id="{F0D1865A-313D-DADE-7359-E65A37877D32}"/>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3F5CD85E-CB32-CB27-E79E-4AB8817126A7}"/>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A8A62E43-ED60-3573-00C5-A2BF238EBA8C}"/>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19</a:t>
            </a:fld>
            <a:endParaRPr lang="en-US" altLang="en-US"/>
          </a:p>
        </p:txBody>
      </p:sp>
    </p:spTree>
    <p:extLst>
      <p:ext uri="{BB962C8B-B14F-4D97-AF65-F5344CB8AC3E}">
        <p14:creationId xmlns:p14="http://schemas.microsoft.com/office/powerpoint/2010/main" val="218807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74625"/>
            <a:ext cx="8229600" cy="661988"/>
          </a:xfrm>
        </p:spPr>
        <p:txBody>
          <a:bodyPr/>
          <a:lstStyle/>
          <a:p>
            <a:r>
              <a:rPr lang="en-GB" altLang="en-US" b="1"/>
              <a:t>Design failures</a:t>
            </a:r>
            <a:endParaRPr lang="en-GB" altLang="en-US"/>
          </a:p>
        </p:txBody>
      </p:sp>
      <p:sp>
        <p:nvSpPr>
          <p:cNvPr id="7171" name="Content Placeholder 2"/>
          <p:cNvSpPr>
            <a:spLocks noGrp="1"/>
          </p:cNvSpPr>
          <p:nvPr>
            <p:ph idx="1"/>
          </p:nvPr>
        </p:nvSpPr>
        <p:spPr>
          <a:xfrm>
            <a:off x="457200" y="981075"/>
            <a:ext cx="7848600" cy="4572000"/>
          </a:xfrm>
        </p:spPr>
        <p:txBody>
          <a:bodyPr/>
          <a:lstStyle/>
          <a:p>
            <a:r>
              <a:rPr lang="en-GB" altLang="en-US" sz="2800" b="1"/>
              <a:t>Rigidity</a:t>
            </a:r>
          </a:p>
          <a:p>
            <a:pPr lvl="1"/>
            <a:r>
              <a:rPr lang="en-GB" altLang="en-US" sz="2800" b="1">
                <a:latin typeface="TheSans B5 Plain"/>
              </a:rPr>
              <a:t>Hard to modify functionality without major re-work (e.g. fixed strings in menu items)</a:t>
            </a:r>
          </a:p>
          <a:p>
            <a:r>
              <a:rPr lang="en-GB" altLang="en-US" sz="2800" b="1"/>
              <a:t>Fragility</a:t>
            </a:r>
          </a:p>
          <a:p>
            <a:pPr lvl="1"/>
            <a:r>
              <a:rPr lang="en-GB" altLang="en-US" sz="2800" b="1">
                <a:latin typeface="TheSans B5 Plain"/>
              </a:rPr>
              <a:t>P(error) high after modification</a:t>
            </a:r>
          </a:p>
          <a:p>
            <a:r>
              <a:rPr lang="en-GB" altLang="en-US" sz="2800" b="1"/>
              <a:t>Immobility</a:t>
            </a:r>
          </a:p>
          <a:p>
            <a:pPr lvl="1"/>
            <a:r>
              <a:rPr lang="en-GB" altLang="en-US" sz="2800" b="1">
                <a:latin typeface="TheSans B5 Plain"/>
              </a:rPr>
              <a:t>Code hard to re-use on other projects (often due to coupling)</a:t>
            </a:r>
          </a:p>
          <a:p>
            <a:r>
              <a:rPr lang="en-GB" altLang="en-US" sz="2800" b="1"/>
              <a:t>Viscosity of design</a:t>
            </a:r>
          </a:p>
          <a:p>
            <a:pPr lvl="1"/>
            <a:r>
              <a:rPr lang="en-GB" altLang="en-US" sz="2800" b="1">
                <a:latin typeface="TheSans B5 Plain"/>
              </a:rPr>
              <a:t>Hard to modify code functionality and keep original design philosophy</a:t>
            </a:r>
          </a:p>
          <a:p>
            <a:pPr lvl="1"/>
            <a:endParaRPr lang="en-GB" altLang="en-US" sz="2800" b="1">
              <a:latin typeface="TheSans B5 Plain"/>
            </a:endParaRPr>
          </a:p>
          <a:p>
            <a:endParaRPr lang="en-GB" altLang="en-US" sz="28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0C205EA-C832-44B9-914E-E232C2B657B8}" type="slidenum">
              <a:rPr lang="en-US" altLang="en-US" sz="1200">
                <a:solidFill>
                  <a:srgbClr val="08515E"/>
                </a:solidFill>
              </a:rPr>
              <a:pPr/>
              <a:t>2</a:t>
            </a:fld>
            <a:endParaRPr lang="en-US" altLang="en-US" sz="1200">
              <a:solidFill>
                <a:srgbClr val="08515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1AA3-4864-FFC8-FD51-E9B381647959}"/>
              </a:ext>
            </a:extLst>
          </p:cNvPr>
          <p:cNvSpPr>
            <a:spLocks noGrp="1"/>
          </p:cNvSpPr>
          <p:nvPr>
            <p:ph type="title"/>
          </p:nvPr>
        </p:nvSpPr>
        <p:spPr/>
        <p:txBody>
          <a:bodyPr/>
          <a:lstStyle/>
          <a:p>
            <a:r>
              <a:rPr lang="en-GB" dirty="0"/>
              <a:t>Generics and type erasure</a:t>
            </a:r>
          </a:p>
        </p:txBody>
      </p:sp>
      <p:sp>
        <p:nvSpPr>
          <p:cNvPr id="3" name="Content Placeholder 2">
            <a:extLst>
              <a:ext uri="{FF2B5EF4-FFF2-40B4-BE49-F238E27FC236}">
                <a16:creationId xmlns:a16="http://schemas.microsoft.com/office/drawing/2014/main" id="{83777306-F041-2728-C9D1-74022FC56B02}"/>
              </a:ext>
            </a:extLst>
          </p:cNvPr>
          <p:cNvSpPr>
            <a:spLocks noGrp="1"/>
          </p:cNvSpPr>
          <p:nvPr>
            <p:ph idx="1"/>
          </p:nvPr>
        </p:nvSpPr>
        <p:spPr/>
        <p:txBody>
          <a:bodyPr/>
          <a:lstStyle/>
          <a:p>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E[] </a:t>
            </a:r>
            <a:r>
              <a:rPr lang="en-GB" sz="1800" b="1" dirty="0" err="1">
                <a:solidFill>
                  <a:srgbClr val="0000C0"/>
                </a:solidFill>
                <a:latin typeface="Consolas" panose="020B0609020204030204" pitchFamily="49" charset="0"/>
              </a:rPr>
              <a:t>stackData</a:t>
            </a:r>
            <a:r>
              <a:rPr lang="en-GB" sz="1800" b="1" dirty="0">
                <a:solidFill>
                  <a:srgbClr val="000000"/>
                </a:solidFill>
                <a:latin typeface="Consolas" panose="020B0609020204030204" pitchFamily="49" charset="0"/>
              </a:rPr>
              <a:t>;</a:t>
            </a:r>
          </a:p>
          <a:p>
            <a:r>
              <a:rPr lang="en-US" sz="1800" dirty="0" err="1">
                <a:solidFill>
                  <a:srgbClr val="0000C0"/>
                </a:solidFill>
                <a:latin typeface="Consolas" panose="020B0609020204030204" pitchFamily="49" charset="0"/>
              </a:rPr>
              <a:t>stackData</a:t>
            </a:r>
            <a:r>
              <a:rPr lang="en-US" sz="1800" dirty="0">
                <a:solidFill>
                  <a:srgbClr val="000000"/>
                </a:solidFill>
                <a:latin typeface="Consolas" panose="020B0609020204030204" pitchFamily="49" charset="0"/>
              </a:rPr>
              <a:t>=</a:t>
            </a:r>
            <a:r>
              <a:rPr lang="en-US" sz="1800" u="sng" dirty="0">
                <a:solidFill>
                  <a:srgbClr val="000000"/>
                </a:solidFill>
                <a:latin typeface="Consolas" panose="020B0609020204030204" pitchFamily="49" charset="0"/>
              </a:rPr>
              <a:t>(E[])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Object[</a:t>
            </a:r>
            <a:r>
              <a:rPr lang="en-US" sz="1800" b="1" u="sng" dirty="0">
                <a:solidFill>
                  <a:srgbClr val="0000C0"/>
                </a:solidFill>
                <a:latin typeface="Consolas" panose="020B0609020204030204" pitchFamily="49" charset="0"/>
              </a:rPr>
              <a:t>MAX_SIZE</a:t>
            </a:r>
            <a:r>
              <a:rPr lang="en-US" sz="1800" b="1" u="sng" dirty="0">
                <a:solidFill>
                  <a:srgbClr val="000000"/>
                </a:solidFill>
                <a:latin typeface="Consolas" panose="020B0609020204030204" pitchFamily="49" charset="0"/>
              </a:rPr>
              <a:t>];</a:t>
            </a:r>
            <a:endParaRPr lang="en-GB" sz="1800" dirty="0">
              <a:solidFill>
                <a:srgbClr val="000000"/>
              </a:solidFill>
              <a:latin typeface="Consolas" panose="020B0609020204030204" pitchFamily="49" charset="0"/>
            </a:endParaRPr>
          </a:p>
          <a:p>
            <a:endParaRPr lang="en-GB" sz="1800" dirty="0">
              <a:solidFill>
                <a:srgbClr val="000000"/>
              </a:solidFill>
              <a:latin typeface="Consolas" panose="020B0609020204030204" pitchFamily="49" charset="0"/>
            </a:endParaRP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The compiler needs this code to work, whatever the type of the object.. (String, Integer whatever)</a:t>
            </a:r>
          </a:p>
          <a:p>
            <a:r>
              <a:rPr lang="en-GB" sz="1800" dirty="0">
                <a:solidFill>
                  <a:srgbClr val="000000"/>
                </a:solidFill>
                <a:latin typeface="Consolas" panose="020B0609020204030204" pitchFamily="49" charset="0"/>
              </a:rPr>
              <a:t>It internally replaces the code with this..</a:t>
            </a:r>
          </a:p>
          <a:p>
            <a:endParaRPr lang="en-GB" sz="1800" b="1" dirty="0">
              <a:solidFill>
                <a:srgbClr val="7F0055"/>
              </a:solidFill>
              <a:latin typeface="Consolas" panose="020B0609020204030204" pitchFamily="49" charset="0"/>
            </a:endParaRPr>
          </a:p>
          <a:p>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Object[] </a:t>
            </a:r>
            <a:r>
              <a:rPr lang="en-GB" sz="1800" b="1" dirty="0" err="1">
                <a:solidFill>
                  <a:srgbClr val="0000C0"/>
                </a:solidFill>
                <a:latin typeface="Consolas" panose="020B0609020204030204" pitchFamily="49" charset="0"/>
              </a:rPr>
              <a:t>stackData</a:t>
            </a:r>
            <a:r>
              <a:rPr lang="en-GB" sz="1800" b="1" dirty="0">
                <a:solidFill>
                  <a:srgbClr val="000000"/>
                </a:solidFill>
                <a:latin typeface="Consolas" panose="020B0609020204030204" pitchFamily="49" charset="0"/>
              </a:rPr>
              <a:t>;</a:t>
            </a:r>
          </a:p>
          <a:p>
            <a:r>
              <a:rPr lang="en-US" sz="1800" dirty="0" err="1">
                <a:solidFill>
                  <a:srgbClr val="0000C0"/>
                </a:solidFill>
                <a:latin typeface="Consolas" panose="020B0609020204030204" pitchFamily="49" charset="0"/>
              </a:rPr>
              <a:t>stackData</a:t>
            </a:r>
            <a:r>
              <a:rPr lang="en-US" sz="1800" dirty="0">
                <a:solidFill>
                  <a:srgbClr val="000000"/>
                </a:solidFill>
                <a:latin typeface="Consolas" panose="020B0609020204030204" pitchFamily="49" charset="0"/>
              </a:rPr>
              <a:t>=</a:t>
            </a:r>
            <a:r>
              <a:rPr lang="en-US" sz="1800" u="sng" dirty="0">
                <a:solidFill>
                  <a:srgbClr val="000000"/>
                </a:solidFill>
                <a:latin typeface="Consolas" panose="020B0609020204030204" pitchFamily="49" charset="0"/>
              </a:rPr>
              <a:t>(Object[])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Object[</a:t>
            </a:r>
            <a:r>
              <a:rPr lang="en-US" sz="1800" b="1" u="sng" dirty="0">
                <a:solidFill>
                  <a:srgbClr val="0000C0"/>
                </a:solidFill>
                <a:latin typeface="Consolas" panose="020B0609020204030204" pitchFamily="49" charset="0"/>
              </a:rPr>
              <a:t>MAX_SIZE</a:t>
            </a:r>
            <a:r>
              <a:rPr lang="en-US" sz="1800" b="1" u="sng" dirty="0">
                <a:solidFill>
                  <a:srgbClr val="000000"/>
                </a:solidFill>
                <a:latin typeface="Consolas" panose="020B0609020204030204" pitchFamily="49" charset="0"/>
              </a:rPr>
              <a:t>];</a:t>
            </a:r>
            <a:endParaRPr lang="en-GB" sz="1800" dirty="0">
              <a:solidFill>
                <a:srgbClr val="000000"/>
              </a:solidFill>
              <a:latin typeface="Consolas" panose="020B0609020204030204" pitchFamily="49" charset="0"/>
            </a:endParaRP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This process is called type erasure </a:t>
            </a:r>
            <a:r>
              <a:rPr lang="en-GB" sz="1800" b="1" dirty="0">
                <a:solidFill>
                  <a:srgbClr val="000000"/>
                </a:solidFill>
                <a:latin typeface="Consolas" panose="020B0609020204030204" pitchFamily="49" charset="0"/>
              </a:rPr>
              <a:t>E</a:t>
            </a:r>
            <a:r>
              <a:rPr lang="en-GB" sz="1800" dirty="0">
                <a:solidFill>
                  <a:srgbClr val="000000"/>
                </a:solidFill>
                <a:latin typeface="Consolas" panose="020B0609020204030204" pitchFamily="49" charset="0"/>
              </a:rPr>
              <a:t> is removed</a:t>
            </a:r>
          </a:p>
          <a:p>
            <a:r>
              <a:rPr lang="en-GB" sz="1800" dirty="0">
                <a:solidFill>
                  <a:srgbClr val="000000"/>
                </a:solidFill>
                <a:latin typeface="Consolas" panose="020B0609020204030204" pitchFamily="49" charset="0"/>
              </a:rPr>
              <a:t>So notice these are not allowed</a:t>
            </a:r>
          </a:p>
          <a:p>
            <a:r>
              <a:rPr lang="en-GB" sz="1800" dirty="0">
                <a:solidFill>
                  <a:srgbClr val="3F7F5F"/>
                </a:solidFill>
                <a:latin typeface="Consolas" panose="020B0609020204030204" pitchFamily="49" charset="0"/>
              </a:rPr>
              <a:t>E </a:t>
            </a:r>
            <a:r>
              <a:rPr lang="en-GB" sz="1800" dirty="0" err="1">
                <a:solidFill>
                  <a:srgbClr val="3F7F5F"/>
                </a:solidFill>
                <a:latin typeface="Consolas" panose="020B0609020204030204" pitchFamily="49" charset="0"/>
              </a:rPr>
              <a:t>testVar</a:t>
            </a:r>
            <a:r>
              <a:rPr lang="en-GB" sz="1800" dirty="0">
                <a:solidFill>
                  <a:srgbClr val="3F7F5F"/>
                </a:solidFill>
                <a:latin typeface="Consolas" panose="020B0609020204030204" pitchFamily="49" charset="0"/>
              </a:rPr>
              <a:t>=new E();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E[</a:t>
            </a:r>
            <a:r>
              <a:rPr lang="en-US" sz="1800" b="1" u="sng" dirty="0">
                <a:solidFill>
                  <a:srgbClr val="0000C0"/>
                </a:solidFill>
                <a:latin typeface="Consolas" panose="020B0609020204030204" pitchFamily="49" charset="0"/>
              </a:rPr>
              <a:t>MAX_SIZE</a:t>
            </a:r>
            <a:r>
              <a:rPr lang="en-US" sz="1800" b="1" u="sng" dirty="0">
                <a:solidFill>
                  <a:srgbClr val="000000"/>
                </a:solidFill>
                <a:latin typeface="Consolas" panose="020B0609020204030204" pitchFamily="49" charset="0"/>
              </a:rPr>
              <a:t>]</a:t>
            </a:r>
            <a:endParaRPr lang="en-GB" sz="1800" dirty="0">
              <a:solidFill>
                <a:srgbClr val="3F7F5F"/>
              </a:solidFill>
              <a:latin typeface="Consolas" panose="020B0609020204030204" pitchFamily="49" charset="0"/>
            </a:endParaRPr>
          </a:p>
          <a:p>
            <a:endParaRPr lang="en-GB" sz="1800" dirty="0">
              <a:solidFill>
                <a:srgbClr val="000000"/>
              </a:solidFill>
              <a:latin typeface="Consolas" panose="020B0609020204030204" pitchFamily="49" charset="0"/>
            </a:endParaRPr>
          </a:p>
          <a:p>
            <a:endParaRPr lang="en-GB" sz="1800" dirty="0">
              <a:solidFill>
                <a:srgbClr val="000000"/>
              </a:solidFill>
              <a:latin typeface="Consolas" panose="020B0609020204030204" pitchFamily="49" charset="0"/>
            </a:endParaRPr>
          </a:p>
          <a:p>
            <a:endParaRPr lang="en-GB" dirty="0"/>
          </a:p>
        </p:txBody>
      </p:sp>
      <p:sp>
        <p:nvSpPr>
          <p:cNvPr id="4" name="Date Placeholder 3">
            <a:extLst>
              <a:ext uri="{FF2B5EF4-FFF2-40B4-BE49-F238E27FC236}">
                <a16:creationId xmlns:a16="http://schemas.microsoft.com/office/drawing/2014/main" id="{DC48D9B3-F6B5-02A9-A8D6-A0F0161F9F7A}"/>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BCF20E26-326F-9051-AD5C-C1655F45538B}"/>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1FD5330E-DEA0-2644-DB68-F5E716120FA9}"/>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20</a:t>
            </a:fld>
            <a:endParaRPr lang="en-US" altLang="en-US"/>
          </a:p>
        </p:txBody>
      </p:sp>
    </p:spTree>
    <p:extLst>
      <p:ext uri="{BB962C8B-B14F-4D97-AF65-F5344CB8AC3E}">
        <p14:creationId xmlns:p14="http://schemas.microsoft.com/office/powerpoint/2010/main" val="163426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dirty="0" err="1"/>
              <a:t>Liskov</a:t>
            </a:r>
            <a:r>
              <a:rPr lang="en-GB" altLang="en-US" dirty="0"/>
              <a:t> Substitution Principle (LSP) S</a:t>
            </a:r>
            <a:r>
              <a:rPr lang="en-GB" dirty="0"/>
              <a:t>O</a:t>
            </a:r>
            <a:r>
              <a:rPr lang="en-GB" b="1" dirty="0">
                <a:solidFill>
                  <a:srgbClr val="FF0000"/>
                </a:solidFill>
              </a:rPr>
              <a:t>L</a:t>
            </a:r>
            <a:r>
              <a:rPr lang="en-GB" dirty="0"/>
              <a:t>ID</a:t>
            </a:r>
            <a:r>
              <a:rPr lang="en-GB" altLang="en-US" dirty="0"/>
              <a:t> </a:t>
            </a:r>
            <a:r>
              <a:rPr lang="en-GB" altLang="en-US" sz="2000" b="1" dirty="0" err="1"/>
              <a:t>Barbar</a:t>
            </a:r>
            <a:r>
              <a:rPr lang="en-GB" altLang="en-US" sz="2000" b="1" dirty="0"/>
              <a:t> </a:t>
            </a:r>
            <a:r>
              <a:rPr lang="en-GB" altLang="en-US" sz="2000" b="1" dirty="0" err="1"/>
              <a:t>Liskov</a:t>
            </a:r>
            <a:r>
              <a:rPr lang="en-GB" altLang="en-US" sz="2000" b="1" dirty="0"/>
              <a:t>   </a:t>
            </a:r>
          </a:p>
        </p:txBody>
      </p:sp>
      <p:sp>
        <p:nvSpPr>
          <p:cNvPr id="12291" name="Content Placeholder 2"/>
          <p:cNvSpPr>
            <a:spLocks noGrp="1"/>
          </p:cNvSpPr>
          <p:nvPr>
            <p:ph idx="1"/>
          </p:nvPr>
        </p:nvSpPr>
        <p:spPr/>
        <p:txBody>
          <a:bodyPr/>
          <a:lstStyle/>
          <a:p>
            <a:r>
              <a:rPr lang="en-GB" altLang="en-US" dirty="0"/>
              <a:t>Subclasses should be substitutable for their base classes</a:t>
            </a:r>
          </a:p>
          <a:p>
            <a:r>
              <a:rPr lang="en-GB" altLang="en-US" dirty="0"/>
              <a:t>Circle/(Ellipse) example</a:t>
            </a:r>
          </a:p>
          <a:p>
            <a:r>
              <a:rPr lang="en-GB" altLang="en-US" dirty="0"/>
              <a:t>Class </a:t>
            </a:r>
            <a:r>
              <a:rPr lang="en-GB" altLang="en-US" dirty="0" err="1"/>
              <a:t>Ellipes</a:t>
            </a:r>
            <a:r>
              <a:rPr lang="en-GB" altLang="en-US" dirty="0"/>
              <a:t> {</a:t>
            </a:r>
          </a:p>
          <a:p>
            <a:pPr lvl="1"/>
            <a:r>
              <a:rPr lang="en-GB" altLang="en-US" dirty="0">
                <a:latin typeface="TheSans B5 Plain"/>
              </a:rPr>
              <a:t>setFocus1(Point focus) </a:t>
            </a:r>
          </a:p>
          <a:p>
            <a:pPr lvl="1"/>
            <a:r>
              <a:rPr lang="en-GB" altLang="en-US" dirty="0">
                <a:latin typeface="TheSans B5 Plain"/>
              </a:rPr>
              <a:t>setFocus2(Point focus) </a:t>
            </a:r>
          </a:p>
          <a:p>
            <a:pPr lvl="1"/>
            <a:r>
              <a:rPr lang="en-GB" altLang="en-US" dirty="0">
                <a:latin typeface="TheSans B5 Plain"/>
              </a:rPr>
              <a:t>Point getFocus1()</a:t>
            </a:r>
          </a:p>
          <a:p>
            <a:pPr lvl="1"/>
            <a:r>
              <a:rPr lang="en-GB" altLang="en-US" dirty="0">
                <a:latin typeface="TheSans B5 Plain"/>
              </a:rPr>
              <a:t>Point getFocus2()</a:t>
            </a:r>
          </a:p>
          <a:p>
            <a:r>
              <a:rPr lang="en-GB" altLang="en-US" dirty="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1B096E8-5EBA-4C32-83CA-09EC793E8704}" type="slidenum">
              <a:rPr lang="en-US" altLang="en-US" sz="1200">
                <a:solidFill>
                  <a:srgbClr val="08515E"/>
                </a:solidFill>
              </a:rPr>
              <a:pPr/>
              <a:t>21</a:t>
            </a:fld>
            <a:endParaRPr lang="en-US" altLang="en-US" sz="1200">
              <a:solidFill>
                <a:srgbClr val="08515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33375"/>
            <a:ext cx="8229600" cy="661988"/>
          </a:xfrm>
        </p:spPr>
        <p:txBody>
          <a:bodyPr/>
          <a:lstStyle/>
          <a:p>
            <a:r>
              <a:rPr lang="en-GB" altLang="en-US"/>
              <a:t>LSP violation example</a:t>
            </a:r>
          </a:p>
        </p:txBody>
      </p:sp>
      <p:sp>
        <p:nvSpPr>
          <p:cNvPr id="13315" name="Content Placeholder 2"/>
          <p:cNvSpPr>
            <a:spLocks noGrp="1"/>
          </p:cNvSpPr>
          <p:nvPr>
            <p:ph idx="1"/>
          </p:nvPr>
        </p:nvSpPr>
        <p:spPr>
          <a:xfrm>
            <a:off x="457200" y="1268413"/>
            <a:ext cx="7848600" cy="4572000"/>
          </a:xfrm>
        </p:spPr>
        <p:txBody>
          <a:bodyPr/>
          <a:lstStyle/>
          <a:p>
            <a:r>
              <a:rPr lang="en-GB" altLang="en-US"/>
              <a:t>Class Circle extends Ellipse {</a:t>
            </a:r>
          </a:p>
          <a:p>
            <a:pPr lvl="1"/>
            <a:r>
              <a:rPr lang="en-GB" altLang="en-US">
                <a:latin typeface="TheSans B5 Plain"/>
              </a:rPr>
              <a:t>setFocus1(Point center) {</a:t>
            </a:r>
          </a:p>
          <a:p>
            <a:pPr lvl="2"/>
            <a:r>
              <a:rPr lang="en-GB" altLang="en-US">
                <a:latin typeface="TheSans B5 Plain"/>
              </a:rPr>
              <a:t>super.setFocus1(center);</a:t>
            </a:r>
          </a:p>
          <a:p>
            <a:pPr lvl="2"/>
            <a:r>
              <a:rPr lang="en-GB" altLang="en-US">
                <a:latin typeface="TheSans B5 Plain"/>
              </a:rPr>
              <a:t>super.setFocus2(center);</a:t>
            </a:r>
          </a:p>
          <a:p>
            <a:pPr lvl="1"/>
            <a:r>
              <a:rPr lang="en-GB" altLang="en-US">
                <a:latin typeface="TheSans B5 Plain"/>
              </a:rPr>
              <a:t>}</a:t>
            </a:r>
          </a:p>
          <a:p>
            <a:pPr lvl="1"/>
            <a:r>
              <a:rPr lang="en-GB" altLang="en-US">
                <a:latin typeface="TheSans B5 Plain"/>
              </a:rPr>
              <a:t>setFocus2(Point center) {</a:t>
            </a:r>
          </a:p>
          <a:p>
            <a:pPr lvl="2"/>
            <a:r>
              <a:rPr lang="en-GB" altLang="en-US">
                <a:latin typeface="TheSans B5 Plain"/>
              </a:rPr>
              <a:t>super.setFocus1(center);</a:t>
            </a:r>
          </a:p>
          <a:p>
            <a:pPr lvl="2"/>
            <a:r>
              <a:rPr lang="en-GB" altLang="en-US">
                <a:latin typeface="TheSans B5 Plain"/>
              </a:rPr>
              <a:t>super.setFocus2(center);</a:t>
            </a:r>
          </a:p>
          <a:p>
            <a:pPr lvl="1"/>
            <a:r>
              <a:rPr lang="en-GB" altLang="en-US">
                <a:latin typeface="TheSans B5 Plain"/>
              </a:rPr>
              <a:t>}</a:t>
            </a:r>
          </a:p>
          <a:p>
            <a:pPr lvl="1"/>
            <a:endParaRPr lang="en-GB" altLang="en-US">
              <a:latin typeface="TheSans B5 Plain"/>
            </a:endParaRPr>
          </a:p>
          <a:p>
            <a:pPr lvl="1"/>
            <a:endParaRPr lang="en-GB" altLang="en-US">
              <a:latin typeface="TheSans B5 Plain"/>
            </a:endParaRPr>
          </a:p>
          <a:p>
            <a:r>
              <a:rPr lang="en-GB" altLang="en-US"/>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5E72EEB-9936-44BF-9BF7-68AC55DC9312}" type="slidenum">
              <a:rPr lang="en-US" altLang="en-US" sz="1200">
                <a:solidFill>
                  <a:srgbClr val="08515E"/>
                </a:solidFill>
              </a:rPr>
              <a:pPr/>
              <a:t>22</a:t>
            </a:fld>
            <a:endParaRPr lang="en-US" altLang="en-US" sz="1200">
              <a:solidFill>
                <a:srgbClr val="08515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a:t>LSP violation detection</a:t>
            </a:r>
          </a:p>
        </p:txBody>
      </p:sp>
      <p:sp>
        <p:nvSpPr>
          <p:cNvPr id="14339" name="Content Placeholder 2"/>
          <p:cNvSpPr>
            <a:spLocks noGrp="1"/>
          </p:cNvSpPr>
          <p:nvPr>
            <p:ph idx="1"/>
          </p:nvPr>
        </p:nvSpPr>
        <p:spPr/>
        <p:txBody>
          <a:bodyPr/>
          <a:lstStyle/>
          <a:p>
            <a:pPr marL="0" indent="0">
              <a:buFont typeface="Times" panose="02020603050405020304" pitchFamily="18" charset="0"/>
              <a:buNone/>
            </a:pPr>
            <a:r>
              <a:rPr lang="en-GB" altLang="en-US" sz="2400"/>
              <a:t>public void (Ellipse e)</a:t>
            </a:r>
          </a:p>
          <a:p>
            <a:pPr marL="0" indent="0">
              <a:buFont typeface="Times" panose="02020603050405020304" pitchFamily="18" charset="0"/>
              <a:buNone/>
            </a:pPr>
            <a:r>
              <a:rPr lang="en-GB" altLang="en-US" sz="2400"/>
              <a:t>{</a:t>
            </a:r>
          </a:p>
          <a:p>
            <a:pPr marL="0" indent="0">
              <a:buFont typeface="Times" panose="02020603050405020304" pitchFamily="18" charset="0"/>
              <a:buNone/>
            </a:pPr>
            <a:r>
              <a:rPr lang="en-GB" altLang="en-US" sz="2400"/>
              <a:t>	Point a(-1,0);</a:t>
            </a:r>
          </a:p>
          <a:p>
            <a:pPr marL="0" indent="0">
              <a:buFont typeface="Times" panose="02020603050405020304" pitchFamily="18" charset="0"/>
              <a:buNone/>
            </a:pPr>
            <a:r>
              <a:rPr lang="en-GB" altLang="en-US" sz="2400"/>
              <a:t>	Point b(1,0);</a:t>
            </a:r>
          </a:p>
          <a:p>
            <a:pPr marL="0" indent="0">
              <a:buFont typeface="Times" panose="02020603050405020304" pitchFamily="18" charset="0"/>
              <a:buNone/>
            </a:pPr>
            <a:r>
              <a:rPr lang="en-GB" altLang="en-US" sz="2400"/>
              <a:t>	e.Focus1(a);</a:t>
            </a:r>
          </a:p>
          <a:p>
            <a:pPr marL="0" indent="0">
              <a:buFont typeface="Times" panose="02020603050405020304" pitchFamily="18" charset="0"/>
              <a:buNone/>
            </a:pPr>
            <a:r>
              <a:rPr lang="en-GB" altLang="en-US" sz="2400"/>
              <a:t>	e.Focus2(b);</a:t>
            </a:r>
          </a:p>
          <a:p>
            <a:pPr marL="0" indent="0">
              <a:buFont typeface="Times" panose="02020603050405020304" pitchFamily="18" charset="0"/>
              <a:buNone/>
            </a:pPr>
            <a:r>
              <a:rPr lang="en-GB" altLang="en-US" sz="2400"/>
              <a:t>	assert(e.GetFocus1() == a); // if e is type Circle</a:t>
            </a:r>
          </a:p>
          <a:p>
            <a:pPr marL="0" indent="0">
              <a:buFont typeface="Times" panose="02020603050405020304" pitchFamily="18" charset="0"/>
              <a:buNone/>
            </a:pPr>
            <a:r>
              <a:rPr lang="en-GB" altLang="en-US" sz="2400"/>
              <a:t>	assert(e.GetFocus2() == b);  // assertion will fail!!</a:t>
            </a:r>
          </a:p>
          <a:p>
            <a:pPr marL="0" indent="0">
              <a:buFont typeface="Times" panose="02020603050405020304" pitchFamily="18" charset="0"/>
              <a:buNone/>
            </a:pPr>
            <a:r>
              <a:rPr lang="en-GB" altLang="en-US" sz="240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F6D5FDB-D84B-40CC-A353-93DDDAAFE0C1}" type="slidenum">
              <a:rPr lang="en-US" altLang="en-US" sz="1200">
                <a:solidFill>
                  <a:srgbClr val="08515E"/>
                </a:solidFill>
              </a:rPr>
              <a:pPr/>
              <a:t>23</a:t>
            </a:fld>
            <a:endParaRPr lang="en-US" altLang="en-US" sz="1200">
              <a:solidFill>
                <a:srgbClr val="08515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Design by contract</a:t>
            </a:r>
          </a:p>
        </p:txBody>
      </p:sp>
      <p:sp>
        <p:nvSpPr>
          <p:cNvPr id="15363" name="Content Placeholder 2"/>
          <p:cNvSpPr>
            <a:spLocks noGrp="1"/>
          </p:cNvSpPr>
          <p:nvPr>
            <p:ph idx="1"/>
          </p:nvPr>
        </p:nvSpPr>
        <p:spPr/>
        <p:txBody>
          <a:bodyPr/>
          <a:lstStyle/>
          <a:p>
            <a:r>
              <a:rPr lang="en-GB" altLang="en-US"/>
              <a:t>Circle breaks the implicit contract of the Ellipse class and therefore violates LSP</a:t>
            </a:r>
          </a:p>
          <a:p>
            <a:r>
              <a:rPr lang="en-GB" altLang="en-US"/>
              <a:t>Design by contract</a:t>
            </a:r>
          </a:p>
          <a:p>
            <a:pPr lvl="1"/>
            <a:r>
              <a:rPr lang="en-GB" altLang="en-US">
                <a:latin typeface="TheSans B5 Plain"/>
              </a:rPr>
              <a:t>Can be defined in languages such as Eiffel, each method has a contract which is checked on each invocation</a:t>
            </a:r>
          </a:p>
          <a:p>
            <a:pPr lvl="1"/>
            <a:r>
              <a:rPr lang="en-GB" altLang="en-US">
                <a:latin typeface="TheSans B5 Plain"/>
              </a:rPr>
              <a:t>For other languages use assertions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7E35926-9EA0-45DC-9D49-4637D49D0F25}" type="slidenum">
              <a:rPr lang="en-US" altLang="en-US" sz="1200">
                <a:solidFill>
                  <a:srgbClr val="08515E"/>
                </a:solidFill>
              </a:rPr>
              <a:pPr/>
              <a:t>24</a:t>
            </a:fld>
            <a:endParaRPr lang="en-US" altLang="en-US" sz="1200">
              <a:solidFill>
                <a:srgbClr val="08515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333375"/>
            <a:ext cx="8229600" cy="661988"/>
          </a:xfrm>
        </p:spPr>
        <p:txBody>
          <a:bodyPr/>
          <a:lstStyle/>
          <a:p>
            <a:r>
              <a:rPr lang="en-GB" altLang="en-US" dirty="0"/>
              <a:t>Interface Segregation Principle SOL</a:t>
            </a:r>
            <a:r>
              <a:rPr lang="en-GB" altLang="en-US" b="1" dirty="0">
                <a:solidFill>
                  <a:srgbClr val="FF0000"/>
                </a:solidFill>
              </a:rPr>
              <a:t>I</a:t>
            </a:r>
            <a:r>
              <a:rPr lang="en-GB" altLang="en-US" dirty="0"/>
              <a:t>D</a:t>
            </a:r>
          </a:p>
        </p:txBody>
      </p:sp>
      <p:sp>
        <p:nvSpPr>
          <p:cNvPr id="19459" name="Content Placeholder 2"/>
          <p:cNvSpPr>
            <a:spLocks noGrp="1"/>
          </p:cNvSpPr>
          <p:nvPr>
            <p:ph idx="1"/>
          </p:nvPr>
        </p:nvSpPr>
        <p:spPr>
          <a:xfrm>
            <a:off x="457200" y="1341438"/>
            <a:ext cx="7848600" cy="4572000"/>
          </a:xfrm>
        </p:spPr>
        <p:txBody>
          <a:bodyPr/>
          <a:lstStyle/>
          <a:p>
            <a:r>
              <a:rPr lang="en-GB" altLang="en-US"/>
              <a:t>If a class has a large interface to a number of different clients, break it down into</a:t>
            </a:r>
          </a:p>
          <a:p>
            <a:pPr lvl="1"/>
            <a:r>
              <a:rPr lang="en-GB" altLang="en-US">
                <a:latin typeface="TheSans B5 Plain"/>
              </a:rPr>
              <a:t>Different interfaces for each client type</a:t>
            </a:r>
          </a:p>
          <a:p>
            <a:r>
              <a:rPr lang="en-GB" altLang="en-US"/>
              <a:t>E.g. SQL execution helper</a:t>
            </a:r>
          </a:p>
          <a:p>
            <a:pPr lvl="1"/>
            <a:r>
              <a:rPr lang="en-GB" altLang="en-US">
                <a:latin typeface="TheSans B5 Plain"/>
              </a:rPr>
              <a:t>Insert interface</a:t>
            </a:r>
          </a:p>
          <a:p>
            <a:pPr lvl="1"/>
            <a:r>
              <a:rPr lang="en-GB" altLang="en-US">
                <a:latin typeface="TheSans B5 Plain"/>
              </a:rPr>
              <a:t>Select interface</a:t>
            </a:r>
          </a:p>
          <a:p>
            <a:pPr lvl="1"/>
            <a:r>
              <a:rPr lang="en-GB" altLang="en-US">
                <a:latin typeface="TheSans B5 Plain"/>
              </a:rPr>
              <a:t>Delete interface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DCB9DBC-A717-4B45-891E-A7CCFCF8BD6C}" type="slidenum">
              <a:rPr lang="en-US" altLang="en-US" sz="1200">
                <a:solidFill>
                  <a:srgbClr val="08515E"/>
                </a:solidFill>
              </a:rPr>
              <a:pPr/>
              <a:t>25</a:t>
            </a:fld>
            <a:endParaRPr lang="en-US" altLang="en-US" sz="1200">
              <a:solidFill>
                <a:srgbClr val="08515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E0F9-03A7-FA60-A2AC-66C211FA8DE6}"/>
              </a:ext>
            </a:extLst>
          </p:cNvPr>
          <p:cNvSpPr>
            <a:spLocks noGrp="1"/>
          </p:cNvSpPr>
          <p:nvPr>
            <p:ph type="title"/>
          </p:nvPr>
        </p:nvSpPr>
        <p:spPr>
          <a:xfrm>
            <a:off x="457200" y="332656"/>
            <a:ext cx="8229600" cy="661988"/>
          </a:xfrm>
        </p:spPr>
        <p:txBody>
          <a:bodyPr/>
          <a:lstStyle/>
          <a:p>
            <a:r>
              <a:rPr lang="en-GB" dirty="0"/>
              <a:t>Interface </a:t>
            </a:r>
            <a:r>
              <a:rPr lang="en-GB" dirty="0" err="1"/>
              <a:t>seperation</a:t>
            </a:r>
            <a:endParaRPr lang="en-GB" dirty="0"/>
          </a:p>
        </p:txBody>
      </p:sp>
      <p:sp>
        <p:nvSpPr>
          <p:cNvPr id="4" name="Date Placeholder 3">
            <a:extLst>
              <a:ext uri="{FF2B5EF4-FFF2-40B4-BE49-F238E27FC236}">
                <a16:creationId xmlns:a16="http://schemas.microsoft.com/office/drawing/2014/main" id="{7424C3E5-63F0-596D-A983-ABB481D30517}"/>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71E18EF2-1C96-12AE-C322-12CB16C88967}"/>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AA1289A7-ED10-D41B-9559-7A80571DDB61}"/>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26</a:t>
            </a:fld>
            <a:endParaRPr lang="en-US" altLang="en-US"/>
          </a:p>
        </p:txBody>
      </p:sp>
      <p:sp>
        <p:nvSpPr>
          <p:cNvPr id="7" name="Rectangle 6">
            <a:extLst>
              <a:ext uri="{FF2B5EF4-FFF2-40B4-BE49-F238E27FC236}">
                <a16:creationId xmlns:a16="http://schemas.microsoft.com/office/drawing/2014/main" id="{E4BFBDD8-FA21-81B0-6CD9-529694A6D47F}"/>
              </a:ext>
            </a:extLst>
          </p:cNvPr>
          <p:cNvSpPr/>
          <p:nvPr/>
        </p:nvSpPr>
        <p:spPr>
          <a:xfrm>
            <a:off x="7060247" y="4221088"/>
            <a:ext cx="1800373" cy="919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Circle</a:t>
            </a:r>
          </a:p>
        </p:txBody>
      </p:sp>
      <p:sp>
        <p:nvSpPr>
          <p:cNvPr id="9" name="Rectangle 8">
            <a:extLst>
              <a:ext uri="{FF2B5EF4-FFF2-40B4-BE49-F238E27FC236}">
                <a16:creationId xmlns:a16="http://schemas.microsoft.com/office/drawing/2014/main" id="{2F69A3CD-3038-2FF1-37A6-0B8A7E408B9F}"/>
              </a:ext>
            </a:extLst>
          </p:cNvPr>
          <p:cNvSpPr/>
          <p:nvPr/>
        </p:nvSpPr>
        <p:spPr>
          <a:xfrm>
            <a:off x="776289" y="5096184"/>
            <a:ext cx="1800373" cy="919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10" name="Rectangle 9">
            <a:extLst>
              <a:ext uri="{FF2B5EF4-FFF2-40B4-BE49-F238E27FC236}">
                <a16:creationId xmlns:a16="http://schemas.microsoft.com/office/drawing/2014/main" id="{677301F5-A391-83B1-4AB3-2B4329521240}"/>
              </a:ext>
            </a:extLst>
          </p:cNvPr>
          <p:cNvSpPr/>
          <p:nvPr/>
        </p:nvSpPr>
        <p:spPr>
          <a:xfrm>
            <a:off x="168180" y="3371553"/>
            <a:ext cx="1800373" cy="919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11" name="Rectangle 10">
            <a:extLst>
              <a:ext uri="{FF2B5EF4-FFF2-40B4-BE49-F238E27FC236}">
                <a16:creationId xmlns:a16="http://schemas.microsoft.com/office/drawing/2014/main" id="{B7DF2F5C-105C-3135-522C-ECC2C0CC30CA}"/>
              </a:ext>
            </a:extLst>
          </p:cNvPr>
          <p:cNvSpPr/>
          <p:nvPr/>
        </p:nvSpPr>
        <p:spPr>
          <a:xfrm>
            <a:off x="6663288" y="1425576"/>
            <a:ext cx="1800373" cy="91975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IShape</a:t>
            </a:r>
            <a:endParaRPr lang="en-GB" dirty="0">
              <a:solidFill>
                <a:schemeClr val="tx1"/>
              </a:solidFill>
            </a:endParaRPr>
          </a:p>
        </p:txBody>
      </p:sp>
      <p:sp>
        <p:nvSpPr>
          <p:cNvPr id="12" name="Rectangle 11">
            <a:extLst>
              <a:ext uri="{FF2B5EF4-FFF2-40B4-BE49-F238E27FC236}">
                <a16:creationId xmlns:a16="http://schemas.microsoft.com/office/drawing/2014/main" id="{95370FC6-2EF8-9D77-9F58-C78E9794D473}"/>
              </a:ext>
            </a:extLst>
          </p:cNvPr>
          <p:cNvSpPr/>
          <p:nvPr/>
        </p:nvSpPr>
        <p:spPr>
          <a:xfrm>
            <a:off x="3995590" y="1425576"/>
            <a:ext cx="2160586" cy="91975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IPDFExportable</a:t>
            </a:r>
            <a:endParaRPr lang="en-GB" dirty="0">
              <a:solidFill>
                <a:schemeClr val="tx1"/>
              </a:solidFill>
            </a:endParaRPr>
          </a:p>
        </p:txBody>
      </p:sp>
      <p:sp>
        <p:nvSpPr>
          <p:cNvPr id="13" name="Rectangle 12">
            <a:extLst>
              <a:ext uri="{FF2B5EF4-FFF2-40B4-BE49-F238E27FC236}">
                <a16:creationId xmlns:a16="http://schemas.microsoft.com/office/drawing/2014/main" id="{1FEDDB94-BEE4-49DC-81FC-3A4E0CA13128}"/>
              </a:ext>
            </a:extLst>
          </p:cNvPr>
          <p:cNvSpPr/>
          <p:nvPr/>
        </p:nvSpPr>
        <p:spPr>
          <a:xfrm>
            <a:off x="1327892" y="1425576"/>
            <a:ext cx="1800373" cy="91975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IRenderable</a:t>
            </a:r>
            <a:endParaRPr lang="en-GB" dirty="0">
              <a:solidFill>
                <a:schemeClr val="tx1"/>
              </a:solidFill>
            </a:endParaRPr>
          </a:p>
        </p:txBody>
      </p:sp>
      <p:cxnSp>
        <p:nvCxnSpPr>
          <p:cNvPr id="19" name="Straight Arrow Connector 18">
            <a:extLst>
              <a:ext uri="{FF2B5EF4-FFF2-40B4-BE49-F238E27FC236}">
                <a16:creationId xmlns:a16="http://schemas.microsoft.com/office/drawing/2014/main" id="{BC345238-4BE0-9E00-1D9E-2BD9A5BF6058}"/>
              </a:ext>
            </a:extLst>
          </p:cNvPr>
          <p:cNvCxnSpPr>
            <a:cxnSpLocks/>
            <a:endCxn id="11" idx="2"/>
          </p:cNvCxnSpPr>
          <p:nvPr/>
        </p:nvCxnSpPr>
        <p:spPr>
          <a:xfrm flipH="1" flipV="1">
            <a:off x="7563475" y="2345334"/>
            <a:ext cx="513725" cy="192762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714273-C491-D911-375F-1C24559851C8}"/>
              </a:ext>
            </a:extLst>
          </p:cNvPr>
          <p:cNvCxnSpPr>
            <a:cxnSpLocks/>
            <a:stCxn id="8" idx="0"/>
          </p:cNvCxnSpPr>
          <p:nvPr/>
        </p:nvCxnSpPr>
        <p:spPr>
          <a:xfrm flipV="1">
            <a:off x="5560484" y="2314809"/>
            <a:ext cx="1296035" cy="19581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2894E8-66D8-7EDF-C52B-2F5FDFCA342E}"/>
              </a:ext>
            </a:extLst>
          </p:cNvPr>
          <p:cNvCxnSpPr>
            <a:cxnSpLocks/>
          </p:cNvCxnSpPr>
          <p:nvPr/>
        </p:nvCxnSpPr>
        <p:spPr>
          <a:xfrm flipH="1" flipV="1">
            <a:off x="5492475" y="2375859"/>
            <a:ext cx="2119375" cy="1897095"/>
          </a:xfrm>
          <a:prstGeom prst="straightConnector1">
            <a:avLst/>
          </a:prstGeom>
          <a:ln w="63500">
            <a:solidFill>
              <a:srgbClr val="99CC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E25AB0-1E01-532A-C517-A6626A170B9C}"/>
              </a:ext>
            </a:extLst>
          </p:cNvPr>
          <p:cNvCxnSpPr>
            <a:cxnSpLocks/>
          </p:cNvCxnSpPr>
          <p:nvPr/>
        </p:nvCxnSpPr>
        <p:spPr>
          <a:xfrm flipV="1">
            <a:off x="5141749" y="2314809"/>
            <a:ext cx="195596" cy="1958145"/>
          </a:xfrm>
          <a:prstGeom prst="straightConnector1">
            <a:avLst/>
          </a:prstGeom>
          <a:ln w="63500">
            <a:solidFill>
              <a:srgbClr val="99CC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2611B1-0AA8-96AA-C005-10828C33ED50}"/>
              </a:ext>
            </a:extLst>
          </p:cNvPr>
          <p:cNvCxnSpPr>
            <a:cxnSpLocks/>
          </p:cNvCxnSpPr>
          <p:nvPr/>
        </p:nvCxnSpPr>
        <p:spPr>
          <a:xfrm flipV="1">
            <a:off x="2028320" y="2314809"/>
            <a:ext cx="2900318" cy="2781375"/>
          </a:xfrm>
          <a:prstGeom prst="straightConnector1">
            <a:avLst/>
          </a:prstGeom>
          <a:ln w="63500">
            <a:solidFill>
              <a:srgbClr val="99CC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CF809D-41B7-4B19-FF0E-C47F1F62CCEB}"/>
              </a:ext>
            </a:extLst>
          </p:cNvPr>
          <p:cNvCxnSpPr>
            <a:cxnSpLocks/>
            <a:stCxn id="10" idx="3"/>
          </p:cNvCxnSpPr>
          <p:nvPr/>
        </p:nvCxnSpPr>
        <p:spPr>
          <a:xfrm flipV="1">
            <a:off x="1968553" y="2375859"/>
            <a:ext cx="2224935" cy="1455573"/>
          </a:xfrm>
          <a:prstGeom prst="straightConnector1">
            <a:avLst/>
          </a:prstGeom>
          <a:ln w="63500">
            <a:solidFill>
              <a:srgbClr val="99CC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E40FB93-495A-F637-CB64-0788BD36C32B}"/>
              </a:ext>
            </a:extLst>
          </p:cNvPr>
          <p:cNvCxnSpPr>
            <a:cxnSpLocks/>
          </p:cNvCxnSpPr>
          <p:nvPr/>
        </p:nvCxnSpPr>
        <p:spPr>
          <a:xfrm flipH="1" flipV="1">
            <a:off x="2576662" y="2406384"/>
            <a:ext cx="4531118" cy="1836045"/>
          </a:xfrm>
          <a:prstGeom prst="straightConnector1">
            <a:avLst/>
          </a:prstGeom>
          <a:ln w="635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51A16B8-E5C4-612E-41C8-F84AE6001959}"/>
              </a:ext>
            </a:extLst>
          </p:cNvPr>
          <p:cNvCxnSpPr>
            <a:cxnSpLocks/>
          </p:cNvCxnSpPr>
          <p:nvPr/>
        </p:nvCxnSpPr>
        <p:spPr>
          <a:xfrm flipH="1" flipV="1">
            <a:off x="2094950" y="2375859"/>
            <a:ext cx="3949482" cy="1971163"/>
          </a:xfrm>
          <a:prstGeom prst="straightConnector1">
            <a:avLst/>
          </a:prstGeom>
          <a:ln w="635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E9AADDD-5047-3889-5461-8BD60FCFDAC3}"/>
              </a:ext>
            </a:extLst>
          </p:cNvPr>
          <p:cNvSpPr/>
          <p:nvPr/>
        </p:nvSpPr>
        <p:spPr>
          <a:xfrm>
            <a:off x="4660297" y="4272954"/>
            <a:ext cx="1800373" cy="919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Rectangle</a:t>
            </a:r>
          </a:p>
        </p:txBody>
      </p:sp>
      <p:cxnSp>
        <p:nvCxnSpPr>
          <p:cNvPr id="46" name="Straight Arrow Connector 45">
            <a:extLst>
              <a:ext uri="{FF2B5EF4-FFF2-40B4-BE49-F238E27FC236}">
                <a16:creationId xmlns:a16="http://schemas.microsoft.com/office/drawing/2014/main" id="{2669C2FF-3E5D-C489-C74C-B0C3A660AD4E}"/>
              </a:ext>
            </a:extLst>
          </p:cNvPr>
          <p:cNvCxnSpPr>
            <a:cxnSpLocks/>
          </p:cNvCxnSpPr>
          <p:nvPr/>
        </p:nvCxnSpPr>
        <p:spPr>
          <a:xfrm flipV="1">
            <a:off x="528945" y="2358800"/>
            <a:ext cx="851969" cy="1070200"/>
          </a:xfrm>
          <a:prstGeom prst="straightConnector1">
            <a:avLst/>
          </a:prstGeom>
          <a:ln w="635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3C9587F-3CE5-541A-9ACE-1E54B673F0E8}"/>
              </a:ext>
            </a:extLst>
          </p:cNvPr>
          <p:cNvCxnSpPr>
            <a:cxnSpLocks/>
          </p:cNvCxnSpPr>
          <p:nvPr/>
        </p:nvCxnSpPr>
        <p:spPr>
          <a:xfrm flipV="1">
            <a:off x="1813423" y="2343537"/>
            <a:ext cx="29348" cy="2752647"/>
          </a:xfrm>
          <a:prstGeom prst="straightConnector1">
            <a:avLst/>
          </a:prstGeom>
          <a:ln w="635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8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7B0C-26D6-DD66-705C-175B0EAB70A1}"/>
              </a:ext>
            </a:extLst>
          </p:cNvPr>
          <p:cNvSpPr>
            <a:spLocks noGrp="1"/>
          </p:cNvSpPr>
          <p:nvPr>
            <p:ph type="title"/>
          </p:nvPr>
        </p:nvSpPr>
        <p:spPr/>
        <p:txBody>
          <a:bodyPr/>
          <a:lstStyle/>
          <a:p>
            <a:r>
              <a:rPr lang="en-GB" dirty="0"/>
              <a:t>Code review</a:t>
            </a:r>
          </a:p>
        </p:txBody>
      </p:sp>
      <p:sp>
        <p:nvSpPr>
          <p:cNvPr id="3" name="Content Placeholder 2">
            <a:extLst>
              <a:ext uri="{FF2B5EF4-FFF2-40B4-BE49-F238E27FC236}">
                <a16:creationId xmlns:a16="http://schemas.microsoft.com/office/drawing/2014/main" id="{144A17FA-A335-B2EB-2CA6-7597DA36DD45}"/>
              </a:ext>
            </a:extLst>
          </p:cNvPr>
          <p:cNvSpPr>
            <a:spLocks noGrp="1"/>
          </p:cNvSpPr>
          <p:nvPr>
            <p:ph idx="1"/>
          </p:nvPr>
        </p:nvSpPr>
        <p:spPr/>
        <p:txBody>
          <a:bodyPr/>
          <a:lstStyle/>
          <a:p>
            <a:r>
              <a:rPr lang="en-GB" dirty="0"/>
              <a:t>comp319.interfaceseperation</a:t>
            </a:r>
          </a:p>
          <a:p>
            <a:r>
              <a:rPr lang="en-GB" dirty="0"/>
              <a:t>4 objects can be</a:t>
            </a:r>
          </a:p>
          <a:p>
            <a:pPr lvl="1"/>
            <a:r>
              <a:rPr lang="en-GB" dirty="0"/>
              <a:t>4 objects for drawing</a:t>
            </a:r>
          </a:p>
          <a:p>
            <a:pPr lvl="1"/>
            <a:r>
              <a:rPr lang="en-GB" dirty="0"/>
              <a:t>4 objects for PDF export</a:t>
            </a:r>
          </a:p>
          <a:p>
            <a:r>
              <a:rPr lang="en-GB" dirty="0"/>
              <a:t>Interface keeps object use consistent from a particular context</a:t>
            </a:r>
          </a:p>
        </p:txBody>
      </p:sp>
      <p:sp>
        <p:nvSpPr>
          <p:cNvPr id="4" name="Date Placeholder 3">
            <a:extLst>
              <a:ext uri="{FF2B5EF4-FFF2-40B4-BE49-F238E27FC236}">
                <a16:creationId xmlns:a16="http://schemas.microsoft.com/office/drawing/2014/main" id="{2EA09BC3-DAE9-5B3D-0254-6F47C00D3E3F}"/>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663D581E-6C0A-BD18-D8DC-E89D23330F77}"/>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BE0679CF-291D-8AA3-0D55-42F1F13BADE7}"/>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27</a:t>
            </a:fld>
            <a:endParaRPr lang="en-US" altLang="en-US"/>
          </a:p>
        </p:txBody>
      </p:sp>
    </p:spTree>
    <p:extLst>
      <p:ext uri="{BB962C8B-B14F-4D97-AF65-F5344CB8AC3E}">
        <p14:creationId xmlns:p14="http://schemas.microsoft.com/office/powerpoint/2010/main" val="349996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dirty="0"/>
              <a:t>Dependency Inversion Principle </a:t>
            </a:r>
            <a:r>
              <a:rPr lang="en-GB" altLang="en-US" b="1" dirty="0"/>
              <a:t>SOL</a:t>
            </a:r>
            <a:r>
              <a:rPr lang="en-GB" altLang="en-US" b="1" dirty="0">
                <a:solidFill>
                  <a:schemeClr val="tx1"/>
                </a:solidFill>
              </a:rPr>
              <a:t>I</a:t>
            </a:r>
            <a:r>
              <a:rPr lang="en-GB" altLang="en-US" b="1" dirty="0">
                <a:solidFill>
                  <a:srgbClr val="FF0000"/>
                </a:solidFill>
              </a:rPr>
              <a:t>D</a:t>
            </a:r>
          </a:p>
        </p:txBody>
      </p:sp>
      <p:sp>
        <p:nvSpPr>
          <p:cNvPr id="16387" name="Content Placeholder 2"/>
          <p:cNvSpPr>
            <a:spLocks noGrp="1"/>
          </p:cNvSpPr>
          <p:nvPr>
            <p:ph idx="1"/>
          </p:nvPr>
        </p:nvSpPr>
        <p:spPr/>
        <p:txBody>
          <a:bodyPr/>
          <a:lstStyle/>
          <a:p>
            <a:r>
              <a:rPr lang="en-GB" altLang="en-US"/>
              <a:t>Tradition dependency</a:t>
            </a:r>
          </a:p>
          <a:p>
            <a:pPr lvl="1"/>
            <a:r>
              <a:rPr lang="en-GB" altLang="en-US">
                <a:latin typeface="TheSans B5 Plain"/>
              </a:rPr>
              <a:t>High level (application level) methods rely on lower detailed functions</a:t>
            </a:r>
          </a:p>
          <a:p>
            <a:pPr lvl="1"/>
            <a:r>
              <a:rPr lang="en-GB" altLang="en-US">
                <a:latin typeface="TheSans B5 Plain"/>
              </a:rPr>
              <a:t>Unreliable</a:t>
            </a:r>
          </a:p>
          <a:p>
            <a:pPr lvl="2"/>
            <a:r>
              <a:rPr lang="en-GB" altLang="en-US">
                <a:latin typeface="TheSans B5 Plain"/>
              </a:rPr>
              <a:t>Low level concrete functions are liable to change (e.g. ascii -- &gt; unicode handling)</a:t>
            </a:r>
          </a:p>
          <a:p>
            <a:pPr lvl="2"/>
            <a:r>
              <a:rPr lang="en-GB" altLang="en-US">
                <a:latin typeface="TheSans B5 Plain"/>
              </a:rPr>
              <a:t>Changes in low level can break high level code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389D5FE-9DE3-4D45-9105-7DAE08646FF6}" type="slidenum">
              <a:rPr lang="en-US" altLang="en-US" sz="1200">
                <a:solidFill>
                  <a:srgbClr val="08515E"/>
                </a:solidFill>
              </a:rPr>
              <a:pPr/>
              <a:t>28</a:t>
            </a:fld>
            <a:endParaRPr lang="en-US" altLang="en-US" sz="1200">
              <a:solidFill>
                <a:srgbClr val="08515E"/>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Conventional development…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29</a:t>
            </a:fld>
            <a:endParaRPr lang="en-US" altLang="en-US"/>
          </a:p>
        </p:txBody>
      </p:sp>
      <p:sp>
        <p:nvSpPr>
          <p:cNvPr id="7" name="Rectangle 6"/>
          <p:cNvSpPr/>
          <p:nvPr/>
        </p:nvSpPr>
        <p:spPr>
          <a:xfrm>
            <a:off x="1475656" y="5013176"/>
            <a:ext cx="2448272" cy="864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Keyboard driver</a:t>
            </a:r>
          </a:p>
        </p:txBody>
      </p:sp>
      <p:sp>
        <p:nvSpPr>
          <p:cNvPr id="8" name="Rectangle 7"/>
          <p:cNvSpPr/>
          <p:nvPr/>
        </p:nvSpPr>
        <p:spPr>
          <a:xfrm>
            <a:off x="1506288" y="3801096"/>
            <a:ext cx="2448272" cy="864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Character reader</a:t>
            </a:r>
          </a:p>
        </p:txBody>
      </p:sp>
      <p:sp>
        <p:nvSpPr>
          <p:cNvPr id="9" name="Rectangle 8"/>
          <p:cNvSpPr/>
          <p:nvPr/>
        </p:nvSpPr>
        <p:spPr>
          <a:xfrm>
            <a:off x="1475656" y="2547943"/>
            <a:ext cx="2448272" cy="864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String reader</a:t>
            </a:r>
          </a:p>
        </p:txBody>
      </p:sp>
      <p:sp>
        <p:nvSpPr>
          <p:cNvPr id="10" name="Arrow: U-Turn 9"/>
          <p:cNvSpPr/>
          <p:nvPr/>
        </p:nvSpPr>
        <p:spPr>
          <a:xfrm rot="5400000">
            <a:off x="3629223" y="4618431"/>
            <a:ext cx="1477003" cy="82633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U-Turn 10"/>
          <p:cNvSpPr/>
          <p:nvPr/>
        </p:nvSpPr>
        <p:spPr>
          <a:xfrm rot="5400000">
            <a:off x="3598592" y="3055954"/>
            <a:ext cx="1477003" cy="82633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Speech Bubble: Rectangle 11"/>
          <p:cNvSpPr/>
          <p:nvPr/>
        </p:nvSpPr>
        <p:spPr>
          <a:xfrm>
            <a:off x="6186255" y="3040875"/>
            <a:ext cx="2688664" cy="1252220"/>
          </a:xfrm>
          <a:prstGeom prst="wedgeRectCallout">
            <a:avLst>
              <a:gd name="adj1" fmla="val -132366"/>
              <a:gd name="adj2" fmla="val 785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Complies with</a:t>
            </a:r>
          </a:p>
          <a:p>
            <a:pPr algn="ctr"/>
            <a:r>
              <a:rPr lang="en-GB" dirty="0">
                <a:solidFill>
                  <a:schemeClr val="tx1"/>
                </a:solidFill>
              </a:rPr>
              <a:t>Keyboard driver</a:t>
            </a:r>
          </a:p>
          <a:p>
            <a:pPr algn="ctr"/>
            <a:r>
              <a:rPr lang="en-GB" dirty="0">
                <a:solidFill>
                  <a:schemeClr val="tx1"/>
                </a:solidFill>
              </a:rPr>
              <a:t>function</a:t>
            </a:r>
          </a:p>
        </p:txBody>
      </p:sp>
      <p:sp>
        <p:nvSpPr>
          <p:cNvPr id="13" name="Speech Bubble: Rectangle 12"/>
          <p:cNvSpPr/>
          <p:nvPr/>
        </p:nvSpPr>
        <p:spPr>
          <a:xfrm>
            <a:off x="5907881" y="1475034"/>
            <a:ext cx="2967037" cy="1255584"/>
          </a:xfrm>
          <a:prstGeom prst="wedgeRectCallout">
            <a:avLst>
              <a:gd name="adj1" fmla="val -117841"/>
              <a:gd name="adj2" fmla="val 785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Complies with</a:t>
            </a:r>
          </a:p>
          <a:p>
            <a:pPr algn="ctr"/>
            <a:r>
              <a:rPr lang="en-GB" dirty="0">
                <a:solidFill>
                  <a:schemeClr val="tx1"/>
                </a:solidFill>
              </a:rPr>
              <a:t>String reader driver</a:t>
            </a:r>
          </a:p>
          <a:p>
            <a:pPr algn="ctr"/>
            <a:r>
              <a:rPr lang="en-GB" dirty="0">
                <a:solidFill>
                  <a:schemeClr val="tx1"/>
                </a:solidFill>
              </a:rPr>
              <a:t>function</a:t>
            </a:r>
          </a:p>
        </p:txBody>
      </p:sp>
    </p:spTree>
    <p:extLst>
      <p:ext uri="{BB962C8B-B14F-4D97-AF65-F5344CB8AC3E}">
        <p14:creationId xmlns:p14="http://schemas.microsoft.com/office/powerpoint/2010/main" val="8174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p>
        </p:txBody>
      </p:sp>
      <p:sp>
        <p:nvSpPr>
          <p:cNvPr id="3" name="Content Placeholder 2"/>
          <p:cNvSpPr>
            <a:spLocks noGrp="1"/>
          </p:cNvSpPr>
          <p:nvPr>
            <p:ph idx="1"/>
          </p:nvPr>
        </p:nvSpPr>
        <p:spPr>
          <a:xfrm>
            <a:off x="251520" y="1665288"/>
            <a:ext cx="8712968" cy="4572000"/>
          </a:xfrm>
        </p:spPr>
        <p:txBody>
          <a:bodyPr/>
          <a:lstStyle/>
          <a:p>
            <a:r>
              <a:rPr lang="en-GB" dirty="0"/>
              <a:t>Rigidity</a:t>
            </a:r>
          </a:p>
          <a:p>
            <a:pPr lvl="1"/>
            <a:r>
              <a:rPr lang="en-GB" dirty="0"/>
              <a:t>// Rigid not good… hard wired</a:t>
            </a:r>
          </a:p>
          <a:p>
            <a:pPr lvl="1"/>
            <a:r>
              <a:rPr lang="en-GB" dirty="0"/>
              <a:t>String yes=“Yes”;</a:t>
            </a:r>
          </a:p>
          <a:p>
            <a:pPr lvl="1"/>
            <a:r>
              <a:rPr lang="en-GB" dirty="0"/>
              <a:t>String no=“No”;</a:t>
            </a:r>
          </a:p>
          <a:p>
            <a:r>
              <a:rPr lang="en-GB" dirty="0"/>
              <a:t>Better code (less rigid)</a:t>
            </a:r>
          </a:p>
          <a:p>
            <a:pPr lvl="1"/>
            <a:r>
              <a:rPr lang="en-GB" dirty="0"/>
              <a:t>String yes=</a:t>
            </a:r>
            <a:r>
              <a:rPr lang="en-GB" dirty="0" err="1"/>
              <a:t>Strings.getInstance</a:t>
            </a:r>
            <a:r>
              <a:rPr lang="en-GB" dirty="0"/>
              <a:t>().</a:t>
            </a:r>
            <a:r>
              <a:rPr lang="en-GB" dirty="0" err="1"/>
              <a:t>getString</a:t>
            </a:r>
            <a:r>
              <a:rPr lang="en-GB" dirty="0"/>
              <a:t>("YES");</a:t>
            </a:r>
          </a:p>
          <a:p>
            <a:pPr lvl="1"/>
            <a:r>
              <a:rPr lang="en-GB" dirty="0"/>
              <a:t>			String no=</a:t>
            </a:r>
            <a:r>
              <a:rPr lang="en-GB" dirty="0" err="1"/>
              <a:t>Strings.getInstance</a:t>
            </a:r>
            <a:r>
              <a:rPr lang="en-GB" dirty="0"/>
              <a:t>().</a:t>
            </a:r>
            <a:r>
              <a:rPr lang="en-GB" dirty="0" err="1"/>
              <a:t>getString</a:t>
            </a:r>
            <a:r>
              <a:rPr lang="en-GB" dirty="0"/>
              <a:t>("NO");</a:t>
            </a:r>
          </a:p>
          <a:p>
            <a:pPr lvl="1"/>
            <a:r>
              <a:rPr lang="en-GB" dirty="0"/>
              <a:t>			</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3</a:t>
            </a:fld>
            <a:endParaRPr lang="en-US" altLang="en-US"/>
          </a:p>
        </p:txBody>
      </p:sp>
    </p:spTree>
    <p:extLst>
      <p:ext uri="{BB962C8B-B14F-4D97-AF65-F5344CB8AC3E}">
        <p14:creationId xmlns:p14="http://schemas.microsoft.com/office/powerpoint/2010/main" val="3135608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88913"/>
            <a:ext cx="8229600" cy="661987"/>
          </a:xfrm>
        </p:spPr>
        <p:txBody>
          <a:bodyPr/>
          <a:lstStyle/>
          <a:p>
            <a:r>
              <a:rPr lang="en-GB" altLang="en-US"/>
              <a:t>Dependency Inversion Principle</a:t>
            </a:r>
          </a:p>
        </p:txBody>
      </p:sp>
      <p:sp>
        <p:nvSpPr>
          <p:cNvPr id="17411" name="Content Placeholder 2"/>
          <p:cNvSpPr>
            <a:spLocks noGrp="1"/>
          </p:cNvSpPr>
          <p:nvPr>
            <p:ph idx="1"/>
          </p:nvPr>
        </p:nvSpPr>
        <p:spPr>
          <a:xfrm>
            <a:off x="457200" y="1017588"/>
            <a:ext cx="7848600" cy="4572000"/>
          </a:xfrm>
        </p:spPr>
        <p:txBody>
          <a:bodyPr/>
          <a:lstStyle/>
          <a:p>
            <a:r>
              <a:rPr lang="en-GB" altLang="en-US" sz="2400"/>
              <a:t>With OO, concrete base classes depend on high level interfaces so…</a:t>
            </a:r>
          </a:p>
          <a:p>
            <a:r>
              <a:rPr lang="en-GB" altLang="en-US" sz="2400"/>
              <a:t>Depend upon Abstractions. Do not depend upon concretions.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34C3DCC-DCEF-4243-9242-751D6AD4CDBA}" type="slidenum">
              <a:rPr lang="en-US" altLang="en-US" sz="1200">
                <a:solidFill>
                  <a:srgbClr val="08515E"/>
                </a:solidFill>
              </a:rPr>
              <a:pPr/>
              <a:t>30</a:t>
            </a:fld>
            <a:endParaRPr lang="en-US" altLang="en-US" sz="1200">
              <a:solidFill>
                <a:srgbClr val="08515E"/>
              </a:solidFill>
            </a:endParaRPr>
          </a:p>
        </p:txBody>
      </p:sp>
      <p:sp>
        <p:nvSpPr>
          <p:cNvPr id="7" name="Rectangle 6"/>
          <p:cNvSpPr/>
          <p:nvPr/>
        </p:nvSpPr>
        <p:spPr>
          <a:xfrm>
            <a:off x="3635375" y="2492375"/>
            <a:ext cx="1873250" cy="865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rgbClr val="000000"/>
                </a:solidFill>
              </a:rPr>
              <a:t>Interface</a:t>
            </a:r>
          </a:p>
        </p:txBody>
      </p:sp>
      <p:sp>
        <p:nvSpPr>
          <p:cNvPr id="8" name="Rectangle 7"/>
          <p:cNvSpPr/>
          <p:nvPr/>
        </p:nvSpPr>
        <p:spPr>
          <a:xfrm>
            <a:off x="2411413" y="3789363"/>
            <a:ext cx="1873250"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rgbClr val="000000"/>
                </a:solidFill>
              </a:rPr>
              <a:t>Abstract</a:t>
            </a:r>
          </a:p>
          <a:p>
            <a:pPr algn="ctr">
              <a:defRPr/>
            </a:pPr>
            <a:r>
              <a:rPr lang="en-GB" dirty="0">
                <a:solidFill>
                  <a:srgbClr val="000000"/>
                </a:solidFill>
              </a:rPr>
              <a:t>sub-class</a:t>
            </a:r>
          </a:p>
        </p:txBody>
      </p:sp>
      <p:sp>
        <p:nvSpPr>
          <p:cNvPr id="9" name="Rectangle 8"/>
          <p:cNvSpPr/>
          <p:nvPr/>
        </p:nvSpPr>
        <p:spPr>
          <a:xfrm>
            <a:off x="900113" y="5300663"/>
            <a:ext cx="1871662"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rgbClr val="000000"/>
                </a:solidFill>
              </a:rPr>
              <a:t>Concrete </a:t>
            </a:r>
          </a:p>
          <a:p>
            <a:pPr algn="ctr">
              <a:defRPr/>
            </a:pPr>
            <a:r>
              <a:rPr lang="en-GB" dirty="0">
                <a:solidFill>
                  <a:srgbClr val="000000"/>
                </a:solidFill>
              </a:rPr>
              <a:t>Class</a:t>
            </a:r>
          </a:p>
        </p:txBody>
      </p:sp>
      <p:sp>
        <p:nvSpPr>
          <p:cNvPr id="10" name="Rectangle 9"/>
          <p:cNvSpPr/>
          <p:nvPr/>
        </p:nvSpPr>
        <p:spPr>
          <a:xfrm>
            <a:off x="2987675" y="5300663"/>
            <a:ext cx="1871663"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rgbClr val="000000"/>
                </a:solidFill>
              </a:rPr>
              <a:t>Concrete </a:t>
            </a:r>
          </a:p>
          <a:p>
            <a:pPr algn="ctr">
              <a:defRPr/>
            </a:pPr>
            <a:r>
              <a:rPr lang="en-GB" dirty="0">
                <a:solidFill>
                  <a:srgbClr val="000000"/>
                </a:solidFill>
              </a:rPr>
              <a:t>Class</a:t>
            </a:r>
          </a:p>
        </p:txBody>
      </p:sp>
      <p:sp>
        <p:nvSpPr>
          <p:cNvPr id="11" name="Rectangle 10"/>
          <p:cNvSpPr/>
          <p:nvPr/>
        </p:nvSpPr>
        <p:spPr>
          <a:xfrm>
            <a:off x="5076825" y="5300663"/>
            <a:ext cx="1871663"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rgbClr val="000000"/>
                </a:solidFill>
              </a:rPr>
              <a:t>Concrete </a:t>
            </a:r>
          </a:p>
          <a:p>
            <a:pPr algn="ctr">
              <a:defRPr/>
            </a:pPr>
            <a:r>
              <a:rPr lang="en-GB" dirty="0">
                <a:solidFill>
                  <a:srgbClr val="000000"/>
                </a:solidFill>
              </a:rPr>
              <a:t>Class</a:t>
            </a:r>
          </a:p>
        </p:txBody>
      </p:sp>
      <p:cxnSp>
        <p:nvCxnSpPr>
          <p:cNvPr id="15" name="Elbow Connector 14"/>
          <p:cNvCxnSpPr>
            <a:stCxn id="7" idx="2"/>
            <a:endCxn id="8" idx="0"/>
          </p:cNvCxnSpPr>
          <p:nvPr/>
        </p:nvCxnSpPr>
        <p:spPr>
          <a:xfrm rot="5400000">
            <a:off x="3744119" y="2961482"/>
            <a:ext cx="431800" cy="1223962"/>
          </a:xfrm>
          <a:prstGeom prst="bentConnector3">
            <a:avLst>
              <a:gd name="adj1" fmla="val 50000"/>
            </a:avLst>
          </a:prstGeom>
          <a:ln w="19050">
            <a:solidFill>
              <a:srgbClr val="00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1" idx="0"/>
          </p:cNvCxnSpPr>
          <p:nvPr/>
        </p:nvCxnSpPr>
        <p:spPr>
          <a:xfrm>
            <a:off x="3959225" y="4652963"/>
            <a:ext cx="2052638" cy="647700"/>
          </a:xfrm>
          <a:prstGeom prst="bentConnector2">
            <a:avLst/>
          </a:prstGeom>
          <a:ln w="19050">
            <a:solidFill>
              <a:srgbClr val="00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3636169" y="4652169"/>
            <a:ext cx="647700" cy="649288"/>
          </a:xfrm>
          <a:prstGeom prst="bentConnector3">
            <a:avLst>
              <a:gd name="adj1" fmla="val 50000"/>
            </a:avLst>
          </a:prstGeom>
          <a:ln w="19050">
            <a:solidFill>
              <a:srgbClr val="00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2016125" y="4760913"/>
            <a:ext cx="647700" cy="431800"/>
          </a:xfrm>
          <a:prstGeom prst="bentConnector3">
            <a:avLst>
              <a:gd name="adj1" fmla="val 50000"/>
            </a:avLst>
          </a:prstGeom>
          <a:ln w="19050">
            <a:solidFill>
              <a:srgbClr val="000000"/>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 design</a:t>
            </a:r>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31</a:t>
            </a:fld>
            <a:endParaRPr lang="en-US" altLang="en-US"/>
          </a:p>
        </p:txBody>
      </p:sp>
      <p:sp>
        <p:nvSpPr>
          <p:cNvPr id="7" name="Rectangle: Rounded Corners 6"/>
          <p:cNvSpPr/>
          <p:nvPr/>
        </p:nvSpPr>
        <p:spPr>
          <a:xfrm>
            <a:off x="1115616" y="2204864"/>
            <a:ext cx="2232248" cy="115212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String reader class</a:t>
            </a:r>
          </a:p>
        </p:txBody>
      </p:sp>
      <p:sp>
        <p:nvSpPr>
          <p:cNvPr id="8" name="Rectangle: Rounded Corners 7"/>
          <p:cNvSpPr/>
          <p:nvPr/>
        </p:nvSpPr>
        <p:spPr>
          <a:xfrm>
            <a:off x="1091299" y="3596704"/>
            <a:ext cx="2232248" cy="115212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Character</a:t>
            </a:r>
          </a:p>
          <a:p>
            <a:pPr algn="ctr"/>
            <a:r>
              <a:rPr lang="en-GB" dirty="0">
                <a:solidFill>
                  <a:schemeClr val="tx1"/>
                </a:solidFill>
              </a:rPr>
              <a:t> reader class</a:t>
            </a:r>
          </a:p>
        </p:txBody>
      </p:sp>
      <p:sp>
        <p:nvSpPr>
          <p:cNvPr id="9" name="Rectangle: Rounded Corners 8"/>
          <p:cNvSpPr/>
          <p:nvPr/>
        </p:nvSpPr>
        <p:spPr>
          <a:xfrm>
            <a:off x="1066982" y="4988544"/>
            <a:ext cx="2232248" cy="115212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Keyboard driver class</a:t>
            </a:r>
          </a:p>
        </p:txBody>
      </p:sp>
      <p:sp>
        <p:nvSpPr>
          <p:cNvPr id="10" name="Speech Bubble: Rectangle 9"/>
          <p:cNvSpPr/>
          <p:nvPr/>
        </p:nvSpPr>
        <p:spPr>
          <a:xfrm>
            <a:off x="5907881" y="1475034"/>
            <a:ext cx="2967037" cy="1255584"/>
          </a:xfrm>
          <a:prstGeom prst="wedgeRectCallout">
            <a:avLst>
              <a:gd name="adj1" fmla="val -137178"/>
              <a:gd name="adj2" fmla="val 4567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Defines</a:t>
            </a:r>
          </a:p>
          <a:p>
            <a:pPr algn="ctr"/>
            <a:r>
              <a:rPr lang="en-GB" dirty="0">
                <a:solidFill>
                  <a:schemeClr val="tx1"/>
                </a:solidFill>
              </a:rPr>
              <a:t>Interface for character</a:t>
            </a:r>
          </a:p>
          <a:p>
            <a:pPr algn="ctr"/>
            <a:r>
              <a:rPr lang="en-GB" dirty="0">
                <a:solidFill>
                  <a:schemeClr val="tx1"/>
                </a:solidFill>
              </a:rPr>
              <a:t>reader</a:t>
            </a:r>
          </a:p>
        </p:txBody>
      </p:sp>
      <p:sp>
        <p:nvSpPr>
          <p:cNvPr id="11" name="Speech Bubble: Rectangle 10"/>
          <p:cNvSpPr/>
          <p:nvPr/>
        </p:nvSpPr>
        <p:spPr>
          <a:xfrm>
            <a:off x="5997179" y="2970330"/>
            <a:ext cx="2967037" cy="1255584"/>
          </a:xfrm>
          <a:prstGeom prst="wedgeRectCallout">
            <a:avLst>
              <a:gd name="adj1" fmla="val -137178"/>
              <a:gd name="adj2" fmla="val 4567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Defines</a:t>
            </a:r>
          </a:p>
          <a:p>
            <a:pPr algn="ctr"/>
            <a:r>
              <a:rPr lang="en-GB" dirty="0">
                <a:solidFill>
                  <a:schemeClr val="tx1"/>
                </a:solidFill>
              </a:rPr>
              <a:t>Interface for keyboard</a:t>
            </a:r>
          </a:p>
          <a:p>
            <a:pPr algn="ctr"/>
            <a:r>
              <a:rPr lang="en-GB" dirty="0">
                <a:solidFill>
                  <a:schemeClr val="tx1"/>
                </a:solidFill>
              </a:rPr>
              <a:t>driver</a:t>
            </a:r>
          </a:p>
        </p:txBody>
      </p:sp>
    </p:spTree>
    <p:extLst>
      <p:ext uri="{BB962C8B-B14F-4D97-AF65-F5344CB8AC3E}">
        <p14:creationId xmlns:p14="http://schemas.microsoft.com/office/powerpoint/2010/main" val="1683711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 inversion</a:t>
            </a:r>
          </a:p>
        </p:txBody>
      </p:sp>
      <p:sp>
        <p:nvSpPr>
          <p:cNvPr id="3" name="Content Placeholder 2"/>
          <p:cNvSpPr>
            <a:spLocks noGrp="1"/>
          </p:cNvSpPr>
          <p:nvPr>
            <p:ph idx="1"/>
          </p:nvPr>
        </p:nvSpPr>
        <p:spPr/>
        <p:txBody>
          <a:bodyPr/>
          <a:lstStyle/>
          <a:p>
            <a:r>
              <a:rPr lang="en-GB" dirty="0"/>
              <a:t>Abstract service</a:t>
            </a:r>
          </a:p>
          <a:p>
            <a:pPr lvl="1"/>
            <a:r>
              <a:rPr lang="en-GB" dirty="0"/>
              <a:t>Designed first</a:t>
            </a:r>
          </a:p>
          <a:p>
            <a:r>
              <a:rPr lang="en-GB" dirty="0"/>
              <a:t>Concrete implementation</a:t>
            </a:r>
          </a:p>
          <a:p>
            <a:pPr lvl="1"/>
            <a:r>
              <a:rPr lang="en-GB" dirty="0"/>
              <a:t>Designed last</a:t>
            </a:r>
          </a:p>
          <a:p>
            <a:r>
              <a:rPr lang="en-GB" dirty="0"/>
              <a:t>Leads to</a:t>
            </a:r>
          </a:p>
          <a:p>
            <a:pPr lvl="1"/>
            <a:r>
              <a:rPr lang="en-GB" dirty="0"/>
              <a:t>More portable design</a:t>
            </a:r>
          </a:p>
          <a:p>
            <a:pPr lvl="1"/>
            <a:r>
              <a:rPr lang="en-GB" dirty="0"/>
              <a:t>Design driver by service required</a:t>
            </a:r>
          </a:p>
          <a:p>
            <a:pPr lvl="1"/>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32</a:t>
            </a:fld>
            <a:endParaRPr lang="en-US" altLang="en-US"/>
          </a:p>
        </p:txBody>
      </p:sp>
    </p:spTree>
    <p:extLst>
      <p:ext uri="{BB962C8B-B14F-4D97-AF65-F5344CB8AC3E}">
        <p14:creationId xmlns:p14="http://schemas.microsoft.com/office/powerpoint/2010/main" val="121930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a:t>Object creation and DIP </a:t>
            </a:r>
          </a:p>
        </p:txBody>
      </p:sp>
      <p:sp>
        <p:nvSpPr>
          <p:cNvPr id="18435" name="Content Placeholder 2"/>
          <p:cNvSpPr>
            <a:spLocks noGrp="1"/>
          </p:cNvSpPr>
          <p:nvPr>
            <p:ph idx="1"/>
          </p:nvPr>
        </p:nvSpPr>
        <p:spPr/>
        <p:txBody>
          <a:bodyPr/>
          <a:lstStyle/>
          <a:p>
            <a:r>
              <a:rPr lang="en-GB" altLang="en-US" dirty="0"/>
              <a:t>When creating class instance, you often need to be dependent on a concrete class</a:t>
            </a:r>
          </a:p>
          <a:p>
            <a:r>
              <a:rPr lang="en-GB" altLang="en-US" dirty="0"/>
              <a:t>Image p=new Image(“fred.png”);</a:t>
            </a:r>
          </a:p>
          <a:p>
            <a:r>
              <a:rPr lang="en-GB" altLang="en-US" dirty="0"/>
              <a:t>Our code is now directly coupled to the constructor for image….</a:t>
            </a:r>
          </a:p>
          <a:p>
            <a:r>
              <a:rPr lang="en-GB" altLang="en-US" dirty="0"/>
              <a:t>To de-couple this interface it is common to use some form of abstract factory</a:t>
            </a:r>
          </a:p>
          <a:p>
            <a:pPr lvl="1"/>
            <a:r>
              <a:rPr lang="en-GB" altLang="en-US" dirty="0"/>
              <a:t>We look at this pattern in detail</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7FF309B-0D53-44DA-8CAB-FA9793550E20}" type="slidenum">
              <a:rPr lang="en-US" altLang="en-US" sz="1200">
                <a:solidFill>
                  <a:srgbClr val="08515E"/>
                </a:solidFill>
              </a:rPr>
              <a:pPr/>
              <a:t>33</a:t>
            </a:fld>
            <a:endParaRPr lang="en-US" altLang="en-US" sz="1200">
              <a:solidFill>
                <a:srgbClr val="08515E"/>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895350"/>
            <a:ext cx="8229600" cy="661988"/>
          </a:xfrm>
        </p:spPr>
        <p:txBody>
          <a:bodyPr/>
          <a:lstStyle/>
          <a:p>
            <a:r>
              <a:rPr lang="en-GB" altLang="en-US"/>
              <a:t>Language levels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572A213-707D-4A58-92B1-5947E9E4B164}" type="slidenum">
              <a:rPr lang="en-US" altLang="en-US" sz="1200">
                <a:solidFill>
                  <a:srgbClr val="08515E"/>
                </a:solidFill>
              </a:rPr>
              <a:pPr/>
              <a:t>34</a:t>
            </a:fld>
            <a:endParaRPr lang="en-US" altLang="en-US" sz="1200">
              <a:solidFill>
                <a:srgbClr val="08515E"/>
              </a:solidFill>
            </a:endParaRPr>
          </a:p>
        </p:txBody>
      </p:sp>
      <p:sp>
        <p:nvSpPr>
          <p:cNvPr id="7" name="Text Box 3"/>
          <p:cNvSpPr txBox="1">
            <a:spLocks noChangeArrowheads="1"/>
          </p:cNvSpPr>
          <p:nvPr/>
        </p:nvSpPr>
        <p:spPr bwMode="auto">
          <a:xfrm>
            <a:off x="685800" y="5049838"/>
            <a:ext cx="8134350" cy="369887"/>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Microcode (tells the processor how to interpret machine language instructions)</a:t>
            </a:r>
          </a:p>
        </p:txBody>
      </p:sp>
      <p:sp>
        <p:nvSpPr>
          <p:cNvPr id="8" name="Text Box 4"/>
          <p:cNvSpPr txBox="1">
            <a:spLocks noChangeArrowheads="1"/>
          </p:cNvSpPr>
          <p:nvPr/>
        </p:nvSpPr>
        <p:spPr bwMode="auto">
          <a:xfrm>
            <a:off x="685800" y="4349750"/>
            <a:ext cx="7315200"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 Machine language (ultimate output of compiler and/or assembler)</a:t>
            </a:r>
          </a:p>
        </p:txBody>
      </p:sp>
      <p:sp>
        <p:nvSpPr>
          <p:cNvPr id="9" name="Text Box 5"/>
          <p:cNvSpPr txBox="1">
            <a:spLocks noChangeArrowheads="1"/>
          </p:cNvSpPr>
          <p:nvPr/>
        </p:nvSpPr>
        <p:spPr bwMode="auto">
          <a:xfrm>
            <a:off x="685800" y="3602038"/>
            <a:ext cx="6705600" cy="395287"/>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 Assembly languge (e.g. IBM or Intel assembly language)</a:t>
            </a:r>
          </a:p>
        </p:txBody>
      </p:sp>
      <p:sp>
        <p:nvSpPr>
          <p:cNvPr id="10" name="Text Box 6"/>
          <p:cNvSpPr txBox="1">
            <a:spLocks noChangeArrowheads="1"/>
          </p:cNvSpPr>
          <p:nvPr/>
        </p:nvSpPr>
        <p:spPr bwMode="auto">
          <a:xfrm>
            <a:off x="685800" y="2916238"/>
            <a:ext cx="6019800" cy="395287"/>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High-level language (e.g. C, Pascal)</a:t>
            </a:r>
          </a:p>
        </p:txBody>
      </p:sp>
      <p:sp>
        <p:nvSpPr>
          <p:cNvPr id="11" name="Text Box 7"/>
          <p:cNvSpPr txBox="1">
            <a:spLocks noChangeArrowheads="1"/>
          </p:cNvSpPr>
          <p:nvPr/>
        </p:nvSpPr>
        <p:spPr bwMode="auto">
          <a:xfrm>
            <a:off x="685800" y="2124075"/>
            <a:ext cx="6172200" cy="368300"/>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Object-oriented language (e.g. C++, Smalltalk, Java, C#)</a:t>
            </a:r>
          </a:p>
        </p:txBody>
      </p:sp>
      <p:sp>
        <p:nvSpPr>
          <p:cNvPr id="12" name="Line 10"/>
          <p:cNvSpPr>
            <a:spLocks noChangeShapeType="1"/>
          </p:cNvSpPr>
          <p:nvPr/>
        </p:nvSpPr>
        <p:spPr bwMode="auto">
          <a:xfrm>
            <a:off x="5867400" y="2492375"/>
            <a:ext cx="266700" cy="423863"/>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11"/>
          <p:cNvSpPr>
            <a:spLocks noChangeShapeType="1"/>
          </p:cNvSpPr>
          <p:nvPr/>
        </p:nvSpPr>
        <p:spPr bwMode="auto">
          <a:xfrm>
            <a:off x="6705600" y="3068638"/>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12"/>
          <p:cNvSpPr>
            <a:spLocks noChangeShapeType="1"/>
          </p:cNvSpPr>
          <p:nvPr/>
        </p:nvSpPr>
        <p:spPr bwMode="auto">
          <a:xfrm>
            <a:off x="7391400" y="3830638"/>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13"/>
          <p:cNvSpPr>
            <a:spLocks noChangeShapeType="1"/>
          </p:cNvSpPr>
          <p:nvPr/>
        </p:nvSpPr>
        <p:spPr bwMode="auto">
          <a:xfrm>
            <a:off x="8001000" y="4516438"/>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9"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par>
                          <p:cTn id="27" fill="hold" nodeType="afterGroup">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9"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1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319088"/>
            <a:ext cx="8229600" cy="661987"/>
          </a:xfrm>
        </p:spPr>
        <p:txBody>
          <a:bodyPr/>
          <a:lstStyle/>
          <a:p>
            <a:r>
              <a:rPr lang="en-GB" altLang="en-US"/>
              <a:t>Classification</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FD1E2D0-DF2F-445B-9C64-2DB76BDD46F1}" type="slidenum">
              <a:rPr lang="en-US" altLang="en-US" sz="1200">
                <a:solidFill>
                  <a:srgbClr val="08515E"/>
                </a:solidFill>
              </a:rPr>
              <a:pPr/>
              <a:t>35</a:t>
            </a:fld>
            <a:endParaRPr lang="en-US" altLang="en-US" sz="1200">
              <a:solidFill>
                <a:srgbClr val="08515E"/>
              </a:solidFill>
            </a:endParaRPr>
          </a:p>
        </p:txBody>
      </p:sp>
      <p:pic>
        <p:nvPicPr>
          <p:cNvPr id="22534"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85850"/>
            <a:ext cx="6624637"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a:t>Encapsulation &amp; Inheritance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204E352-B1A8-4E43-98EA-BD40C24E014F}" type="slidenum">
              <a:rPr lang="en-US" altLang="en-US" sz="1200">
                <a:solidFill>
                  <a:srgbClr val="08515E"/>
                </a:solidFill>
              </a:rPr>
              <a:pPr/>
              <a:t>36</a:t>
            </a:fld>
            <a:endParaRPr lang="en-US" altLang="en-US" sz="1200">
              <a:solidFill>
                <a:srgbClr val="08515E"/>
              </a:solidFill>
            </a:endParaRPr>
          </a:p>
        </p:txBody>
      </p:sp>
      <p:pic>
        <p:nvPicPr>
          <p:cNvPr id="23558" name="Picture 5" descr="class"/>
          <p:cNvPicPr>
            <a:picLocks noChangeAspect="1" noChangeArrowheads="1"/>
          </p:cNvPicPr>
          <p:nvPr/>
        </p:nvPicPr>
        <p:blipFill>
          <a:blip r:embed="rId3">
            <a:extLst>
              <a:ext uri="{28A0092B-C50C-407E-A947-70E740481C1C}">
                <a14:useLocalDpi xmlns:a14="http://schemas.microsoft.com/office/drawing/2010/main" val="0"/>
              </a:ext>
            </a:extLst>
          </a:blip>
          <a:srcRect l="19414" t="8827" r="12639"/>
          <a:stretch>
            <a:fillRect/>
          </a:stretch>
        </p:blipFill>
        <p:spPr bwMode="auto">
          <a:xfrm>
            <a:off x="722313" y="2557463"/>
            <a:ext cx="2133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descr="inheritance"/>
          <p:cNvPicPr>
            <a:picLocks noChangeAspect="1" noChangeArrowheads="1"/>
          </p:cNvPicPr>
          <p:nvPr/>
        </p:nvPicPr>
        <p:blipFill>
          <a:blip r:embed="rId4">
            <a:extLst>
              <a:ext uri="{28A0092B-C50C-407E-A947-70E740481C1C}">
                <a14:useLocalDpi xmlns:a14="http://schemas.microsoft.com/office/drawing/2010/main" val="0"/>
              </a:ext>
            </a:extLst>
          </a:blip>
          <a:srcRect l="6689" r="10977" b="3999"/>
          <a:stretch>
            <a:fillRect/>
          </a:stretch>
        </p:blipFill>
        <p:spPr bwMode="auto">
          <a:xfrm>
            <a:off x="3313113" y="2024063"/>
            <a:ext cx="457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a:t>Benefits of OO approach</a:t>
            </a:r>
          </a:p>
        </p:txBody>
      </p:sp>
      <p:sp>
        <p:nvSpPr>
          <p:cNvPr id="24579" name="Content Placeholder 2"/>
          <p:cNvSpPr>
            <a:spLocks noGrp="1"/>
          </p:cNvSpPr>
          <p:nvPr>
            <p:ph idx="1"/>
          </p:nvPr>
        </p:nvSpPr>
        <p:spPr/>
        <p:txBody>
          <a:bodyPr/>
          <a:lstStyle/>
          <a:p>
            <a:r>
              <a:rPr lang="en-GB" altLang="en-US"/>
              <a:t>Inheritance - classes</a:t>
            </a:r>
          </a:p>
          <a:p>
            <a:r>
              <a:rPr lang="en-GB" altLang="en-US"/>
              <a:t>Encapsulation - classes + methods</a:t>
            </a:r>
          </a:p>
          <a:p>
            <a:r>
              <a:rPr lang="en-GB" altLang="en-US"/>
              <a:t>Polymorphism - function</a:t>
            </a:r>
          </a:p>
          <a:p>
            <a:r>
              <a:rPr lang="en-GB" altLang="en-US"/>
              <a:t>good Cohesion</a:t>
            </a:r>
          </a:p>
          <a:p>
            <a:r>
              <a:rPr lang="en-GB" altLang="en-US"/>
              <a:t>good Coupling</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0703A5D-975D-4042-BAA3-83E9A9E70962}" type="slidenum">
              <a:rPr lang="en-US" altLang="en-US" sz="1200">
                <a:solidFill>
                  <a:srgbClr val="08515E"/>
                </a:solidFill>
              </a:rPr>
              <a:pPr/>
              <a:t>37</a:t>
            </a:fld>
            <a:endParaRPr lang="en-US" altLang="en-US" sz="1200">
              <a:solidFill>
                <a:srgbClr val="08515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49275"/>
            <a:ext cx="8229600" cy="661988"/>
          </a:xfrm>
        </p:spPr>
        <p:txBody>
          <a:bodyPr/>
          <a:lstStyle/>
          <a:p>
            <a:r>
              <a:rPr lang="en-GB" altLang="en-US"/>
              <a:t>OO Analysis    (!= OO design)</a:t>
            </a:r>
          </a:p>
        </p:txBody>
      </p:sp>
      <p:sp>
        <p:nvSpPr>
          <p:cNvPr id="25603" name="Content Placeholder 2"/>
          <p:cNvSpPr>
            <a:spLocks noGrp="1"/>
          </p:cNvSpPr>
          <p:nvPr>
            <p:ph idx="1"/>
          </p:nvPr>
        </p:nvSpPr>
        <p:spPr>
          <a:xfrm>
            <a:off x="457200" y="1449388"/>
            <a:ext cx="7848600" cy="4572000"/>
          </a:xfrm>
        </p:spPr>
        <p:txBody>
          <a:bodyPr/>
          <a:lstStyle/>
          <a:p>
            <a:pPr>
              <a:buFont typeface="Times" panose="02020603050405020304" pitchFamily="18" charset="0"/>
              <a:buNone/>
            </a:pPr>
            <a:r>
              <a:rPr lang="en-GB" altLang="en-US" sz="2800" i="1"/>
              <a:t>“ … is figuring out how to arrange a collection of classes that do a good job of representing your real-world problem in a format which a computer programmer finds easy to deal with.”</a:t>
            </a:r>
          </a:p>
          <a:p>
            <a:pPr lvl="2"/>
            <a:r>
              <a:rPr lang="en-GB" altLang="en-US" sz="2000">
                <a:latin typeface="TheSans B5 Plain"/>
              </a:rPr>
              <a:t>Input</a:t>
            </a:r>
          </a:p>
          <a:p>
            <a:pPr lvl="3"/>
            <a:r>
              <a:rPr lang="en-GB" altLang="en-US">
                <a:latin typeface="TheSans B5 Plain"/>
              </a:rPr>
              <a:t>Thinking effort</a:t>
            </a:r>
          </a:p>
          <a:p>
            <a:pPr lvl="3"/>
            <a:r>
              <a:rPr lang="en-GB" altLang="en-US">
                <a:latin typeface="TheSans B5 Plain"/>
              </a:rPr>
              <a:t>Pencil, paper and Notebook</a:t>
            </a:r>
          </a:p>
          <a:p>
            <a:pPr lvl="3"/>
            <a:r>
              <a:rPr lang="en-GB" altLang="en-US">
                <a:latin typeface="TheSans B5 Plain"/>
              </a:rPr>
              <a:t>Observations</a:t>
            </a:r>
          </a:p>
          <a:p>
            <a:pPr lvl="2"/>
            <a:r>
              <a:rPr lang="en-GB" altLang="en-US" sz="2000">
                <a:latin typeface="TheSans B5 Plain"/>
              </a:rPr>
              <a:t>Output</a:t>
            </a:r>
          </a:p>
          <a:p>
            <a:pPr lvl="3"/>
            <a:r>
              <a:rPr lang="en-GB" altLang="en-US">
                <a:latin typeface="TheSans B5 Plain"/>
              </a:rPr>
              <a:t>Answer to “which classes to use?”</a:t>
            </a:r>
          </a:p>
          <a:p>
            <a:pPr lvl="3"/>
            <a:r>
              <a:rPr lang="en-GB" altLang="en-US">
                <a:latin typeface="TheSans B5 Plain"/>
              </a:rPr>
              <a:t>UML diagrams</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B4F27AF-21E3-4716-AC51-D38DB6ADB9A2}" type="slidenum">
              <a:rPr lang="en-US" altLang="en-US" sz="1200">
                <a:solidFill>
                  <a:srgbClr val="08515E"/>
                </a:solidFill>
              </a:rPr>
              <a:pPr/>
              <a:t>38</a:t>
            </a:fld>
            <a:endParaRPr lang="en-US" altLang="en-US" sz="1200">
              <a:solidFill>
                <a:srgbClr val="08515E"/>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a:t>Object Orientated design</a:t>
            </a:r>
          </a:p>
        </p:txBody>
      </p:sp>
      <p:sp>
        <p:nvSpPr>
          <p:cNvPr id="26627" name="Content Placeholder 2"/>
          <p:cNvSpPr>
            <a:spLocks noGrp="1"/>
          </p:cNvSpPr>
          <p:nvPr>
            <p:ph idx="1"/>
          </p:nvPr>
        </p:nvSpPr>
        <p:spPr/>
        <p:txBody>
          <a:bodyPr/>
          <a:lstStyle/>
          <a:p>
            <a:pPr>
              <a:buFontTx/>
              <a:buNone/>
            </a:pPr>
            <a:r>
              <a:rPr lang="en-GB" altLang="en-US"/>
              <a:t>“ … </a:t>
            </a:r>
            <a:r>
              <a:rPr lang="en-GB" altLang="en-US" i="1"/>
              <a:t>is about what kinds of data and method go into your classes and about how the classes relate to each other in terms of inheritance, membership and function calls.”</a:t>
            </a:r>
          </a:p>
          <a:p>
            <a:pPr lvl="2"/>
            <a:r>
              <a:rPr lang="en-GB" altLang="en-US" sz="2400">
                <a:latin typeface="TheSans B5 Plain"/>
              </a:rPr>
              <a:t>Input</a:t>
            </a:r>
          </a:p>
          <a:p>
            <a:pPr lvl="3"/>
            <a:r>
              <a:rPr lang="en-GB" altLang="en-US" sz="2000">
                <a:latin typeface="TheSans B5 Plain"/>
              </a:rPr>
              <a:t>Thinking effort + Pencil Paper, Notebook</a:t>
            </a:r>
          </a:p>
          <a:p>
            <a:pPr lvl="3"/>
            <a:r>
              <a:rPr lang="en-GB" altLang="en-US" sz="2000">
                <a:latin typeface="TheSans B5 Plain"/>
              </a:rPr>
              <a:t>OOA diagrams</a:t>
            </a:r>
          </a:p>
          <a:p>
            <a:pPr lvl="2"/>
            <a:r>
              <a:rPr lang="en-GB" altLang="en-US" sz="2400">
                <a:latin typeface="TheSans B5 Plain"/>
              </a:rPr>
              <a:t>Output</a:t>
            </a:r>
          </a:p>
          <a:p>
            <a:pPr lvl="3"/>
            <a:r>
              <a:rPr lang="en-GB" altLang="en-US" sz="2000">
                <a:latin typeface="TheSans B5 Plain"/>
              </a:rPr>
              <a:t>UML diagrams</a:t>
            </a:r>
          </a:p>
          <a:p>
            <a:pPr lvl="3"/>
            <a:r>
              <a:rPr lang="en-GB" altLang="en-US" sz="2000">
                <a:latin typeface="TheSans B5 Plain"/>
              </a:rPr>
              <a:t>Header files (e.g. *.h files)</a:t>
            </a:r>
          </a:p>
          <a:p>
            <a:endParaRPr lang="en-GB" altLang="en-US" sz="36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CB82248-082A-4E1E-9307-B475EE3A326B}" type="slidenum">
              <a:rPr lang="en-US" altLang="en-US" sz="1200">
                <a:solidFill>
                  <a:srgbClr val="08515E"/>
                </a:solidFill>
              </a:rPr>
              <a:pPr/>
              <a:t>39</a:t>
            </a:fld>
            <a:endParaRPr lang="en-US" altLang="en-US" sz="1200">
              <a:solidFill>
                <a:srgbClr val="08515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1521-3545-4471-D167-2B46A3AE6592}"/>
              </a:ext>
            </a:extLst>
          </p:cNvPr>
          <p:cNvSpPr>
            <a:spLocks noGrp="1"/>
          </p:cNvSpPr>
          <p:nvPr>
            <p:ph type="title"/>
          </p:nvPr>
        </p:nvSpPr>
        <p:spPr/>
        <p:txBody>
          <a:bodyPr/>
          <a:lstStyle/>
          <a:p>
            <a:r>
              <a:rPr lang="en-GB" dirty="0"/>
              <a:t>Strings.java  code walkthrough</a:t>
            </a:r>
          </a:p>
        </p:txBody>
      </p:sp>
      <p:sp>
        <p:nvSpPr>
          <p:cNvPr id="3" name="Content Placeholder 2">
            <a:extLst>
              <a:ext uri="{FF2B5EF4-FFF2-40B4-BE49-F238E27FC236}">
                <a16:creationId xmlns:a16="http://schemas.microsoft.com/office/drawing/2014/main" id="{D4783ABE-7A1D-0201-2827-27655DB93C1C}"/>
              </a:ext>
            </a:extLst>
          </p:cNvPr>
          <p:cNvSpPr>
            <a:spLocks noGrp="1"/>
          </p:cNvSpPr>
          <p:nvPr>
            <p:ph idx="1"/>
          </p:nvPr>
        </p:nvSpPr>
        <p:spPr/>
        <p:txBody>
          <a:bodyPr/>
          <a:lstStyle/>
          <a:p>
            <a:r>
              <a:rPr lang="en-GB" dirty="0"/>
              <a:t>Look at comp319/strings/Strings.java</a:t>
            </a:r>
          </a:p>
          <a:p>
            <a:r>
              <a:rPr lang="en-GB" dirty="0"/>
              <a:t>Code is split from data, data moved into</a:t>
            </a:r>
          </a:p>
          <a:p>
            <a:pPr lvl="1"/>
            <a:r>
              <a:rPr lang="en-GB" dirty="0" err="1"/>
              <a:t>strings.en</a:t>
            </a:r>
            <a:endParaRPr lang="en-GB" dirty="0"/>
          </a:p>
          <a:p>
            <a:pPr lvl="1"/>
            <a:r>
              <a:rPr lang="en-GB" dirty="0"/>
              <a:t>strings.cn</a:t>
            </a:r>
          </a:p>
          <a:p>
            <a:pPr lvl="1"/>
            <a:r>
              <a:rPr lang="en-GB" dirty="0"/>
              <a:t>strings.fr</a:t>
            </a:r>
          </a:p>
        </p:txBody>
      </p:sp>
      <p:sp>
        <p:nvSpPr>
          <p:cNvPr id="4" name="Date Placeholder 3">
            <a:extLst>
              <a:ext uri="{FF2B5EF4-FFF2-40B4-BE49-F238E27FC236}">
                <a16:creationId xmlns:a16="http://schemas.microsoft.com/office/drawing/2014/main" id="{779C368B-C7C8-3079-96A2-A3A035D61CEE}"/>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AF28197E-3C9E-C8C5-1F70-95BB7BA6E3D3}"/>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32D01381-90F6-BA24-5067-1A5C1D1407F6}"/>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4</a:t>
            </a:fld>
            <a:endParaRPr lang="en-US" altLang="en-US"/>
          </a:p>
        </p:txBody>
      </p:sp>
    </p:spTree>
    <p:extLst>
      <p:ext uri="{BB962C8B-B14F-4D97-AF65-F5344CB8AC3E}">
        <p14:creationId xmlns:p14="http://schemas.microsoft.com/office/powerpoint/2010/main" val="895919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Role of documentation</a:t>
            </a:r>
          </a:p>
        </p:txBody>
      </p:sp>
      <p:sp>
        <p:nvSpPr>
          <p:cNvPr id="27651" name="Content Placeholder 2"/>
          <p:cNvSpPr>
            <a:spLocks noGrp="1"/>
          </p:cNvSpPr>
          <p:nvPr>
            <p:ph idx="1"/>
          </p:nvPr>
        </p:nvSpPr>
        <p:spPr/>
        <p:txBody>
          <a:bodyPr/>
          <a:lstStyle/>
          <a:p>
            <a:r>
              <a:rPr lang="en-GB" altLang="en-US"/>
              <a:t>Central communication</a:t>
            </a:r>
          </a:p>
          <a:p>
            <a:pPr lvl="1"/>
            <a:r>
              <a:rPr lang="en-GB" altLang="en-US">
                <a:latin typeface="TheSans B5 Plain"/>
              </a:rPr>
              <a:t>Cut down on communication overhead</a:t>
            </a:r>
          </a:p>
          <a:p>
            <a:r>
              <a:rPr lang="en-GB" altLang="en-US"/>
              <a:t>Control</a:t>
            </a:r>
          </a:p>
          <a:p>
            <a:pPr lvl="1"/>
            <a:r>
              <a:rPr lang="en-GB" altLang="en-US">
                <a:latin typeface="TheSans B5 Plain"/>
              </a:rPr>
              <a:t>If it’s not in the specification, it won’t be built</a:t>
            </a:r>
          </a:p>
          <a:p>
            <a:r>
              <a:rPr lang="en-GB" altLang="en-US"/>
              <a:t>Annotation</a:t>
            </a:r>
          </a:p>
          <a:p>
            <a:pPr lvl="1"/>
            <a:r>
              <a:rPr lang="en-GB" altLang="en-US">
                <a:latin typeface="TheSans B5 Plain"/>
              </a:rPr>
              <a:t>Particularly of code but also design</a:t>
            </a:r>
          </a:p>
          <a:p>
            <a:r>
              <a:rPr lang="en-GB" altLang="en-US"/>
              <a:t>Operational</a:t>
            </a:r>
          </a:p>
          <a:p>
            <a:pPr lvl="1"/>
            <a:r>
              <a:rPr lang="en-GB" altLang="en-US">
                <a:latin typeface="TheSans B5 Plain"/>
              </a:rPr>
              <a:t>User/system manuals</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E4EA73F-C199-4E4B-9C88-7547B961BAF9}" type="slidenum">
              <a:rPr lang="en-US" altLang="en-US" sz="1200">
                <a:solidFill>
                  <a:srgbClr val="08515E"/>
                </a:solidFill>
              </a:rPr>
              <a:pPr/>
              <a:t>40</a:t>
            </a:fld>
            <a:endParaRPr lang="en-US" altLang="en-US" sz="1200">
              <a:solidFill>
                <a:srgbClr val="08515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606425"/>
            <a:ext cx="8229600" cy="661988"/>
          </a:xfrm>
        </p:spPr>
        <p:txBody>
          <a:bodyPr/>
          <a:lstStyle/>
          <a:p>
            <a:r>
              <a:rPr lang="en-GB" altLang="en-US"/>
              <a:t>Types of Documentation</a:t>
            </a:r>
          </a:p>
        </p:txBody>
      </p:sp>
      <p:sp>
        <p:nvSpPr>
          <p:cNvPr id="28675" name="Content Placeholder 2"/>
          <p:cNvSpPr>
            <a:spLocks noGrp="1"/>
          </p:cNvSpPr>
          <p:nvPr>
            <p:ph idx="1"/>
          </p:nvPr>
        </p:nvSpPr>
        <p:spPr>
          <a:xfrm>
            <a:off x="457200" y="1520825"/>
            <a:ext cx="7848600" cy="4572000"/>
          </a:xfrm>
        </p:spPr>
        <p:txBody>
          <a:bodyPr/>
          <a:lstStyle/>
          <a:p>
            <a:r>
              <a:rPr lang="en-GB" altLang="en-US"/>
              <a:t>UML diagrams</a:t>
            </a:r>
          </a:p>
          <a:p>
            <a:r>
              <a:rPr lang="en-GB" altLang="en-US"/>
              <a:t>User Guides</a:t>
            </a:r>
          </a:p>
          <a:p>
            <a:r>
              <a:rPr lang="en-GB" altLang="en-US"/>
              <a:t>System Guides</a:t>
            </a:r>
          </a:p>
          <a:p>
            <a:r>
              <a:rPr lang="en-GB" altLang="en-US"/>
              <a:t>Management documents</a:t>
            </a:r>
          </a:p>
          <a:p>
            <a:r>
              <a:rPr lang="en-GB" altLang="en-US"/>
              <a:t>Requirement and Specification</a:t>
            </a:r>
          </a:p>
          <a:p>
            <a:r>
              <a:rPr lang="en-GB" altLang="en-US"/>
              <a:t>Schedule and Budget</a:t>
            </a:r>
          </a:p>
          <a:p>
            <a:r>
              <a:rPr lang="en-GB" altLang="en-US"/>
              <a:t>Organisation and Planning</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7D11D97-DA8C-45F3-9C02-62FDEB9F16C6}" type="slidenum">
              <a:rPr lang="en-US" altLang="en-US" sz="1200">
                <a:solidFill>
                  <a:srgbClr val="08515E"/>
                </a:solidFill>
              </a:rPr>
              <a:pPr/>
              <a:t>41</a:t>
            </a:fld>
            <a:endParaRPr lang="en-US" altLang="en-US" sz="1200">
              <a:solidFill>
                <a:srgbClr val="08515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492375"/>
            <a:ext cx="8229600" cy="661988"/>
          </a:xfrm>
        </p:spPr>
        <p:txBody>
          <a:bodyPr/>
          <a:lstStyle/>
          <a:p>
            <a:pPr algn="ctr"/>
            <a:r>
              <a:rPr lang="en-GB" altLang="en-US"/>
              <a:t>Design Patterns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A445CEC-AFC5-4FAF-A6BF-31948F9B93F7}" type="slidenum">
              <a:rPr lang="en-US" altLang="en-US" sz="1200">
                <a:solidFill>
                  <a:srgbClr val="08515E"/>
                </a:solidFill>
              </a:rPr>
              <a:pPr/>
              <a:t>42</a:t>
            </a:fld>
            <a:endParaRPr lang="en-US" altLang="en-US" sz="1200">
              <a:solidFill>
                <a:srgbClr val="08515E"/>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Software Evolution </a:t>
            </a:r>
            <a:r>
              <a:rPr lang="en-GB" altLang="en-US">
                <a:sym typeface="Wingdings" panose="05000000000000000000" pitchFamily="2" charset="2"/>
              </a:rPr>
              <a:t> Patterns</a:t>
            </a:r>
            <a:endParaRPr lang="en-GB" altLang="en-US"/>
          </a:p>
        </p:txBody>
      </p:sp>
      <p:sp>
        <p:nvSpPr>
          <p:cNvPr id="30723" name="Content Placeholder 2"/>
          <p:cNvSpPr>
            <a:spLocks noGrp="1"/>
          </p:cNvSpPr>
          <p:nvPr>
            <p:ph idx="1"/>
          </p:nvPr>
        </p:nvSpPr>
        <p:spPr/>
        <p:txBody>
          <a:bodyPr/>
          <a:lstStyle/>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64B183E-490B-47D4-AFE7-41E5E39833B0}" type="slidenum">
              <a:rPr lang="en-US" altLang="en-US" sz="1200">
                <a:solidFill>
                  <a:srgbClr val="08515E"/>
                </a:solidFill>
              </a:rPr>
              <a:pPr/>
              <a:t>43</a:t>
            </a:fld>
            <a:endParaRPr lang="en-US" altLang="en-US" sz="1200">
              <a:solidFill>
                <a:srgbClr val="08515E"/>
              </a:solidFill>
            </a:endParaRPr>
          </a:p>
        </p:txBody>
      </p:sp>
      <p:sp>
        <p:nvSpPr>
          <p:cNvPr id="7" name="Text Box 3"/>
          <p:cNvSpPr txBox="1">
            <a:spLocks noChangeArrowheads="1"/>
          </p:cNvSpPr>
          <p:nvPr/>
        </p:nvSpPr>
        <p:spPr bwMode="auto">
          <a:xfrm>
            <a:off x="685800" y="5562600"/>
            <a:ext cx="7848600"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Microcode (tells the processor how to interpret machine language instructions)</a:t>
            </a:r>
          </a:p>
        </p:txBody>
      </p:sp>
      <p:sp>
        <p:nvSpPr>
          <p:cNvPr id="8" name="Text Box 4"/>
          <p:cNvSpPr txBox="1">
            <a:spLocks noChangeArrowheads="1"/>
          </p:cNvSpPr>
          <p:nvPr/>
        </p:nvSpPr>
        <p:spPr bwMode="auto">
          <a:xfrm>
            <a:off x="685800" y="4862513"/>
            <a:ext cx="7315200" cy="395287"/>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 Machine language (ultimate output of compiler and/or assembler)</a:t>
            </a:r>
          </a:p>
        </p:txBody>
      </p:sp>
      <p:sp>
        <p:nvSpPr>
          <p:cNvPr id="9" name="Text Box 5"/>
          <p:cNvSpPr txBox="1">
            <a:spLocks noChangeArrowheads="1"/>
          </p:cNvSpPr>
          <p:nvPr/>
        </p:nvSpPr>
        <p:spPr bwMode="auto">
          <a:xfrm>
            <a:off x="685800" y="4114800"/>
            <a:ext cx="6705600"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 Assembly languge (e.g. IBM or Intel assembly language)</a:t>
            </a:r>
          </a:p>
        </p:txBody>
      </p:sp>
      <p:sp>
        <p:nvSpPr>
          <p:cNvPr id="10" name="Text Box 6"/>
          <p:cNvSpPr txBox="1">
            <a:spLocks noChangeArrowheads="1"/>
          </p:cNvSpPr>
          <p:nvPr/>
        </p:nvSpPr>
        <p:spPr bwMode="auto">
          <a:xfrm>
            <a:off x="685800" y="3429000"/>
            <a:ext cx="6019800"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High-level language (e.g. C, Pascal)</a:t>
            </a:r>
          </a:p>
        </p:txBody>
      </p:sp>
      <p:sp>
        <p:nvSpPr>
          <p:cNvPr id="11" name="Text Box 7"/>
          <p:cNvSpPr txBox="1">
            <a:spLocks noChangeArrowheads="1"/>
          </p:cNvSpPr>
          <p:nvPr/>
        </p:nvSpPr>
        <p:spPr bwMode="auto">
          <a:xfrm>
            <a:off x="685800" y="2743200"/>
            <a:ext cx="5410200"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Object-oriented language (e.g. C++, Smalltalk, Java)</a:t>
            </a:r>
          </a:p>
        </p:txBody>
      </p:sp>
      <p:sp>
        <p:nvSpPr>
          <p:cNvPr id="12" name="Line 8"/>
          <p:cNvSpPr>
            <a:spLocks noChangeShapeType="1"/>
          </p:cNvSpPr>
          <p:nvPr/>
        </p:nvSpPr>
        <p:spPr bwMode="auto">
          <a:xfrm>
            <a:off x="6096000" y="2895600"/>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9"/>
          <p:cNvSpPr>
            <a:spLocks noChangeShapeType="1"/>
          </p:cNvSpPr>
          <p:nvPr/>
        </p:nvSpPr>
        <p:spPr bwMode="auto">
          <a:xfrm>
            <a:off x="6705600" y="3581400"/>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10"/>
          <p:cNvSpPr>
            <a:spLocks noChangeShapeType="1"/>
          </p:cNvSpPr>
          <p:nvPr/>
        </p:nvSpPr>
        <p:spPr bwMode="auto">
          <a:xfrm>
            <a:off x="7391400" y="4343400"/>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11"/>
          <p:cNvSpPr>
            <a:spLocks noChangeShapeType="1"/>
          </p:cNvSpPr>
          <p:nvPr/>
        </p:nvSpPr>
        <p:spPr bwMode="auto">
          <a:xfrm>
            <a:off x="8001000" y="5029200"/>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Text Box 12"/>
          <p:cNvSpPr txBox="1">
            <a:spLocks noChangeArrowheads="1"/>
          </p:cNvSpPr>
          <p:nvPr/>
        </p:nvSpPr>
        <p:spPr bwMode="auto">
          <a:xfrm>
            <a:off x="685800" y="1966913"/>
            <a:ext cx="4648200" cy="395287"/>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t>Software design patterns</a:t>
            </a:r>
          </a:p>
        </p:txBody>
      </p:sp>
      <p:sp>
        <p:nvSpPr>
          <p:cNvPr id="17" name="Line 13"/>
          <p:cNvSpPr>
            <a:spLocks noChangeShapeType="1"/>
          </p:cNvSpPr>
          <p:nvPr/>
        </p:nvSpPr>
        <p:spPr bwMode="auto">
          <a:xfrm>
            <a:off x="5334000" y="2209800"/>
            <a:ext cx="304800" cy="533400"/>
          </a:xfrm>
          <a:prstGeom prst="line">
            <a:avLst/>
          </a:prstGeom>
          <a:noFill/>
          <a:ln w="25400">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9"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par>
                          <p:cTn id="27" fill="hold" nodeType="afterGroup">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9"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par>
                          <p:cTn id="36" fill="hold" nodeType="afterGroup">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40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9"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11" grpId="0" animBg="1" autoUpdateAnimBg="0"/>
      <p:bldP spid="1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19088"/>
            <a:ext cx="8229600" cy="661987"/>
          </a:xfrm>
        </p:spPr>
        <p:txBody>
          <a:bodyPr/>
          <a:lstStyle/>
          <a:p>
            <a:r>
              <a:rPr lang="en-GB" altLang="en-US"/>
              <a:t>Design patterns</a:t>
            </a:r>
          </a:p>
        </p:txBody>
      </p:sp>
      <p:sp>
        <p:nvSpPr>
          <p:cNvPr id="31747" name="Content Placeholder 2"/>
          <p:cNvSpPr>
            <a:spLocks noGrp="1"/>
          </p:cNvSpPr>
          <p:nvPr>
            <p:ph idx="1"/>
          </p:nvPr>
        </p:nvSpPr>
        <p:spPr>
          <a:xfrm>
            <a:off x="457200" y="1196975"/>
            <a:ext cx="7848600" cy="4572000"/>
          </a:xfrm>
        </p:spPr>
        <p:txBody>
          <a:bodyPr/>
          <a:lstStyle/>
          <a:p>
            <a:r>
              <a:rPr lang="en-GB" altLang="en-US"/>
              <a:t>Repeatable approaches to problem solving in software design</a:t>
            </a:r>
          </a:p>
          <a:p>
            <a:r>
              <a:rPr lang="en-GB" altLang="en-US"/>
              <a:t>Not locked into any 1 language (but often use OO concepts)</a:t>
            </a:r>
          </a:p>
          <a:p>
            <a:r>
              <a:rPr lang="en-GB" altLang="en-US"/>
              <a:t>Speed up development</a:t>
            </a:r>
          </a:p>
          <a:p>
            <a:r>
              <a:rPr lang="en-GB" altLang="en-US"/>
              <a:t>Increase software flexibility</a:t>
            </a:r>
          </a:p>
          <a:p>
            <a:r>
              <a:rPr lang="en-GB" altLang="en-US"/>
              <a:t>Make software more readable</a:t>
            </a:r>
          </a:p>
          <a:p>
            <a:r>
              <a:rPr lang="en-GB" altLang="en-US"/>
              <a:t>Can be implemented as components which will move from reusable design to reusable code</a:t>
            </a:r>
          </a:p>
          <a:p>
            <a:endParaRPr lang="en-GB" altLang="en-US"/>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BA3726C-5B31-4B06-8854-0271DA5DA102}" type="slidenum">
              <a:rPr lang="en-US" altLang="en-US" sz="1200">
                <a:solidFill>
                  <a:srgbClr val="08515E"/>
                </a:solidFill>
              </a:rPr>
              <a:pPr/>
              <a:t>44</a:t>
            </a:fld>
            <a:endParaRPr lang="en-US" altLang="en-US" sz="1200">
              <a:solidFill>
                <a:srgbClr val="08515E"/>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88913"/>
            <a:ext cx="8229600" cy="661987"/>
          </a:xfrm>
        </p:spPr>
        <p:txBody>
          <a:bodyPr/>
          <a:lstStyle/>
          <a:p>
            <a:r>
              <a:rPr lang="en-GB" altLang="en-US"/>
              <a:t>Patterns and Components</a:t>
            </a:r>
          </a:p>
        </p:txBody>
      </p:sp>
      <p:sp>
        <p:nvSpPr>
          <p:cNvPr id="32771" name="Content Placeholder 2"/>
          <p:cNvSpPr>
            <a:spLocks noGrp="1"/>
          </p:cNvSpPr>
          <p:nvPr>
            <p:ph idx="1"/>
          </p:nvPr>
        </p:nvSpPr>
        <p:spPr>
          <a:xfrm>
            <a:off x="457200" y="1125538"/>
            <a:ext cx="7848600" cy="4572000"/>
          </a:xfrm>
        </p:spPr>
        <p:txBody>
          <a:bodyPr/>
          <a:lstStyle/>
          <a:p>
            <a:r>
              <a:rPr lang="en-GB" altLang="en-US"/>
              <a:t>Patterns</a:t>
            </a:r>
          </a:p>
          <a:p>
            <a:pPr lvl="1"/>
            <a:r>
              <a:rPr lang="en-GB" altLang="en-US">
                <a:latin typeface="TheSans B5 Plain"/>
              </a:rPr>
              <a:t>Approaches to the problem</a:t>
            </a:r>
          </a:p>
          <a:p>
            <a:r>
              <a:rPr lang="en-GB" altLang="en-US"/>
              <a:t>Components</a:t>
            </a:r>
          </a:p>
          <a:p>
            <a:pPr lvl="1"/>
            <a:r>
              <a:rPr lang="en-GB" altLang="en-US">
                <a:latin typeface="TheSans B5 Plain"/>
              </a:rPr>
              <a:t>Re-usable code which solves approach</a:t>
            </a:r>
          </a:p>
          <a:p>
            <a:endParaRPr lang="en-GB" altLang="en-US"/>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20D281C-A074-4164-81BB-DFFD8032C37C}" type="slidenum">
              <a:rPr lang="en-US" altLang="en-US" sz="1200">
                <a:solidFill>
                  <a:srgbClr val="08515E"/>
                </a:solidFill>
              </a:rPr>
              <a:pPr/>
              <a:t>45</a:t>
            </a:fld>
            <a:endParaRPr lang="en-US" altLang="en-US" sz="1200">
              <a:solidFill>
                <a:srgbClr val="08515E"/>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a:t>Design Pattern types</a:t>
            </a:r>
          </a:p>
        </p:txBody>
      </p:sp>
      <p:sp>
        <p:nvSpPr>
          <p:cNvPr id="33795" name="Content Placeholder 2"/>
          <p:cNvSpPr>
            <a:spLocks noGrp="1"/>
          </p:cNvSpPr>
          <p:nvPr>
            <p:ph idx="1"/>
          </p:nvPr>
        </p:nvSpPr>
        <p:spPr/>
        <p:txBody>
          <a:bodyPr/>
          <a:lstStyle/>
          <a:p>
            <a:r>
              <a:rPr lang="en-GB" altLang="en-US"/>
              <a:t>Architectural (approach to designing the whole system) example MVC</a:t>
            </a:r>
          </a:p>
          <a:p>
            <a:r>
              <a:rPr lang="en-GB" altLang="en-US"/>
              <a:t>Creational</a:t>
            </a:r>
          </a:p>
          <a:p>
            <a:r>
              <a:rPr lang="en-GB" altLang="en-US"/>
              <a:t>Structural (one class/method wrapping another)</a:t>
            </a:r>
          </a:p>
          <a:p>
            <a:r>
              <a:rPr lang="en-GB" altLang="en-US"/>
              <a:t>Behavioural</a:t>
            </a:r>
          </a:p>
          <a:p>
            <a:pPr lvl="1"/>
            <a:r>
              <a:rPr lang="en-GB" altLang="en-US">
                <a:latin typeface="TheSans B5 Plain"/>
              </a:rPr>
              <a:t>Example : call backs, persistence</a:t>
            </a:r>
          </a:p>
          <a:p>
            <a:r>
              <a:rPr lang="en-GB" altLang="en-US"/>
              <a:t>Concurrency</a:t>
            </a:r>
          </a:p>
          <a:p>
            <a:pPr lvl="1"/>
            <a:r>
              <a:rPr lang="en-GB" altLang="en-US">
                <a:latin typeface="TheSans B5 Plain"/>
              </a:rPr>
              <a:t>Controls multiple threads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4EF6E25-0DDE-4696-B307-E1B64A3DCD6E}" type="slidenum">
              <a:rPr lang="en-US" altLang="en-US" sz="1200">
                <a:solidFill>
                  <a:srgbClr val="08515E"/>
                </a:solidFill>
              </a:rPr>
              <a:pPr/>
              <a:t>46</a:t>
            </a:fld>
            <a:endParaRPr lang="en-US" altLang="en-US" sz="1200">
              <a:solidFill>
                <a:srgbClr val="08515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a:t>Model View Controller</a:t>
            </a:r>
          </a:p>
        </p:txBody>
      </p:sp>
      <p:sp>
        <p:nvSpPr>
          <p:cNvPr id="34819" name="Content Placeholder 2"/>
          <p:cNvSpPr>
            <a:spLocks noGrp="1"/>
          </p:cNvSpPr>
          <p:nvPr>
            <p:ph idx="1"/>
          </p:nvPr>
        </p:nvSpPr>
        <p:spPr/>
        <p:txBody>
          <a:bodyPr/>
          <a:lstStyle/>
          <a:p>
            <a:r>
              <a:rPr lang="en-GB" altLang="en-US"/>
              <a:t>Problem</a:t>
            </a:r>
          </a:p>
          <a:p>
            <a:pPr lvl="1"/>
            <a:r>
              <a:rPr lang="en-GB" altLang="en-US">
                <a:latin typeface="TheSans B5 Plain"/>
              </a:rPr>
              <a:t>Many different GUI APIs</a:t>
            </a:r>
          </a:p>
          <a:p>
            <a:pPr lvl="1"/>
            <a:r>
              <a:rPr lang="en-GB" altLang="en-US">
                <a:latin typeface="TheSans B5 Plain"/>
              </a:rPr>
              <a:t>GUI code can be very complex and messy</a:t>
            </a:r>
          </a:p>
          <a:p>
            <a:pPr lvl="1"/>
            <a:r>
              <a:rPr lang="en-GB" altLang="en-US">
                <a:latin typeface="TheSans B5 Plain"/>
              </a:rPr>
              <a:t>Porting GUI code between platforms is hardwork</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591539C-21EF-4AB1-A1FB-432A4439656A}" type="slidenum">
              <a:rPr lang="en-US" altLang="en-US" sz="1200">
                <a:solidFill>
                  <a:srgbClr val="08515E"/>
                </a:solidFill>
              </a:rPr>
              <a:pPr/>
              <a:t>47</a:t>
            </a:fld>
            <a:endParaRPr lang="en-US" altLang="en-US" sz="1200">
              <a:solidFill>
                <a:srgbClr val="08515E"/>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404813"/>
            <a:ext cx="8229600" cy="661987"/>
          </a:xfrm>
        </p:spPr>
        <p:txBody>
          <a:bodyPr/>
          <a:lstStyle/>
          <a:p>
            <a:r>
              <a:rPr lang="en-GB" altLang="en-US"/>
              <a:t>MVC Components</a:t>
            </a:r>
          </a:p>
        </p:txBody>
      </p:sp>
      <p:sp>
        <p:nvSpPr>
          <p:cNvPr id="35843" name="Content Placeholder 2"/>
          <p:cNvSpPr>
            <a:spLocks noGrp="1"/>
          </p:cNvSpPr>
          <p:nvPr>
            <p:ph idx="1"/>
          </p:nvPr>
        </p:nvSpPr>
        <p:spPr>
          <a:xfrm>
            <a:off x="457200" y="1268413"/>
            <a:ext cx="8291513" cy="4572000"/>
          </a:xfrm>
        </p:spPr>
        <p:txBody>
          <a:bodyPr/>
          <a:lstStyle/>
          <a:p>
            <a:r>
              <a:rPr lang="en-GB" altLang="en-US"/>
              <a:t>Splits the code into</a:t>
            </a:r>
          </a:p>
          <a:p>
            <a:pPr lvl="1"/>
            <a:r>
              <a:rPr lang="en-GB" altLang="en-US">
                <a:latin typeface="TheSans B5 Plain"/>
              </a:rPr>
              <a:t>Model</a:t>
            </a:r>
          </a:p>
          <a:p>
            <a:pPr lvl="2"/>
            <a:r>
              <a:rPr lang="en-GB" altLang="en-US">
                <a:latin typeface="TheSans B5 Plain"/>
              </a:rPr>
              <a:t>Stores, retrieves and manipulates the data</a:t>
            </a:r>
          </a:p>
          <a:p>
            <a:pPr lvl="1"/>
            <a:r>
              <a:rPr lang="en-GB" altLang="en-US">
                <a:latin typeface="TheSans B5 Plain"/>
              </a:rPr>
              <a:t>View</a:t>
            </a:r>
          </a:p>
          <a:p>
            <a:pPr lvl="2"/>
            <a:r>
              <a:rPr lang="en-GB" altLang="en-US">
                <a:latin typeface="TheSans B5 Plain"/>
              </a:rPr>
              <a:t>Renders the data on the screen</a:t>
            </a:r>
          </a:p>
          <a:p>
            <a:pPr lvl="2"/>
            <a:r>
              <a:rPr lang="en-GB" altLang="en-US">
                <a:latin typeface="TheSans B5 Plain"/>
              </a:rPr>
              <a:t>View fetches data from model</a:t>
            </a:r>
          </a:p>
          <a:p>
            <a:pPr lvl="1"/>
            <a:r>
              <a:rPr lang="en-GB" altLang="en-US">
                <a:latin typeface="TheSans B5 Plain"/>
              </a:rPr>
              <a:t>Controller</a:t>
            </a:r>
          </a:p>
          <a:p>
            <a:pPr lvl="2"/>
            <a:r>
              <a:rPr lang="en-GB" altLang="en-US">
                <a:latin typeface="TheSans B5 Plain"/>
              </a:rPr>
              <a:t>Processes user input, passing events to model</a:t>
            </a:r>
          </a:p>
          <a:p>
            <a:pPr lvl="2"/>
            <a:r>
              <a:rPr lang="en-GB" altLang="en-US">
                <a:latin typeface="TheSans B5 Plain"/>
              </a:rPr>
              <a:t>Controller can instruct view to render</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2E36E38-8207-49C3-8A71-DF316842B41E}" type="slidenum">
              <a:rPr lang="en-US" altLang="en-US" sz="1200">
                <a:solidFill>
                  <a:srgbClr val="08515E"/>
                </a:solidFill>
              </a:rPr>
              <a:pPr/>
              <a:t>48</a:t>
            </a:fld>
            <a:endParaRPr lang="en-US" altLang="en-US" sz="1200">
              <a:solidFill>
                <a:srgbClr val="08515E"/>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a:t>Model</a:t>
            </a:r>
          </a:p>
        </p:txBody>
      </p:sp>
      <p:sp>
        <p:nvSpPr>
          <p:cNvPr id="36867" name="Content Placeholder 2"/>
          <p:cNvSpPr>
            <a:spLocks noGrp="1"/>
          </p:cNvSpPr>
          <p:nvPr>
            <p:ph idx="1"/>
          </p:nvPr>
        </p:nvSpPr>
        <p:spPr/>
        <p:txBody>
          <a:bodyPr/>
          <a:lstStyle/>
          <a:p>
            <a:r>
              <a:rPr lang="en-GB" altLang="en-US" sz="3600"/>
              <a:t>Provides the following</a:t>
            </a:r>
          </a:p>
          <a:p>
            <a:pPr lvl="1"/>
            <a:r>
              <a:rPr lang="en-GB" altLang="en-US">
                <a:latin typeface="TheSans B5 Plain"/>
              </a:rPr>
              <a:t>business logic, rules (e.g. who can access a student's transcript)</a:t>
            </a:r>
          </a:p>
          <a:p>
            <a:pPr lvl="1"/>
            <a:r>
              <a:rPr lang="en-GB" altLang="en-US">
                <a:latin typeface="TheSans B5 Plain"/>
              </a:rPr>
              <a:t>validation (can also be in controller)</a:t>
            </a:r>
          </a:p>
          <a:p>
            <a:pPr lvl="1"/>
            <a:r>
              <a:rPr lang="en-GB" altLang="en-US">
                <a:latin typeface="TheSans B5 Plain"/>
              </a:rPr>
              <a:t>persistence</a:t>
            </a:r>
          </a:p>
          <a:p>
            <a:pPr lvl="1"/>
            <a:r>
              <a:rPr lang="en-GB" altLang="en-US">
                <a:latin typeface="TheSans B5 Plain"/>
              </a:rPr>
              <a:t>application state (session)</a:t>
            </a:r>
          </a:p>
          <a:p>
            <a:pPr lvl="2"/>
            <a:r>
              <a:rPr lang="en-GB" altLang="en-US">
                <a:latin typeface="TheSans B5 Plain"/>
              </a:rPr>
              <a:t>shopping cart for user</a:t>
            </a:r>
          </a:p>
          <a:p>
            <a:pPr lvl="2"/>
            <a:r>
              <a:rPr lang="en-GB" altLang="en-US">
                <a:latin typeface="TheSans B5 Plain"/>
              </a:rPr>
              <a:t>address book, contact list</a:t>
            </a:r>
          </a:p>
          <a:p>
            <a:pPr lvl="2"/>
            <a:r>
              <a:rPr lang="en-GB" altLang="en-US">
                <a:latin typeface="TheSans B5 Plain"/>
              </a:rPr>
              <a:t>logged in user id</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6EB89DE-4B45-4572-B9CF-0CCE577D2FC8}" type="slidenum">
              <a:rPr lang="en-US" altLang="en-US" sz="1200">
                <a:solidFill>
                  <a:srgbClr val="08515E"/>
                </a:solidFill>
              </a:rPr>
              <a:pPr/>
              <a:t>49</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263B-BD18-D1CA-B385-72895AD8B1D2}"/>
              </a:ext>
            </a:extLst>
          </p:cNvPr>
          <p:cNvSpPr>
            <a:spLocks noGrp="1"/>
          </p:cNvSpPr>
          <p:nvPr>
            <p:ph type="title"/>
          </p:nvPr>
        </p:nvSpPr>
        <p:spPr/>
        <p:txBody>
          <a:bodyPr/>
          <a:lstStyle/>
          <a:p>
            <a:r>
              <a:rPr lang="en-GB" dirty="0"/>
              <a:t>Fragile code</a:t>
            </a:r>
          </a:p>
        </p:txBody>
      </p:sp>
      <p:sp>
        <p:nvSpPr>
          <p:cNvPr id="3" name="Content Placeholder 2">
            <a:extLst>
              <a:ext uri="{FF2B5EF4-FFF2-40B4-BE49-F238E27FC236}">
                <a16:creationId xmlns:a16="http://schemas.microsoft.com/office/drawing/2014/main" id="{9ED49272-2DD8-FFEB-DCF0-E0B3727CE235}"/>
              </a:ext>
            </a:extLst>
          </p:cNvPr>
          <p:cNvSpPr>
            <a:spLocks noGrp="1"/>
          </p:cNvSpPr>
          <p:nvPr>
            <p:ph idx="1"/>
          </p:nvPr>
        </p:nvSpPr>
        <p:spPr/>
        <p:txBody>
          <a:bodyPr/>
          <a:lstStyle/>
          <a:p>
            <a:r>
              <a:rPr lang="en-GB" dirty="0"/>
              <a:t>Fragility   (</a:t>
            </a:r>
            <a:r>
              <a:rPr lang="en-GB" dirty="0" err="1"/>
              <a:t>toLowerCase</a:t>
            </a:r>
            <a:r>
              <a:rPr lang="en-GB" dirty="0"/>
              <a:t>)</a:t>
            </a:r>
          </a:p>
          <a:p>
            <a:pPr marL="457200" lvl="1" indent="0">
              <a:buNone/>
            </a:pPr>
            <a:r>
              <a:rPr lang="en-GB" sz="2800" dirty="0">
                <a:solidFill>
                  <a:srgbClr val="000000"/>
                </a:solidFill>
              </a:rPr>
              <a:t>	if (c&gt;=65) &amp;&amp; (c&lt;=90)   // How would this fail</a:t>
            </a:r>
          </a:p>
          <a:p>
            <a:pPr marL="800100" lvl="2" indent="0">
              <a:buNone/>
            </a:pPr>
            <a:r>
              <a:rPr lang="en-GB" dirty="0">
                <a:solidFill>
                  <a:srgbClr val="000000"/>
                </a:solidFill>
              </a:rPr>
              <a:t>	c=c+32;</a:t>
            </a:r>
          </a:p>
          <a:p>
            <a:pPr>
              <a:buFont typeface="Arial" panose="020B0604020202020204" pitchFamily="34" charset="0"/>
              <a:buChar char="•"/>
            </a:pPr>
            <a:r>
              <a:rPr lang="en-GB" dirty="0"/>
              <a:t>Better..</a:t>
            </a:r>
          </a:p>
          <a:p>
            <a:pPr marL="457200" lvl="1" indent="0">
              <a:buNone/>
            </a:pPr>
            <a:r>
              <a:rPr lang="en-GB" dirty="0"/>
              <a:t>If </a:t>
            </a:r>
            <a:r>
              <a:rPr lang="en-GB" sz="2800" dirty="0">
                <a:solidFill>
                  <a:srgbClr val="000000"/>
                </a:solidFill>
              </a:rPr>
              <a:t>f (c&gt;=‘A’) &amp;&amp; (c&lt;=‘Z’) </a:t>
            </a:r>
          </a:p>
          <a:p>
            <a:pPr marL="800100" lvl="2" indent="0">
              <a:buNone/>
            </a:pPr>
            <a:r>
              <a:rPr lang="en-GB" dirty="0">
                <a:solidFill>
                  <a:srgbClr val="000000"/>
                </a:solidFill>
              </a:rPr>
              <a:t>	c=c+(’a’-’z’);</a:t>
            </a:r>
            <a:endParaRPr lang="en-GB" dirty="0"/>
          </a:p>
          <a:p>
            <a:endParaRPr lang="en-GB" dirty="0"/>
          </a:p>
        </p:txBody>
      </p:sp>
      <p:sp>
        <p:nvSpPr>
          <p:cNvPr id="4" name="Date Placeholder 3">
            <a:extLst>
              <a:ext uri="{FF2B5EF4-FFF2-40B4-BE49-F238E27FC236}">
                <a16:creationId xmlns:a16="http://schemas.microsoft.com/office/drawing/2014/main" id="{EDFCA498-843F-6465-7A44-A45F7F6FC5F6}"/>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FD6CAD4C-5BBB-C17D-CBEF-9916EE894F14}"/>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9DB5C67A-9955-56C8-E15D-E544721DE6C1}"/>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5</a:t>
            </a:fld>
            <a:endParaRPr lang="en-US" altLang="en-US"/>
          </a:p>
        </p:txBody>
      </p:sp>
    </p:spTree>
    <p:extLst>
      <p:ext uri="{BB962C8B-B14F-4D97-AF65-F5344CB8AC3E}">
        <p14:creationId xmlns:p14="http://schemas.microsoft.com/office/powerpoint/2010/main" val="2622750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altLang="en-US"/>
              <a:t>View</a:t>
            </a:r>
          </a:p>
        </p:txBody>
      </p:sp>
      <p:sp>
        <p:nvSpPr>
          <p:cNvPr id="37891" name="Content Placeholder 2"/>
          <p:cNvSpPr>
            <a:spLocks noGrp="1"/>
          </p:cNvSpPr>
          <p:nvPr>
            <p:ph idx="1"/>
          </p:nvPr>
        </p:nvSpPr>
        <p:spPr/>
        <p:txBody>
          <a:bodyPr/>
          <a:lstStyle/>
          <a:p>
            <a:r>
              <a:rPr lang="en-GB" altLang="en-US"/>
              <a:t>Presents the information to the user</a:t>
            </a:r>
          </a:p>
          <a:p>
            <a:r>
              <a:rPr lang="en-GB" altLang="en-US"/>
              <a:t>Example View technologies</a:t>
            </a:r>
          </a:p>
          <a:p>
            <a:pPr lvl="1"/>
            <a:r>
              <a:rPr lang="en-GB" altLang="en-US">
                <a:latin typeface="TheSans B5 Plain"/>
              </a:rPr>
              <a:t>JSP   allows user to use Java to generate web pages</a:t>
            </a:r>
          </a:p>
          <a:p>
            <a:pPr lvl="1"/>
            <a:r>
              <a:rPr lang="en-GB" altLang="en-US">
                <a:latin typeface="TheSans B5 Plain"/>
              </a:rPr>
              <a:t>CSS  web page presentation</a:t>
            </a:r>
          </a:p>
          <a:p>
            <a:pPr lvl="1"/>
            <a:r>
              <a:rPr lang="en-GB" altLang="en-US">
                <a:latin typeface="TheSans B5 Plain"/>
              </a:rPr>
              <a:t>HTML/XML</a:t>
            </a:r>
          </a:p>
          <a:p>
            <a:pPr lvl="1"/>
            <a:r>
              <a:rPr lang="en-GB" altLang="en-US">
                <a:latin typeface="TheSans B5 Plain"/>
              </a:rPr>
              <a:t>.aspx   Microsoft dynamic web technology</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9EC3988-16B7-4796-8A03-F339583EBA76}" type="slidenum">
              <a:rPr lang="en-US" altLang="en-US" sz="1200">
                <a:solidFill>
                  <a:srgbClr val="08515E"/>
                </a:solidFill>
              </a:rPr>
              <a:pPr/>
              <a:t>50</a:t>
            </a:fld>
            <a:endParaRPr lang="en-US" altLang="en-US" sz="1200">
              <a:solidFill>
                <a:srgbClr val="08515E"/>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74724"/>
            <a:ext cx="8229600" cy="661988"/>
          </a:xfrm>
        </p:spPr>
        <p:txBody>
          <a:bodyPr/>
          <a:lstStyle/>
          <a:p>
            <a:r>
              <a:rPr lang="en-GB" altLang="en-US" dirty="0"/>
              <a:t>View/Controller options</a:t>
            </a:r>
          </a:p>
        </p:txBody>
      </p:sp>
      <p:sp>
        <p:nvSpPr>
          <p:cNvPr id="38915" name="Content Placeholder 2"/>
          <p:cNvSpPr>
            <a:spLocks noGrp="1"/>
          </p:cNvSpPr>
          <p:nvPr>
            <p:ph idx="1"/>
          </p:nvPr>
        </p:nvSpPr>
        <p:spPr>
          <a:xfrm>
            <a:off x="457200" y="945232"/>
            <a:ext cx="7848600" cy="4572000"/>
          </a:xfrm>
        </p:spPr>
        <p:txBody>
          <a:bodyPr/>
          <a:lstStyle/>
          <a:p>
            <a:r>
              <a:rPr lang="en-GB" altLang="en-US" dirty="0"/>
              <a:t>Java servlets and JSP   (browser client)</a:t>
            </a:r>
          </a:p>
          <a:p>
            <a:pPr lvl="1"/>
            <a:r>
              <a:rPr lang="en-GB" altLang="en-US" dirty="0">
                <a:latin typeface="TheSans B5 Plain"/>
              </a:rPr>
              <a:t>Java EE (Tomcat or Glassfish)</a:t>
            </a:r>
          </a:p>
          <a:p>
            <a:r>
              <a:rPr lang="en-GB" altLang="en-US" dirty="0"/>
              <a:t>.NET </a:t>
            </a:r>
            <a:r>
              <a:rPr lang="en-GB" altLang="en-US" dirty="0" err="1"/>
              <a:t>aspx</a:t>
            </a:r>
            <a:r>
              <a:rPr lang="en-GB" altLang="en-US" dirty="0"/>
              <a:t> pages   (browser client)</a:t>
            </a:r>
          </a:p>
          <a:p>
            <a:pPr lvl="1"/>
            <a:r>
              <a:rPr lang="en-GB" altLang="en-US" dirty="0">
                <a:latin typeface="TheSans B5 Plain"/>
              </a:rPr>
              <a:t>Microsoft Server</a:t>
            </a:r>
          </a:p>
          <a:p>
            <a:r>
              <a:rPr lang="en-GB" altLang="en-US" dirty="0"/>
              <a:t>Android</a:t>
            </a:r>
          </a:p>
          <a:p>
            <a:pPr lvl="1"/>
            <a:r>
              <a:rPr lang="en-GB" altLang="en-US" dirty="0">
                <a:latin typeface="TheSans B5 Plain"/>
              </a:rPr>
              <a:t>Mobile Java or Kotlin</a:t>
            </a:r>
          </a:p>
          <a:p>
            <a:r>
              <a:rPr lang="en-GB" altLang="en-US" dirty="0"/>
              <a:t>Java AWT/Swing  PC/laptop app</a:t>
            </a:r>
          </a:p>
          <a:p>
            <a:pPr lvl="1"/>
            <a:r>
              <a:rPr lang="en-GB" altLang="en-US" dirty="0">
                <a:latin typeface="TheSans B5 Plain"/>
              </a:rPr>
              <a:t>Java SE</a:t>
            </a:r>
          </a:p>
          <a:p>
            <a:r>
              <a:rPr lang="en-GB" altLang="en-US" dirty="0">
                <a:latin typeface="TheSans B5 Plain"/>
              </a:rPr>
              <a:t>Cross platform iPhone/Android</a:t>
            </a:r>
          </a:p>
          <a:p>
            <a:pPr lvl="1"/>
            <a:r>
              <a:rPr lang="en-GB" altLang="en-US" dirty="0">
                <a:latin typeface="TheSans B5 Plain"/>
              </a:rPr>
              <a:t>e.g. Flutter/Dart</a:t>
            </a:r>
          </a:p>
          <a:p>
            <a:endParaRPr lang="en-GB" altLang="en-US" dirty="0">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46D91B9-39E9-4C31-9519-69F7795EB12C}" type="slidenum">
              <a:rPr lang="en-US" altLang="en-US" sz="1200">
                <a:solidFill>
                  <a:srgbClr val="08515E"/>
                </a:solidFill>
              </a:rPr>
              <a:pPr/>
              <a:t>51</a:t>
            </a:fld>
            <a:endParaRPr lang="en-US" altLang="en-US" sz="1200">
              <a:solidFill>
                <a:srgbClr val="08515E"/>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a:t>MVC Example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6B3DE99-CD24-4042-8AB7-F5F66B3C27C9}" type="slidenum">
              <a:rPr lang="en-US" altLang="en-US" sz="1200">
                <a:solidFill>
                  <a:srgbClr val="08515E"/>
                </a:solidFill>
              </a:rPr>
              <a:pPr/>
              <a:t>52</a:t>
            </a:fld>
            <a:endParaRPr lang="en-US" altLang="en-US" sz="1200">
              <a:solidFill>
                <a:srgbClr val="08515E"/>
              </a:solidFill>
            </a:endParaRPr>
          </a:p>
        </p:txBody>
      </p:sp>
      <p:grpSp>
        <p:nvGrpSpPr>
          <p:cNvPr id="39942" name="Group 23"/>
          <p:cNvGrpSpPr>
            <a:grpSpLocks/>
          </p:cNvGrpSpPr>
          <p:nvPr/>
        </p:nvGrpSpPr>
        <p:grpSpPr bwMode="auto">
          <a:xfrm>
            <a:off x="179388" y="1700213"/>
            <a:ext cx="8856662" cy="4681537"/>
            <a:chOff x="609600" y="2209800"/>
            <a:chExt cx="9450388" cy="4953000"/>
          </a:xfrm>
        </p:grpSpPr>
        <p:sp>
          <p:nvSpPr>
            <p:cNvPr id="25" name="Rectangle 16"/>
            <p:cNvSpPr>
              <a:spLocks noChangeArrowheads="1"/>
            </p:cNvSpPr>
            <p:nvPr/>
          </p:nvSpPr>
          <p:spPr bwMode="auto">
            <a:xfrm>
              <a:off x="5638853" y="4495671"/>
              <a:ext cx="4343215" cy="2057452"/>
            </a:xfrm>
            <a:prstGeom prst="rect">
              <a:avLst/>
            </a:prstGeom>
            <a:solidFill>
              <a:srgbClr val="33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26" name="Rectangle 15"/>
            <p:cNvSpPr>
              <a:spLocks noChangeArrowheads="1"/>
            </p:cNvSpPr>
            <p:nvPr/>
          </p:nvSpPr>
          <p:spPr bwMode="auto">
            <a:xfrm>
              <a:off x="609600" y="5105349"/>
              <a:ext cx="4876800" cy="2057451"/>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27" name="Rectangle 4"/>
            <p:cNvSpPr>
              <a:spLocks noChangeArrowheads="1"/>
            </p:cNvSpPr>
            <p:nvPr/>
          </p:nvSpPr>
          <p:spPr bwMode="auto">
            <a:xfrm>
              <a:off x="1676771" y="2209800"/>
              <a:ext cx="1903968" cy="114377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a:solidFill>
                    <a:sysClr val="windowText" lastClr="000000"/>
                  </a:solidFill>
                </a:rPr>
                <a:t>Email</a:t>
              </a:r>
            </a:p>
            <a:p>
              <a:pPr algn="ctr" fontAlgn="auto">
                <a:spcBef>
                  <a:spcPts val="0"/>
                </a:spcBef>
                <a:spcAft>
                  <a:spcPts val="0"/>
                </a:spcAft>
                <a:defRPr/>
              </a:pPr>
              <a:r>
                <a:rPr lang="en-GB" sz="1800" kern="0">
                  <a:solidFill>
                    <a:sysClr val="windowText" lastClr="000000"/>
                  </a:solidFill>
                </a:rPr>
                <a:t>database</a:t>
              </a:r>
            </a:p>
          </p:txBody>
        </p:sp>
        <p:sp>
          <p:nvSpPr>
            <p:cNvPr id="28" name="Rectangle 5"/>
            <p:cNvSpPr>
              <a:spLocks noChangeArrowheads="1"/>
            </p:cNvSpPr>
            <p:nvPr/>
          </p:nvSpPr>
          <p:spPr bwMode="auto">
            <a:xfrm>
              <a:off x="4190550" y="2209800"/>
              <a:ext cx="1905661" cy="114377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a:solidFill>
                    <a:sysClr val="windowText" lastClr="000000"/>
                  </a:solidFill>
                </a:rPr>
                <a:t>Email</a:t>
              </a:r>
            </a:p>
            <a:p>
              <a:pPr algn="ctr" fontAlgn="auto">
                <a:spcBef>
                  <a:spcPts val="0"/>
                </a:spcBef>
                <a:spcAft>
                  <a:spcPts val="0"/>
                </a:spcAft>
                <a:defRPr/>
              </a:pPr>
              <a:r>
                <a:rPr lang="en-GB" sz="1800" kern="0">
                  <a:solidFill>
                    <a:sysClr val="windowText" lastClr="000000"/>
                  </a:solidFill>
                </a:rPr>
                <a:t>server</a:t>
              </a:r>
            </a:p>
          </p:txBody>
        </p:sp>
        <p:sp>
          <p:nvSpPr>
            <p:cNvPr id="29" name="Rectangle 8"/>
            <p:cNvSpPr>
              <a:spLocks noChangeArrowheads="1"/>
            </p:cNvSpPr>
            <p:nvPr/>
          </p:nvSpPr>
          <p:spPr bwMode="auto">
            <a:xfrm>
              <a:off x="685826" y="5333768"/>
              <a:ext cx="1676982" cy="114377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a:solidFill>
                    <a:sysClr val="windowText" lastClr="000000"/>
                  </a:solidFill>
                </a:rPr>
                <a:t>View</a:t>
              </a:r>
            </a:p>
            <a:p>
              <a:pPr algn="ctr" fontAlgn="auto">
                <a:spcBef>
                  <a:spcPts val="0"/>
                </a:spcBef>
                <a:spcAft>
                  <a:spcPts val="0"/>
                </a:spcAft>
                <a:defRPr/>
              </a:pPr>
              <a:r>
                <a:rPr lang="en-GB" sz="1800" kern="0">
                  <a:solidFill>
                    <a:sysClr val="windowText" lastClr="000000"/>
                  </a:solidFill>
                </a:rPr>
                <a:t>JSP</a:t>
              </a:r>
            </a:p>
          </p:txBody>
        </p:sp>
        <p:sp>
          <p:nvSpPr>
            <p:cNvPr id="30" name="Rectangle 9"/>
            <p:cNvSpPr>
              <a:spLocks noChangeArrowheads="1"/>
            </p:cNvSpPr>
            <p:nvPr/>
          </p:nvSpPr>
          <p:spPr bwMode="auto">
            <a:xfrm>
              <a:off x="2896394" y="5333768"/>
              <a:ext cx="2361327" cy="114377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a:solidFill>
                    <a:sysClr val="windowText" lastClr="000000"/>
                  </a:solidFill>
                </a:rPr>
                <a:t>Controller</a:t>
              </a:r>
            </a:p>
            <a:p>
              <a:pPr algn="ctr" fontAlgn="auto">
                <a:spcBef>
                  <a:spcPts val="0"/>
                </a:spcBef>
                <a:spcAft>
                  <a:spcPts val="0"/>
                </a:spcAft>
                <a:defRPr/>
              </a:pPr>
              <a:r>
                <a:rPr lang="en-GB" sz="1800" kern="0">
                  <a:solidFill>
                    <a:sysClr val="windowText" lastClr="000000"/>
                  </a:solidFill>
                </a:rPr>
                <a:t>ServletRequest</a:t>
              </a:r>
            </a:p>
          </p:txBody>
        </p:sp>
        <p:sp>
          <p:nvSpPr>
            <p:cNvPr id="31" name="Rectangle 12"/>
            <p:cNvSpPr>
              <a:spLocks noChangeArrowheads="1"/>
            </p:cNvSpPr>
            <p:nvPr/>
          </p:nvSpPr>
          <p:spPr bwMode="auto">
            <a:xfrm>
              <a:off x="6172438" y="4876929"/>
              <a:ext cx="1676982" cy="129493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dirty="0">
                  <a:solidFill>
                    <a:sysClr val="windowText" lastClr="000000"/>
                  </a:solidFill>
                </a:rPr>
                <a:t>AWT form</a:t>
              </a:r>
            </a:p>
          </p:txBody>
        </p:sp>
        <p:sp>
          <p:nvSpPr>
            <p:cNvPr id="32" name="Rectangle 14"/>
            <p:cNvSpPr>
              <a:spLocks noChangeArrowheads="1"/>
            </p:cNvSpPr>
            <p:nvPr/>
          </p:nvSpPr>
          <p:spPr bwMode="auto">
            <a:xfrm>
              <a:off x="8000179" y="4648510"/>
              <a:ext cx="1676982" cy="1294935"/>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GB" sz="1800" kern="0" dirty="0">
                  <a:solidFill>
                    <a:sysClr val="windowText" lastClr="000000"/>
                  </a:solidFill>
                </a:rPr>
                <a:t>AWT</a:t>
              </a:r>
            </a:p>
            <a:p>
              <a:pPr algn="ctr" fontAlgn="auto">
                <a:spcBef>
                  <a:spcPts val="0"/>
                </a:spcBef>
                <a:spcAft>
                  <a:spcPts val="0"/>
                </a:spcAft>
                <a:defRPr/>
              </a:pPr>
              <a:r>
                <a:rPr lang="en-GB" sz="1800" kern="0" dirty="0">
                  <a:solidFill>
                    <a:sysClr val="windowText" lastClr="000000"/>
                  </a:solidFill>
                </a:rPr>
                <a:t>listeners</a:t>
              </a:r>
            </a:p>
          </p:txBody>
        </p:sp>
        <p:sp>
          <p:nvSpPr>
            <p:cNvPr id="33" name="Line 17"/>
            <p:cNvSpPr>
              <a:spLocks noChangeShapeType="1"/>
            </p:cNvSpPr>
            <p:nvPr/>
          </p:nvSpPr>
          <p:spPr bwMode="auto">
            <a:xfrm flipV="1">
              <a:off x="1981676" y="3200736"/>
              <a:ext cx="2208874" cy="2133032"/>
            </a:xfrm>
            <a:prstGeom prst="line">
              <a:avLst/>
            </a:prstGeom>
            <a:noFill/>
            <a:ln w="381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34" name="AutoShape 19"/>
            <p:cNvSpPr>
              <a:spLocks noChangeArrowheads="1"/>
            </p:cNvSpPr>
            <p:nvPr/>
          </p:nvSpPr>
          <p:spPr bwMode="auto">
            <a:xfrm>
              <a:off x="3580738" y="2591058"/>
              <a:ext cx="609812" cy="304000"/>
            </a:xfrm>
            <a:prstGeom prst="leftRightArrow">
              <a:avLst>
                <a:gd name="adj1" fmla="val 50000"/>
                <a:gd name="adj2" fmla="val 400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35" name="Line 20"/>
            <p:cNvSpPr>
              <a:spLocks noChangeShapeType="1"/>
            </p:cNvSpPr>
            <p:nvPr/>
          </p:nvSpPr>
          <p:spPr bwMode="auto">
            <a:xfrm flipV="1">
              <a:off x="3656964" y="3353575"/>
              <a:ext cx="762265" cy="1980193"/>
            </a:xfrm>
            <a:prstGeom prst="line">
              <a:avLst/>
            </a:prstGeom>
            <a:noFill/>
            <a:ln w="381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36" name="Line 21"/>
            <p:cNvSpPr>
              <a:spLocks noChangeShapeType="1"/>
            </p:cNvSpPr>
            <p:nvPr/>
          </p:nvSpPr>
          <p:spPr bwMode="auto">
            <a:xfrm flipH="1" flipV="1">
              <a:off x="5791306" y="3353575"/>
              <a:ext cx="1067171" cy="1523355"/>
            </a:xfrm>
            <a:prstGeom prst="line">
              <a:avLst/>
            </a:prstGeom>
            <a:noFill/>
            <a:ln w="381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37" name="Line 22"/>
            <p:cNvSpPr>
              <a:spLocks noChangeShapeType="1"/>
            </p:cNvSpPr>
            <p:nvPr/>
          </p:nvSpPr>
          <p:spPr bwMode="auto">
            <a:xfrm flipH="1" flipV="1">
              <a:off x="6096211" y="3047896"/>
              <a:ext cx="2818686" cy="1600614"/>
            </a:xfrm>
            <a:prstGeom prst="line">
              <a:avLst/>
            </a:prstGeom>
            <a:noFill/>
            <a:ln w="381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38" name="Text Box 23"/>
            <p:cNvSpPr txBox="1">
              <a:spLocks noChangeArrowheads="1"/>
            </p:cNvSpPr>
            <p:nvPr/>
          </p:nvSpPr>
          <p:spPr bwMode="auto">
            <a:xfrm>
              <a:off x="2286582" y="6553123"/>
              <a:ext cx="1338198" cy="51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sz="1800" kern="0">
                  <a:solidFill>
                    <a:srgbClr val="FFFFFF"/>
                  </a:solidFill>
                </a:rPr>
                <a:t>Java EE</a:t>
              </a:r>
            </a:p>
          </p:txBody>
        </p:sp>
        <p:sp>
          <p:nvSpPr>
            <p:cNvPr id="39" name="Line 24"/>
            <p:cNvSpPr>
              <a:spLocks noChangeShapeType="1"/>
            </p:cNvSpPr>
            <p:nvPr/>
          </p:nvSpPr>
          <p:spPr bwMode="auto">
            <a:xfrm>
              <a:off x="1143185" y="3581994"/>
              <a:ext cx="8533977" cy="0"/>
            </a:xfrm>
            <a:prstGeom prst="line">
              <a:avLst/>
            </a:prstGeom>
            <a:noFill/>
            <a:ln w="476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GB" sz="1800" kern="0">
                <a:solidFill>
                  <a:sysClr val="windowText" lastClr="000000"/>
                </a:solidFill>
              </a:endParaRPr>
            </a:p>
          </p:txBody>
        </p:sp>
        <p:sp>
          <p:nvSpPr>
            <p:cNvPr id="40" name="Text Box 25"/>
            <p:cNvSpPr txBox="1">
              <a:spLocks noChangeArrowheads="1"/>
            </p:cNvSpPr>
            <p:nvPr/>
          </p:nvSpPr>
          <p:spPr bwMode="auto">
            <a:xfrm>
              <a:off x="6782250" y="3123477"/>
              <a:ext cx="3277738" cy="520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sz="1800" kern="0">
                  <a:solidFill>
                    <a:sysClr val="windowText" lastClr="000000"/>
                  </a:solidFill>
                </a:rPr>
                <a:t>Web service interface</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altLang="en-US"/>
              <a:t>Model code example</a:t>
            </a:r>
          </a:p>
        </p:txBody>
      </p:sp>
      <p:sp>
        <p:nvSpPr>
          <p:cNvPr id="40963" name="Content Placeholder 2"/>
          <p:cNvSpPr>
            <a:spLocks noGrp="1"/>
          </p:cNvSpPr>
          <p:nvPr>
            <p:ph idx="1"/>
          </p:nvPr>
        </p:nvSpPr>
        <p:spPr/>
        <p:txBody>
          <a:bodyPr/>
          <a:lstStyle/>
          <a:p>
            <a:pPr marL="0" indent="0">
              <a:buFont typeface="Times" panose="02020603050405020304" pitchFamily="18" charset="0"/>
              <a:buNone/>
            </a:pPr>
            <a:r>
              <a:rPr lang="en-GB" altLang="en-US" dirty="0"/>
              <a:t>Plain old Java class</a:t>
            </a:r>
          </a:p>
          <a:p>
            <a:pPr marL="0" indent="0">
              <a:buFont typeface="Times" panose="02020603050405020304" pitchFamily="18" charset="0"/>
              <a:buNone/>
            </a:pPr>
            <a:r>
              <a:rPr lang="en-GB" altLang="en-US" dirty="0"/>
              <a:t>class Customer {</a:t>
            </a:r>
          </a:p>
          <a:p>
            <a:pPr marL="0" indent="0">
              <a:buFont typeface="Times" panose="02020603050405020304" pitchFamily="18" charset="0"/>
              <a:buNone/>
            </a:pPr>
            <a:r>
              <a:rPr lang="en-GB" altLang="en-US" dirty="0"/>
              <a:t>    private String surname;</a:t>
            </a:r>
          </a:p>
          <a:p>
            <a:pPr marL="0" indent="0">
              <a:buFont typeface="Times" panose="02020603050405020304" pitchFamily="18" charset="0"/>
              <a:buNone/>
            </a:pPr>
            <a:r>
              <a:rPr lang="en-GB" altLang="en-US" dirty="0"/>
              <a:t>    private String forenames;</a:t>
            </a:r>
          </a:p>
          <a:p>
            <a:pPr marL="0" indent="0">
              <a:buFont typeface="Times" panose="02020603050405020304" pitchFamily="18" charset="0"/>
              <a:buNone/>
            </a:pPr>
            <a:r>
              <a:rPr lang="en-GB" altLang="en-US" dirty="0"/>
              <a:t>    private Date </a:t>
            </a:r>
            <a:r>
              <a:rPr lang="en-GB" altLang="en-US" dirty="0" err="1"/>
              <a:t>dateOfBirth</a:t>
            </a:r>
            <a:r>
              <a:rPr lang="en-GB" altLang="en-US" dirty="0"/>
              <a:t>;</a:t>
            </a:r>
          </a:p>
          <a:p>
            <a:pPr marL="0" indent="0">
              <a:buFont typeface="Times" panose="02020603050405020304" pitchFamily="18" charset="0"/>
              <a:buNone/>
            </a:pPr>
            <a:r>
              <a:rPr lang="en-GB" altLang="en-US" dirty="0"/>
              <a:t>}</a:t>
            </a:r>
          </a:p>
          <a:p>
            <a:pPr marL="0" indent="0">
              <a:buFont typeface="Times" panose="02020603050405020304" pitchFamily="18" charset="0"/>
              <a:buNone/>
            </a:pPr>
            <a:r>
              <a:rPr lang="en-GB" altLang="en-US" dirty="0"/>
              <a:t>Note this class can be ported to any platform that supports Java</a:t>
            </a:r>
          </a:p>
          <a:p>
            <a:pPr marL="0" indent="0">
              <a:buFont typeface="Times" panose="02020603050405020304" pitchFamily="18" charset="0"/>
              <a:buNone/>
            </a:pPr>
            <a:endParaRPr lang="en-GB" altLang="en-US"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0FDD0AA-C955-40C1-94C0-F29A4068D70E}" type="slidenum">
              <a:rPr lang="en-US" altLang="en-US" sz="1200">
                <a:solidFill>
                  <a:srgbClr val="08515E"/>
                </a:solidFill>
              </a:rPr>
              <a:pPr/>
              <a:t>53</a:t>
            </a:fld>
            <a:endParaRPr lang="en-US" altLang="en-US" sz="1200">
              <a:solidFill>
                <a:srgbClr val="08515E"/>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390748"/>
            <a:ext cx="8229600" cy="661988"/>
          </a:xfrm>
        </p:spPr>
        <p:txBody>
          <a:bodyPr/>
          <a:lstStyle/>
          <a:p>
            <a:r>
              <a:rPr lang="en-GB" altLang="en-US" dirty="0"/>
              <a:t>View code example  (coupled to UI API) </a:t>
            </a:r>
            <a:br>
              <a:rPr lang="en-GB" altLang="en-US" dirty="0"/>
            </a:br>
            <a:r>
              <a:rPr lang="en-GB" altLang="en-US" dirty="0"/>
              <a:t>Swing</a:t>
            </a:r>
          </a:p>
        </p:txBody>
      </p:sp>
      <p:sp>
        <p:nvSpPr>
          <p:cNvPr id="41987" name="Content Placeholder 2"/>
          <p:cNvSpPr>
            <a:spLocks noGrp="1"/>
          </p:cNvSpPr>
          <p:nvPr>
            <p:ph idx="1"/>
          </p:nvPr>
        </p:nvSpPr>
        <p:spPr>
          <a:xfrm>
            <a:off x="457200" y="1665312"/>
            <a:ext cx="7848600" cy="4572000"/>
          </a:xfrm>
        </p:spPr>
        <p:txBody>
          <a:bodyPr/>
          <a:lstStyle/>
          <a:p>
            <a:pPr marL="0" indent="0">
              <a:buNone/>
              <a:tabLst/>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CustomerView</a:t>
            </a:r>
            <a:r>
              <a:rPr lang="en-US" sz="1800" b="1" u="sng" dirty="0">
                <a:solidFill>
                  <a:srgbClr val="000000"/>
                </a:solidFill>
                <a:latin typeface="Consolas" panose="020B0609020204030204" pitchFamily="49" charset="0"/>
              </a:rPr>
              <a:t> </a:t>
            </a:r>
            <a:r>
              <a:rPr lang="en-US" sz="1800" b="1" u="sng" dirty="0">
                <a:solidFill>
                  <a:srgbClr val="7F0055"/>
                </a:solidFill>
                <a:latin typeface="Consolas" panose="020B0609020204030204" pitchFamily="49" charset="0"/>
              </a:rPr>
              <a:t>extends</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JPanel</a:t>
            </a:r>
            <a:r>
              <a:rPr lang="en-US" sz="1800" b="1" u="sng" dirty="0">
                <a:solidFill>
                  <a:srgbClr val="000000"/>
                </a:solidFill>
                <a:latin typeface="Consolas" panose="020B0609020204030204" pitchFamily="49" charset="0"/>
              </a:rPr>
              <a:t> {</a:t>
            </a:r>
          </a:p>
          <a:p>
            <a:pPr marL="0" indent="0" algn="l">
              <a:buNone/>
            </a:pPr>
            <a:r>
              <a:rPr lang="en-GB" sz="1800" b="1" dirty="0">
                <a:solidFill>
                  <a:srgbClr val="7F0055"/>
                </a:solidFill>
                <a:latin typeface="Consolas" panose="020B0609020204030204" pitchFamily="49" charset="0"/>
              </a:rPr>
              <a:t>	public</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CustomerView</a:t>
            </a:r>
            <a:r>
              <a:rPr lang="en-GB" sz="1800" b="1" dirty="0">
                <a:solidFill>
                  <a:srgbClr val="000000"/>
                </a:solidFill>
                <a:latin typeface="Consolas" panose="020B0609020204030204" pitchFamily="49" charset="0"/>
              </a:rPr>
              <a:t>(Customer </a:t>
            </a:r>
            <a:r>
              <a:rPr lang="en-GB" sz="1800" b="1" dirty="0">
                <a:solidFill>
                  <a:srgbClr val="6A3E3E"/>
                </a:solidFill>
                <a:latin typeface="Consolas" panose="020B0609020204030204" pitchFamily="49" charset="0"/>
              </a:rPr>
              <a:t>customer</a:t>
            </a:r>
            <a:r>
              <a:rPr lang="en-GB" sz="1800" b="1" dirty="0">
                <a:solidFill>
                  <a:srgbClr val="000000"/>
                </a:solidFill>
                <a:latin typeface="Consolas" panose="020B0609020204030204" pitchFamily="49" charset="0"/>
              </a:rPr>
              <a:t>) {</a:t>
            </a:r>
          </a:p>
          <a:p>
            <a:pPr marL="0" indent="0" algn="l">
              <a:buNone/>
            </a:pPr>
            <a:r>
              <a:rPr lang="en-GB" sz="1800" b="1" dirty="0">
                <a:solidFill>
                  <a:srgbClr val="7F0055"/>
                </a:solidFill>
                <a:latin typeface="Consolas" panose="020B0609020204030204" pitchFamily="49" charset="0"/>
              </a:rPr>
              <a:t>		</a:t>
            </a:r>
            <a:r>
              <a:rPr lang="en-GB" sz="1800" b="1" dirty="0" err="1">
                <a:solidFill>
                  <a:srgbClr val="7F0055"/>
                </a:solidFill>
                <a:latin typeface="Consolas" panose="020B0609020204030204" pitchFamily="49" charset="0"/>
              </a:rPr>
              <a:t>this</a:t>
            </a:r>
            <a:r>
              <a:rPr lang="en-GB" sz="1800" b="1" dirty="0" err="1">
                <a:solidFill>
                  <a:srgbClr val="000000"/>
                </a:solidFill>
                <a:latin typeface="Consolas" panose="020B0609020204030204" pitchFamily="49" charset="0"/>
              </a:rPr>
              <a:t>.</a:t>
            </a:r>
            <a:r>
              <a:rPr lang="en-GB" sz="1800" b="1" dirty="0" err="1">
                <a:solidFill>
                  <a:srgbClr val="0000C0"/>
                </a:solidFill>
                <a:latin typeface="Consolas" panose="020B0609020204030204" pitchFamily="49" charset="0"/>
              </a:rPr>
              <a:t>customer</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customer</a:t>
            </a:r>
            <a:r>
              <a:rPr lang="en-GB" sz="1800" b="1" dirty="0">
                <a:solidFill>
                  <a:srgbClr val="000000"/>
                </a:solidFill>
                <a:latin typeface="Consolas" panose="020B0609020204030204" pitchFamily="49" charset="0"/>
              </a:rPr>
              <a:t>;</a:t>
            </a:r>
          </a:p>
          <a:p>
            <a:pPr marL="0" indent="0" algn="l">
              <a:buNone/>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JPanel</a:t>
            </a:r>
            <a:r>
              <a:rPr lang="en-GB" sz="1800" dirty="0">
                <a:solidFill>
                  <a:srgbClr val="000000"/>
                </a:solidFill>
                <a:latin typeface="Consolas" panose="020B0609020204030204" pitchFamily="49" charset="0"/>
              </a:rPr>
              <a:t> </a:t>
            </a:r>
            <a:r>
              <a:rPr lang="en-GB" sz="1800" dirty="0">
                <a:solidFill>
                  <a:srgbClr val="6A3E3E"/>
                </a:solidFill>
                <a:latin typeface="Consolas" panose="020B0609020204030204" pitchFamily="49" charset="0"/>
              </a:rPr>
              <a:t>container</a:t>
            </a:r>
            <a:r>
              <a:rPr lang="en-GB" sz="1800"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JPanel</a:t>
            </a:r>
            <a:r>
              <a:rPr lang="en-GB"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setBorder</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EmptyBorder</a:t>
            </a:r>
            <a:r>
              <a:rPr lang="en-US" sz="1800" b="1" dirty="0">
                <a:solidFill>
                  <a:srgbClr val="000000"/>
                </a:solidFill>
                <a:latin typeface="Consolas" panose="020B0609020204030204" pitchFamily="49" charset="0"/>
              </a:rPr>
              <a:t>(10, 10, 10, 10));</a:t>
            </a:r>
          </a:p>
          <a:p>
            <a:pPr marL="0" indent="0" algn="l">
              <a:buNone/>
            </a:pPr>
            <a:r>
              <a:rPr lang="en-GB" sz="1800" dirty="0">
                <a:solidFill>
                  <a:srgbClr val="000000"/>
                </a:solidFill>
                <a:latin typeface="Consolas" panose="020B0609020204030204" pitchFamily="49" charset="0"/>
              </a:rPr>
              <a:t>		Border </a:t>
            </a:r>
            <a:r>
              <a:rPr lang="en-GB" sz="1800" dirty="0" err="1">
                <a:solidFill>
                  <a:srgbClr val="6A3E3E"/>
                </a:solidFill>
                <a:latin typeface="Consolas" panose="020B0609020204030204" pitchFamily="49" charset="0"/>
              </a:rPr>
              <a:t>raisedetched</a:t>
            </a:r>
            <a:r>
              <a:rPr lang="en-GB" sz="1800" dirty="0">
                <a:solidFill>
                  <a:srgbClr val="000000"/>
                </a:solidFill>
                <a:latin typeface="Consolas" panose="020B0609020204030204" pitchFamily="49" charset="0"/>
              </a:rPr>
              <a:t> = 		  	</a:t>
            </a:r>
            <a:r>
              <a:rPr lang="en-GB" sz="1800" dirty="0" err="1">
                <a:solidFill>
                  <a:srgbClr val="000000"/>
                </a:solidFill>
                <a:latin typeface="Consolas" panose="020B0609020204030204" pitchFamily="49" charset="0"/>
              </a:rPr>
              <a:t>BorderFactory.</a:t>
            </a:r>
            <a:r>
              <a:rPr lang="en-GB" sz="1800" i="1" dirty="0" err="1">
                <a:solidFill>
                  <a:srgbClr val="000000"/>
                </a:solidFill>
                <a:latin typeface="Consolas" panose="020B0609020204030204" pitchFamily="49" charset="0"/>
              </a:rPr>
              <a:t>createEtchedBorder</a:t>
            </a:r>
            <a:r>
              <a:rPr lang="en-GB" sz="1800" i="1" dirty="0">
                <a:solidFill>
                  <a:srgbClr val="000000"/>
                </a:solidFill>
                <a:latin typeface="Consolas" panose="020B0609020204030204" pitchFamily="49" charset="0"/>
              </a:rPr>
              <a:t>(</a:t>
            </a:r>
            <a:r>
              <a:rPr lang="en-GB" sz="1800" i="1" dirty="0" err="1">
                <a:solidFill>
                  <a:srgbClr val="000000"/>
                </a:solidFill>
                <a:latin typeface="Consolas" panose="020B0609020204030204" pitchFamily="49" charset="0"/>
              </a:rPr>
              <a:t>EtchedBorder.</a:t>
            </a:r>
            <a:r>
              <a:rPr lang="en-GB" sz="1800" b="1" i="1" dirty="0" err="1">
                <a:solidFill>
                  <a:srgbClr val="0000C0"/>
                </a:solidFill>
                <a:latin typeface="Consolas" panose="020B0609020204030204" pitchFamily="49" charset="0"/>
              </a:rPr>
              <a:t>RAISED</a:t>
            </a:r>
            <a:r>
              <a:rPr lang="en-GB" sz="1800" b="1" i="1" dirty="0">
                <a:solidFill>
                  <a:srgbClr val="000000"/>
                </a:solidFill>
                <a:latin typeface="Consolas" panose="020B0609020204030204" pitchFamily="49" charset="0"/>
              </a:rPr>
              <a:t>);</a:t>
            </a:r>
          </a:p>
          <a:p>
            <a:pPr marL="0" indent="0" algn="l">
              <a:buNone/>
            </a:pPr>
            <a:r>
              <a:rPr lang="en-GB" sz="1800" dirty="0">
                <a:solidFill>
                  <a:srgbClr val="6A3E3E"/>
                </a:solidFill>
                <a:latin typeface="Consolas" panose="020B0609020204030204" pitchFamily="49" charset="0"/>
              </a:rPr>
              <a:t>	</a:t>
            </a:r>
            <a:r>
              <a:rPr lang="en-GB" sz="1800" dirty="0" err="1">
                <a:solidFill>
                  <a:srgbClr val="6A3E3E"/>
                </a:solidFill>
                <a:latin typeface="Consolas" panose="020B0609020204030204" pitchFamily="49" charset="0"/>
              </a:rPr>
              <a:t>container</a:t>
            </a:r>
            <a:r>
              <a:rPr lang="en-GB" sz="1800" dirty="0" err="1">
                <a:solidFill>
                  <a:srgbClr val="000000"/>
                </a:solidFill>
                <a:latin typeface="Consolas" panose="020B0609020204030204" pitchFamily="49" charset="0"/>
              </a:rPr>
              <a:t>.setBorder</a:t>
            </a:r>
            <a:r>
              <a:rPr lang="en-GB" sz="1800" dirty="0">
                <a:solidFill>
                  <a:srgbClr val="000000"/>
                </a:solidFill>
                <a:latin typeface="Consolas" panose="020B0609020204030204" pitchFamily="49" charset="0"/>
              </a:rPr>
              <a:t>(</a:t>
            </a:r>
            <a:r>
              <a:rPr lang="en-GB" sz="1800" dirty="0" err="1">
                <a:solidFill>
                  <a:srgbClr val="6A3E3E"/>
                </a:solidFill>
                <a:latin typeface="Consolas" panose="020B0609020204030204" pitchFamily="49" charset="0"/>
              </a:rPr>
              <a:t>raisedetched</a:t>
            </a:r>
            <a:r>
              <a:rPr lang="en-GB" sz="1800" dirty="0">
                <a:solidFill>
                  <a:srgbClr val="000000"/>
                </a:solidFill>
                <a:latin typeface="Consolas" panose="020B0609020204030204" pitchFamily="49" charset="0"/>
              </a:rPr>
              <a:t>);</a:t>
            </a:r>
          </a:p>
          <a:p>
            <a:pPr marL="0" indent="0" algn="l">
              <a:buNone/>
            </a:pPr>
            <a:endParaRPr lang="en-GB" sz="1800" dirty="0">
              <a:latin typeface="Consolas" panose="020B0609020204030204" pitchFamily="49" charset="0"/>
            </a:endParaRPr>
          </a:p>
          <a:p>
            <a:pPr marL="0" indent="0" algn="l">
              <a:buNone/>
            </a:pPr>
            <a:r>
              <a:rPr lang="en-GB" sz="1800" dirty="0">
                <a:solidFill>
                  <a:srgbClr val="0000C0"/>
                </a:solidFill>
                <a:latin typeface="Consolas" panose="020B0609020204030204" pitchFamily="49" charset="0"/>
              </a:rPr>
              <a:t>	</a:t>
            </a:r>
            <a:r>
              <a:rPr lang="en-GB" sz="1800" dirty="0" err="1">
                <a:solidFill>
                  <a:srgbClr val="0000C0"/>
                </a:solidFill>
                <a:latin typeface="Consolas" panose="020B0609020204030204" pitchFamily="49" charset="0"/>
              </a:rPr>
              <a:t>surnameField</a:t>
            </a:r>
            <a:r>
              <a:rPr lang="en-GB" sz="1800" dirty="0">
                <a:solidFill>
                  <a:srgbClr val="000000"/>
                </a:solidFill>
                <a:latin typeface="Consolas" panose="020B0609020204030204" pitchFamily="49" charset="0"/>
              </a:rPr>
              <a:t>=</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JTextField</a:t>
            </a:r>
            <a:r>
              <a:rPr lang="en-GB" sz="1800" b="1" dirty="0">
                <a:solidFill>
                  <a:srgbClr val="000000"/>
                </a:solidFill>
                <a:latin typeface="Consolas" panose="020B0609020204030204" pitchFamily="49" charset="0"/>
              </a:rPr>
              <a:t>();</a:t>
            </a:r>
          </a:p>
          <a:p>
            <a:pPr marL="0" indent="0" algn="l">
              <a:buNone/>
            </a:pPr>
            <a:r>
              <a:rPr lang="en-GB" sz="1800" dirty="0">
                <a:solidFill>
                  <a:srgbClr val="0000C0"/>
                </a:solidFill>
                <a:latin typeface="Consolas" panose="020B0609020204030204" pitchFamily="49" charset="0"/>
              </a:rPr>
              <a:t>	</a:t>
            </a:r>
            <a:r>
              <a:rPr lang="en-GB" sz="1800" dirty="0" err="1">
                <a:solidFill>
                  <a:srgbClr val="0000C0"/>
                </a:solidFill>
                <a:latin typeface="Consolas" panose="020B0609020204030204" pitchFamily="49" charset="0"/>
              </a:rPr>
              <a:t>surnameCaption</a:t>
            </a:r>
            <a:r>
              <a:rPr lang="en-GB" sz="1800" dirty="0">
                <a:solidFill>
                  <a:srgbClr val="000000"/>
                </a:solidFill>
                <a:latin typeface="Consolas" panose="020B0609020204030204" pitchFamily="49" charset="0"/>
              </a:rPr>
              <a:t>=</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JLabel</a:t>
            </a:r>
            <a:r>
              <a:rPr lang="en-GB" sz="1800" b="1" dirty="0">
                <a:solidFill>
                  <a:srgbClr val="000000"/>
                </a:solidFill>
                <a:latin typeface="Consolas" panose="020B0609020204030204" pitchFamily="49" charset="0"/>
              </a:rPr>
              <a:t>();</a:t>
            </a:r>
          </a:p>
          <a:p>
            <a:pPr marL="0" indent="0" algn="l">
              <a:buNone/>
            </a:pPr>
            <a:r>
              <a:rPr lang="en-GB" sz="1800" dirty="0">
                <a:solidFill>
                  <a:srgbClr val="0000C0"/>
                </a:solidFill>
                <a:latin typeface="Consolas" panose="020B0609020204030204" pitchFamily="49" charset="0"/>
              </a:rPr>
              <a:t>	</a:t>
            </a:r>
            <a:r>
              <a:rPr lang="en-GB" sz="1800" dirty="0" err="1">
                <a:solidFill>
                  <a:srgbClr val="0000C0"/>
                </a:solidFill>
                <a:latin typeface="Consolas" panose="020B0609020204030204" pitchFamily="49" charset="0"/>
              </a:rPr>
              <a:t>surnameValue</a:t>
            </a:r>
            <a:r>
              <a:rPr lang="en-GB" sz="1800" dirty="0">
                <a:solidFill>
                  <a:srgbClr val="000000"/>
                </a:solidFill>
                <a:latin typeface="Consolas" panose="020B0609020204030204" pitchFamily="49" charset="0"/>
              </a:rPr>
              <a:t>=</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JLabel</a:t>
            </a:r>
            <a:r>
              <a:rPr lang="en-GB" sz="1800" b="1" dirty="0">
                <a:solidFill>
                  <a:srgbClr val="000000"/>
                </a:solidFill>
                <a:latin typeface="Consolas" panose="020B0609020204030204" pitchFamily="49" charset="0"/>
              </a:rPr>
              <a:t>();</a:t>
            </a:r>
          </a:p>
          <a:p>
            <a:pPr marL="0" indent="0">
              <a:buNone/>
              <a:tabLst/>
            </a:pPr>
            <a:endParaRPr lang="en-GB" altLang="en-US"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E7822D9-2AA2-4A99-A05C-714B63786E32}" type="slidenum">
              <a:rPr lang="en-US" altLang="en-US" sz="1200">
                <a:solidFill>
                  <a:srgbClr val="08515E"/>
                </a:solidFill>
              </a:rPr>
              <a:pPr/>
              <a:t>54</a:t>
            </a:fld>
            <a:endParaRPr lang="en-US" altLang="en-US" sz="1200">
              <a:solidFill>
                <a:srgbClr val="08515E"/>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DE38-9548-B640-0E4A-50F29B3D88DB}"/>
              </a:ext>
            </a:extLst>
          </p:cNvPr>
          <p:cNvSpPr>
            <a:spLocks noGrp="1"/>
          </p:cNvSpPr>
          <p:nvPr>
            <p:ph type="title"/>
          </p:nvPr>
        </p:nvSpPr>
        <p:spPr/>
        <p:txBody>
          <a:bodyPr/>
          <a:lstStyle/>
          <a:p>
            <a:r>
              <a:rPr lang="en-GB" dirty="0"/>
              <a:t>MVC code review</a:t>
            </a:r>
            <a:br>
              <a:rPr lang="en-GB" dirty="0"/>
            </a:br>
            <a:endParaRPr lang="en-GB" dirty="0"/>
          </a:p>
        </p:txBody>
      </p:sp>
      <p:sp>
        <p:nvSpPr>
          <p:cNvPr id="3" name="Content Placeholder 2">
            <a:extLst>
              <a:ext uri="{FF2B5EF4-FFF2-40B4-BE49-F238E27FC236}">
                <a16:creationId xmlns:a16="http://schemas.microsoft.com/office/drawing/2014/main" id="{294D6143-2E14-FD75-A01C-D9DE7376371F}"/>
              </a:ext>
            </a:extLst>
          </p:cNvPr>
          <p:cNvSpPr>
            <a:spLocks noGrp="1"/>
          </p:cNvSpPr>
          <p:nvPr>
            <p:ph idx="1"/>
          </p:nvPr>
        </p:nvSpPr>
        <p:spPr/>
        <p:txBody>
          <a:bodyPr/>
          <a:lstStyle/>
          <a:p>
            <a:r>
              <a:rPr lang="en-GB" sz="1800" b="1" dirty="0">
                <a:solidFill>
                  <a:srgbClr val="7F0055"/>
                </a:solidFill>
                <a:latin typeface="Consolas" panose="020B0609020204030204" pitchFamily="49" charset="0"/>
              </a:rPr>
              <a:t>package</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mvcexample</a:t>
            </a:r>
            <a:endParaRPr lang="en-GB" dirty="0"/>
          </a:p>
        </p:txBody>
      </p:sp>
      <p:sp>
        <p:nvSpPr>
          <p:cNvPr id="4" name="Date Placeholder 3">
            <a:extLst>
              <a:ext uri="{FF2B5EF4-FFF2-40B4-BE49-F238E27FC236}">
                <a16:creationId xmlns:a16="http://schemas.microsoft.com/office/drawing/2014/main" id="{3DCCE178-4452-8871-4609-10B05F010BE4}"/>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33FE7C85-FABA-61E9-B209-D79F90A63C0F}"/>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C4A79AA3-B71B-494B-FEB9-C8634C37835C}"/>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55</a:t>
            </a:fld>
            <a:endParaRPr lang="en-US" altLang="en-US"/>
          </a:p>
        </p:txBody>
      </p:sp>
    </p:spTree>
    <p:extLst>
      <p:ext uri="{BB962C8B-B14F-4D97-AF65-F5344CB8AC3E}">
        <p14:creationId xmlns:p14="http://schemas.microsoft.com/office/powerpoint/2010/main" val="315462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1588"/>
            <a:ext cx="8636000" cy="1271588"/>
          </a:xfrm>
        </p:spPr>
        <p:txBody>
          <a:bodyPr/>
          <a:lstStyle/>
          <a:p>
            <a:r>
              <a:rPr lang="en-GB" altLang="en-US"/>
              <a:t>MVC Model View Controller</a:t>
            </a:r>
          </a:p>
        </p:txBody>
      </p:sp>
      <p:sp>
        <p:nvSpPr>
          <p:cNvPr id="44035" name="Rectangle 3"/>
          <p:cNvSpPr txBox="1">
            <a:spLocks noChangeArrowheads="1"/>
          </p:cNvSpPr>
          <p:nvPr/>
        </p:nvSpPr>
        <p:spPr bwMode="auto">
          <a:xfrm>
            <a:off x="468313" y="1303338"/>
            <a:ext cx="86360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685800" algn="l"/>
              </a:tabLst>
              <a:defRPr sz="2400">
                <a:solidFill>
                  <a:schemeClr val="tx1"/>
                </a:solidFill>
                <a:latin typeface="TheSans B5 Plain"/>
                <a:cs typeface="Arial" panose="020B0604020202020204" pitchFamily="34" charset="0"/>
              </a:defRPr>
            </a:lvl1pPr>
            <a:lvl2pPr marL="685800" indent="-228600" eaLnBrk="0" hangingPunct="0">
              <a:tabLst>
                <a:tab pos="685800" algn="l"/>
              </a:tabLst>
              <a:defRPr sz="2400">
                <a:solidFill>
                  <a:schemeClr val="tx1"/>
                </a:solidFill>
                <a:latin typeface="TheSans B5 Plain"/>
                <a:cs typeface="Arial" panose="020B0604020202020204" pitchFamily="34" charset="0"/>
              </a:defRPr>
            </a:lvl2pPr>
            <a:lvl3pPr marL="1143000" indent="-228600" eaLnBrk="0" hangingPunct="0">
              <a:tabLst>
                <a:tab pos="685800" algn="l"/>
              </a:tabLst>
              <a:defRPr sz="2400">
                <a:solidFill>
                  <a:schemeClr val="tx1"/>
                </a:solidFill>
                <a:latin typeface="TheSans B5 Plain"/>
                <a:cs typeface="Arial" panose="020B0604020202020204" pitchFamily="34" charset="0"/>
              </a:defRPr>
            </a:lvl3pPr>
            <a:lvl4pPr marL="1600200" indent="-228600" eaLnBrk="0" hangingPunct="0">
              <a:tabLst>
                <a:tab pos="685800" algn="l"/>
              </a:tabLst>
              <a:defRPr sz="2400">
                <a:solidFill>
                  <a:schemeClr val="tx1"/>
                </a:solidFill>
                <a:latin typeface="TheSans B5 Plain"/>
                <a:cs typeface="Arial" panose="020B0604020202020204" pitchFamily="34" charset="0"/>
              </a:defRPr>
            </a:lvl4pPr>
            <a:lvl5pPr marL="2057400" indent="-228600" eaLnBrk="0" hangingPunct="0">
              <a:tabLst>
                <a:tab pos="685800" algn="l"/>
              </a:tabLst>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9pPr>
          </a:lstStyle>
          <a:p>
            <a:pPr>
              <a:lnSpc>
                <a:spcPct val="90000"/>
              </a:lnSpc>
              <a:spcBef>
                <a:spcPct val="20000"/>
              </a:spcBef>
              <a:buFont typeface="Times" panose="02020603050405020304" pitchFamily="18" charset="0"/>
              <a:buChar char="•"/>
            </a:pPr>
            <a:r>
              <a:rPr lang="en-GB" altLang="en-US" sz="3200">
                <a:solidFill>
                  <a:srgbClr val="08515E"/>
                </a:solidFill>
                <a:latin typeface="TheSans B7 Bold"/>
              </a:rPr>
              <a:t>Benefits</a:t>
            </a:r>
          </a:p>
          <a:p>
            <a:pPr lvl="1">
              <a:lnSpc>
                <a:spcPct val="90000"/>
              </a:lnSpc>
              <a:spcBef>
                <a:spcPct val="20000"/>
              </a:spcBef>
              <a:buFont typeface="Times CE"/>
              <a:buChar char="-"/>
            </a:pPr>
            <a:r>
              <a:rPr lang="en-GB" altLang="en-US" sz="3200">
                <a:solidFill>
                  <a:srgbClr val="336600"/>
                </a:solidFill>
              </a:rPr>
              <a:t>Clear seperation of concerns</a:t>
            </a:r>
          </a:p>
          <a:p>
            <a:pPr lvl="1">
              <a:lnSpc>
                <a:spcPct val="90000"/>
              </a:lnSpc>
              <a:spcBef>
                <a:spcPct val="20000"/>
              </a:spcBef>
              <a:buFont typeface="Times CE"/>
              <a:buChar char="-"/>
            </a:pPr>
            <a:r>
              <a:rPr lang="en-GB" altLang="en-US" sz="3200">
                <a:solidFill>
                  <a:srgbClr val="336600"/>
                </a:solidFill>
              </a:rPr>
              <a:t>Easier to port software UI platform to UI platform</a:t>
            </a:r>
          </a:p>
          <a:p>
            <a:pPr>
              <a:lnSpc>
                <a:spcPct val="90000"/>
              </a:lnSpc>
              <a:spcBef>
                <a:spcPct val="20000"/>
              </a:spcBef>
              <a:buFont typeface="Times" panose="02020603050405020304" pitchFamily="18" charset="0"/>
              <a:buChar char="•"/>
            </a:pPr>
            <a:r>
              <a:rPr lang="en-GB" altLang="en-US" sz="3200">
                <a:solidFill>
                  <a:srgbClr val="08515E"/>
                </a:solidFill>
                <a:latin typeface="TheSans B7 Bold"/>
              </a:rPr>
              <a:t>VC code</a:t>
            </a:r>
          </a:p>
          <a:p>
            <a:pPr lvl="1">
              <a:lnSpc>
                <a:spcPct val="90000"/>
              </a:lnSpc>
              <a:spcBef>
                <a:spcPct val="20000"/>
              </a:spcBef>
              <a:buFont typeface="Times CE"/>
              <a:buChar char="-"/>
            </a:pPr>
            <a:r>
              <a:rPr lang="en-GB" altLang="en-US" sz="3200">
                <a:solidFill>
                  <a:srgbClr val="336600"/>
                </a:solidFill>
              </a:rPr>
              <a:t>Can be implemented by GUI specialist</a:t>
            </a:r>
          </a:p>
          <a:p>
            <a:pPr>
              <a:lnSpc>
                <a:spcPct val="90000"/>
              </a:lnSpc>
              <a:spcBef>
                <a:spcPct val="20000"/>
              </a:spcBef>
              <a:buFont typeface="Times" panose="02020603050405020304" pitchFamily="18" charset="0"/>
              <a:buChar char="•"/>
            </a:pPr>
            <a:r>
              <a:rPr lang="en-GB" altLang="en-US" sz="3200">
                <a:solidFill>
                  <a:srgbClr val="08515E"/>
                </a:solidFill>
                <a:latin typeface="TheSans B7 Bold"/>
              </a:rPr>
              <a:t>Team working</a:t>
            </a:r>
          </a:p>
          <a:p>
            <a:pPr lvl="1">
              <a:lnSpc>
                <a:spcPct val="90000"/>
              </a:lnSpc>
              <a:spcBef>
                <a:spcPct val="20000"/>
              </a:spcBef>
              <a:buFont typeface="Times CE"/>
              <a:buChar char="-"/>
            </a:pPr>
            <a:r>
              <a:rPr lang="en-GB" altLang="en-US" sz="3200">
                <a:solidFill>
                  <a:srgbClr val="336600"/>
                </a:solidFill>
              </a:rPr>
              <a:t>Web, Mobile App (iOS, Android), Mobile Web</a:t>
            </a:r>
          </a:p>
          <a:p>
            <a:pPr lvl="1">
              <a:lnSpc>
                <a:spcPct val="90000"/>
              </a:lnSpc>
              <a:spcBef>
                <a:spcPct val="20000"/>
              </a:spcBef>
              <a:buFont typeface="Times CE"/>
              <a:buChar char="-"/>
            </a:pPr>
            <a:r>
              <a:rPr lang="en-GB" altLang="en-US" sz="3200">
                <a:solidFill>
                  <a:srgbClr val="336600"/>
                </a:solidFill>
              </a:rPr>
              <a:t>Business logic</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a:t>Command pattern</a:t>
            </a:r>
          </a:p>
        </p:txBody>
      </p:sp>
      <p:sp>
        <p:nvSpPr>
          <p:cNvPr id="45059" name="Content Placeholder 2"/>
          <p:cNvSpPr>
            <a:spLocks noGrp="1"/>
          </p:cNvSpPr>
          <p:nvPr>
            <p:ph idx="1"/>
          </p:nvPr>
        </p:nvSpPr>
        <p:spPr/>
        <p:txBody>
          <a:bodyPr/>
          <a:lstStyle/>
          <a:p>
            <a:r>
              <a:rPr lang="en-GB" altLang="en-US"/>
              <a:t>Command</a:t>
            </a:r>
          </a:p>
          <a:p>
            <a:pPr lvl="1"/>
            <a:r>
              <a:rPr lang="en-GB" altLang="en-US">
                <a:latin typeface="TheSans B5 Plain"/>
              </a:rPr>
              <a:t>general abstraction for controller type interactions</a:t>
            </a:r>
          </a:p>
          <a:p>
            <a:pPr lvl="1"/>
            <a:r>
              <a:rPr lang="en-GB" altLang="en-US">
                <a:latin typeface="TheSans B5 Plain"/>
              </a:rPr>
              <a:t>allows controller API to change and keep business logic the same</a:t>
            </a:r>
          </a:p>
          <a:p>
            <a:r>
              <a:rPr lang="en-GB" altLang="en-US"/>
              <a:t>Code example</a:t>
            </a:r>
          </a:p>
          <a:p>
            <a:pPr>
              <a:buFontTx/>
              <a:buNone/>
            </a:pPr>
            <a:r>
              <a:rPr lang="en-GB" altLang="en-US"/>
              <a:t>interface Command {</a:t>
            </a:r>
          </a:p>
          <a:p>
            <a:pPr>
              <a:buFontTx/>
              <a:buNone/>
            </a:pPr>
            <a:r>
              <a:rPr lang="en-GB" altLang="en-US"/>
              <a:t>   void    OnExecute();</a:t>
            </a:r>
          </a:p>
          <a:p>
            <a:pPr>
              <a:buFontTx/>
              <a:buNone/>
            </a:pPr>
            <a:r>
              <a:rPr lang="en-GB" altLang="en-US"/>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C01D454-762D-46D0-946B-CA4E972CF8C5}" type="slidenum">
              <a:rPr lang="en-US" altLang="en-US" sz="1200">
                <a:solidFill>
                  <a:srgbClr val="08515E"/>
                </a:solidFill>
              </a:rPr>
              <a:pPr/>
              <a:t>57</a:t>
            </a:fld>
            <a:endParaRPr lang="en-US" altLang="en-US" sz="1200">
              <a:solidFill>
                <a:srgbClr val="08515E"/>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15888"/>
            <a:ext cx="8229600" cy="661987"/>
          </a:xfrm>
        </p:spPr>
        <p:txBody>
          <a:bodyPr/>
          <a:lstStyle/>
          <a:p>
            <a:r>
              <a:rPr lang="en-GB" altLang="en-US"/>
              <a:t>Command interface detail</a:t>
            </a:r>
          </a:p>
        </p:txBody>
      </p:sp>
      <p:sp>
        <p:nvSpPr>
          <p:cNvPr id="46083" name="Content Placeholder 2"/>
          <p:cNvSpPr>
            <a:spLocks noGrp="1"/>
          </p:cNvSpPr>
          <p:nvPr>
            <p:ph idx="1"/>
          </p:nvPr>
        </p:nvSpPr>
        <p:spPr>
          <a:xfrm>
            <a:off x="179388" y="944563"/>
            <a:ext cx="8964612" cy="4572000"/>
          </a:xfrm>
        </p:spPr>
        <p:txBody>
          <a:bodyPr/>
          <a:lstStyle/>
          <a:p>
            <a:pPr marL="0" indent="0" algn="l">
              <a:buNone/>
            </a:pPr>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interface</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ICommand</a:t>
            </a:r>
            <a:r>
              <a:rPr lang="en-GB" sz="1800" b="1" dirty="0">
                <a:solidFill>
                  <a:srgbClr val="000000"/>
                </a:solidFill>
                <a:latin typeface="Consolas" panose="020B0609020204030204" pitchFamily="49" charset="0"/>
              </a:rPr>
              <a:t> {</a:t>
            </a:r>
          </a:p>
          <a:p>
            <a:pPr marL="0" indent="0" algn="l">
              <a:buNone/>
            </a:pPr>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ServerResponse</a:t>
            </a:r>
            <a:r>
              <a:rPr lang="en-US" sz="1800" b="1" dirty="0">
                <a:solidFill>
                  <a:srgbClr val="000000"/>
                </a:solidFill>
                <a:latin typeface="Consolas" panose="020B0609020204030204" pitchFamily="49" charset="0"/>
              </a:rPr>
              <a:t> Execute(</a:t>
            </a:r>
            <a:r>
              <a:rPr lang="en-US" sz="1800" b="1" u="sng" dirty="0">
                <a:solidFill>
                  <a:srgbClr val="000000"/>
                </a:solidFill>
                <a:latin typeface="Consolas" panose="020B0609020204030204" pitchFamily="49" charset="0"/>
              </a:rPr>
              <a:t>HashMap &lt;</a:t>
            </a:r>
            <a:r>
              <a:rPr lang="en-US" sz="1800" b="1" u="sng" dirty="0" err="1">
                <a:solidFill>
                  <a:srgbClr val="000000"/>
                </a:solidFill>
                <a:latin typeface="Consolas" panose="020B0609020204030204" pitchFamily="49" charset="0"/>
              </a:rPr>
              <a:t>String,String</a:t>
            </a:r>
            <a:r>
              <a:rPr lang="en-US" sz="1800" b="1" u="sng" dirty="0">
                <a:solidFill>
                  <a:srgbClr val="000000"/>
                </a:solidFill>
                <a:latin typeface="Consolas" panose="020B0609020204030204" pitchFamily="49" charset="0"/>
              </a:rPr>
              <a:t>&gt; </a:t>
            </a:r>
          </a:p>
          <a:p>
            <a:pPr marL="0" indent="0" algn="l">
              <a:buNone/>
            </a:pPr>
            <a:r>
              <a:rPr lang="en-US" sz="1800" b="1" u="sng" dirty="0">
                <a:solidFill>
                  <a:srgbClr val="000000"/>
                </a:solidFill>
                <a:latin typeface="Consolas" panose="020B0609020204030204" pitchFamily="49" charset="0"/>
              </a:rPr>
              <a:t>			</a:t>
            </a:r>
            <a:r>
              <a:rPr lang="en-US" sz="1800" b="1" u="sng" dirty="0">
                <a:solidFill>
                  <a:srgbClr val="6A3E3E"/>
                </a:solidFill>
                <a:latin typeface="Consolas" panose="020B0609020204030204" pitchFamily="49" charset="0"/>
              </a:rPr>
              <a:t>arguments</a:t>
            </a:r>
            <a:r>
              <a:rPr lang="en-US" sz="1800" b="1" u="sng" dirty="0">
                <a:solidFill>
                  <a:srgbClr val="000000"/>
                </a:solidFill>
                <a:latin typeface="Consolas" panose="020B0609020204030204" pitchFamily="49" charset="0"/>
              </a:rPr>
              <a:t>);</a:t>
            </a:r>
          </a:p>
          <a:p>
            <a:pPr marL="0" indent="0" algn="l">
              <a:buNone/>
            </a:pPr>
            <a:endParaRPr lang="en-GB" sz="1800" dirty="0">
              <a:latin typeface="Consolas" panose="020B0609020204030204" pitchFamily="49" charset="0"/>
            </a:endParaRPr>
          </a:p>
          <a:p>
            <a:pPr marL="0" indent="0" algn="l">
              <a:buNone/>
            </a:pPr>
            <a:r>
              <a:rPr lang="en-GB" sz="1800" b="1" dirty="0">
                <a:solidFill>
                  <a:srgbClr val="7F0055"/>
                </a:solidFill>
                <a:latin typeface="Consolas" panose="020B0609020204030204" pitchFamily="49" charset="0"/>
              </a:rPr>
              <a:t>			public</a:t>
            </a:r>
            <a:r>
              <a:rPr lang="en-GB" sz="1800" b="1" dirty="0">
                <a:solidFill>
                  <a:srgbClr val="000000"/>
                </a:solidFill>
                <a:latin typeface="Consolas" panose="020B0609020204030204" pitchFamily="49" charset="0"/>
              </a:rPr>
              <a:t> </a:t>
            </a:r>
            <a:r>
              <a:rPr lang="en-GB" sz="1800" b="1" u="sng" dirty="0">
                <a:solidFill>
                  <a:srgbClr val="000000"/>
                </a:solidFill>
                <a:latin typeface="Consolas" panose="020B0609020204030204" pitchFamily="49" charset="0"/>
              </a:rPr>
              <a:t>User </a:t>
            </a:r>
            <a:r>
              <a:rPr lang="en-GB" sz="1800" b="1" u="sng" dirty="0" err="1">
                <a:solidFill>
                  <a:srgbClr val="000000"/>
                </a:solidFill>
                <a:latin typeface="Consolas" panose="020B0609020204030204" pitchFamily="49" charset="0"/>
              </a:rPr>
              <a:t>getCurrentUser</a:t>
            </a:r>
            <a:r>
              <a:rPr lang="en-GB" sz="1800" b="1" u="sng" dirty="0">
                <a:solidFill>
                  <a:srgbClr val="000000"/>
                </a:solidFill>
                <a:latin typeface="Consolas" panose="020B0609020204030204" pitchFamily="49" charset="0"/>
              </a:rPr>
              <a:t>();</a:t>
            </a:r>
          </a:p>
          <a:p>
            <a:pPr marL="0" indent="0" algn="l">
              <a:buNone/>
            </a:pPr>
            <a:endParaRPr lang="en-GB" sz="1800" dirty="0">
              <a:latin typeface="Consolas" panose="020B0609020204030204" pitchFamily="49" charset="0"/>
            </a:endParaRPr>
          </a:p>
          <a:p>
            <a:pPr marL="0" indent="0" algn="l">
              <a:buNone/>
            </a:pPr>
            <a:r>
              <a:rPr lang="en-GB" sz="1800" b="1" dirty="0">
                <a:solidFill>
                  <a:srgbClr val="7F0055"/>
                </a:solidFill>
                <a:latin typeface="Consolas" panose="020B0609020204030204" pitchFamily="49" charset="0"/>
              </a:rPr>
              <a:t>			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void</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setCurrentUser</a:t>
            </a:r>
            <a:r>
              <a:rPr lang="en-GB" sz="1800" b="1" dirty="0">
                <a:solidFill>
                  <a:srgbClr val="000000"/>
                </a:solidFill>
                <a:latin typeface="Consolas" panose="020B0609020204030204" pitchFamily="49" charset="0"/>
              </a:rPr>
              <a:t>(</a:t>
            </a:r>
            <a:r>
              <a:rPr lang="en-GB" sz="1800" b="1" u="sng" dirty="0">
                <a:solidFill>
                  <a:srgbClr val="000000"/>
                </a:solidFill>
                <a:latin typeface="Consolas" panose="020B0609020204030204" pitchFamily="49" charset="0"/>
              </a:rPr>
              <a:t>User </a:t>
            </a:r>
            <a:r>
              <a:rPr lang="en-GB" sz="1800" b="1" u="sng" dirty="0" err="1">
                <a:solidFill>
                  <a:srgbClr val="6A3E3E"/>
                </a:solidFill>
                <a:latin typeface="Consolas" panose="020B0609020204030204" pitchFamily="49" charset="0"/>
              </a:rPr>
              <a:t>currentUser</a:t>
            </a:r>
            <a:r>
              <a:rPr lang="en-GB" sz="1800" b="1" u="sng" dirty="0">
                <a:solidFill>
                  <a:srgbClr val="000000"/>
                </a:solidFill>
                <a:latin typeface="Consolas" panose="020B0609020204030204" pitchFamily="49" charset="0"/>
              </a:rPr>
              <a:t>);</a:t>
            </a:r>
          </a:p>
          <a:p>
            <a:pPr marL="0" indent="0" algn="l">
              <a:buNone/>
            </a:pPr>
            <a:r>
              <a:rPr lang="en-GB" sz="1800" dirty="0">
                <a:solidFill>
                  <a:srgbClr val="000000"/>
                </a:solidFill>
                <a:latin typeface="Consolas" panose="020B0609020204030204" pitchFamily="49" charset="0"/>
              </a:rPr>
              <a:t>}</a:t>
            </a:r>
          </a:p>
          <a:p>
            <a:pPr>
              <a:buFont typeface="Times" panose="02020603050405020304" pitchFamily="18" charset="0"/>
              <a:buNone/>
            </a:pPr>
            <a:endParaRPr lang="en-GB" altLang="en-US" sz="1600" b="1"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18C8932-C608-4792-9254-6357B5DC21BE}" type="slidenum">
              <a:rPr lang="en-US" altLang="en-US" sz="1200">
                <a:solidFill>
                  <a:srgbClr val="08515E"/>
                </a:solidFill>
              </a:rPr>
              <a:pPr/>
              <a:t>58</a:t>
            </a:fld>
            <a:endParaRPr lang="en-US" altLang="en-US" sz="1200">
              <a:solidFill>
                <a:srgbClr val="08515E"/>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03188"/>
            <a:ext cx="8229600" cy="661987"/>
          </a:xfrm>
        </p:spPr>
        <p:txBody>
          <a:bodyPr/>
          <a:lstStyle/>
          <a:p>
            <a:r>
              <a:rPr lang="en-GB" altLang="en-US" dirty="0" err="1"/>
              <a:t>CommandBase</a:t>
            </a:r>
            <a:endParaRPr lang="en-GB" altLang="en-US" dirty="0"/>
          </a:p>
        </p:txBody>
      </p:sp>
      <p:sp>
        <p:nvSpPr>
          <p:cNvPr id="47107" name="Content Placeholder 2"/>
          <p:cNvSpPr>
            <a:spLocks noGrp="1"/>
          </p:cNvSpPr>
          <p:nvPr>
            <p:ph idx="1"/>
          </p:nvPr>
        </p:nvSpPr>
        <p:spPr>
          <a:xfrm>
            <a:off x="179388" y="873125"/>
            <a:ext cx="8640762" cy="4572000"/>
          </a:xfrm>
        </p:spPr>
        <p:txBody>
          <a:bodyPr/>
          <a:lstStyle/>
          <a:p>
            <a:pPr marL="0" indent="0">
              <a:buFont typeface="Times" panose="02020603050405020304" pitchFamily="18" charset="0"/>
              <a:buNone/>
            </a:pPr>
            <a:r>
              <a:rPr lang="en-GB" altLang="en-US" sz="1600" b="1" dirty="0"/>
              <a:t>public abstract class </a:t>
            </a:r>
            <a:r>
              <a:rPr lang="en-GB" altLang="en-US" sz="1600" b="1" dirty="0" err="1"/>
              <a:t>CommandBase</a:t>
            </a:r>
            <a:r>
              <a:rPr lang="en-GB" altLang="en-US" sz="1600" b="1" dirty="0"/>
              <a:t> implements </a:t>
            </a:r>
            <a:r>
              <a:rPr lang="en-GB" altLang="en-US" sz="1600" b="1" dirty="0" err="1"/>
              <a:t>ICommand</a:t>
            </a:r>
            <a:r>
              <a:rPr lang="en-GB" altLang="en-US" sz="1600" b="1" dirty="0"/>
              <a:t> {</a:t>
            </a:r>
          </a:p>
          <a:p>
            <a:pPr marL="0" indent="0">
              <a:buFont typeface="Times" panose="02020603050405020304" pitchFamily="18" charset="0"/>
              <a:buNone/>
            </a:pPr>
            <a:endParaRPr lang="en-GB" altLang="en-US" sz="1600" b="1" dirty="0"/>
          </a:p>
          <a:p>
            <a:pPr marL="0" indent="0">
              <a:buFont typeface="Times" panose="02020603050405020304" pitchFamily="18" charset="0"/>
              <a:buNone/>
            </a:pPr>
            <a:r>
              <a:rPr lang="en-GB" altLang="en-US" sz="1600" b="1" dirty="0"/>
              <a:t>	protected HashMap &lt;</a:t>
            </a:r>
            <a:r>
              <a:rPr lang="en-GB" altLang="en-US" sz="1600" b="1" dirty="0" err="1"/>
              <a:t>String,String</a:t>
            </a:r>
            <a:r>
              <a:rPr lang="en-GB" altLang="en-US" sz="1600" b="1" dirty="0"/>
              <a:t>&gt; arguments=new HashMap &lt;</a:t>
            </a:r>
            <a:r>
              <a:rPr lang="en-GB" altLang="en-US" sz="1600" b="1" dirty="0" err="1"/>
              <a:t>String,String</a:t>
            </a:r>
            <a:r>
              <a:rPr lang="en-GB" altLang="en-US" sz="1600" b="1" dirty="0"/>
              <a:t>&gt;();</a:t>
            </a:r>
          </a:p>
          <a:p>
            <a:pPr marL="0" indent="0">
              <a:buFont typeface="Times" panose="02020603050405020304" pitchFamily="18" charset="0"/>
              <a:buNone/>
            </a:pPr>
            <a:r>
              <a:rPr lang="en-GB" altLang="en-US" sz="1600" b="1" dirty="0"/>
              <a:t>	protected User </a:t>
            </a:r>
            <a:r>
              <a:rPr lang="en-GB" altLang="en-US" sz="1600" b="1" dirty="0" err="1"/>
              <a:t>currentUser</a:t>
            </a:r>
            <a:r>
              <a:rPr lang="en-GB" altLang="en-US" sz="1600" b="1" dirty="0"/>
              <a:t>;</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@Override</a:t>
            </a:r>
          </a:p>
          <a:p>
            <a:pPr marL="0" indent="0">
              <a:buFont typeface="Times" panose="02020603050405020304" pitchFamily="18" charset="0"/>
              <a:buNone/>
            </a:pPr>
            <a:r>
              <a:rPr lang="en-GB" altLang="en-US" sz="1600" b="1" dirty="0"/>
              <a:t>	public </a:t>
            </a:r>
            <a:r>
              <a:rPr lang="en-GB" altLang="en-US" sz="1600" b="1" dirty="0" err="1"/>
              <a:t>ServerResponse</a:t>
            </a:r>
            <a:r>
              <a:rPr lang="en-GB" altLang="en-US" sz="1600" b="1" dirty="0"/>
              <a:t> Execute(HashMap &lt;</a:t>
            </a:r>
            <a:r>
              <a:rPr lang="en-GB" altLang="en-US" sz="1600" b="1" dirty="0" err="1"/>
              <a:t>String,String</a:t>
            </a:r>
            <a:r>
              <a:rPr lang="en-GB" altLang="en-US" sz="1600" b="1" dirty="0"/>
              <a:t>&gt; arguments) {</a:t>
            </a:r>
          </a:p>
          <a:p>
            <a:pPr marL="0" indent="0">
              <a:buFont typeface="Times" panose="02020603050405020304" pitchFamily="18" charset="0"/>
              <a:buNone/>
            </a:pPr>
            <a:r>
              <a:rPr lang="en-GB" altLang="en-US" sz="1600" b="1" dirty="0"/>
              <a:t>		</a:t>
            </a:r>
            <a:r>
              <a:rPr lang="en-GB" altLang="en-US" sz="1600" b="1" dirty="0" err="1"/>
              <a:t>this.arguments</a:t>
            </a:r>
            <a:r>
              <a:rPr lang="en-GB" altLang="en-US" sz="1600" b="1" dirty="0"/>
              <a:t>=arguments;</a:t>
            </a:r>
          </a:p>
          <a:p>
            <a:pPr marL="0" indent="0">
              <a:buFont typeface="Times" panose="02020603050405020304" pitchFamily="18" charset="0"/>
              <a:buNone/>
            </a:pPr>
            <a:r>
              <a:rPr lang="en-GB" altLang="en-US" sz="1600" b="1" dirty="0"/>
              <a:t>		</a:t>
            </a:r>
            <a:r>
              <a:rPr lang="en-GB" altLang="en-US" sz="1600" b="1" dirty="0" err="1"/>
              <a:t>ServerResponse</a:t>
            </a:r>
            <a:r>
              <a:rPr lang="en-GB" altLang="en-US" sz="1600" b="1" dirty="0"/>
              <a:t> response=null;</a:t>
            </a:r>
          </a:p>
          <a:p>
            <a:pPr marL="0" indent="0">
              <a:buFont typeface="Times" panose="02020603050405020304" pitchFamily="18" charset="0"/>
              <a:buNone/>
            </a:pPr>
            <a:r>
              <a:rPr lang="en-GB" altLang="en-US" sz="1600" b="1" dirty="0"/>
              <a:t>		try {</a:t>
            </a:r>
          </a:p>
          <a:p>
            <a:pPr marL="0" indent="0">
              <a:buFont typeface="Times" panose="02020603050405020304" pitchFamily="18" charset="0"/>
              <a:buNone/>
            </a:pPr>
            <a:r>
              <a:rPr lang="en-GB" altLang="en-US" sz="1600" b="1" dirty="0"/>
              <a:t>		     response=</a:t>
            </a:r>
            <a:r>
              <a:rPr lang="en-GB" altLang="en-US" sz="1600" b="1" dirty="0" err="1"/>
              <a:t>onExecute</a:t>
            </a:r>
            <a:r>
              <a:rPr lang="en-GB" altLang="en-US" sz="1600" b="1" dirty="0"/>
              <a:t>();</a:t>
            </a:r>
          </a:p>
          <a:p>
            <a:pPr marL="0" indent="0">
              <a:buFont typeface="Times" panose="02020603050405020304" pitchFamily="18" charset="0"/>
              <a:buNone/>
            </a:pPr>
            <a:r>
              <a:rPr lang="en-GB" altLang="en-US" sz="1600" b="1" dirty="0"/>
              <a:t>		} catch (Exception </a:t>
            </a:r>
            <a:r>
              <a:rPr lang="en-GB" altLang="en-US" sz="1600" b="1" dirty="0" err="1"/>
              <a:t>commandException</a:t>
            </a:r>
            <a:r>
              <a:rPr lang="en-GB" altLang="en-US" sz="1600" b="1" dirty="0"/>
              <a:t>) {</a:t>
            </a:r>
          </a:p>
          <a:p>
            <a:pPr marL="0" indent="0">
              <a:buFont typeface="Times" panose="02020603050405020304" pitchFamily="18" charset="0"/>
              <a:buNone/>
            </a:pPr>
            <a:r>
              <a:rPr lang="en-GB" altLang="en-US" sz="1600" b="1" dirty="0"/>
              <a:t>			response=new </a:t>
            </a:r>
            <a:r>
              <a:rPr lang="en-GB" altLang="en-US" sz="1600" b="1" dirty="0" err="1"/>
              <a:t>ServerResponse</a:t>
            </a:r>
            <a:r>
              <a:rPr lang="en-GB" altLang="en-US" sz="1600" b="1" dirty="0"/>
              <a:t>(</a:t>
            </a:r>
            <a:r>
              <a:rPr lang="en-GB" altLang="en-US" sz="1600" b="1" dirty="0" err="1"/>
              <a:t>ResponseCode.EXCEPTION,commandException.getMessage</a:t>
            </a:r>
            <a:r>
              <a:rPr lang="en-GB" altLang="en-US" sz="1600" b="1" dirty="0"/>
              <a:t>());</a:t>
            </a:r>
          </a:p>
          <a:p>
            <a:pPr marL="0" indent="0">
              <a:buFont typeface="Times" panose="02020603050405020304" pitchFamily="18" charset="0"/>
              <a:buNone/>
            </a:pPr>
            <a:r>
              <a:rPr lang="en-GB" altLang="en-US" sz="1600" b="1" dirty="0"/>
              <a:t>			</a:t>
            </a:r>
            <a:r>
              <a:rPr lang="en-GB" altLang="en-US" sz="1600" b="1" dirty="0" err="1"/>
              <a:t>commandException.printStackTrace</a:t>
            </a:r>
            <a:r>
              <a:rPr lang="en-GB" altLang="en-US" sz="1600" b="1" dirty="0"/>
              <a:t>();</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if (</a:t>
            </a:r>
            <a:r>
              <a:rPr lang="en-GB" altLang="en-US" sz="1600" b="1" dirty="0" err="1"/>
              <a:t>getCurrentUser</a:t>
            </a:r>
            <a:r>
              <a:rPr lang="en-GB" altLang="en-US" sz="1600" b="1" dirty="0"/>
              <a:t>()!=null) {</a:t>
            </a:r>
          </a:p>
          <a:p>
            <a:pPr marL="0" indent="0">
              <a:buFont typeface="Times" panose="02020603050405020304" pitchFamily="18" charset="0"/>
              <a:buNone/>
            </a:pPr>
            <a:r>
              <a:rPr lang="en-GB" altLang="en-US" sz="1600" b="1" dirty="0"/>
              <a:t>			</a:t>
            </a:r>
            <a:r>
              <a:rPr lang="en-GB" altLang="en-US" sz="1600" b="1" dirty="0" err="1"/>
              <a:t>response.setSessionStatus</a:t>
            </a:r>
            <a:r>
              <a:rPr lang="en-GB" altLang="en-US" sz="1600" b="1" dirty="0"/>
              <a:t>("</a:t>
            </a:r>
            <a:r>
              <a:rPr lang="en-GB" altLang="en-US" sz="1600" b="1" dirty="0" err="1"/>
              <a:t>loggedin</a:t>
            </a:r>
            <a:r>
              <a:rPr lang="en-GB" altLang="en-US" sz="1600" b="1" dirty="0"/>
              <a:t>");</a:t>
            </a:r>
          </a:p>
          <a:p>
            <a:pPr marL="0" indent="0">
              <a:buFont typeface="Times" panose="02020603050405020304" pitchFamily="18" charset="0"/>
              <a:buNone/>
            </a:pPr>
            <a:r>
              <a:rPr lang="en-GB" altLang="en-US" sz="1600" b="1" dirty="0"/>
              <a:t>			</a:t>
            </a:r>
            <a:r>
              <a:rPr lang="en-GB" altLang="en-US" sz="1600" b="1" dirty="0" err="1"/>
              <a:t>response.getResponseData</a:t>
            </a:r>
            <a:r>
              <a:rPr lang="en-GB" altLang="en-US" sz="1600" b="1" dirty="0"/>
              <a:t>().</a:t>
            </a:r>
            <a:r>
              <a:rPr lang="en-GB" altLang="en-US" sz="1600" b="1" dirty="0" err="1"/>
              <a:t>setRole</a:t>
            </a:r>
            <a:r>
              <a:rPr lang="en-GB" altLang="en-US" sz="1600" b="1" dirty="0"/>
              <a:t>(</a:t>
            </a:r>
            <a:r>
              <a:rPr lang="en-GB" altLang="en-US" sz="1600" b="1" dirty="0" err="1"/>
              <a:t>getCurrentUser</a:t>
            </a:r>
            <a:r>
              <a:rPr lang="en-GB" altLang="en-US" sz="1600" b="1" dirty="0"/>
              <a:t>().</a:t>
            </a:r>
            <a:r>
              <a:rPr lang="en-GB" altLang="en-US" sz="1600" b="1" dirty="0" err="1"/>
              <a:t>getRole</a:t>
            </a:r>
            <a:r>
              <a:rPr lang="en-GB" altLang="en-US" sz="1600" b="1" dirty="0"/>
              <a:t>()); // send Role back to client</a:t>
            </a:r>
          </a:p>
          <a:p>
            <a:pPr marL="0" indent="0">
              <a:buFont typeface="Times" panose="02020603050405020304" pitchFamily="18" charset="0"/>
              <a:buNone/>
            </a:pPr>
            <a:r>
              <a:rPr lang="en-GB" altLang="en-US" sz="1600" b="1" dirty="0"/>
              <a:t>		} else {</a:t>
            </a:r>
          </a:p>
          <a:p>
            <a:pPr marL="0" indent="0">
              <a:buFont typeface="Times" panose="02020603050405020304" pitchFamily="18" charset="0"/>
              <a:buNone/>
            </a:pPr>
            <a:r>
              <a:rPr lang="en-GB" altLang="en-US" sz="1600" b="1" dirty="0"/>
              <a:t>			</a:t>
            </a:r>
            <a:r>
              <a:rPr lang="en-GB" altLang="en-US" sz="1600" b="1" dirty="0" err="1"/>
              <a:t>response.setSessionStatus</a:t>
            </a:r>
            <a:r>
              <a:rPr lang="en-GB" altLang="en-US" sz="1600" b="1" dirty="0"/>
              <a:t>("</a:t>
            </a:r>
            <a:r>
              <a:rPr lang="en-GB" altLang="en-US" sz="1600" b="1" dirty="0" err="1"/>
              <a:t>loggedout</a:t>
            </a:r>
            <a:r>
              <a:rPr lang="en-GB" altLang="en-US" sz="1600" b="1" dirty="0"/>
              <a:t>");</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return(response);</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 Return the current user</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public User </a:t>
            </a:r>
            <a:r>
              <a:rPr lang="en-GB" altLang="en-US" sz="1600" b="1" dirty="0" err="1"/>
              <a:t>getCurrentUser</a:t>
            </a:r>
            <a:r>
              <a:rPr lang="en-GB" altLang="en-US" sz="1600" b="1" dirty="0"/>
              <a:t>() {</a:t>
            </a:r>
          </a:p>
          <a:p>
            <a:pPr marL="0" indent="0">
              <a:buFont typeface="Times" panose="02020603050405020304" pitchFamily="18" charset="0"/>
              <a:buNone/>
            </a:pPr>
            <a:r>
              <a:rPr lang="en-GB" altLang="en-US" sz="1600" b="1" dirty="0"/>
              <a:t>		return(</a:t>
            </a:r>
            <a:r>
              <a:rPr lang="en-GB" altLang="en-US" sz="1600" b="1" dirty="0" err="1"/>
              <a:t>this.currentUser</a:t>
            </a:r>
            <a:r>
              <a:rPr lang="en-GB" altLang="en-US" sz="1600" b="1" dirty="0"/>
              <a:t>);</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endParaRPr lang="en-GB" altLang="en-US" sz="1600" b="1" dirty="0"/>
          </a:p>
          <a:p>
            <a:pPr marL="0" indent="0">
              <a:buFont typeface="Times" panose="02020603050405020304" pitchFamily="18" charset="0"/>
              <a:buNone/>
            </a:pPr>
            <a:r>
              <a:rPr lang="en-GB" altLang="en-US" sz="1600" b="1" dirty="0"/>
              <a:t>	protected abstract </a:t>
            </a:r>
            <a:r>
              <a:rPr lang="en-GB" altLang="en-US" sz="1600" b="1" dirty="0" err="1"/>
              <a:t>ServerResponse</a:t>
            </a:r>
            <a:r>
              <a:rPr lang="en-GB" altLang="en-US" sz="1600" b="1" dirty="0"/>
              <a:t> </a:t>
            </a:r>
            <a:r>
              <a:rPr lang="en-GB" altLang="en-US" sz="1600" b="1" dirty="0" err="1"/>
              <a:t>onExecute</a:t>
            </a:r>
            <a:r>
              <a:rPr lang="en-GB" altLang="en-US" sz="1600" b="1" dirty="0"/>
              <a:t>();</a:t>
            </a:r>
          </a:p>
          <a:p>
            <a:pPr marL="0" indent="0">
              <a:buFont typeface="Times" panose="02020603050405020304" pitchFamily="18" charset="0"/>
              <a:buNone/>
            </a:pPr>
            <a:endParaRPr lang="en-GB" altLang="en-US" sz="1600" b="1" dirty="0"/>
          </a:p>
          <a:p>
            <a:pPr marL="0" indent="0">
              <a:buFont typeface="Times" panose="02020603050405020304" pitchFamily="18" charset="0"/>
              <a:buNone/>
            </a:pPr>
            <a:r>
              <a:rPr lang="en-GB" altLang="en-US" sz="1600" b="1" dirty="0"/>
              <a:t>	public void </a:t>
            </a:r>
            <a:r>
              <a:rPr lang="en-GB" altLang="en-US" sz="1600" b="1" dirty="0" err="1"/>
              <a:t>setCurrentUser</a:t>
            </a:r>
            <a:r>
              <a:rPr lang="en-GB" altLang="en-US" sz="1600" b="1" dirty="0"/>
              <a:t>(User </a:t>
            </a:r>
            <a:r>
              <a:rPr lang="en-GB" altLang="en-US" sz="1600" b="1" dirty="0" err="1"/>
              <a:t>currentUser</a:t>
            </a:r>
            <a:r>
              <a:rPr lang="en-GB" altLang="en-US" sz="1600" b="1" dirty="0"/>
              <a:t>) {</a:t>
            </a:r>
          </a:p>
          <a:p>
            <a:pPr marL="0" indent="0">
              <a:buFont typeface="Times" panose="02020603050405020304" pitchFamily="18" charset="0"/>
              <a:buNone/>
            </a:pPr>
            <a:r>
              <a:rPr lang="en-GB" altLang="en-US" sz="1600" b="1" dirty="0"/>
              <a:t>		</a:t>
            </a:r>
            <a:r>
              <a:rPr lang="en-GB" altLang="en-US" sz="1600" b="1" dirty="0" err="1"/>
              <a:t>this.currentUser</a:t>
            </a:r>
            <a:r>
              <a:rPr lang="en-GB" altLang="en-US" sz="1600" b="1" dirty="0"/>
              <a:t>=</a:t>
            </a:r>
            <a:r>
              <a:rPr lang="en-GB" altLang="en-US" sz="1600" b="1" dirty="0" err="1"/>
              <a:t>currentUser</a:t>
            </a:r>
            <a:r>
              <a:rPr lang="en-GB" altLang="en-US" sz="1600" b="1" dirty="0"/>
              <a:t>;</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r>
              <a:rPr lang="en-GB" altLang="en-US" sz="1600" b="1" dirty="0"/>
              <a:t>	</a:t>
            </a:r>
          </a:p>
          <a:p>
            <a:pPr marL="0" indent="0">
              <a:buFont typeface="Times" panose="02020603050405020304" pitchFamily="18" charset="0"/>
              <a:buNone/>
            </a:pPr>
            <a:endParaRPr lang="en-GB" altLang="en-US" sz="1600" b="1" dirty="0"/>
          </a:p>
          <a:p>
            <a:pPr marL="0" indent="0">
              <a:buFont typeface="Times" panose="02020603050405020304" pitchFamily="18" charset="0"/>
              <a:buNone/>
            </a:pPr>
            <a:r>
              <a:rPr lang="en-GB" altLang="en-US" sz="1600" b="1" dirty="0"/>
              <a:t>}</a:t>
            </a:r>
          </a:p>
          <a:p>
            <a:pPr marL="0" indent="0">
              <a:buFont typeface="Times" panose="02020603050405020304" pitchFamily="18" charset="0"/>
              <a:buNone/>
            </a:pPr>
            <a:r>
              <a:rPr lang="en-GB" altLang="en-US" sz="1600" b="1" dirty="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A1CAA23-EB30-4506-9BB3-200F089D59A4}" type="slidenum">
              <a:rPr lang="en-US" altLang="en-US" sz="1200">
                <a:solidFill>
                  <a:srgbClr val="08515E"/>
                </a:solidFill>
              </a:rPr>
              <a:pPr/>
              <a:t>59</a:t>
            </a:fld>
            <a:endParaRPr lang="en-US" altLang="en-US" sz="1200">
              <a:solidFill>
                <a:srgbClr val="08515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DRY</a:t>
            </a:r>
          </a:p>
        </p:txBody>
      </p:sp>
      <p:sp>
        <p:nvSpPr>
          <p:cNvPr id="3" name="Content Placeholder 2"/>
          <p:cNvSpPr>
            <a:spLocks noGrp="1"/>
          </p:cNvSpPr>
          <p:nvPr>
            <p:ph idx="1"/>
          </p:nvPr>
        </p:nvSpPr>
        <p:spPr/>
        <p:txBody>
          <a:bodyPr/>
          <a:lstStyle/>
          <a:p>
            <a:r>
              <a:rPr lang="en-GB" dirty="0"/>
              <a:t>Every piece of knowledge must have a single, unambiguous, authoritative representation within a system</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6</a:t>
            </a:fld>
            <a:endParaRPr lang="en-US" altLang="en-US"/>
          </a:p>
        </p:txBody>
      </p:sp>
    </p:spTree>
    <p:extLst>
      <p:ext uri="{BB962C8B-B14F-4D97-AF65-F5344CB8AC3E}">
        <p14:creationId xmlns:p14="http://schemas.microsoft.com/office/powerpoint/2010/main" val="1483564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E1BF-4750-E292-35A0-765E592B3F72}"/>
              </a:ext>
            </a:extLst>
          </p:cNvPr>
          <p:cNvSpPr>
            <a:spLocks noGrp="1"/>
          </p:cNvSpPr>
          <p:nvPr>
            <p:ph type="title"/>
          </p:nvPr>
        </p:nvSpPr>
        <p:spPr/>
        <p:txBody>
          <a:bodyPr/>
          <a:lstStyle/>
          <a:p>
            <a:r>
              <a:rPr lang="en-GB" dirty="0"/>
              <a:t>Code review</a:t>
            </a:r>
            <a:br>
              <a:rPr lang="en-GB" dirty="0"/>
            </a:br>
            <a:r>
              <a:rPr lang="en-GB" dirty="0" err="1"/>
              <a:t>HotelBookingServer</a:t>
            </a:r>
            <a:endParaRPr lang="en-GB" dirty="0"/>
          </a:p>
        </p:txBody>
      </p:sp>
      <p:sp>
        <p:nvSpPr>
          <p:cNvPr id="4" name="Date Placeholder 3">
            <a:extLst>
              <a:ext uri="{FF2B5EF4-FFF2-40B4-BE49-F238E27FC236}">
                <a16:creationId xmlns:a16="http://schemas.microsoft.com/office/drawing/2014/main" id="{05F3C634-3C17-2A4B-28F3-DC1CBD8E4544}"/>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883DA62D-A231-DCD5-9E65-0CE14D44C570}"/>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9C227580-B045-7DCA-502F-E0B35E05D235}"/>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60</a:t>
            </a:fld>
            <a:endParaRPr lang="en-US" altLang="en-US"/>
          </a:p>
        </p:txBody>
      </p:sp>
      <p:sp>
        <p:nvSpPr>
          <p:cNvPr id="7" name="Rectangle 6">
            <a:extLst>
              <a:ext uri="{FF2B5EF4-FFF2-40B4-BE49-F238E27FC236}">
                <a16:creationId xmlns:a16="http://schemas.microsoft.com/office/drawing/2014/main" id="{34172748-4A84-2B1D-DE5F-37E8ACA39505}"/>
              </a:ext>
            </a:extLst>
          </p:cNvPr>
          <p:cNvSpPr/>
          <p:nvPr/>
        </p:nvSpPr>
        <p:spPr>
          <a:xfrm>
            <a:off x="5076056" y="1556792"/>
            <a:ext cx="3168352" cy="661988"/>
          </a:xfrm>
          <a:prstGeom prst="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i="1" dirty="0" err="1">
                <a:solidFill>
                  <a:schemeClr val="accent4"/>
                </a:solidFill>
              </a:rPr>
              <a:t>ICommand</a:t>
            </a:r>
            <a:endParaRPr lang="en-GB" b="1" i="1" dirty="0">
              <a:solidFill>
                <a:schemeClr val="accent4"/>
              </a:solidFill>
            </a:endParaRPr>
          </a:p>
        </p:txBody>
      </p:sp>
      <p:sp>
        <p:nvSpPr>
          <p:cNvPr id="8" name="Rectangle 7">
            <a:extLst>
              <a:ext uri="{FF2B5EF4-FFF2-40B4-BE49-F238E27FC236}">
                <a16:creationId xmlns:a16="http://schemas.microsoft.com/office/drawing/2014/main" id="{CD3DBAB4-0FDB-7243-0147-E410D99E72DB}"/>
              </a:ext>
            </a:extLst>
          </p:cNvPr>
          <p:cNvSpPr/>
          <p:nvPr/>
        </p:nvSpPr>
        <p:spPr>
          <a:xfrm>
            <a:off x="5076056" y="2780928"/>
            <a:ext cx="3168352" cy="66198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CommandBase</a:t>
            </a:r>
            <a:endParaRPr lang="en-GB" b="1" dirty="0">
              <a:solidFill>
                <a:schemeClr val="accent4"/>
              </a:solidFill>
            </a:endParaRPr>
          </a:p>
        </p:txBody>
      </p:sp>
      <p:sp>
        <p:nvSpPr>
          <p:cNvPr id="9" name="Rectangle 8">
            <a:extLst>
              <a:ext uri="{FF2B5EF4-FFF2-40B4-BE49-F238E27FC236}">
                <a16:creationId xmlns:a16="http://schemas.microsoft.com/office/drawing/2014/main" id="{3EC375E3-EA85-CEDD-0927-84F1691BDBB8}"/>
              </a:ext>
            </a:extLst>
          </p:cNvPr>
          <p:cNvSpPr/>
          <p:nvPr/>
        </p:nvSpPr>
        <p:spPr>
          <a:xfrm>
            <a:off x="251520" y="4063156"/>
            <a:ext cx="3168352" cy="661988"/>
          </a:xfrm>
          <a:prstGeom prst="rect">
            <a:avLst/>
          </a:prstGeom>
          <a:solidFill>
            <a:srgbClr val="00B0F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LoginCommand</a:t>
            </a:r>
            <a:endParaRPr lang="en-GB" b="1" dirty="0">
              <a:solidFill>
                <a:schemeClr val="accent4"/>
              </a:solidFill>
            </a:endParaRPr>
          </a:p>
        </p:txBody>
      </p:sp>
      <p:sp>
        <p:nvSpPr>
          <p:cNvPr id="10" name="Rectangle 9">
            <a:extLst>
              <a:ext uri="{FF2B5EF4-FFF2-40B4-BE49-F238E27FC236}">
                <a16:creationId xmlns:a16="http://schemas.microsoft.com/office/drawing/2014/main" id="{7FC90E12-993D-D6F5-F941-8F8F873DA1F5}"/>
              </a:ext>
            </a:extLst>
          </p:cNvPr>
          <p:cNvSpPr/>
          <p:nvPr/>
        </p:nvSpPr>
        <p:spPr>
          <a:xfrm>
            <a:off x="4427984" y="4077072"/>
            <a:ext cx="4104456" cy="66198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AuthenticatedCommandBase</a:t>
            </a:r>
            <a:endParaRPr lang="en-GB" b="1" dirty="0">
              <a:solidFill>
                <a:schemeClr val="accent4"/>
              </a:solidFill>
            </a:endParaRPr>
          </a:p>
        </p:txBody>
      </p:sp>
      <p:sp>
        <p:nvSpPr>
          <p:cNvPr id="11" name="Rectangle 10">
            <a:extLst>
              <a:ext uri="{FF2B5EF4-FFF2-40B4-BE49-F238E27FC236}">
                <a16:creationId xmlns:a16="http://schemas.microsoft.com/office/drawing/2014/main" id="{B9671FC0-DF80-EE7F-A10E-9ED383D01AA2}"/>
              </a:ext>
            </a:extLst>
          </p:cNvPr>
          <p:cNvSpPr/>
          <p:nvPr/>
        </p:nvSpPr>
        <p:spPr>
          <a:xfrm>
            <a:off x="1619672" y="5502610"/>
            <a:ext cx="3456384" cy="66198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CreateBookingCommand</a:t>
            </a:r>
            <a:endParaRPr lang="en-GB" b="1" dirty="0">
              <a:solidFill>
                <a:schemeClr val="accent4"/>
              </a:solidFill>
            </a:endParaRPr>
          </a:p>
        </p:txBody>
      </p:sp>
      <p:sp>
        <p:nvSpPr>
          <p:cNvPr id="12" name="Rectangle 11">
            <a:extLst>
              <a:ext uri="{FF2B5EF4-FFF2-40B4-BE49-F238E27FC236}">
                <a16:creationId xmlns:a16="http://schemas.microsoft.com/office/drawing/2014/main" id="{C7790978-6D61-BCC9-C422-8BA59E6F1A9C}"/>
              </a:ext>
            </a:extLst>
          </p:cNvPr>
          <p:cNvSpPr/>
          <p:nvPr/>
        </p:nvSpPr>
        <p:spPr>
          <a:xfrm>
            <a:off x="5436096" y="5502610"/>
            <a:ext cx="3456384" cy="66198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DeleteBookingCommand</a:t>
            </a:r>
            <a:endParaRPr lang="en-GB" b="1" dirty="0">
              <a:solidFill>
                <a:schemeClr val="accent4"/>
              </a:solidFill>
            </a:endParaRPr>
          </a:p>
        </p:txBody>
      </p:sp>
      <p:cxnSp>
        <p:nvCxnSpPr>
          <p:cNvPr id="14" name="Straight Arrow Connector 13">
            <a:extLst>
              <a:ext uri="{FF2B5EF4-FFF2-40B4-BE49-F238E27FC236}">
                <a16:creationId xmlns:a16="http://schemas.microsoft.com/office/drawing/2014/main" id="{B0544DA6-CF0E-9091-BDBC-8D356770F054}"/>
              </a:ext>
            </a:extLst>
          </p:cNvPr>
          <p:cNvCxnSpPr/>
          <p:nvPr/>
        </p:nvCxnSpPr>
        <p:spPr>
          <a:xfrm flipV="1">
            <a:off x="7092280" y="2218780"/>
            <a:ext cx="0" cy="562148"/>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AA44BBC-184A-440A-E485-43B8D3A738DC}"/>
              </a:ext>
            </a:extLst>
          </p:cNvPr>
          <p:cNvCxnSpPr/>
          <p:nvPr/>
        </p:nvCxnSpPr>
        <p:spPr>
          <a:xfrm flipV="1">
            <a:off x="7394032" y="3429000"/>
            <a:ext cx="0" cy="562148"/>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EB47F6-F298-31A2-5BC4-771E7526955E}"/>
              </a:ext>
            </a:extLst>
          </p:cNvPr>
          <p:cNvCxnSpPr>
            <a:cxnSpLocks/>
          </p:cNvCxnSpPr>
          <p:nvPr/>
        </p:nvCxnSpPr>
        <p:spPr>
          <a:xfrm flipV="1">
            <a:off x="7740352" y="4739060"/>
            <a:ext cx="0" cy="763550"/>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FD13B1-61B4-0015-CED4-6A8670D284A8}"/>
              </a:ext>
            </a:extLst>
          </p:cNvPr>
          <p:cNvCxnSpPr>
            <a:cxnSpLocks/>
          </p:cNvCxnSpPr>
          <p:nvPr/>
        </p:nvCxnSpPr>
        <p:spPr>
          <a:xfrm flipV="1">
            <a:off x="4728369" y="4739060"/>
            <a:ext cx="0" cy="763550"/>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BE7371-40A9-C77A-ADAE-D2A4FD672D62}"/>
              </a:ext>
            </a:extLst>
          </p:cNvPr>
          <p:cNvCxnSpPr>
            <a:cxnSpLocks/>
          </p:cNvCxnSpPr>
          <p:nvPr/>
        </p:nvCxnSpPr>
        <p:spPr>
          <a:xfrm flipV="1">
            <a:off x="3131840" y="3429000"/>
            <a:ext cx="1944216" cy="648072"/>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CE10C56-E7BD-EC86-2827-88D119A55D6E}"/>
              </a:ext>
            </a:extLst>
          </p:cNvPr>
          <p:cNvSpPr/>
          <p:nvPr/>
        </p:nvSpPr>
        <p:spPr>
          <a:xfrm>
            <a:off x="1691680" y="2060848"/>
            <a:ext cx="3168352" cy="113404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accent4"/>
                </a:solidFill>
              </a:rPr>
              <a:t>CommandManager</a:t>
            </a:r>
            <a:endParaRPr lang="en-GB" b="1" dirty="0">
              <a:solidFill>
                <a:schemeClr val="accent4"/>
              </a:solidFill>
            </a:endParaRPr>
          </a:p>
        </p:txBody>
      </p:sp>
      <p:cxnSp>
        <p:nvCxnSpPr>
          <p:cNvPr id="22" name="Straight Arrow Connector 21">
            <a:extLst>
              <a:ext uri="{FF2B5EF4-FFF2-40B4-BE49-F238E27FC236}">
                <a16:creationId xmlns:a16="http://schemas.microsoft.com/office/drawing/2014/main" id="{52F17609-47E4-97C4-F732-88341B248E4B}"/>
              </a:ext>
            </a:extLst>
          </p:cNvPr>
          <p:cNvCxnSpPr>
            <a:cxnSpLocks/>
          </p:cNvCxnSpPr>
          <p:nvPr/>
        </p:nvCxnSpPr>
        <p:spPr>
          <a:xfrm>
            <a:off x="251520" y="2532184"/>
            <a:ext cx="1440160" cy="0"/>
          </a:xfrm>
          <a:prstGeom prst="straightConnector1">
            <a:avLst/>
          </a:prstGeom>
          <a:ln w="31750">
            <a:solidFill>
              <a:srgbClr val="292A2D"/>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56658B-064B-043C-EF23-29E6211B944A}"/>
              </a:ext>
            </a:extLst>
          </p:cNvPr>
          <p:cNvSpPr txBox="1"/>
          <p:nvPr/>
        </p:nvSpPr>
        <p:spPr>
          <a:xfrm>
            <a:off x="-22827" y="1977691"/>
            <a:ext cx="1786515" cy="461665"/>
          </a:xfrm>
          <a:prstGeom prst="rect">
            <a:avLst/>
          </a:prstGeom>
          <a:noFill/>
        </p:spPr>
        <p:txBody>
          <a:bodyPr wrap="none" rtlCol="0">
            <a:spAutoFit/>
          </a:bodyPr>
          <a:lstStyle/>
          <a:p>
            <a:r>
              <a:rPr lang="en-GB" dirty="0"/>
              <a:t>Web request</a:t>
            </a:r>
          </a:p>
        </p:txBody>
      </p:sp>
    </p:spTree>
    <p:extLst>
      <p:ext uri="{BB962C8B-B14F-4D97-AF65-F5344CB8AC3E}">
        <p14:creationId xmlns:p14="http://schemas.microsoft.com/office/powerpoint/2010/main" val="1973473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642D-F594-5D67-FE1F-E45DF6B5F851}"/>
              </a:ext>
            </a:extLst>
          </p:cNvPr>
          <p:cNvSpPr>
            <a:spLocks noGrp="1"/>
          </p:cNvSpPr>
          <p:nvPr>
            <p:ph type="title"/>
          </p:nvPr>
        </p:nvSpPr>
        <p:spPr>
          <a:xfrm>
            <a:off x="457200" y="260648"/>
            <a:ext cx="8229600" cy="661988"/>
          </a:xfrm>
        </p:spPr>
        <p:txBody>
          <a:bodyPr/>
          <a:lstStyle/>
          <a:p>
            <a:r>
              <a:rPr lang="en-GB" dirty="0"/>
              <a:t>Benefits of Command structure</a:t>
            </a:r>
          </a:p>
        </p:txBody>
      </p:sp>
      <p:sp>
        <p:nvSpPr>
          <p:cNvPr id="3" name="Content Placeholder 2">
            <a:extLst>
              <a:ext uri="{FF2B5EF4-FFF2-40B4-BE49-F238E27FC236}">
                <a16:creationId xmlns:a16="http://schemas.microsoft.com/office/drawing/2014/main" id="{7BFC6FBB-C6BF-14FC-C4FD-9C1E72EA19E1}"/>
              </a:ext>
            </a:extLst>
          </p:cNvPr>
          <p:cNvSpPr>
            <a:spLocks noGrp="1"/>
          </p:cNvSpPr>
          <p:nvPr>
            <p:ph idx="1"/>
          </p:nvPr>
        </p:nvSpPr>
        <p:spPr>
          <a:xfrm>
            <a:off x="457200" y="1196752"/>
            <a:ext cx="7848600" cy="4572000"/>
          </a:xfrm>
        </p:spPr>
        <p:txBody>
          <a:bodyPr/>
          <a:lstStyle/>
          <a:p>
            <a:r>
              <a:rPr lang="en-GB" sz="2800" dirty="0"/>
              <a:t>All arguments can be validated once for each command</a:t>
            </a:r>
          </a:p>
          <a:p>
            <a:r>
              <a:rPr lang="en-GB" sz="2800" dirty="0"/>
              <a:t>All commands can perform standard functions such as returning standard arguments</a:t>
            </a:r>
          </a:p>
          <a:p>
            <a:r>
              <a:rPr lang="en-GB" sz="2800" dirty="0"/>
              <a:t>Commands can be authenticated using a single mechanism to provide better security</a:t>
            </a:r>
          </a:p>
          <a:p>
            <a:r>
              <a:rPr lang="en-GB" sz="2800" dirty="0"/>
              <a:t>Command interface can be adapted for different interfaces to model</a:t>
            </a:r>
          </a:p>
          <a:p>
            <a:pPr lvl="1"/>
            <a:r>
              <a:rPr lang="en-GB" sz="2800" dirty="0"/>
              <a:t>Web interface Java servlet</a:t>
            </a:r>
          </a:p>
          <a:p>
            <a:pPr lvl="1"/>
            <a:r>
              <a:rPr lang="en-GB" sz="2800" dirty="0"/>
              <a:t>Microsoft C# Windows web service</a:t>
            </a:r>
          </a:p>
          <a:p>
            <a:r>
              <a:rPr lang="en-GB" sz="2800" dirty="0"/>
              <a:t>Each command can protect itself from being executed in the incorrect role</a:t>
            </a:r>
          </a:p>
          <a:p>
            <a:pPr lvl="1"/>
            <a:endParaRPr lang="en-GB" dirty="0"/>
          </a:p>
        </p:txBody>
      </p:sp>
      <p:sp>
        <p:nvSpPr>
          <p:cNvPr id="4" name="Date Placeholder 3">
            <a:extLst>
              <a:ext uri="{FF2B5EF4-FFF2-40B4-BE49-F238E27FC236}">
                <a16:creationId xmlns:a16="http://schemas.microsoft.com/office/drawing/2014/main" id="{AD9BAC90-9E60-4DE7-1466-3A1992A8A696}"/>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FC446C77-E078-3503-5897-089201DDE840}"/>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1728DE12-29C4-B833-EA8B-A35478AEC1AA}"/>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61</a:t>
            </a:fld>
            <a:endParaRPr lang="en-US" altLang="en-US"/>
          </a:p>
        </p:txBody>
      </p:sp>
    </p:spTree>
    <p:extLst>
      <p:ext uri="{BB962C8B-B14F-4D97-AF65-F5344CB8AC3E}">
        <p14:creationId xmlns:p14="http://schemas.microsoft.com/office/powerpoint/2010/main" val="4099013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74625"/>
            <a:ext cx="8229600" cy="661988"/>
          </a:xfrm>
        </p:spPr>
        <p:txBody>
          <a:bodyPr/>
          <a:lstStyle/>
          <a:p>
            <a:r>
              <a:rPr lang="en-GB" altLang="en-US"/>
              <a:t>Factory class</a:t>
            </a:r>
          </a:p>
        </p:txBody>
      </p:sp>
      <p:sp>
        <p:nvSpPr>
          <p:cNvPr id="49155" name="Content Placeholder 2"/>
          <p:cNvSpPr>
            <a:spLocks noGrp="1"/>
          </p:cNvSpPr>
          <p:nvPr>
            <p:ph idx="1"/>
          </p:nvPr>
        </p:nvSpPr>
        <p:spPr>
          <a:xfrm>
            <a:off x="179388" y="1125538"/>
            <a:ext cx="8785225" cy="4572000"/>
          </a:xfrm>
        </p:spPr>
        <p:txBody>
          <a:bodyPr/>
          <a:lstStyle/>
          <a:p>
            <a:pPr lvl="1" indent="-342900">
              <a:lnSpc>
                <a:spcPct val="95000"/>
              </a:lnSpc>
              <a:spcBef>
                <a:spcPct val="0"/>
              </a:spcBef>
              <a:buClr>
                <a:srgbClr val="008000"/>
              </a:buClr>
              <a:buFontTx/>
              <a:buChar char="•"/>
            </a:pPr>
            <a:r>
              <a:rPr lang="en-US" altLang="en-US">
                <a:latin typeface="TheSans B5 Plain"/>
              </a:rPr>
              <a:t>Factory method constructs instances of a class</a:t>
            </a:r>
          </a:p>
          <a:p>
            <a:pPr lvl="1" indent="-342900">
              <a:lnSpc>
                <a:spcPct val="95000"/>
              </a:lnSpc>
              <a:spcBef>
                <a:spcPct val="0"/>
              </a:spcBef>
              <a:buClr>
                <a:srgbClr val="008000"/>
              </a:buClr>
              <a:buFontTx/>
              <a:buChar char="•"/>
            </a:pPr>
            <a:r>
              <a:rPr lang="en-US" altLang="en-US">
                <a:latin typeface="TheSans B5 Plain"/>
              </a:rPr>
              <a:t>Problem</a:t>
            </a:r>
          </a:p>
          <a:p>
            <a:pPr lvl="1" indent="-342900">
              <a:lnSpc>
                <a:spcPct val="95000"/>
              </a:lnSpc>
              <a:spcBef>
                <a:spcPct val="0"/>
              </a:spcBef>
              <a:buClr>
                <a:srgbClr val="008000"/>
              </a:buClr>
              <a:buFontTx/>
              <a:buChar char="•"/>
            </a:pPr>
            <a:r>
              <a:rPr lang="en-US" altLang="en-US">
                <a:latin typeface="TheSans B5 Plain"/>
              </a:rPr>
              <a:t>Constructing a Image class</a:t>
            </a:r>
          </a:p>
          <a:p>
            <a:pPr marL="857250" lvl="2" indent="-285750">
              <a:lnSpc>
                <a:spcPct val="95000"/>
              </a:lnSpc>
              <a:spcBef>
                <a:spcPct val="0"/>
              </a:spcBef>
              <a:buClr>
                <a:srgbClr val="000000"/>
              </a:buClr>
              <a:buSzPct val="80000"/>
              <a:buFont typeface="Courier New" panose="02070309020205020404" pitchFamily="49" charset="0"/>
              <a:buChar char="o"/>
            </a:pPr>
            <a:r>
              <a:rPr lang="en-US" altLang="en-US">
                <a:solidFill>
                  <a:srgbClr val="000000"/>
                </a:solidFill>
                <a:latin typeface="TheSans B5 Plain"/>
              </a:rPr>
              <a:t>Image format could be png, gif, jpg</a:t>
            </a:r>
          </a:p>
          <a:p>
            <a:pPr marL="857250" lvl="2" indent="-285750">
              <a:lnSpc>
                <a:spcPct val="95000"/>
              </a:lnSpc>
              <a:spcBef>
                <a:spcPct val="0"/>
              </a:spcBef>
              <a:buClr>
                <a:srgbClr val="000000"/>
              </a:buClr>
              <a:buSzPct val="80000"/>
              <a:buFont typeface="Courier New" panose="02070309020205020404" pitchFamily="49" charset="0"/>
              <a:buChar char="o"/>
            </a:pPr>
            <a:r>
              <a:rPr lang="en-US" altLang="en-US">
                <a:solidFill>
                  <a:srgbClr val="000000"/>
                </a:solidFill>
                <a:latin typeface="TheSans B5 Plain"/>
              </a:rPr>
              <a:t>Each format could have different image class</a:t>
            </a:r>
            <a:endParaRPr lang="en-US" altLang="en-US">
              <a:latin typeface="TheSans B5 Plain"/>
            </a:endParaRPr>
          </a:p>
          <a:p>
            <a:pPr marL="1257300" lvl="3">
              <a:lnSpc>
                <a:spcPct val="95000"/>
              </a:lnSpc>
              <a:spcBef>
                <a:spcPct val="0"/>
              </a:spcBef>
              <a:buClr>
                <a:srgbClr val="000000"/>
              </a:buClr>
              <a:buSzPct val="80000"/>
              <a:buFont typeface="Times" panose="02020603050405020304" pitchFamily="18" charset="0"/>
              <a:buNone/>
            </a:pPr>
            <a:endParaRPr lang="en-US" altLang="en-US">
              <a:latin typeface="TheSans B5 Plain"/>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a:solidFill>
                  <a:srgbClr val="000000"/>
                </a:solidFill>
                <a:latin typeface="TheSans B5 Plain"/>
              </a:rPr>
              <a:t>Calling code needs to use different class depending on image type</a:t>
            </a:r>
            <a:endParaRPr lang="en-US" altLang="en-US">
              <a:latin typeface="TheSans B5 Plain"/>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a:solidFill>
                  <a:srgbClr val="000000"/>
                </a:solidFill>
                <a:latin typeface="TheSans B5 Plain"/>
              </a:rPr>
              <a:t>ImagePNG image=new ImagePNG(“/picture.png”);</a:t>
            </a:r>
          </a:p>
          <a:p>
            <a:pPr marL="857250" lvl="2" indent="-285750">
              <a:lnSpc>
                <a:spcPct val="95000"/>
              </a:lnSpc>
              <a:spcBef>
                <a:spcPct val="0"/>
              </a:spcBef>
              <a:buClr>
                <a:srgbClr val="000000"/>
              </a:buClr>
              <a:buSzPct val="80000"/>
              <a:buFont typeface="Courier New" panose="02070309020205020404" pitchFamily="49" charset="0"/>
              <a:buChar char="o"/>
            </a:pPr>
            <a:r>
              <a:rPr lang="en-US" altLang="en-US">
                <a:solidFill>
                  <a:srgbClr val="000000"/>
                </a:solidFill>
                <a:latin typeface="TheSans B5 Plain"/>
              </a:rPr>
              <a:t>Type may not be know till runtime</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2DB4945-32AE-4727-8C62-79F16ED1C117}" type="slidenum">
              <a:rPr lang="en-US" altLang="en-US" sz="1200">
                <a:solidFill>
                  <a:srgbClr val="08515E"/>
                </a:solidFill>
              </a:rPr>
              <a:pPr/>
              <a:t>62</a:t>
            </a:fld>
            <a:endParaRPr lang="en-US" altLang="en-US" sz="1200">
              <a:solidFill>
                <a:srgbClr val="08515E"/>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60350"/>
            <a:ext cx="8229600" cy="661988"/>
          </a:xfrm>
        </p:spPr>
        <p:txBody>
          <a:bodyPr/>
          <a:lstStyle/>
          <a:p>
            <a:r>
              <a:rPr lang="en-US" altLang="en-US" sz="4000"/>
              <a:t>Factory example</a:t>
            </a:r>
            <a:endParaRPr lang="en-GB" altLang="en-US"/>
          </a:p>
        </p:txBody>
      </p:sp>
      <p:sp>
        <p:nvSpPr>
          <p:cNvPr id="50179" name="Content Placeholder 2"/>
          <p:cNvSpPr>
            <a:spLocks noGrp="1"/>
          </p:cNvSpPr>
          <p:nvPr>
            <p:ph idx="1"/>
          </p:nvPr>
        </p:nvSpPr>
        <p:spPr>
          <a:xfrm>
            <a:off x="457200" y="1017588"/>
            <a:ext cx="7848600" cy="4572000"/>
          </a:xfrm>
        </p:spPr>
        <p:txBody>
          <a:bodyPr/>
          <a:lstStyle/>
          <a:p>
            <a:pPr lvl="1" indent="-342900">
              <a:lnSpc>
                <a:spcPct val="95000"/>
              </a:lnSpc>
              <a:spcBef>
                <a:spcPct val="0"/>
              </a:spcBef>
              <a:buClr>
                <a:srgbClr val="008000"/>
              </a:buClr>
              <a:buFontTx/>
              <a:buChar char="•"/>
            </a:pPr>
            <a:r>
              <a:rPr lang="en-US" altLang="en-US" sz="3100">
                <a:latin typeface="TheSans B5 Plain"/>
              </a:rPr>
              <a:t>Solution</a:t>
            </a:r>
            <a:endParaRPr lang="en-US" altLang="en-US">
              <a:latin typeface="TheSans B5 Plain"/>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2700">
                <a:solidFill>
                  <a:srgbClr val="000000"/>
                </a:solidFill>
                <a:latin typeface="TheSans B5 Plain"/>
              </a:rPr>
              <a:t>Use inheritance from abstract class Image</a:t>
            </a:r>
            <a:endParaRPr lang="en-US" altLang="en-US">
              <a:latin typeface="TheSans B5 Plain"/>
            </a:endParaRPr>
          </a:p>
        </p:txBody>
      </p:sp>
      <p:sp>
        <p:nvSpPr>
          <p:cNvPr id="4" name="Date Placeholder 3"/>
          <p:cNvSpPr>
            <a:spLocks noGrp="1"/>
          </p:cNvSpPr>
          <p:nvPr>
            <p:ph type="dt" sz="quarter" idx="10"/>
          </p:nvPr>
        </p:nvSpPr>
        <p:spPr>
          <a:xfrm>
            <a:off x="3660775" y="6461125"/>
            <a:ext cx="2135188" cy="381000"/>
          </a:xfrm>
        </p:spPr>
        <p:txBody>
          <a:bodyPr/>
          <a:lstStyle/>
          <a:p>
            <a:pPr>
              <a:defRPr/>
            </a:pPr>
            <a:r>
              <a:rPr lang="en-US"/>
              <a:t>© University of Liverpool</a:t>
            </a:r>
          </a:p>
        </p:txBody>
      </p:sp>
      <p:sp>
        <p:nvSpPr>
          <p:cNvPr id="5" name="Footer Placeholder 4"/>
          <p:cNvSpPr>
            <a:spLocks noGrp="1"/>
          </p:cNvSpPr>
          <p:nvPr>
            <p:ph type="ftr" sz="quarter" idx="11"/>
          </p:nvPr>
        </p:nvSpPr>
        <p:spPr>
          <a:xfrm>
            <a:off x="457200" y="6461125"/>
            <a:ext cx="3043238" cy="381000"/>
          </a:xfrm>
        </p:spPr>
        <p:txBody>
          <a:bodyPr/>
          <a:lstStyle/>
          <a:p>
            <a:pPr>
              <a:defRPr/>
            </a:pPr>
            <a:r>
              <a:rPr lang="en-IE"/>
              <a:t>COMP319</a:t>
            </a:r>
            <a:endParaRPr lang="en-US"/>
          </a:p>
        </p:txBody>
      </p:sp>
      <p:sp>
        <p:nvSpPr>
          <p:cNvPr id="6" name="Slide Number Placeholder 5"/>
          <p:cNvSpPr>
            <a:spLocks noGrp="1"/>
          </p:cNvSpPr>
          <p:nvPr>
            <p:ph type="sldNum" sz="quarter" idx="12"/>
          </p:nvPr>
        </p:nvSpPr>
        <p:spPr>
          <a:xfrm>
            <a:off x="7391400" y="6461125"/>
            <a:ext cx="1371600" cy="304800"/>
          </a:xfrm>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55F2DFA-521E-4521-9372-C02A2E5A9519}" type="slidenum">
              <a:rPr lang="en-US" altLang="en-US" sz="1200">
                <a:solidFill>
                  <a:srgbClr val="08515E"/>
                </a:solidFill>
              </a:rPr>
              <a:pPr/>
              <a:t>63</a:t>
            </a:fld>
            <a:endParaRPr lang="en-US" altLang="en-US" sz="1200">
              <a:solidFill>
                <a:srgbClr val="08515E"/>
              </a:solidFill>
            </a:endParaRPr>
          </a:p>
        </p:txBody>
      </p:sp>
      <p:pic>
        <p:nvPicPr>
          <p:cNvPr id="501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63" y="2238375"/>
            <a:ext cx="24034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 Box 7"/>
          <p:cNvSpPr txBox="1">
            <a:spLocks noChangeArrowheads="1"/>
          </p:cNvSpPr>
          <p:nvPr/>
        </p:nvSpPr>
        <p:spPr bwMode="auto">
          <a:xfrm>
            <a:off x="3027363" y="2349500"/>
            <a:ext cx="2249487"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ctr" eaLnBrk="1" hangingPunct="1">
              <a:lnSpc>
                <a:spcPct val="95000"/>
              </a:lnSpc>
            </a:pPr>
            <a:r>
              <a:rPr lang="en-US" altLang="en-US" sz="2700" dirty="0">
                <a:solidFill>
                  <a:srgbClr val="3333CC"/>
                </a:solidFill>
                <a:latin typeface="Arial" panose="020B0604020202020204" pitchFamily="34" charset="0"/>
              </a:rPr>
              <a:t>Image</a:t>
            </a:r>
          </a:p>
        </p:txBody>
      </p:sp>
      <p:pic>
        <p:nvPicPr>
          <p:cNvPr id="501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372100"/>
            <a:ext cx="24145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Text Box 9"/>
          <p:cNvSpPr txBox="1">
            <a:spLocks noChangeArrowheads="1"/>
          </p:cNvSpPr>
          <p:nvPr/>
        </p:nvSpPr>
        <p:spPr bwMode="auto">
          <a:xfrm>
            <a:off x="693738" y="5481638"/>
            <a:ext cx="22494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ctr" eaLnBrk="1" hangingPunct="1">
              <a:lnSpc>
                <a:spcPct val="95000"/>
              </a:lnSpc>
            </a:pPr>
            <a:r>
              <a:rPr lang="en-US" altLang="en-US" sz="2700">
                <a:solidFill>
                  <a:srgbClr val="3333CC"/>
                </a:solidFill>
                <a:latin typeface="Arial" panose="020B0604020202020204" pitchFamily="34" charset="0"/>
              </a:rPr>
              <a:t>ImagePNG</a:t>
            </a:r>
          </a:p>
        </p:txBody>
      </p:sp>
      <p:pic>
        <p:nvPicPr>
          <p:cNvPr id="5018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2927350"/>
            <a:ext cx="20224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663" y="5372100"/>
            <a:ext cx="2403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9" name="Text Box 12"/>
          <p:cNvSpPr txBox="1">
            <a:spLocks noChangeArrowheads="1"/>
          </p:cNvSpPr>
          <p:nvPr/>
        </p:nvSpPr>
        <p:spPr bwMode="auto">
          <a:xfrm>
            <a:off x="3344863" y="5481638"/>
            <a:ext cx="22494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ctr" eaLnBrk="1" hangingPunct="1">
              <a:lnSpc>
                <a:spcPct val="95000"/>
              </a:lnSpc>
            </a:pPr>
            <a:r>
              <a:rPr lang="en-US" altLang="en-US" sz="2700">
                <a:solidFill>
                  <a:srgbClr val="3333CC"/>
                </a:solidFill>
                <a:latin typeface="Arial" panose="020B0604020202020204" pitchFamily="34" charset="0"/>
              </a:rPr>
              <a:t>ImageGIF</a:t>
            </a:r>
          </a:p>
        </p:txBody>
      </p:sp>
      <p:pic>
        <p:nvPicPr>
          <p:cNvPr id="5019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688" y="2936875"/>
            <a:ext cx="96837"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163" y="5372100"/>
            <a:ext cx="2403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2" name="Text Box 15"/>
          <p:cNvSpPr txBox="1">
            <a:spLocks noChangeArrowheads="1"/>
          </p:cNvSpPr>
          <p:nvPr/>
        </p:nvSpPr>
        <p:spPr bwMode="auto">
          <a:xfrm>
            <a:off x="6202363" y="5481638"/>
            <a:ext cx="22494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ctr" eaLnBrk="1" hangingPunct="1">
              <a:lnSpc>
                <a:spcPct val="95000"/>
              </a:lnSpc>
            </a:pPr>
            <a:r>
              <a:rPr lang="en-US" altLang="en-US" sz="2700">
                <a:solidFill>
                  <a:srgbClr val="3333CC"/>
                </a:solidFill>
                <a:latin typeface="Arial" panose="020B0604020202020204" pitchFamily="34" charset="0"/>
              </a:rPr>
              <a:t>ImageJPG</a:t>
            </a:r>
          </a:p>
        </p:txBody>
      </p:sp>
      <p:pic>
        <p:nvPicPr>
          <p:cNvPr id="50193"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663" y="2936875"/>
            <a:ext cx="2487612"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333375"/>
            <a:ext cx="8229600" cy="661988"/>
          </a:xfrm>
        </p:spPr>
        <p:txBody>
          <a:bodyPr/>
          <a:lstStyle/>
          <a:p>
            <a:endParaRPr lang="en-GB" altLang="en-US"/>
          </a:p>
        </p:txBody>
      </p:sp>
      <p:sp>
        <p:nvSpPr>
          <p:cNvPr id="3" name="Content Placeholder 2"/>
          <p:cNvSpPr>
            <a:spLocks noGrp="1"/>
          </p:cNvSpPr>
          <p:nvPr>
            <p:ph idx="1"/>
          </p:nvPr>
        </p:nvSpPr>
        <p:spPr>
          <a:xfrm>
            <a:off x="457200" y="1089025"/>
            <a:ext cx="7848600" cy="4572000"/>
          </a:xfrm>
        </p:spPr>
        <p:txBody>
          <a:bodyPr/>
          <a:lstStyle/>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public static  </a:t>
            </a:r>
            <a:r>
              <a:rPr lang="en-US" sz="2600" b="1" kern="1200" dirty="0" err="1">
                <a:solidFill>
                  <a:srgbClr val="000000"/>
                </a:solidFill>
                <a:latin typeface="Arial" charset="0"/>
              </a:rPr>
              <a:t>createImage</a:t>
            </a:r>
            <a:r>
              <a:rPr lang="en-US" sz="2600" b="1" kern="1200" dirty="0">
                <a:solidFill>
                  <a:srgbClr val="000000"/>
                </a:solidFill>
                <a:latin typeface="Arial" charset="0"/>
              </a:rPr>
              <a:t>(String </a:t>
            </a:r>
            <a:r>
              <a:rPr lang="en-US" sz="2600" b="1" kern="1200" dirty="0" err="1">
                <a:solidFill>
                  <a:srgbClr val="000000"/>
                </a:solidFill>
                <a:latin typeface="Arial" charset="0"/>
              </a:rPr>
              <a:t>fname</a:t>
            </a:r>
            <a:r>
              <a:rPr lang="en-US" sz="2600" b="1" kern="1200" dirty="0">
                <a:solidFill>
                  <a:srgbClr val="000000"/>
                </a:solidFill>
                <a:latin typeface="Arial" charset="0"/>
              </a:rPr>
              <a:t>) throws Exception {</a:t>
            </a: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if (</a:t>
            </a:r>
            <a:r>
              <a:rPr lang="en-US" sz="2600" b="1" kern="1200" dirty="0" err="1">
                <a:solidFill>
                  <a:srgbClr val="000000"/>
                </a:solidFill>
                <a:latin typeface="Arial" charset="0"/>
              </a:rPr>
              <a:t>fname.endsWith</a:t>
            </a:r>
            <a:r>
              <a:rPr lang="en-US" sz="2600" b="1" kern="1200" dirty="0">
                <a:solidFill>
                  <a:srgbClr val="000000"/>
                </a:solidFill>
                <a:latin typeface="Arial" charset="0"/>
              </a:rPr>
              <a:t>(“.gif”))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return( (Image) new </a:t>
            </a:r>
            <a:r>
              <a:rPr lang="en-US" sz="2600" b="1" kern="1200" dirty="0" err="1">
                <a:solidFill>
                  <a:srgbClr val="000000"/>
                </a:solidFill>
                <a:latin typeface="Arial" charset="0"/>
              </a:rPr>
              <a:t>ImageGIF</a:t>
            </a:r>
            <a:r>
              <a:rPr lang="en-US" sz="2600" b="1" kern="1200" dirty="0">
                <a:solidFill>
                  <a:srgbClr val="000000"/>
                </a:solidFill>
                <a:latin typeface="Arial" charset="0"/>
              </a:rPr>
              <a:t>(</a:t>
            </a:r>
            <a:r>
              <a:rPr lang="en-US" sz="2600" b="1" kern="1200" dirty="0" err="1">
                <a:solidFill>
                  <a:srgbClr val="000000"/>
                </a:solidFill>
                <a:latin typeface="Arial" charset="0"/>
              </a:rPr>
              <a:t>fname</a:t>
            </a: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if (</a:t>
            </a:r>
            <a:r>
              <a:rPr lang="en-US" sz="2600" b="1" kern="1200" dirty="0" err="1">
                <a:solidFill>
                  <a:srgbClr val="000000"/>
                </a:solidFill>
                <a:latin typeface="Arial" charset="0"/>
              </a:rPr>
              <a:t>fname.endsWith</a:t>
            </a:r>
            <a:r>
              <a:rPr lang="en-US" sz="2600" b="1" kern="1200" dirty="0">
                <a:solidFill>
                  <a:srgbClr val="000000"/>
                </a:solidFill>
                <a:latin typeface="Arial" charset="0"/>
              </a:rPr>
              <a:t>(“.</a:t>
            </a:r>
            <a:r>
              <a:rPr lang="en-US" sz="2600" b="1" kern="1200" dirty="0" err="1">
                <a:solidFill>
                  <a:srgbClr val="000000"/>
                </a:solidFill>
                <a:latin typeface="Arial" charset="0"/>
              </a:rPr>
              <a:t>png</a:t>
            </a: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return( (Image) new </a:t>
            </a:r>
            <a:r>
              <a:rPr lang="en-US" sz="2600" b="1" kern="1200" dirty="0" err="1">
                <a:solidFill>
                  <a:srgbClr val="000000"/>
                </a:solidFill>
                <a:latin typeface="Arial" charset="0"/>
              </a:rPr>
              <a:t>ImagePNG</a:t>
            </a:r>
            <a:r>
              <a:rPr lang="en-US" sz="2600" b="1" kern="1200" dirty="0">
                <a:solidFill>
                  <a:srgbClr val="000000"/>
                </a:solidFill>
                <a:latin typeface="Arial" charset="0"/>
              </a:rPr>
              <a:t>(</a:t>
            </a:r>
            <a:r>
              <a:rPr lang="en-US" sz="2600" b="1" kern="1200" dirty="0" err="1">
                <a:solidFill>
                  <a:srgbClr val="000000"/>
                </a:solidFill>
                <a:latin typeface="Arial" charset="0"/>
              </a:rPr>
              <a:t>fname</a:t>
            </a: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if (</a:t>
            </a:r>
            <a:r>
              <a:rPr lang="en-US" sz="2600" b="1" kern="1200" dirty="0" err="1">
                <a:solidFill>
                  <a:srgbClr val="000000"/>
                </a:solidFill>
                <a:latin typeface="Arial" charset="0"/>
              </a:rPr>
              <a:t>fname.endsWith</a:t>
            </a:r>
            <a:r>
              <a:rPr lang="en-US" sz="2600" b="1" kern="1200" dirty="0">
                <a:solidFill>
                  <a:srgbClr val="000000"/>
                </a:solidFill>
                <a:latin typeface="Arial" charset="0"/>
              </a:rPr>
              <a:t>(“.jpg”))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return( (Image) new </a:t>
            </a:r>
            <a:r>
              <a:rPr lang="en-US" sz="2600" b="1" kern="1200" dirty="0" err="1">
                <a:solidFill>
                  <a:srgbClr val="000000"/>
                </a:solidFill>
                <a:latin typeface="Arial" charset="0"/>
              </a:rPr>
              <a:t>ImageJPG</a:t>
            </a:r>
            <a:r>
              <a:rPr lang="en-US" sz="2600" b="1" kern="1200" dirty="0">
                <a:solidFill>
                  <a:srgbClr val="000000"/>
                </a:solidFill>
                <a:latin typeface="Arial" charset="0"/>
              </a:rPr>
              <a:t>(</a:t>
            </a:r>
            <a:r>
              <a:rPr lang="en-US" sz="2600" b="1" kern="1200" dirty="0" err="1">
                <a:solidFill>
                  <a:srgbClr val="000000"/>
                </a:solidFill>
                <a:latin typeface="Arial" charset="0"/>
              </a:rPr>
              <a:t>fname</a:t>
            </a:r>
            <a:r>
              <a:rPr lang="en-US" sz="2600" b="1" kern="1200" dirty="0">
                <a:solidFill>
                  <a:srgbClr val="000000"/>
                </a:solidFill>
                <a:latin typeface="Arial" charset="0"/>
              </a:rPr>
              <a:t>) );</a:t>
            </a:r>
            <a:endParaRPr lang="en-US" sz="2800" b="1" kern="1200" dirty="0">
              <a:solidFill>
                <a:srgbClr val="000000"/>
              </a:solidFill>
              <a:latin typeface="Times New Roman" pitchFamily="18"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    }</a:t>
            </a:r>
          </a:p>
          <a:p>
            <a:pPr marL="0" indent="0" eaLnBrk="1" hangingPunct="1">
              <a:lnSpc>
                <a:spcPct val="100000"/>
              </a:lnSpc>
              <a:spcBef>
                <a:spcPct val="0"/>
              </a:spcBef>
              <a:buFont typeface="Times" panose="02020603050405020304" pitchFamily="18" charset="0"/>
              <a:buNone/>
              <a:tabLst/>
              <a:defRPr/>
            </a:pPr>
            <a:r>
              <a:rPr lang="en-GB" sz="2600" b="1" kern="1200" dirty="0">
                <a:solidFill>
                  <a:srgbClr val="000000"/>
                </a:solidFill>
                <a:latin typeface="Arial" charset="0"/>
              </a:rPr>
              <a:t>    throw new Exception("Unknown image type for file "+</a:t>
            </a:r>
            <a:r>
              <a:rPr lang="en-GB" sz="2600" b="1" kern="1200" dirty="0" err="1">
                <a:solidFill>
                  <a:srgbClr val="000000"/>
                </a:solidFill>
                <a:latin typeface="Arial" charset="0"/>
              </a:rPr>
              <a:t>fname</a:t>
            </a:r>
            <a:r>
              <a:rPr lang="en-GB" sz="2600" b="1" kern="1200" dirty="0">
                <a:solidFill>
                  <a:srgbClr val="000000"/>
                </a:solidFill>
                <a:latin typeface="Arial" charset="0"/>
              </a:rPr>
              <a:t>);</a:t>
            </a:r>
            <a:endParaRPr lang="en-US" sz="2600" b="1" kern="1200" dirty="0">
              <a:solidFill>
                <a:srgbClr val="000000"/>
              </a:solidFill>
              <a:latin typeface="Arial" charset="0"/>
            </a:endParaRPr>
          </a:p>
          <a:p>
            <a:pPr marL="0" indent="0" eaLnBrk="1" hangingPunct="1">
              <a:lnSpc>
                <a:spcPct val="95000"/>
              </a:lnSpc>
              <a:spcBef>
                <a:spcPct val="0"/>
              </a:spcBef>
              <a:buFont typeface="Times" panose="02020603050405020304" pitchFamily="18" charset="0"/>
              <a:buNone/>
              <a:tabLst/>
              <a:defRPr/>
            </a:pPr>
            <a:r>
              <a:rPr lang="en-US" sz="2600" b="1" kern="1200" dirty="0">
                <a:solidFill>
                  <a:srgbClr val="000000"/>
                </a:solidFill>
                <a:latin typeface="Arial" charset="0"/>
              </a:rPr>
              <a:t>}</a:t>
            </a:r>
          </a:p>
          <a:p>
            <a:pPr>
              <a:defRPr/>
            </a:pPr>
            <a:endParaRPr lang="en-GB"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9327993-8048-4736-950E-D2089E0C8F26}" type="slidenum">
              <a:rPr lang="en-US" altLang="en-US" sz="1200">
                <a:solidFill>
                  <a:srgbClr val="08515E"/>
                </a:solidFill>
              </a:rPr>
              <a:pPr/>
              <a:t>64</a:t>
            </a:fld>
            <a:endParaRPr lang="en-US" altLang="en-US" sz="1200">
              <a:solidFill>
                <a:srgbClr val="08515E"/>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6A53-3CFA-70BA-FCB2-3CCE11AE2287}"/>
              </a:ext>
            </a:extLst>
          </p:cNvPr>
          <p:cNvSpPr>
            <a:spLocks noGrp="1"/>
          </p:cNvSpPr>
          <p:nvPr>
            <p:ph type="title"/>
          </p:nvPr>
        </p:nvSpPr>
        <p:spPr>
          <a:xfrm>
            <a:off x="457200" y="-27384"/>
            <a:ext cx="8229600" cy="661988"/>
          </a:xfrm>
        </p:spPr>
        <p:txBody>
          <a:bodyPr/>
          <a:lstStyle/>
          <a:p>
            <a:r>
              <a:rPr lang="en-GB" dirty="0"/>
              <a:t>Another example (code=</a:t>
            </a:r>
            <a:r>
              <a:rPr lang="en-GB" dirty="0" err="1"/>
              <a:t>factoryexample</a:t>
            </a:r>
            <a:r>
              <a:rPr lang="en-GB" dirty="0"/>
              <a:t>)</a:t>
            </a:r>
          </a:p>
        </p:txBody>
      </p:sp>
      <p:sp>
        <p:nvSpPr>
          <p:cNvPr id="3" name="Content Placeholder 2">
            <a:extLst>
              <a:ext uri="{FF2B5EF4-FFF2-40B4-BE49-F238E27FC236}">
                <a16:creationId xmlns:a16="http://schemas.microsoft.com/office/drawing/2014/main" id="{38B4259C-8B23-DF88-4F7C-40662DE510D8}"/>
              </a:ext>
            </a:extLst>
          </p:cNvPr>
          <p:cNvSpPr>
            <a:spLocks noGrp="1"/>
          </p:cNvSpPr>
          <p:nvPr>
            <p:ph idx="1"/>
          </p:nvPr>
        </p:nvSpPr>
        <p:spPr>
          <a:xfrm>
            <a:off x="457200" y="513184"/>
            <a:ext cx="7848600" cy="4572000"/>
          </a:xfrm>
        </p:spPr>
        <p:txBody>
          <a:bodyPr/>
          <a:lstStyle/>
          <a:p>
            <a:r>
              <a:rPr lang="en-GB" dirty="0"/>
              <a:t>You are developing a vending machine for an airport which will accept currencies from different countries</a:t>
            </a:r>
          </a:p>
          <a:p>
            <a:r>
              <a:rPr lang="en-GB" dirty="0"/>
              <a:t>You have implemented a class to represent coins, each hardware mechanism uses different handler</a:t>
            </a:r>
          </a:p>
          <a:p>
            <a:endParaRPr lang="en-GB" dirty="0"/>
          </a:p>
          <a:p>
            <a:pPr lvl="1"/>
            <a:r>
              <a:rPr lang="en-GB" dirty="0"/>
              <a:t> </a:t>
            </a:r>
          </a:p>
        </p:txBody>
      </p:sp>
      <p:sp>
        <p:nvSpPr>
          <p:cNvPr id="4" name="Date Placeholder 3">
            <a:extLst>
              <a:ext uri="{FF2B5EF4-FFF2-40B4-BE49-F238E27FC236}">
                <a16:creationId xmlns:a16="http://schemas.microsoft.com/office/drawing/2014/main" id="{99AD5949-E2A2-909B-6892-95B67659716C}"/>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6C8F5D34-183A-9736-EDD4-F56A7AD17649}"/>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5CCC8AA2-AEC9-480D-AD92-EFE67244BCA0}"/>
              </a:ext>
            </a:extLst>
          </p:cNvPr>
          <p:cNvSpPr>
            <a:spLocks noGrp="1"/>
          </p:cNvSpPr>
          <p:nvPr>
            <p:ph type="sldNum" sz="quarter" idx="12"/>
          </p:nvPr>
        </p:nvSpPr>
        <p:spPr/>
        <p:txBody>
          <a:bodyPr/>
          <a:lstStyle/>
          <a:p>
            <a:r>
              <a:rPr lang="en-US" altLang="en-US"/>
              <a:t>slide  </a:t>
            </a:r>
            <a:fld id="{3522F6FD-B88D-4A3C-9798-1970B1CB4C70}" type="slidenum">
              <a:rPr lang="en-US" altLang="en-US" smtClean="0"/>
              <a:pPr/>
              <a:t>65</a:t>
            </a:fld>
            <a:endParaRPr lang="en-US" altLang="en-US"/>
          </a:p>
        </p:txBody>
      </p:sp>
      <p:sp>
        <p:nvSpPr>
          <p:cNvPr id="8" name="Rectangle 7">
            <a:extLst>
              <a:ext uri="{FF2B5EF4-FFF2-40B4-BE49-F238E27FC236}">
                <a16:creationId xmlns:a16="http://schemas.microsoft.com/office/drawing/2014/main" id="{84044471-3DFC-9733-EA10-ED7AD29AC47A}"/>
              </a:ext>
            </a:extLst>
          </p:cNvPr>
          <p:cNvSpPr/>
          <p:nvPr/>
        </p:nvSpPr>
        <p:spPr>
          <a:xfrm>
            <a:off x="5569024" y="3068960"/>
            <a:ext cx="3179440"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ICoin</a:t>
            </a:r>
            <a:endParaRPr lang="en-GB" dirty="0">
              <a:solidFill>
                <a:srgbClr val="292A2D"/>
              </a:solidFill>
            </a:endParaRPr>
          </a:p>
        </p:txBody>
      </p:sp>
      <p:sp>
        <p:nvSpPr>
          <p:cNvPr id="9" name="Rectangle 8">
            <a:extLst>
              <a:ext uri="{FF2B5EF4-FFF2-40B4-BE49-F238E27FC236}">
                <a16:creationId xmlns:a16="http://schemas.microsoft.com/office/drawing/2014/main" id="{7ED2F372-67E7-A7E4-AF64-C680EE6EEEB8}"/>
              </a:ext>
            </a:extLst>
          </p:cNvPr>
          <p:cNvSpPr/>
          <p:nvPr/>
        </p:nvSpPr>
        <p:spPr>
          <a:xfrm>
            <a:off x="7441232" y="5085184"/>
            <a:ext cx="1595264"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CoinGBP</a:t>
            </a:r>
            <a:endParaRPr lang="en-GB" dirty="0">
              <a:solidFill>
                <a:srgbClr val="292A2D"/>
              </a:solidFill>
            </a:endParaRPr>
          </a:p>
        </p:txBody>
      </p:sp>
      <p:sp>
        <p:nvSpPr>
          <p:cNvPr id="10" name="Rectangle 9">
            <a:extLst>
              <a:ext uri="{FF2B5EF4-FFF2-40B4-BE49-F238E27FC236}">
                <a16:creationId xmlns:a16="http://schemas.microsoft.com/office/drawing/2014/main" id="{DFB031ED-D4D9-E52E-8A95-52F8021419CE}"/>
              </a:ext>
            </a:extLst>
          </p:cNvPr>
          <p:cNvSpPr/>
          <p:nvPr/>
        </p:nvSpPr>
        <p:spPr>
          <a:xfrm>
            <a:off x="508367" y="3780656"/>
            <a:ext cx="3179440"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CoinHandler</a:t>
            </a:r>
            <a:endParaRPr lang="en-GB" dirty="0">
              <a:solidFill>
                <a:srgbClr val="292A2D"/>
              </a:solidFill>
            </a:endParaRPr>
          </a:p>
        </p:txBody>
      </p:sp>
      <p:sp>
        <p:nvSpPr>
          <p:cNvPr id="11" name="Rectangle 10">
            <a:extLst>
              <a:ext uri="{FF2B5EF4-FFF2-40B4-BE49-F238E27FC236}">
                <a16:creationId xmlns:a16="http://schemas.microsoft.com/office/drawing/2014/main" id="{481669A7-F763-1678-A544-D60A33E47C41}"/>
              </a:ext>
            </a:extLst>
          </p:cNvPr>
          <p:cNvSpPr/>
          <p:nvPr/>
        </p:nvSpPr>
        <p:spPr>
          <a:xfrm>
            <a:off x="107504" y="4932784"/>
            <a:ext cx="2180586"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CoinFactoryGBP</a:t>
            </a:r>
            <a:endParaRPr lang="en-GB" dirty="0">
              <a:solidFill>
                <a:srgbClr val="292A2D"/>
              </a:solidFill>
            </a:endParaRPr>
          </a:p>
        </p:txBody>
      </p:sp>
      <p:sp>
        <p:nvSpPr>
          <p:cNvPr id="12" name="Rectangle 11">
            <a:extLst>
              <a:ext uri="{FF2B5EF4-FFF2-40B4-BE49-F238E27FC236}">
                <a16:creationId xmlns:a16="http://schemas.microsoft.com/office/drawing/2014/main" id="{C1F10186-3388-63CA-F810-799C9E065990}"/>
              </a:ext>
            </a:extLst>
          </p:cNvPr>
          <p:cNvSpPr/>
          <p:nvPr/>
        </p:nvSpPr>
        <p:spPr>
          <a:xfrm>
            <a:off x="2895470" y="4932784"/>
            <a:ext cx="2230890"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CoinFactoryUSD</a:t>
            </a:r>
            <a:endParaRPr lang="en-GB" dirty="0">
              <a:solidFill>
                <a:srgbClr val="292A2D"/>
              </a:solidFill>
            </a:endParaRPr>
          </a:p>
        </p:txBody>
      </p:sp>
      <p:cxnSp>
        <p:nvCxnSpPr>
          <p:cNvPr id="17" name="Connector: Elbow 16">
            <a:extLst>
              <a:ext uri="{FF2B5EF4-FFF2-40B4-BE49-F238E27FC236}">
                <a16:creationId xmlns:a16="http://schemas.microsoft.com/office/drawing/2014/main" id="{492A4FBA-BBBB-93F4-0711-22B9D73A7464}"/>
              </a:ext>
            </a:extLst>
          </p:cNvPr>
          <p:cNvCxnSpPr>
            <a:cxnSpLocks/>
          </p:cNvCxnSpPr>
          <p:nvPr/>
        </p:nvCxnSpPr>
        <p:spPr>
          <a:xfrm rot="16200000" flipV="1">
            <a:off x="2914300" y="4427212"/>
            <a:ext cx="579096" cy="432048"/>
          </a:xfrm>
          <a:prstGeom prst="bentConnector3">
            <a:avLst/>
          </a:prstGeom>
          <a:ln w="38100">
            <a:solidFill>
              <a:srgbClr val="292A2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7D819DD-A386-3D1E-90F6-E65838936E9B}"/>
              </a:ext>
            </a:extLst>
          </p:cNvPr>
          <p:cNvCxnSpPr>
            <a:cxnSpLocks/>
          </p:cNvCxnSpPr>
          <p:nvPr/>
        </p:nvCxnSpPr>
        <p:spPr>
          <a:xfrm rot="5400000" flipH="1" flipV="1">
            <a:off x="741635" y="4358371"/>
            <a:ext cx="579097" cy="569730"/>
          </a:xfrm>
          <a:prstGeom prst="bentConnector3">
            <a:avLst/>
          </a:prstGeom>
          <a:ln w="38100">
            <a:solidFill>
              <a:srgbClr val="292A2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55D117D-7A43-3E55-A3A0-F1140BA703D9}"/>
              </a:ext>
            </a:extLst>
          </p:cNvPr>
          <p:cNvCxnSpPr>
            <a:cxnSpLocks/>
          </p:cNvCxnSpPr>
          <p:nvPr/>
        </p:nvCxnSpPr>
        <p:spPr>
          <a:xfrm rot="5400000" flipH="1" flipV="1">
            <a:off x="6585930" y="4872980"/>
            <a:ext cx="424410" cy="1"/>
          </a:xfrm>
          <a:prstGeom prst="bentConnector3">
            <a:avLst/>
          </a:prstGeom>
          <a:ln w="38100">
            <a:solidFill>
              <a:srgbClr val="292A2D"/>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2F742B-0817-385B-A867-C35017C917CE}"/>
              </a:ext>
            </a:extLst>
          </p:cNvPr>
          <p:cNvSpPr/>
          <p:nvPr/>
        </p:nvSpPr>
        <p:spPr>
          <a:xfrm>
            <a:off x="5732512" y="5085184"/>
            <a:ext cx="1595264"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CoinUSD</a:t>
            </a:r>
            <a:endParaRPr lang="en-GB" dirty="0">
              <a:solidFill>
                <a:srgbClr val="292A2D"/>
              </a:solidFill>
            </a:endParaRPr>
          </a:p>
        </p:txBody>
      </p:sp>
      <p:cxnSp>
        <p:nvCxnSpPr>
          <p:cNvPr id="25" name="Connector: Elbow 24">
            <a:extLst>
              <a:ext uri="{FF2B5EF4-FFF2-40B4-BE49-F238E27FC236}">
                <a16:creationId xmlns:a16="http://schemas.microsoft.com/office/drawing/2014/main" id="{DBE9372F-BB0B-BF0F-7D04-1FAF906A4BD4}"/>
              </a:ext>
            </a:extLst>
          </p:cNvPr>
          <p:cNvCxnSpPr>
            <a:cxnSpLocks/>
          </p:cNvCxnSpPr>
          <p:nvPr/>
        </p:nvCxnSpPr>
        <p:spPr>
          <a:xfrm rot="16200000" flipV="1">
            <a:off x="7913716" y="4806720"/>
            <a:ext cx="414168" cy="87200"/>
          </a:xfrm>
          <a:prstGeom prst="bentConnector3">
            <a:avLst/>
          </a:prstGeom>
          <a:ln w="38100">
            <a:solidFill>
              <a:srgbClr val="292A2D"/>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88C7761-2655-4CB7-424D-8306F3D08724}"/>
              </a:ext>
            </a:extLst>
          </p:cNvPr>
          <p:cNvSpPr/>
          <p:nvPr/>
        </p:nvSpPr>
        <p:spPr>
          <a:xfrm>
            <a:off x="5551360" y="4005064"/>
            <a:ext cx="3179440"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292A2D"/>
                </a:solidFill>
              </a:rPr>
              <a:t>ICoin</a:t>
            </a:r>
            <a:endParaRPr lang="en-GB" dirty="0">
              <a:solidFill>
                <a:srgbClr val="292A2D"/>
              </a:solidFill>
            </a:endParaRPr>
          </a:p>
        </p:txBody>
      </p:sp>
      <p:cxnSp>
        <p:nvCxnSpPr>
          <p:cNvPr id="33" name="Connector: Elbow 32">
            <a:extLst>
              <a:ext uri="{FF2B5EF4-FFF2-40B4-BE49-F238E27FC236}">
                <a16:creationId xmlns:a16="http://schemas.microsoft.com/office/drawing/2014/main" id="{937CE175-D8B4-014A-A78E-24ECDC6DE08F}"/>
              </a:ext>
            </a:extLst>
          </p:cNvPr>
          <p:cNvCxnSpPr>
            <a:cxnSpLocks/>
          </p:cNvCxnSpPr>
          <p:nvPr/>
        </p:nvCxnSpPr>
        <p:spPr>
          <a:xfrm rot="5400000" flipH="1" flipV="1">
            <a:off x="6295389" y="3793993"/>
            <a:ext cx="297929" cy="1"/>
          </a:xfrm>
          <a:prstGeom prst="bentConnector3">
            <a:avLst>
              <a:gd name="adj1" fmla="val 50000"/>
            </a:avLst>
          </a:prstGeom>
          <a:ln w="38100">
            <a:solidFill>
              <a:srgbClr val="292A2D"/>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4370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333375"/>
            <a:ext cx="8229600" cy="661988"/>
          </a:xfrm>
        </p:spPr>
        <p:txBody>
          <a:bodyPr/>
          <a:lstStyle/>
          <a:p>
            <a:r>
              <a:rPr lang="en-GB" altLang="en-US" sz="4000" b="1">
                <a:solidFill>
                  <a:srgbClr val="FF0000"/>
                </a:solidFill>
                <a:latin typeface="Arial" panose="020B0604020202020204" pitchFamily="34" charset="0"/>
              </a:rPr>
              <a:t>Singleton</a:t>
            </a:r>
            <a:endParaRPr lang="en-GB" altLang="en-US"/>
          </a:p>
        </p:txBody>
      </p:sp>
      <p:sp>
        <p:nvSpPr>
          <p:cNvPr id="52227" name="Content Placeholder 2"/>
          <p:cNvSpPr>
            <a:spLocks noGrp="1"/>
          </p:cNvSpPr>
          <p:nvPr>
            <p:ph idx="1"/>
          </p:nvPr>
        </p:nvSpPr>
        <p:spPr>
          <a:xfrm>
            <a:off x="457200" y="1304925"/>
            <a:ext cx="7848600" cy="4572000"/>
          </a:xfrm>
        </p:spPr>
        <p:txBody>
          <a:bodyPr/>
          <a:lstStyle/>
          <a:p>
            <a:pPr eaLnBrk="1" hangingPunct="1">
              <a:lnSpc>
                <a:spcPct val="100000"/>
              </a:lnSpc>
              <a:buFontTx/>
              <a:buChar char="•"/>
              <a:tabLst/>
            </a:pPr>
            <a:r>
              <a:rPr lang="en-GB" altLang="en-US" sz="2800" b="1" dirty="0">
                <a:solidFill>
                  <a:srgbClr val="008000"/>
                </a:solidFill>
                <a:latin typeface="Arial" panose="020B0604020202020204" pitchFamily="34" charset="0"/>
              </a:rPr>
              <a:t>Single instance of class</a:t>
            </a:r>
          </a:p>
          <a:p>
            <a:pPr eaLnBrk="1" hangingPunct="1">
              <a:lnSpc>
                <a:spcPct val="100000"/>
              </a:lnSpc>
              <a:buFontTx/>
              <a:buChar char="•"/>
              <a:tabLst/>
            </a:pPr>
            <a:r>
              <a:rPr lang="en-GB" altLang="en-US" sz="2800" b="1" dirty="0">
                <a:solidFill>
                  <a:srgbClr val="008000"/>
                </a:solidFill>
                <a:latin typeface="Arial" panose="020B0604020202020204" pitchFamily="34" charset="0"/>
              </a:rPr>
              <a:t>Constructor is private</a:t>
            </a:r>
          </a:p>
          <a:p>
            <a:pPr eaLnBrk="1" hangingPunct="1">
              <a:lnSpc>
                <a:spcPct val="100000"/>
              </a:lnSpc>
              <a:buFontTx/>
              <a:buChar char="•"/>
              <a:tabLst/>
            </a:pPr>
            <a:r>
              <a:rPr lang="en-GB" altLang="en-US" sz="2800" b="1" dirty="0">
                <a:solidFill>
                  <a:srgbClr val="008000"/>
                </a:solidFill>
                <a:latin typeface="Arial" panose="020B0604020202020204" pitchFamily="34" charset="0"/>
              </a:rPr>
              <a:t>static final Class instance constructed when application loads or loaded only when need (lazy initialization)</a:t>
            </a:r>
          </a:p>
          <a:p>
            <a:pPr eaLnBrk="1" hangingPunct="1">
              <a:lnSpc>
                <a:spcPct val="100000"/>
              </a:lnSpc>
              <a:buFontTx/>
              <a:buChar char="•"/>
              <a:tabLst/>
            </a:pPr>
            <a:r>
              <a:rPr lang="en-GB" altLang="en-US" sz="2800" b="1" dirty="0">
                <a:solidFill>
                  <a:srgbClr val="008000"/>
                </a:solidFill>
                <a:latin typeface="Arial" panose="020B0604020202020204" pitchFamily="34" charset="0"/>
              </a:rPr>
              <a:t>Examples of usage</a:t>
            </a:r>
          </a:p>
          <a:p>
            <a:pPr marL="742950" lvl="1" indent="-285750" eaLnBrk="1" hangingPunct="1">
              <a:lnSpc>
                <a:spcPct val="100000"/>
              </a:lnSpc>
              <a:buFontTx/>
              <a:buChar char="–"/>
              <a:tabLst/>
            </a:pPr>
            <a:r>
              <a:rPr lang="en-GB" altLang="en-US" sz="2400" b="1" dirty="0">
                <a:solidFill>
                  <a:srgbClr val="008000"/>
                </a:solidFill>
                <a:latin typeface="Arial" panose="020B0604020202020204" pitchFamily="34" charset="0"/>
              </a:rPr>
              <a:t>to access database so that all threads go through one control point</a:t>
            </a:r>
          </a:p>
          <a:p>
            <a:pPr marL="742950" lvl="1" indent="-285750" eaLnBrk="1" hangingPunct="1">
              <a:lnSpc>
                <a:spcPct val="100000"/>
              </a:lnSpc>
              <a:buFontTx/>
              <a:buChar char="–"/>
              <a:tabLst/>
            </a:pPr>
            <a:r>
              <a:rPr lang="en-GB" altLang="en-US" sz="2400" b="1" dirty="0">
                <a:solidFill>
                  <a:srgbClr val="008000"/>
                </a:solidFill>
                <a:latin typeface="Arial" panose="020B0604020202020204" pitchFamily="34" charset="0"/>
              </a:rPr>
              <a:t>Font class keeps memory load low</a:t>
            </a:r>
          </a:p>
          <a:p>
            <a:pPr eaLnBrk="1" hangingPunct="1">
              <a:lnSpc>
                <a:spcPct val="100000"/>
              </a:lnSpc>
              <a:buFontTx/>
              <a:buChar char="•"/>
              <a:tabLst/>
            </a:pPr>
            <a:endParaRPr lang="en-GB" altLang="en-US" sz="2800" b="1" dirty="0">
              <a:solidFill>
                <a:srgbClr val="008000"/>
              </a:solidFill>
              <a:latin typeface="Arial" panose="020B0604020202020204" pitchFamily="34" charset="0"/>
            </a:endParaRPr>
          </a:p>
          <a:p>
            <a:pPr>
              <a:tabLst/>
            </a:pPr>
            <a:endParaRPr lang="en-GB" altLang="en-US" sz="28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343F50C-C8DE-4C19-BA6E-36BE0820B12C}" type="slidenum">
              <a:rPr lang="en-US" altLang="en-US" sz="1200">
                <a:solidFill>
                  <a:srgbClr val="08515E"/>
                </a:solidFill>
              </a:rPr>
              <a:pPr/>
              <a:t>66</a:t>
            </a:fld>
            <a:endParaRPr lang="en-US" altLang="en-US" sz="1200">
              <a:solidFill>
                <a:srgbClr val="08515E"/>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476250"/>
            <a:ext cx="8229600" cy="661988"/>
          </a:xfrm>
        </p:spPr>
        <p:txBody>
          <a:bodyPr/>
          <a:lstStyle/>
          <a:p>
            <a:r>
              <a:rPr lang="en-GB" altLang="en-US" sz="4000" b="1">
                <a:solidFill>
                  <a:srgbClr val="FF0000"/>
                </a:solidFill>
                <a:latin typeface="Arial" panose="020B0604020202020204" pitchFamily="34" charset="0"/>
              </a:rPr>
              <a:t>Singleton Example in Java</a:t>
            </a:r>
            <a:endParaRPr lang="en-GB" altLang="en-US"/>
          </a:p>
        </p:txBody>
      </p:sp>
      <p:sp>
        <p:nvSpPr>
          <p:cNvPr id="53251" name="Content Placeholder 2"/>
          <p:cNvSpPr>
            <a:spLocks noGrp="1"/>
          </p:cNvSpPr>
          <p:nvPr>
            <p:ph idx="1"/>
          </p:nvPr>
        </p:nvSpPr>
        <p:spPr>
          <a:xfrm>
            <a:off x="457200" y="1341438"/>
            <a:ext cx="7848600" cy="4572000"/>
          </a:xfrm>
        </p:spPr>
        <p:txBody>
          <a:bodyPr/>
          <a:lstStyle/>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public class DbaseConnector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private static final DbaseConnector instance=new DbaseConnector();</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private DbaseConnector()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 database construction code…..</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endParaRPr lang="en-GB" altLang="en-US" sz="2400" b="1">
              <a:solidFill>
                <a:srgbClr val="008000"/>
              </a:solidFill>
              <a:latin typeface="Arial" panose="020B0604020202020204" pitchFamily="34" charset="0"/>
            </a:endParaRP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public static DbaseConnector getInstance()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return(instance);</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r>
              <a:rPr lang="en-GB" altLang="en-US" b="1">
                <a:solidFill>
                  <a:srgbClr val="008000"/>
                </a:solidFill>
                <a:latin typeface="Arial" panose="020B0604020202020204" pitchFamily="34" charset="0"/>
              </a:rPr>
              <a:t>}</a:t>
            </a:r>
          </a:p>
          <a:p>
            <a:pPr>
              <a:tabLst/>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C6093D3-2523-41FC-A818-8220BE7AEAB9}" type="slidenum">
              <a:rPr lang="en-US" altLang="en-US" sz="1200">
                <a:solidFill>
                  <a:srgbClr val="08515E"/>
                </a:solidFill>
              </a:rPr>
              <a:pPr/>
              <a:t>67</a:t>
            </a:fld>
            <a:endParaRPr lang="en-US" altLang="en-US" sz="1200">
              <a:solidFill>
                <a:srgbClr val="08515E"/>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07950" y="781050"/>
            <a:ext cx="9001125" cy="661988"/>
          </a:xfrm>
        </p:spPr>
        <p:txBody>
          <a:bodyPr/>
          <a:lstStyle/>
          <a:p>
            <a:r>
              <a:rPr lang="en-GB" altLang="en-US" b="1"/>
              <a:t>Singleton Example (lazy initialization) </a:t>
            </a:r>
          </a:p>
        </p:txBody>
      </p:sp>
      <p:sp>
        <p:nvSpPr>
          <p:cNvPr id="54275" name="Content Placeholder 2"/>
          <p:cNvSpPr>
            <a:spLocks noGrp="1"/>
          </p:cNvSpPr>
          <p:nvPr>
            <p:ph idx="1"/>
          </p:nvPr>
        </p:nvSpPr>
        <p:spPr/>
        <p:txBody>
          <a:bodyPr/>
          <a:lstStyle/>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public class DbaseConnector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private static DbaseConnector instance;</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private DbaseConnector()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 database construction code…..</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public static DbaseConnector synchronized getInstance()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if (instance==null)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instance=new DbaseConnector();</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return(instance);</a:t>
            </a:r>
          </a:p>
          <a:p>
            <a:pPr eaLnBrk="1" hangingPunct="1">
              <a:lnSpc>
                <a:spcPct val="100000"/>
              </a:lnSpc>
              <a:buFont typeface="Times" panose="02020603050405020304" pitchFamily="18" charset="0"/>
              <a:buNone/>
              <a:tabLst/>
            </a:pPr>
            <a:r>
              <a:rPr lang="en-GB" altLang="en-US" sz="20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r>
              <a:rPr lang="en-GB" altLang="en-US" sz="2800" b="1">
                <a:solidFill>
                  <a:srgbClr val="008000"/>
                </a:solidFill>
                <a:latin typeface="Arial" panose="020B0604020202020204" pitchFamily="34" charset="0"/>
              </a:rPr>
              <a:t>}</a:t>
            </a:r>
          </a:p>
          <a:p>
            <a:pPr>
              <a:tabLst/>
            </a:pPr>
            <a:endParaRPr lang="en-GB" altLang="en-US" sz="28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6DEEF11F-AB0D-4FD9-A53B-1AC0A85271A0}" type="slidenum">
              <a:rPr lang="en-US" altLang="en-US" sz="1200">
                <a:solidFill>
                  <a:srgbClr val="08515E"/>
                </a:solidFill>
              </a:rPr>
              <a:pPr/>
              <a:t>68</a:t>
            </a:fld>
            <a:endParaRPr lang="en-US" altLang="en-US" sz="1200">
              <a:solidFill>
                <a:srgbClr val="08515E"/>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altLang="en-US" b="1"/>
              <a:t>Wrapper classes</a:t>
            </a:r>
          </a:p>
        </p:txBody>
      </p:sp>
      <p:sp>
        <p:nvSpPr>
          <p:cNvPr id="55299" name="Content Placeholder 2"/>
          <p:cNvSpPr>
            <a:spLocks noGrp="1"/>
          </p:cNvSpPr>
          <p:nvPr>
            <p:ph idx="1"/>
          </p:nvPr>
        </p:nvSpPr>
        <p:spPr/>
        <p:txBody>
          <a:bodyPr/>
          <a:lstStyle/>
          <a:p>
            <a:pPr eaLnBrk="1" hangingPunct="1">
              <a:lnSpc>
                <a:spcPct val="100000"/>
              </a:lnSpc>
              <a:buFontTx/>
              <a:buChar char="•"/>
              <a:tabLst/>
            </a:pPr>
            <a:r>
              <a:rPr lang="en-GB" altLang="en-US" b="1">
                <a:solidFill>
                  <a:srgbClr val="008000"/>
                </a:solidFill>
                <a:latin typeface="Arial" panose="020B0604020202020204" pitchFamily="34" charset="0"/>
              </a:rPr>
              <a:t>Problem</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Different external technologies to connect to</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Example for database connection</a:t>
            </a:r>
          </a:p>
          <a:p>
            <a:pPr marL="1143000" lvl="2" eaLnBrk="1" hangingPunct="1">
              <a:lnSpc>
                <a:spcPct val="100000"/>
              </a:lnSpc>
              <a:buFontTx/>
              <a:buChar char="•"/>
              <a:tabLst/>
            </a:pPr>
            <a:r>
              <a:rPr lang="en-GB" altLang="en-US" sz="2400" b="1">
                <a:solidFill>
                  <a:srgbClr val="008000"/>
                </a:solidFill>
                <a:latin typeface="Arial" panose="020B0604020202020204" pitchFamily="34" charset="0"/>
              </a:rPr>
              <a:t>ODBC		(Microsoft)</a:t>
            </a:r>
          </a:p>
          <a:p>
            <a:pPr marL="1143000" lvl="2" eaLnBrk="1" hangingPunct="1">
              <a:lnSpc>
                <a:spcPct val="100000"/>
              </a:lnSpc>
              <a:buFontTx/>
              <a:buChar char="•"/>
              <a:tabLst/>
            </a:pPr>
            <a:r>
              <a:rPr lang="en-GB" altLang="en-US" sz="2400" b="1">
                <a:solidFill>
                  <a:srgbClr val="008000"/>
                </a:solidFill>
                <a:latin typeface="Arial" panose="020B0604020202020204" pitchFamily="34" charset="0"/>
              </a:rPr>
              <a:t>JDBC		(Java standard)</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Other examples</a:t>
            </a:r>
          </a:p>
          <a:p>
            <a:pPr marL="1143000" lvl="2" eaLnBrk="1" hangingPunct="1">
              <a:lnSpc>
                <a:spcPct val="100000"/>
              </a:lnSpc>
              <a:buFontTx/>
              <a:buChar char="•"/>
              <a:tabLst/>
            </a:pPr>
            <a:r>
              <a:rPr lang="en-GB" altLang="en-US" sz="2400" b="1">
                <a:solidFill>
                  <a:srgbClr val="008000"/>
                </a:solidFill>
                <a:latin typeface="Arial" panose="020B0604020202020204" pitchFamily="34" charset="0"/>
              </a:rPr>
              <a:t>External Credit card payment</a:t>
            </a:r>
          </a:p>
          <a:p>
            <a:pPr marL="1143000" lvl="2" eaLnBrk="1" hangingPunct="1">
              <a:lnSpc>
                <a:spcPct val="100000"/>
              </a:lnSpc>
              <a:buFontTx/>
              <a:buChar char="•"/>
              <a:tabLst/>
            </a:pPr>
            <a:r>
              <a:rPr lang="en-GB" altLang="en-US" sz="2400" b="1">
                <a:solidFill>
                  <a:srgbClr val="008000"/>
                </a:solidFill>
                <a:latin typeface="Arial" panose="020B0604020202020204" pitchFamily="34" charset="0"/>
              </a:rPr>
              <a:t>Network connection (Java and Microsoft)</a:t>
            </a:r>
          </a:p>
          <a:p>
            <a:pPr marL="1143000" lvl="2" eaLnBrk="1" hangingPunct="1">
              <a:lnSpc>
                <a:spcPct val="100000"/>
              </a:lnSpc>
              <a:buFontTx/>
              <a:buChar char="•"/>
              <a:tabLst/>
            </a:pPr>
            <a:r>
              <a:rPr lang="en-GB" altLang="en-US" sz="2400" b="1">
                <a:solidFill>
                  <a:srgbClr val="008000"/>
                </a:solidFill>
                <a:latin typeface="Arial" panose="020B0604020202020204" pitchFamily="34" charset="0"/>
              </a:rPr>
              <a:t>Data structure libraries </a:t>
            </a:r>
          </a:p>
          <a:p>
            <a:pPr>
              <a:tabLst/>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12ACC88-01FE-41E4-BFA1-D62E30EFE9BE}" type="slidenum">
              <a:rPr lang="en-US" altLang="en-US" sz="1200">
                <a:solidFill>
                  <a:srgbClr val="08515E"/>
                </a:solidFill>
              </a:rPr>
              <a:pPr/>
              <a:t>69</a:t>
            </a:fld>
            <a:endParaRPr lang="en-US" altLang="en-US" sz="1200">
              <a:solidFill>
                <a:srgbClr val="08515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15888"/>
            <a:ext cx="8229600" cy="661987"/>
          </a:xfrm>
        </p:spPr>
        <p:txBody>
          <a:bodyPr/>
          <a:lstStyle/>
          <a:p>
            <a:r>
              <a:rPr lang="en-GB" altLang="en-US"/>
              <a:t>Good design principles</a:t>
            </a:r>
          </a:p>
        </p:txBody>
      </p:sp>
      <p:sp>
        <p:nvSpPr>
          <p:cNvPr id="8195" name="Content Placeholder 2"/>
          <p:cNvSpPr>
            <a:spLocks noGrp="1"/>
          </p:cNvSpPr>
          <p:nvPr>
            <p:ph idx="1"/>
          </p:nvPr>
        </p:nvSpPr>
        <p:spPr>
          <a:xfrm>
            <a:off x="457200" y="765175"/>
            <a:ext cx="7848600" cy="4572000"/>
          </a:xfrm>
        </p:spPr>
        <p:txBody>
          <a:bodyPr/>
          <a:lstStyle/>
          <a:p>
            <a:r>
              <a:rPr lang="en-GB" altLang="en-US"/>
              <a:t>DRY</a:t>
            </a:r>
          </a:p>
          <a:p>
            <a:pPr lvl="1"/>
            <a:r>
              <a:rPr lang="en-GB" altLang="en-US">
                <a:latin typeface="TheSans B5 Plain"/>
              </a:rPr>
              <a:t>Don't Repeat Yourself</a:t>
            </a:r>
          </a:p>
          <a:p>
            <a:pPr lvl="1"/>
            <a:r>
              <a:rPr lang="en-GB" altLang="en-US">
                <a:latin typeface="TheSans B5 Plain"/>
              </a:rPr>
              <a:t>So</a:t>
            </a:r>
          </a:p>
          <a:p>
            <a:pPr lvl="2"/>
            <a:r>
              <a:rPr lang="en-GB" altLang="en-US">
                <a:latin typeface="TheSans B5 Plain"/>
              </a:rPr>
              <a:t>1 version of (data, algorithm, document, image file, test plan)</a:t>
            </a:r>
          </a:p>
          <a:p>
            <a:pPr lvl="2"/>
            <a:r>
              <a:rPr lang="en-GB" altLang="en-US">
                <a:latin typeface="TheSans B5 Plain"/>
              </a:rPr>
              <a:t>Authoritative</a:t>
            </a:r>
          </a:p>
          <a:p>
            <a:pPr lvl="2"/>
            <a:r>
              <a:rPr lang="en-GB" altLang="en-US">
                <a:latin typeface="TheSans B5 Plain"/>
              </a:rPr>
              <a:t>Example for encryption algorithm use a code generator to generate javascript version from Java</a:t>
            </a:r>
          </a:p>
          <a:p>
            <a:pPr lvl="1"/>
            <a:r>
              <a:rPr lang="en-GB" altLang="en-US">
                <a:latin typeface="TheSans B5 Plain"/>
              </a:rPr>
              <a:t>Ok</a:t>
            </a:r>
          </a:p>
          <a:p>
            <a:pPr lvl="2"/>
            <a:r>
              <a:rPr lang="en-GB" altLang="en-US">
                <a:latin typeface="TheSans B5 Plain"/>
              </a:rPr>
              <a:t>To have cached copies, as long as they are generated from the original</a:t>
            </a:r>
          </a:p>
          <a:p>
            <a:pPr lvl="2"/>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5FB0C01-6619-4F2E-8FA7-4B01EF32E280}" type="slidenum">
              <a:rPr lang="en-US" altLang="en-US" sz="1200">
                <a:solidFill>
                  <a:srgbClr val="08515E"/>
                </a:solidFill>
              </a:rPr>
              <a:pPr/>
              <a:t>7</a:t>
            </a:fld>
            <a:endParaRPr lang="en-US" altLang="en-US" sz="1200">
              <a:solidFill>
                <a:srgbClr val="08515E"/>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GB" altLang="en-US" b="1"/>
              <a:t>Wrapper classes</a:t>
            </a:r>
          </a:p>
        </p:txBody>
      </p:sp>
      <p:sp>
        <p:nvSpPr>
          <p:cNvPr id="56323" name="Content Placeholder 2"/>
          <p:cNvSpPr>
            <a:spLocks noGrp="1"/>
          </p:cNvSpPr>
          <p:nvPr>
            <p:ph idx="1"/>
          </p:nvPr>
        </p:nvSpPr>
        <p:spPr/>
        <p:txBody>
          <a:bodyPr/>
          <a:lstStyle/>
          <a:p>
            <a:pPr eaLnBrk="1" hangingPunct="1">
              <a:lnSpc>
                <a:spcPct val="100000"/>
              </a:lnSpc>
              <a:buFontTx/>
              <a:buChar char="•"/>
              <a:tabLst/>
            </a:pPr>
            <a:r>
              <a:rPr lang="en-GB" altLang="en-US" b="1">
                <a:solidFill>
                  <a:srgbClr val="008000"/>
                </a:solidFill>
                <a:latin typeface="Arial" panose="020B0604020202020204" pitchFamily="34" charset="0"/>
              </a:rPr>
              <a:t>Problem with coding directly</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Code will end up messy</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Hard to port</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Hard to understand</a:t>
            </a:r>
          </a:p>
          <a:p>
            <a:pPr eaLnBrk="1" hangingPunct="1">
              <a:lnSpc>
                <a:spcPct val="100000"/>
              </a:lnSpc>
              <a:buFontTx/>
              <a:buChar char="•"/>
              <a:tabLst/>
            </a:pPr>
            <a:r>
              <a:rPr lang="en-GB" altLang="en-US" b="1">
                <a:solidFill>
                  <a:srgbClr val="008000"/>
                </a:solidFill>
                <a:latin typeface="Arial" panose="020B0604020202020204" pitchFamily="34" charset="0"/>
              </a:rPr>
              <a:t>Benefits of wrapping code</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easier to swap modules (e.g. CC function)</a:t>
            </a:r>
          </a:p>
          <a:p>
            <a:pPr marL="742950" lvl="1" indent="-285750" eaLnBrk="1" hangingPunct="1">
              <a:lnSpc>
                <a:spcPct val="100000"/>
              </a:lnSpc>
              <a:buFontTx/>
              <a:buChar char="–"/>
              <a:tabLst/>
            </a:pPr>
            <a:r>
              <a:rPr lang="en-GB" altLang="en-US" sz="2800" b="1">
                <a:solidFill>
                  <a:srgbClr val="008000"/>
                </a:solidFill>
                <a:latin typeface="Arial" panose="020B0604020202020204" pitchFamily="34" charset="0"/>
              </a:rPr>
              <a:t>easier to implement standard functions (e.g. accountancy, error logs)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9D218EF-4791-4B20-BED1-CC279796BC9E}" type="slidenum">
              <a:rPr lang="en-US" altLang="en-US" sz="1200">
                <a:solidFill>
                  <a:srgbClr val="08515E"/>
                </a:solidFill>
              </a:rPr>
              <a:pPr/>
              <a:t>70</a:t>
            </a:fld>
            <a:endParaRPr lang="en-US" altLang="en-US" sz="1200">
              <a:solidFill>
                <a:srgbClr val="08515E"/>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ltLang="en-US"/>
              <a:t>Wrapper example (unwrapped code)</a:t>
            </a:r>
          </a:p>
        </p:txBody>
      </p:sp>
      <p:sp>
        <p:nvSpPr>
          <p:cNvPr id="57347" name="Content Placeholder 2"/>
          <p:cNvSpPr>
            <a:spLocks noGrp="1"/>
          </p:cNvSpPr>
          <p:nvPr>
            <p:ph idx="1"/>
          </p:nvPr>
        </p:nvSpPr>
        <p:spPr>
          <a:xfrm>
            <a:off x="179388" y="1665288"/>
            <a:ext cx="8856662" cy="4572000"/>
          </a:xfrm>
        </p:spPr>
        <p:txBody>
          <a:bodyPr/>
          <a:lstStyle/>
          <a:p>
            <a:pPr marL="0" indent="0">
              <a:buFont typeface="Times" panose="02020603050405020304" pitchFamily="18" charset="0"/>
              <a:buNone/>
            </a:pPr>
            <a:r>
              <a:rPr lang="en-GB" altLang="en-US" sz="2400" b="1">
                <a:solidFill>
                  <a:srgbClr val="008000"/>
                </a:solidFill>
              </a:rPr>
              <a:t>String sql="select * from customers";</a:t>
            </a:r>
          </a:p>
          <a:p>
            <a:pPr marL="0" indent="0">
              <a:buFont typeface="Times" panose="02020603050405020304" pitchFamily="18" charset="0"/>
              <a:buNone/>
            </a:pPr>
            <a:r>
              <a:rPr lang="en-GB" altLang="en-US" sz="2400" b="1">
                <a:solidFill>
                  <a:srgbClr val="008000"/>
                </a:solidFill>
              </a:rPr>
              <a:t>      try {</a:t>
            </a:r>
          </a:p>
          <a:p>
            <a:pPr marL="0" indent="0">
              <a:buFont typeface="Times" panose="02020603050405020304" pitchFamily="18" charset="0"/>
              <a:buNone/>
            </a:pPr>
            <a:r>
              <a:rPr lang="en-GB" altLang="en-US" sz="2400" b="1">
                <a:solidFill>
                  <a:srgbClr val="008000"/>
                </a:solidFill>
              </a:rPr>
              <a:t>            java.sql.Statement        s=dbConnection.createStatement();</a:t>
            </a:r>
          </a:p>
          <a:p>
            <a:pPr marL="0" indent="0">
              <a:buFont typeface="Times" panose="02020603050405020304" pitchFamily="18" charset="0"/>
              <a:buNone/>
            </a:pPr>
            <a:r>
              <a:rPr lang="en-GB" altLang="en-US" sz="2400" b="1">
                <a:solidFill>
                  <a:srgbClr val="008000"/>
                </a:solidFill>
              </a:rPr>
              <a:t>            int rows=s.executeUpdate(sql);</a:t>
            </a:r>
          </a:p>
          <a:p>
            <a:pPr marL="0" indent="0">
              <a:buFont typeface="Times" panose="02020603050405020304" pitchFamily="18" charset="0"/>
              <a:buNone/>
            </a:pPr>
            <a:r>
              <a:rPr lang="en-GB" altLang="en-US" sz="2400" b="1">
                <a:solidFill>
                  <a:srgbClr val="008000"/>
                </a:solidFill>
              </a:rPr>
              <a:t>            </a:t>
            </a:r>
          </a:p>
          <a:p>
            <a:pPr marL="0" indent="0">
              <a:buFont typeface="Times" panose="02020603050405020304" pitchFamily="18" charset="0"/>
              <a:buNone/>
            </a:pPr>
            <a:r>
              <a:rPr lang="en-GB" altLang="en-US" sz="2400" b="1">
                <a:solidFill>
                  <a:srgbClr val="008000"/>
                </a:solidFill>
              </a:rPr>
              <a:t>        } catch (Exception e) {</a:t>
            </a:r>
          </a:p>
          <a:p>
            <a:pPr marL="0" indent="0">
              <a:buFont typeface="Times" panose="02020603050405020304" pitchFamily="18" charset="0"/>
              <a:buNone/>
            </a:pPr>
            <a:r>
              <a:rPr lang="en-GB" altLang="en-US" sz="2400" b="1">
                <a:solidFill>
                  <a:srgbClr val="008000"/>
                </a:solidFill>
              </a:rPr>
              <a:t>            status=sql+" "+e.toString();</a:t>
            </a:r>
          </a:p>
          <a:p>
            <a:pPr marL="0" indent="0">
              <a:buFont typeface="Times" panose="02020603050405020304" pitchFamily="18" charset="0"/>
              <a:buNone/>
            </a:pPr>
            <a:r>
              <a:rPr lang="en-GB" altLang="en-US" sz="2400" b="1">
                <a:solidFill>
                  <a:srgbClr val="008000"/>
                </a:solidFill>
              </a:rPr>
              <a:t>            </a:t>
            </a:r>
          </a:p>
          <a:p>
            <a:pPr marL="0" indent="0">
              <a:buFont typeface="Times" panose="02020603050405020304" pitchFamily="18" charset="0"/>
              <a:buNone/>
            </a:pPr>
            <a:r>
              <a:rPr lang="en-GB" altLang="en-US" sz="2400" b="1">
                <a:solidFill>
                  <a:srgbClr val="008000"/>
                </a:solidFill>
              </a:rPr>
              <a:t>        };</a:t>
            </a:r>
          </a:p>
          <a:p>
            <a:pPr marL="0" indent="0">
              <a:buFont typeface="Times" panose="02020603050405020304" pitchFamily="18" charset="0"/>
              <a:buNone/>
            </a:pPr>
            <a:endParaRPr lang="en-GB" altLang="en-US" sz="2400" b="1">
              <a:solidFill>
                <a:srgbClr val="008000"/>
              </a:solidFill>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A576F15-6451-4F44-86B7-961C2710FE60}" type="slidenum">
              <a:rPr lang="en-US" altLang="en-US" sz="1200">
                <a:solidFill>
                  <a:srgbClr val="08515E"/>
                </a:solidFill>
              </a:rPr>
              <a:pPr/>
              <a:t>71</a:t>
            </a:fld>
            <a:endParaRPr lang="en-US" altLang="en-US" sz="1200">
              <a:solidFill>
                <a:srgbClr val="08515E"/>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altLang="en-US"/>
              <a:t>Wrapped code</a:t>
            </a:r>
          </a:p>
        </p:txBody>
      </p:sp>
      <p:sp>
        <p:nvSpPr>
          <p:cNvPr id="58371" name="Content Placeholder 2"/>
          <p:cNvSpPr>
            <a:spLocks noGrp="1"/>
          </p:cNvSpPr>
          <p:nvPr>
            <p:ph idx="1"/>
          </p:nvPr>
        </p:nvSpPr>
        <p:spPr/>
        <p:txBody>
          <a:bodyPr/>
          <a:lstStyle/>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public class SQLHelper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public void executeSQL(String sql)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try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java.sql.Statement s=dbConnection.createStatement();</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int rows=s.executeUpdate(sql);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 catch (Exception e)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status=sql+" "+e.toString();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        };</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a:t>
            </a:r>
          </a:p>
          <a:p>
            <a:pPr eaLnBrk="1" hangingPunct="1">
              <a:lnSpc>
                <a:spcPct val="100000"/>
              </a:lnSpc>
              <a:buFont typeface="Times" panose="02020603050405020304" pitchFamily="18" charset="0"/>
              <a:buNone/>
              <a:tabLst/>
            </a:pPr>
            <a:r>
              <a:rPr lang="en-GB" altLang="en-US" sz="2400" b="1">
                <a:solidFill>
                  <a:srgbClr val="008000"/>
                </a:solidFill>
                <a:latin typeface="Arial" panose="020B0604020202020204" pitchFamily="34" charset="0"/>
              </a:rPr>
              <a:t>}</a:t>
            </a:r>
          </a:p>
          <a:p>
            <a:pPr>
              <a:tabLst/>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6215B8E3-C8CC-4757-80FA-A80484111CFA}" type="slidenum">
              <a:rPr lang="en-US" altLang="en-US" sz="1200">
                <a:solidFill>
                  <a:srgbClr val="08515E"/>
                </a:solidFill>
              </a:rPr>
              <a:pPr/>
              <a:t>72</a:t>
            </a:fld>
            <a:endParaRPr lang="en-US" altLang="en-US" sz="1200">
              <a:solidFill>
                <a:srgbClr val="08515E"/>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en-US"/>
              <a:t>Adapter class diagram example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B90A3DA-2A94-42DE-B4F6-A17B47D3C01B}" type="slidenum">
              <a:rPr lang="en-US" altLang="en-US" sz="1200">
                <a:solidFill>
                  <a:srgbClr val="08515E"/>
                </a:solidFill>
              </a:rPr>
              <a:pPr/>
              <a:t>73</a:t>
            </a:fld>
            <a:endParaRPr lang="en-US" altLang="en-US" sz="1200">
              <a:solidFill>
                <a:srgbClr val="08515E"/>
              </a:solidFill>
            </a:endParaRPr>
          </a:p>
        </p:txBody>
      </p:sp>
      <p:pic>
        <p:nvPicPr>
          <p:cNvPr id="59398"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4013"/>
            <a:ext cx="7272338"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GB" altLang="en-US"/>
              <a:t>Abstract factory</a:t>
            </a:r>
          </a:p>
        </p:txBody>
      </p:sp>
      <p:sp>
        <p:nvSpPr>
          <p:cNvPr id="60419" name="Content Placeholder 2"/>
          <p:cNvSpPr>
            <a:spLocks noGrp="1"/>
          </p:cNvSpPr>
          <p:nvPr>
            <p:ph idx="1"/>
          </p:nvPr>
        </p:nvSpPr>
        <p:spPr/>
        <p:txBody>
          <a:bodyPr/>
          <a:lstStyle/>
          <a:p>
            <a:r>
              <a:rPr lang="en-GB" altLang="en-US"/>
              <a:t>Used when you have an associated set of object types to create, but the actual class to create is decide at run time</a:t>
            </a:r>
          </a:p>
          <a:p>
            <a:r>
              <a:rPr lang="en-GB" altLang="en-US"/>
              <a:t>Example:</a:t>
            </a:r>
          </a:p>
          <a:p>
            <a:pPr lvl="1"/>
            <a:r>
              <a:rPr lang="en-GB" altLang="en-US">
                <a:latin typeface="TheSans B5 Plain"/>
              </a:rPr>
              <a:t>Sets of encryption algorithms from different providers</a:t>
            </a:r>
          </a:p>
          <a:p>
            <a:pPr lvl="1"/>
            <a:r>
              <a:rPr lang="en-GB" altLang="en-US">
                <a:latin typeface="TheSans B5 Plain"/>
              </a:rPr>
              <a:t>User interface components for different OS UI API</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495359A-407B-4F89-B363-597062F24B96}" type="slidenum">
              <a:rPr lang="en-US" altLang="en-US" sz="1200">
                <a:solidFill>
                  <a:srgbClr val="08515E"/>
                </a:solidFill>
              </a:rPr>
              <a:pPr/>
              <a:t>74</a:t>
            </a:fld>
            <a:endParaRPr lang="en-US" altLang="en-US" sz="1200">
              <a:solidFill>
                <a:srgbClr val="08515E"/>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GB" altLang="en-US"/>
              <a:t>Abstract Factory class diagram</a:t>
            </a:r>
          </a:p>
        </p:txBody>
      </p:sp>
      <p:pic>
        <p:nvPicPr>
          <p:cNvPr id="61443"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644650"/>
            <a:ext cx="6985000" cy="4443413"/>
          </a:xfrm>
        </p:spPr>
      </p:pic>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A150515-E5C9-4645-8D3C-B617A3818159}" type="slidenum">
              <a:rPr lang="en-US" altLang="en-US" sz="1200">
                <a:solidFill>
                  <a:srgbClr val="08515E"/>
                </a:solidFill>
              </a:rPr>
              <a:pPr/>
              <a:t>75</a:t>
            </a:fld>
            <a:endParaRPr lang="en-US" altLang="en-US" sz="1200">
              <a:solidFill>
                <a:srgbClr val="08515E"/>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GB" altLang="en-US"/>
              <a:t>Abstract factory code example</a:t>
            </a:r>
          </a:p>
        </p:txBody>
      </p:sp>
      <p:sp>
        <p:nvSpPr>
          <p:cNvPr id="62467" name="Content Placeholder 2"/>
          <p:cNvSpPr>
            <a:spLocks noGrp="1"/>
          </p:cNvSpPr>
          <p:nvPr>
            <p:ph idx="1"/>
          </p:nvPr>
        </p:nvSpPr>
        <p:spPr/>
        <p:txBody>
          <a:bodyPr/>
          <a:lstStyle/>
          <a:p>
            <a:pPr marL="0" indent="0">
              <a:buFont typeface="Times" panose="02020603050405020304" pitchFamily="18" charset="0"/>
              <a:buNone/>
            </a:pPr>
            <a:r>
              <a:rPr lang="en-GB" altLang="en-US" sz="2000" b="1"/>
              <a:t>interface SecurityFactory {</a:t>
            </a:r>
          </a:p>
          <a:p>
            <a:pPr marL="0" indent="0">
              <a:buFont typeface="Times" panose="02020603050405020304" pitchFamily="18" charset="0"/>
              <a:buNone/>
            </a:pPr>
            <a:r>
              <a:rPr lang="en-GB" altLang="en-US" sz="2000" b="1"/>
              <a:t>   public Encryptor createEncryptor();</a:t>
            </a:r>
          </a:p>
          <a:p>
            <a:pPr marL="0" indent="0">
              <a:buFont typeface="Times" panose="02020603050405020304" pitchFamily="18" charset="0"/>
              <a:buNone/>
            </a:pPr>
            <a:r>
              <a:rPr lang="en-GB" altLang="en-US" sz="2000" b="1"/>
              <a:t>}</a:t>
            </a:r>
          </a:p>
          <a:p>
            <a:pPr marL="0" indent="0">
              <a:buFont typeface="Times" panose="02020603050405020304" pitchFamily="18" charset="0"/>
              <a:buNone/>
            </a:pPr>
            <a:r>
              <a:rPr lang="en-GB" altLang="en-US" sz="2000" b="1"/>
              <a:t>class LowSecurityFactory implement  SecurityFactory {</a:t>
            </a:r>
          </a:p>
          <a:p>
            <a:pPr marL="0" indent="0">
              <a:buFont typeface="Times" panose="02020603050405020304" pitchFamily="18" charset="0"/>
              <a:buNone/>
            </a:pPr>
            <a:r>
              <a:rPr lang="en-GB" altLang="en-US" sz="2000" b="1"/>
              <a:t>    public Encryptor createEncryptor() {</a:t>
            </a:r>
          </a:p>
          <a:p>
            <a:pPr marL="0" indent="0">
              <a:buFont typeface="Times" panose="02020603050405020304" pitchFamily="18" charset="0"/>
              <a:buNone/>
            </a:pPr>
            <a:r>
              <a:rPr lang="en-GB" altLang="en-US" sz="2000" b="1"/>
              <a:t>           return(new ShortKeyEncryptor());</a:t>
            </a:r>
          </a:p>
          <a:p>
            <a:pPr marL="0" indent="0">
              <a:buFont typeface="Times" panose="02020603050405020304" pitchFamily="18" charset="0"/>
              <a:buNone/>
            </a:pPr>
            <a:r>
              <a:rPr lang="en-GB" altLang="en-US" sz="2000" b="1"/>
              <a:t>    }</a:t>
            </a:r>
          </a:p>
          <a:p>
            <a:pPr marL="0" indent="0">
              <a:buFont typeface="Times" panose="02020603050405020304" pitchFamily="18" charset="0"/>
              <a:buNone/>
            </a:pPr>
            <a:r>
              <a:rPr lang="en-GB" altLang="en-US" sz="2000" b="1"/>
              <a:t>}</a:t>
            </a:r>
          </a:p>
          <a:p>
            <a:pPr marL="0" indent="0">
              <a:buFont typeface="Times" panose="02020603050405020304" pitchFamily="18" charset="0"/>
              <a:buNone/>
            </a:pPr>
            <a:r>
              <a:rPr lang="en-GB" altLang="en-US" sz="2000" b="1"/>
              <a:t>class  HighSecurityFactory implement SecurityFactory {</a:t>
            </a:r>
          </a:p>
          <a:p>
            <a:pPr marL="0" indent="0">
              <a:buFont typeface="Times" panose="02020603050405020304" pitchFamily="18" charset="0"/>
              <a:buNone/>
            </a:pPr>
            <a:r>
              <a:rPr lang="en-GB" altLang="en-US" sz="2000" b="1"/>
              <a:t>    public Encryptor createEncryptor() {</a:t>
            </a:r>
          </a:p>
          <a:p>
            <a:pPr marL="0" indent="0">
              <a:buFont typeface="Times" panose="02020603050405020304" pitchFamily="18" charset="0"/>
              <a:buNone/>
            </a:pPr>
            <a:r>
              <a:rPr lang="en-GB" altLang="en-US" sz="2000" b="1"/>
              <a:t>           return(LongKeyEncryptor());</a:t>
            </a:r>
          </a:p>
          <a:p>
            <a:pPr marL="0" indent="0">
              <a:buFont typeface="Times" panose="02020603050405020304" pitchFamily="18" charset="0"/>
              <a:buNone/>
            </a:pPr>
            <a:r>
              <a:rPr lang="en-GB" altLang="en-US" sz="2000" b="1"/>
              <a:t>    }</a:t>
            </a:r>
          </a:p>
          <a:p>
            <a:pPr marL="0" indent="0">
              <a:buFont typeface="Times" panose="02020603050405020304" pitchFamily="18" charset="0"/>
              <a:buNone/>
            </a:pPr>
            <a:r>
              <a:rPr lang="en-GB" altLang="en-US" sz="2000" b="1"/>
              <a:t>}</a:t>
            </a:r>
          </a:p>
          <a:p>
            <a:pPr marL="0" indent="0">
              <a:buFont typeface="Times" panose="02020603050405020304" pitchFamily="18" charset="0"/>
              <a:buNone/>
            </a:pPr>
            <a:endParaRPr lang="en-GB" altLang="en-US" sz="2000" b="1"/>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636F9EC-73A7-448C-8E1D-A2295F6BB5A9}" type="slidenum">
              <a:rPr lang="en-US" altLang="en-US" sz="1200">
                <a:solidFill>
                  <a:srgbClr val="08515E"/>
                </a:solidFill>
              </a:rPr>
              <a:pPr/>
              <a:t>76</a:t>
            </a:fld>
            <a:endParaRPr lang="en-US" altLang="en-US" sz="1200">
              <a:solidFill>
                <a:srgbClr val="08515E"/>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404813"/>
            <a:ext cx="8229600" cy="661987"/>
          </a:xfrm>
        </p:spPr>
        <p:txBody>
          <a:bodyPr/>
          <a:lstStyle/>
          <a:p>
            <a:r>
              <a:rPr lang="en-GB" altLang="en-US"/>
              <a:t>Abstract factory example</a:t>
            </a:r>
          </a:p>
        </p:txBody>
      </p:sp>
      <p:sp>
        <p:nvSpPr>
          <p:cNvPr id="63491" name="Content Placeholder 2"/>
          <p:cNvSpPr>
            <a:spLocks noGrp="1"/>
          </p:cNvSpPr>
          <p:nvPr>
            <p:ph idx="1"/>
          </p:nvPr>
        </p:nvSpPr>
        <p:spPr>
          <a:xfrm>
            <a:off x="457200" y="1196975"/>
            <a:ext cx="7848600" cy="4572000"/>
          </a:xfrm>
        </p:spPr>
        <p:txBody>
          <a:bodyPr/>
          <a:lstStyle/>
          <a:p>
            <a:pPr marL="0" indent="0">
              <a:buFont typeface="Times" panose="02020603050405020304" pitchFamily="18" charset="0"/>
              <a:buNone/>
            </a:pPr>
            <a:r>
              <a:rPr lang="en-GB" altLang="en-US" sz="1800" b="1"/>
              <a:t>class Application {</a:t>
            </a:r>
          </a:p>
          <a:p>
            <a:pPr marL="0" indent="0">
              <a:buFont typeface="Times" panose="02020603050405020304" pitchFamily="18" charset="0"/>
              <a:buNone/>
            </a:pPr>
            <a:r>
              <a:rPr lang="en-GB" altLang="en-US" sz="1800" b="1"/>
              <a:t>           private Encryptor encryptor;</a:t>
            </a:r>
          </a:p>
          <a:p>
            <a:pPr marL="0" indent="0">
              <a:buFont typeface="Times" panose="02020603050405020304" pitchFamily="18" charset="0"/>
              <a:buNone/>
            </a:pPr>
            <a:r>
              <a:rPr lang="en-GB" altLang="en-US" sz="1800" b="1"/>
              <a:t>	public Application(securityFactory sfactory) {</a:t>
            </a:r>
          </a:p>
          <a:p>
            <a:pPr marL="0" indent="0">
              <a:buFont typeface="Times" panose="02020603050405020304" pitchFamily="18" charset="0"/>
              <a:buNone/>
            </a:pPr>
            <a:r>
              <a:rPr lang="en-GB" altLang="en-US" sz="1800" b="1"/>
              <a:t>                 encryptor=sfactory.createEncryptor();</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a:t>
            </a:r>
          </a:p>
          <a:p>
            <a:pPr marL="0" indent="0">
              <a:buFont typeface="Times" panose="02020603050405020304" pitchFamily="18" charset="0"/>
              <a:buNone/>
            </a:pPr>
            <a:endParaRPr lang="en-GB" altLang="en-US" sz="1800" b="1"/>
          </a:p>
          <a:p>
            <a:pPr marL="0" indent="0">
              <a:buFont typeface="Times" panose="02020603050405020304" pitchFamily="18" charset="0"/>
              <a:buNone/>
            </a:pPr>
            <a:r>
              <a:rPr lang="en-GB" altLang="en-US" sz="1800" b="1"/>
              <a:t>class Start {</a:t>
            </a:r>
          </a:p>
          <a:p>
            <a:pPr marL="0" indent="0">
              <a:buFont typeface="Times" panose="02020603050405020304" pitchFamily="18" charset="0"/>
              <a:buNone/>
            </a:pPr>
            <a:r>
              <a:rPr lang="en-GB" altLang="en-US" sz="1800" b="1"/>
              <a:t>    public static void main(String argsv[ ]) {</a:t>
            </a:r>
          </a:p>
          <a:p>
            <a:pPr marL="0" indent="0">
              <a:buFont typeface="Times" panose="02020603050405020304" pitchFamily="18" charset="0"/>
              <a:buNone/>
            </a:pPr>
            <a:r>
              <a:rPr lang="en-GB" altLang="en-US" sz="1800" b="1"/>
              <a:t>        Application application;</a:t>
            </a:r>
          </a:p>
          <a:p>
            <a:pPr marL="0" indent="0">
              <a:buFont typeface="Times" panose="02020603050405020304" pitchFamily="18" charset="0"/>
              <a:buNone/>
            </a:pPr>
            <a:r>
              <a:rPr lang="en-GB" altLang="en-US" sz="1800" b="1"/>
              <a:t>        if (professionalVersion) {</a:t>
            </a:r>
          </a:p>
          <a:p>
            <a:pPr marL="0" indent="0">
              <a:buFont typeface="Times" panose="02020603050405020304" pitchFamily="18" charset="0"/>
              <a:buNone/>
            </a:pPr>
            <a:r>
              <a:rPr lang="en-GB" altLang="en-US" sz="1800" b="1"/>
              <a:t>              application=new Application(new HighSecurityFactory());</a:t>
            </a:r>
          </a:p>
          <a:p>
            <a:pPr marL="0" indent="0">
              <a:buFont typeface="Times" panose="02020603050405020304" pitchFamily="18" charset="0"/>
              <a:buNone/>
            </a:pPr>
            <a:r>
              <a:rPr lang="en-GB" altLang="en-US" sz="1800" b="1"/>
              <a:t>        } else {</a:t>
            </a:r>
          </a:p>
          <a:p>
            <a:pPr marL="0" indent="0">
              <a:buFont typeface="Times" panose="02020603050405020304" pitchFamily="18" charset="0"/>
              <a:buNone/>
            </a:pPr>
            <a:r>
              <a:rPr lang="en-GB" altLang="en-US" sz="1800" b="1"/>
              <a:t>              application=new Application(new LowSecurityFactory());</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a:t>
            </a:r>
          </a:p>
          <a:p>
            <a:pPr marL="0" indent="0">
              <a:buFont typeface="Times" panose="02020603050405020304" pitchFamily="18" charset="0"/>
              <a:buNone/>
            </a:pPr>
            <a:endParaRPr lang="en-GB" altLang="en-US" sz="18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6CF03F8-8F5C-4F68-8D54-850E9D32027D}" type="slidenum">
              <a:rPr lang="en-US" altLang="en-US" sz="1200">
                <a:solidFill>
                  <a:srgbClr val="08515E"/>
                </a:solidFill>
              </a:rPr>
              <a:pPr/>
              <a:t>77</a:t>
            </a:fld>
            <a:endParaRPr lang="en-US" altLang="en-US" sz="1200">
              <a:solidFill>
                <a:srgbClr val="08515E"/>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188913"/>
            <a:ext cx="8229600" cy="661987"/>
          </a:xfrm>
        </p:spPr>
        <p:txBody>
          <a:bodyPr/>
          <a:lstStyle/>
          <a:p>
            <a:r>
              <a:rPr lang="en-GB" altLang="en-US"/>
              <a:t>Builder</a:t>
            </a:r>
          </a:p>
        </p:txBody>
      </p:sp>
      <p:sp>
        <p:nvSpPr>
          <p:cNvPr id="64515" name="Content Placeholder 2"/>
          <p:cNvSpPr>
            <a:spLocks noGrp="1"/>
          </p:cNvSpPr>
          <p:nvPr>
            <p:ph idx="1"/>
          </p:nvPr>
        </p:nvSpPr>
        <p:spPr>
          <a:xfrm>
            <a:off x="250825" y="1017588"/>
            <a:ext cx="8642350" cy="4572000"/>
          </a:xfrm>
        </p:spPr>
        <p:txBody>
          <a:bodyPr/>
          <a:lstStyle/>
          <a:p>
            <a:pPr marL="0" indent="0">
              <a:buFont typeface="Times" panose="02020603050405020304" pitchFamily="18" charset="0"/>
              <a:buNone/>
            </a:pPr>
            <a:r>
              <a:rPr lang="en-GB" altLang="en-US"/>
              <a:t>Separates abstract definition of an object from its representation</a:t>
            </a:r>
          </a:p>
          <a:p>
            <a:pPr marL="0" indent="0">
              <a:buFont typeface="Times" panose="02020603050405020304" pitchFamily="18" charset="0"/>
              <a:buNone/>
            </a:pPr>
            <a:r>
              <a:rPr lang="en-GB" altLang="en-US"/>
              <a:t>Example</a:t>
            </a:r>
          </a:p>
          <a:p>
            <a:pPr marL="0" indent="0">
              <a:buFont typeface="Times" panose="02020603050405020304" pitchFamily="18" charset="0"/>
              <a:buNone/>
            </a:pPr>
            <a:r>
              <a:rPr lang="en-GB" altLang="en-US"/>
              <a:t>	Builder for SQL statements</a:t>
            </a:r>
          </a:p>
          <a:p>
            <a:pPr marL="0" indent="0">
              <a:buFont typeface="Times" panose="02020603050405020304" pitchFamily="18" charset="0"/>
              <a:buNone/>
            </a:pPr>
            <a:r>
              <a:rPr lang="en-GB" altLang="en-US"/>
              <a:t>Abstract interface</a:t>
            </a:r>
          </a:p>
          <a:p>
            <a:pPr marL="0" indent="0">
              <a:buFont typeface="Times" panose="02020603050405020304" pitchFamily="18" charset="0"/>
              <a:buNone/>
            </a:pPr>
            <a:r>
              <a:rPr lang="en-GB" altLang="en-US"/>
              <a:t>	Defines interface with appropriate  </a:t>
            </a:r>
          </a:p>
          <a:p>
            <a:pPr marL="0" indent="0">
              <a:buFont typeface="Times" panose="02020603050405020304" pitchFamily="18" charset="0"/>
              <a:buNone/>
            </a:pPr>
            <a:r>
              <a:rPr lang="en-GB" altLang="en-US"/>
              <a:t>      elements (table names, columns, indexes)</a:t>
            </a:r>
          </a:p>
          <a:p>
            <a:pPr marL="0" indent="0">
              <a:buFont typeface="Times" panose="02020603050405020304" pitchFamily="18" charset="0"/>
              <a:buNone/>
            </a:pPr>
            <a:r>
              <a:rPr lang="en-GB" altLang="en-US"/>
              <a:t>Concrete definition</a:t>
            </a:r>
          </a:p>
          <a:p>
            <a:pPr marL="0" indent="0">
              <a:buFont typeface="Times" panose="02020603050405020304" pitchFamily="18" charset="0"/>
              <a:buNone/>
            </a:pPr>
            <a:r>
              <a:rPr lang="en-GB" altLang="en-US"/>
              <a:t>       SelectBuilder (for select statements)</a:t>
            </a:r>
          </a:p>
          <a:p>
            <a:pPr marL="0" indent="0">
              <a:buFont typeface="Times" panose="02020603050405020304" pitchFamily="18" charset="0"/>
              <a:buNone/>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C22BF43-0EA8-4903-B1F3-A33DCF8950E0}" type="slidenum">
              <a:rPr lang="en-US" altLang="en-US" sz="1200">
                <a:solidFill>
                  <a:srgbClr val="08515E"/>
                </a:solidFill>
              </a:rPr>
              <a:pPr/>
              <a:t>78</a:t>
            </a:fld>
            <a:endParaRPr lang="en-US" altLang="en-US" sz="1200">
              <a:solidFill>
                <a:srgbClr val="08515E"/>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GB" altLang="en-US"/>
              <a:t>Coding example</a:t>
            </a:r>
          </a:p>
        </p:txBody>
      </p:sp>
      <p:sp>
        <p:nvSpPr>
          <p:cNvPr id="65539" name="Content Placeholder 2"/>
          <p:cNvSpPr>
            <a:spLocks noGrp="1"/>
          </p:cNvSpPr>
          <p:nvPr>
            <p:ph idx="1"/>
          </p:nvPr>
        </p:nvSpPr>
        <p:spPr>
          <a:xfrm>
            <a:off x="457200" y="1665288"/>
            <a:ext cx="8362950" cy="4572000"/>
          </a:xfrm>
        </p:spPr>
        <p:txBody>
          <a:bodyPr/>
          <a:lstStyle/>
          <a:p>
            <a:pPr marL="0" indent="0">
              <a:buFont typeface="Times" panose="02020603050405020304" pitchFamily="18" charset="0"/>
              <a:buNone/>
            </a:pPr>
            <a:r>
              <a:rPr lang="en-GB" altLang="en-US" sz="2400"/>
              <a:t>public interface ISQLBuilder {</a:t>
            </a:r>
          </a:p>
          <a:p>
            <a:pPr marL="0" indent="0">
              <a:buFont typeface="Times" panose="02020603050405020304" pitchFamily="18" charset="0"/>
              <a:buNone/>
            </a:pPr>
            <a:r>
              <a:rPr lang="en-GB" altLang="en-US" sz="2400"/>
              <a:t>    public void setTableName(String table);</a:t>
            </a:r>
          </a:p>
          <a:p>
            <a:pPr marL="0" indent="0">
              <a:buFont typeface="Times" panose="02020603050405020304" pitchFamily="18" charset="0"/>
              <a:buNone/>
            </a:pPr>
            <a:r>
              <a:rPr lang="en-GB" altLang="en-US" sz="2400"/>
              <a:t>    public String getTableName();</a:t>
            </a:r>
          </a:p>
          <a:p>
            <a:pPr marL="0" indent="0">
              <a:buFont typeface="Times" panose="02020603050405020304" pitchFamily="18" charset="0"/>
              <a:buNone/>
            </a:pPr>
            <a:r>
              <a:rPr lang="en-GB" altLang="en-US" sz="2400"/>
              <a:t>    public void setCommandName(String command);</a:t>
            </a:r>
          </a:p>
          <a:p>
            <a:pPr marL="0" indent="0">
              <a:buFont typeface="Times" panose="02020603050405020304" pitchFamily="18" charset="0"/>
              <a:buNone/>
            </a:pPr>
            <a:r>
              <a:rPr lang="en-GB" altLang="en-US" sz="2400"/>
              <a:t>    public String getCommandName();</a:t>
            </a:r>
          </a:p>
          <a:p>
            <a:pPr marL="0" indent="0">
              <a:buFont typeface="Times" panose="02020603050405020304" pitchFamily="18" charset="0"/>
              <a:buNone/>
            </a:pPr>
            <a:r>
              <a:rPr lang="en-GB" altLang="en-US" sz="2400"/>
              <a:t>    public void addColumnName(String columnName);</a:t>
            </a:r>
          </a:p>
          <a:p>
            <a:pPr marL="0" indent="0">
              <a:buFont typeface="Times" panose="02020603050405020304" pitchFamily="18" charset="0"/>
              <a:buNone/>
            </a:pPr>
            <a:r>
              <a:rPr lang="en-GB" altLang="en-US" sz="2400"/>
              <a:t>    public String toSQLString();</a:t>
            </a:r>
          </a:p>
          <a:p>
            <a:pPr marL="0" indent="0">
              <a:buFont typeface="Times" panose="02020603050405020304" pitchFamily="18" charset="0"/>
              <a:buNone/>
            </a:pPr>
            <a:r>
              <a:rPr lang="en-GB" altLang="en-US" sz="2400"/>
              <a:t>    public String getWhereClause();</a:t>
            </a:r>
          </a:p>
          <a:p>
            <a:pPr marL="0" indent="0">
              <a:buFont typeface="Times" panose="02020603050405020304" pitchFamily="18" charset="0"/>
              <a:buNone/>
            </a:pPr>
            <a:r>
              <a:rPr lang="en-GB" altLang="en-US" sz="2400"/>
              <a:t>    public void addWhereClause(String where);</a:t>
            </a:r>
          </a:p>
          <a:p>
            <a:pPr marL="0" indent="0">
              <a:buFont typeface="Times" panose="02020603050405020304" pitchFamily="18" charset="0"/>
              <a:buNone/>
            </a:pPr>
            <a:r>
              <a:rPr lang="en-GB" altLang="en-US" sz="2400"/>
              <a:t>    </a:t>
            </a:r>
          </a:p>
          <a:p>
            <a:pPr marL="0" indent="0">
              <a:buFont typeface="Times" panose="02020603050405020304" pitchFamily="18" charset="0"/>
              <a:buNone/>
            </a:pPr>
            <a:r>
              <a:rPr lang="en-GB" altLang="en-US" sz="2400"/>
              <a:t>}</a:t>
            </a:r>
          </a:p>
          <a:p>
            <a:pPr marL="0" indent="0">
              <a:buFont typeface="Times" panose="02020603050405020304" pitchFamily="18" charset="0"/>
              <a:buNone/>
            </a:pPr>
            <a:endParaRPr lang="en-GB" altLang="en-US" sz="2400"/>
          </a:p>
          <a:p>
            <a:pPr marL="0" indent="0">
              <a:buFont typeface="Times" panose="02020603050405020304" pitchFamily="18" charset="0"/>
              <a:buNone/>
            </a:pPr>
            <a:endParaRPr lang="en-GB" altLang="en-US"/>
          </a:p>
          <a:p>
            <a:pPr marL="0" indent="0">
              <a:buFont typeface="Times" panose="02020603050405020304" pitchFamily="18" charset="0"/>
              <a:buNone/>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55403D8-CB7D-44FE-BED1-AB4DC092EAB9}" type="slidenum">
              <a:rPr lang="en-US" altLang="en-US" sz="1200">
                <a:solidFill>
                  <a:srgbClr val="08515E"/>
                </a:solidFill>
              </a:rPr>
              <a:pPr/>
              <a:t>79</a:t>
            </a:fld>
            <a:endParaRPr lang="en-US" altLang="en-US" sz="1200">
              <a:solidFill>
                <a:srgbClr val="08515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DRY and calculated data</a:t>
            </a:r>
          </a:p>
        </p:txBody>
      </p:sp>
      <p:sp>
        <p:nvSpPr>
          <p:cNvPr id="3" name="Content Placeholder 2"/>
          <p:cNvSpPr>
            <a:spLocks noGrp="1"/>
          </p:cNvSpPr>
          <p:nvPr>
            <p:ph idx="1"/>
          </p:nvPr>
        </p:nvSpPr>
        <p:spPr/>
        <p:txBody>
          <a:bodyPr/>
          <a:lstStyle/>
          <a:p>
            <a:r>
              <a:rPr lang="en-GB" dirty="0"/>
              <a:t>Transaction amounts</a:t>
            </a:r>
          </a:p>
          <a:p>
            <a:pPr lvl="1"/>
            <a:r>
              <a:rPr lang="en-GB" dirty="0"/>
              <a:t>+10  	-100		-40</a:t>
            </a:r>
          </a:p>
          <a:p>
            <a:pPr lvl="1"/>
            <a:endParaRPr lang="en-GB" dirty="0"/>
          </a:p>
          <a:p>
            <a:r>
              <a:rPr lang="en-GB" dirty="0"/>
              <a:t>Should not store balance, should calculate it</a:t>
            </a:r>
          </a:p>
          <a:p>
            <a:r>
              <a:rPr lang="en-GB" dirty="0"/>
              <a:t>Because</a:t>
            </a:r>
          </a:p>
          <a:p>
            <a:pPr lvl="1"/>
            <a:r>
              <a:rPr lang="en-GB" dirty="0"/>
              <a:t>If the 2 don’t agree which one is right?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8</a:t>
            </a:fld>
            <a:endParaRPr lang="en-US" altLang="en-US"/>
          </a:p>
        </p:txBody>
      </p:sp>
    </p:spTree>
    <p:extLst>
      <p:ext uri="{BB962C8B-B14F-4D97-AF65-F5344CB8AC3E}">
        <p14:creationId xmlns:p14="http://schemas.microsoft.com/office/powerpoint/2010/main" val="40324598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44450"/>
            <a:ext cx="7848600" cy="4572000"/>
          </a:xfrm>
        </p:spPr>
        <p:txBody>
          <a:bodyPr/>
          <a:lstStyle/>
          <a:p>
            <a:pPr marL="0" indent="0">
              <a:buFont typeface="Times" panose="02020603050405020304" pitchFamily="18" charset="0"/>
              <a:buNone/>
            </a:pPr>
            <a:r>
              <a:rPr lang="en-GB" altLang="en-US" sz="2000"/>
              <a:t>public abstract class SQLBuilderBase implements ISQLBuilder {</a:t>
            </a:r>
          </a:p>
          <a:p>
            <a:pPr marL="0" indent="0">
              <a:buFont typeface="Times" panose="02020603050405020304" pitchFamily="18" charset="0"/>
              <a:buNone/>
            </a:pPr>
            <a:r>
              <a:rPr lang="en-GB" altLang="en-US" sz="2000"/>
              <a:t>    private String tableName;</a:t>
            </a:r>
          </a:p>
          <a:p>
            <a:pPr marL="0" indent="0">
              <a:buFont typeface="Times" panose="02020603050405020304" pitchFamily="18" charset="0"/>
              <a:buNone/>
            </a:pPr>
            <a:r>
              <a:rPr lang="en-GB" altLang="en-US" sz="2000"/>
              <a:t>    private String commandName;</a:t>
            </a:r>
          </a:p>
          <a:p>
            <a:pPr marL="0" indent="0">
              <a:buFont typeface="Times" panose="02020603050405020304" pitchFamily="18" charset="0"/>
              <a:buNone/>
            </a:pPr>
            <a:r>
              <a:rPr lang="en-GB" altLang="en-US" sz="2000"/>
              <a:t>    private StringBuilder whereClause=new StringBuilder();</a:t>
            </a:r>
          </a:p>
          <a:p>
            <a:pPr marL="0" indent="0">
              <a:buFont typeface="Times" panose="02020603050405020304" pitchFamily="18" charset="0"/>
              <a:buNone/>
            </a:pPr>
            <a:r>
              <a:rPr lang="en-GB" altLang="en-US" sz="2000"/>
              <a:t>    private Vector &lt;String&gt; columnNames=new Vector &lt;String&gt;();</a:t>
            </a:r>
          </a:p>
          <a:p>
            <a:pPr marL="0" indent="0">
              <a:buFont typeface="Times" panose="02020603050405020304" pitchFamily="18" charset="0"/>
              <a:buNone/>
            </a:pPr>
            <a:endParaRPr lang="en-GB" altLang="en-US" sz="2000"/>
          </a:p>
          <a:p>
            <a:pPr marL="0" indent="0">
              <a:buFont typeface="Times" panose="02020603050405020304" pitchFamily="18" charset="0"/>
              <a:buNone/>
            </a:pPr>
            <a:r>
              <a:rPr lang="en-GB" altLang="en-US" sz="2000"/>
              <a:t>    public String getTableName() {</a:t>
            </a:r>
          </a:p>
          <a:p>
            <a:pPr marL="0" indent="0">
              <a:buFont typeface="Times" panose="02020603050405020304" pitchFamily="18" charset="0"/>
              <a:buNone/>
            </a:pPr>
            <a:r>
              <a:rPr lang="en-GB" altLang="en-US" sz="2000"/>
              <a:t>        return tableName;</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void setTableName(String tableName) {</a:t>
            </a:r>
          </a:p>
          <a:p>
            <a:pPr marL="0" indent="0">
              <a:buFont typeface="Times" panose="02020603050405020304" pitchFamily="18" charset="0"/>
              <a:buNone/>
            </a:pPr>
            <a:r>
              <a:rPr lang="en-GB" altLang="en-US" sz="2000"/>
              <a:t>        this.tableName = tableName;</a:t>
            </a:r>
          </a:p>
          <a:p>
            <a:pPr marL="0" indent="0">
              <a:buFont typeface="Times" panose="02020603050405020304" pitchFamily="18" charset="0"/>
              <a:buNone/>
            </a:pPr>
            <a:r>
              <a:rPr lang="en-GB" altLang="en-US" sz="2000"/>
              <a:t>    }</a:t>
            </a:r>
          </a:p>
          <a:p>
            <a:pPr marL="0" indent="0">
              <a:buFont typeface="Times" panose="02020603050405020304" pitchFamily="18" charset="0"/>
              <a:buNone/>
            </a:pPr>
            <a:endParaRPr lang="en-GB" altLang="en-US" sz="2000"/>
          </a:p>
          <a:p>
            <a:pPr marL="0" indent="0">
              <a:buFont typeface="Times" panose="02020603050405020304" pitchFamily="18" charset="0"/>
              <a:buNone/>
            </a:pPr>
            <a:r>
              <a:rPr lang="en-GB" altLang="en-US" sz="2000"/>
              <a:t>    public String getCommandName() {</a:t>
            </a:r>
          </a:p>
          <a:p>
            <a:pPr marL="0" indent="0">
              <a:buFont typeface="Times" panose="02020603050405020304" pitchFamily="18" charset="0"/>
              <a:buNone/>
            </a:pPr>
            <a:r>
              <a:rPr lang="en-GB" altLang="en-US" sz="2000"/>
              <a:t>        return commandName;</a:t>
            </a:r>
          </a:p>
          <a:p>
            <a:pPr marL="0" indent="0">
              <a:buFont typeface="Times" panose="02020603050405020304" pitchFamily="18" charset="0"/>
              <a:buNone/>
            </a:pPr>
            <a:r>
              <a:rPr lang="en-GB" altLang="en-US" sz="2000"/>
              <a:t>    }</a:t>
            </a:r>
          </a:p>
          <a:p>
            <a:pPr marL="0" indent="0">
              <a:buFont typeface="Times" panose="02020603050405020304" pitchFamily="18" charset="0"/>
              <a:buNone/>
            </a:pPr>
            <a:endParaRPr lang="en-GB" altLang="en-US" sz="2000"/>
          </a:p>
          <a:p>
            <a:pPr marL="0" indent="0">
              <a:buFont typeface="Times" panose="02020603050405020304" pitchFamily="18" charset="0"/>
              <a:buNone/>
            </a:pPr>
            <a:r>
              <a:rPr lang="en-GB" altLang="en-US" sz="2000"/>
              <a:t>public void setCommandName(String commandName) {</a:t>
            </a:r>
          </a:p>
          <a:p>
            <a:pPr marL="0" indent="0">
              <a:buFont typeface="Times" panose="02020603050405020304" pitchFamily="18" charset="0"/>
              <a:buNone/>
            </a:pPr>
            <a:r>
              <a:rPr lang="en-GB" altLang="en-US" sz="2000"/>
              <a:t>        this.commandName = commandName;</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B8C3152-9AC6-45FA-AF68-C9EADE7DF9D1}" type="slidenum">
              <a:rPr lang="en-US" altLang="en-US" sz="1200">
                <a:solidFill>
                  <a:srgbClr val="08515E"/>
                </a:solidFill>
              </a:rPr>
              <a:pPr/>
              <a:t>80</a:t>
            </a:fld>
            <a:endParaRPr lang="en-US" altLang="en-US" sz="1200">
              <a:solidFill>
                <a:srgbClr val="08515E"/>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457200" y="-63500"/>
            <a:ext cx="7848600" cy="4572000"/>
          </a:xfrm>
        </p:spPr>
        <p:txBody>
          <a:bodyPr/>
          <a:lstStyle/>
          <a:p>
            <a:pPr marL="0" indent="0">
              <a:buFont typeface="Times" panose="02020603050405020304" pitchFamily="18" charset="0"/>
              <a:buNone/>
            </a:pPr>
            <a:r>
              <a:rPr lang="en-GB" altLang="en-US"/>
              <a:t> </a:t>
            </a:r>
            <a:r>
              <a:rPr lang="en-GB" altLang="en-US" sz="2000"/>
              <a:t>public void addColumnName(String columnName) {</a:t>
            </a:r>
          </a:p>
          <a:p>
            <a:pPr marL="0" indent="0">
              <a:buFont typeface="Times" panose="02020603050405020304" pitchFamily="18" charset="0"/>
              <a:buNone/>
            </a:pPr>
            <a:r>
              <a:rPr lang="en-GB" altLang="en-US" sz="2000"/>
              <a:t>        columnNames.add(columnName);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int getColumnCount() {</a:t>
            </a:r>
          </a:p>
          <a:p>
            <a:pPr marL="0" indent="0">
              <a:buFont typeface="Times" panose="02020603050405020304" pitchFamily="18" charset="0"/>
              <a:buNone/>
            </a:pPr>
            <a:r>
              <a:rPr lang="en-GB" altLang="en-US" sz="2000"/>
              <a:t>        return(columnNames.size());</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String getColumnName(int index) {</a:t>
            </a:r>
          </a:p>
          <a:p>
            <a:pPr marL="0" indent="0">
              <a:buFont typeface="Times" panose="02020603050405020304" pitchFamily="18" charset="0"/>
              <a:buNone/>
            </a:pPr>
            <a:r>
              <a:rPr lang="en-GB" altLang="en-US" sz="2000"/>
              <a:t>        return(columnNames.get(index));</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void addWhereClause(String whereStatement) {</a:t>
            </a:r>
          </a:p>
          <a:p>
            <a:pPr marL="0" indent="0">
              <a:buFont typeface="Times" panose="02020603050405020304" pitchFamily="18" charset="0"/>
              <a:buNone/>
            </a:pPr>
            <a:r>
              <a:rPr lang="en-GB" altLang="en-US" sz="2000"/>
              <a:t>        this.whereClause.append(whereStatement);</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public String getWhereClause() {</a:t>
            </a:r>
          </a:p>
          <a:p>
            <a:pPr marL="0" indent="0">
              <a:buFont typeface="Times" panose="02020603050405020304" pitchFamily="18" charset="0"/>
              <a:buNone/>
            </a:pPr>
            <a:r>
              <a:rPr lang="en-GB" altLang="en-US" sz="2000"/>
              <a:t>        return(whereClause.toString());</a:t>
            </a:r>
          </a:p>
          <a:p>
            <a:pPr marL="0" indent="0">
              <a:buFont typeface="Times" panose="02020603050405020304" pitchFamily="18" charset="0"/>
              <a:buNone/>
            </a:pPr>
            <a:r>
              <a:rPr lang="en-GB" altLang="en-US" sz="20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56F62B9-35AB-4451-806A-2512809D0014}" type="slidenum">
              <a:rPr lang="en-US" altLang="en-US" sz="1200">
                <a:solidFill>
                  <a:srgbClr val="08515E"/>
                </a:solidFill>
              </a:rPr>
              <a:pPr/>
              <a:t>81</a:t>
            </a:fld>
            <a:endParaRPr lang="en-US" altLang="en-US" sz="1200">
              <a:solidFill>
                <a:srgbClr val="08515E"/>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GB" altLang="en-US"/>
              <a:t>Coding example</a:t>
            </a:r>
          </a:p>
        </p:txBody>
      </p:sp>
      <p:sp>
        <p:nvSpPr>
          <p:cNvPr id="68611" name="Content Placeholder 2"/>
          <p:cNvSpPr>
            <a:spLocks noGrp="1"/>
          </p:cNvSpPr>
          <p:nvPr>
            <p:ph idx="1"/>
          </p:nvPr>
        </p:nvSpPr>
        <p:spPr/>
        <p:txBody>
          <a:bodyPr/>
          <a:lstStyle/>
          <a:p>
            <a:pPr marL="0" indent="0">
              <a:buFont typeface="Times" panose="02020603050405020304" pitchFamily="18" charset="0"/>
              <a:buNone/>
            </a:pPr>
            <a:r>
              <a:rPr lang="en-GB" altLang="en-US" sz="2800"/>
              <a:t>public class SQLSelectBuilder extends SQLBuilderBase {</a:t>
            </a:r>
          </a:p>
          <a:p>
            <a:pPr marL="0" indent="0">
              <a:buFont typeface="Times" panose="02020603050405020304" pitchFamily="18" charset="0"/>
              <a:buNone/>
            </a:pPr>
            <a:r>
              <a:rPr lang="en-GB" altLang="en-US" sz="2800"/>
              <a:t>    public SQLSelectBuilder(String tableName) {</a:t>
            </a:r>
          </a:p>
          <a:p>
            <a:pPr marL="0" indent="0">
              <a:buFont typeface="Times" panose="02020603050405020304" pitchFamily="18" charset="0"/>
              <a:buNone/>
            </a:pPr>
            <a:r>
              <a:rPr lang="en-GB" altLang="en-US" sz="2800"/>
              <a:t>        super.setTableName(tableName);</a:t>
            </a:r>
          </a:p>
          <a:p>
            <a:pPr marL="0" indent="0">
              <a:buFont typeface="Times" panose="02020603050405020304" pitchFamily="18" charset="0"/>
              <a:buNone/>
            </a:pPr>
            <a:r>
              <a:rPr lang="en-GB" altLang="en-US" sz="2800"/>
              <a:t>        super.setCommandName("SELECT");        </a:t>
            </a:r>
          </a:p>
          <a:p>
            <a:pPr marL="0" indent="0">
              <a:buFont typeface="Times" panose="02020603050405020304" pitchFamily="18" charset="0"/>
              <a:buNone/>
            </a:pPr>
            <a:r>
              <a:rPr lang="en-GB" altLang="en-US" sz="2800"/>
              <a:t>    }</a:t>
            </a:r>
          </a:p>
          <a:p>
            <a:pPr marL="0" indent="0">
              <a:buFont typeface="Times" panose="02020603050405020304" pitchFamily="18" charset="0"/>
              <a:buNone/>
            </a:pPr>
            <a:r>
              <a:rPr lang="en-GB" altLang="en-US" sz="28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8C7F470-6258-4A64-BBAC-5409FC64E485}" type="slidenum">
              <a:rPr lang="en-US" altLang="en-US" sz="1200">
                <a:solidFill>
                  <a:srgbClr val="08515E"/>
                </a:solidFill>
              </a:rPr>
              <a:pPr/>
              <a:t>82</a:t>
            </a:fld>
            <a:endParaRPr lang="en-US" altLang="en-US" sz="1200">
              <a:solidFill>
                <a:srgbClr val="08515E"/>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80963"/>
            <a:ext cx="7848600" cy="4572000"/>
          </a:xfrm>
        </p:spPr>
        <p:txBody>
          <a:bodyPr/>
          <a:lstStyle/>
          <a:p>
            <a:pPr marL="0" indent="0">
              <a:buFont typeface="Times" panose="02020603050405020304" pitchFamily="18" charset="0"/>
              <a:buNone/>
            </a:pPr>
            <a:r>
              <a:rPr lang="en-GB" altLang="en-US" sz="2000"/>
              <a:t>public String toSQLString() {</a:t>
            </a:r>
          </a:p>
          <a:p>
            <a:pPr marL="0" indent="0">
              <a:buFont typeface="Times" panose="02020603050405020304" pitchFamily="18" charset="0"/>
              <a:buNone/>
            </a:pPr>
            <a:r>
              <a:rPr lang="en-GB" altLang="en-US" sz="2000"/>
              <a:t>        StringBuilder sb=new StringBuilder();</a:t>
            </a:r>
          </a:p>
          <a:p>
            <a:pPr marL="0" indent="0">
              <a:buFont typeface="Times" panose="02020603050405020304" pitchFamily="18" charset="0"/>
              <a:buNone/>
            </a:pPr>
            <a:r>
              <a:rPr lang="en-GB" altLang="en-US" sz="2000"/>
              <a:t>        sb.append(this.getCommandName()+" ");</a:t>
            </a:r>
          </a:p>
          <a:p>
            <a:pPr marL="0" indent="0">
              <a:buFont typeface="Times" panose="02020603050405020304" pitchFamily="18" charset="0"/>
              <a:buNone/>
            </a:pPr>
            <a:r>
              <a:rPr lang="en-GB" altLang="en-US" sz="2000"/>
              <a:t>        if (getColumnCount()==0) {</a:t>
            </a:r>
          </a:p>
          <a:p>
            <a:pPr marL="0" indent="0">
              <a:buFont typeface="Times" panose="02020603050405020304" pitchFamily="18" charset="0"/>
              <a:buNone/>
            </a:pPr>
            <a:r>
              <a:rPr lang="en-GB" altLang="en-US" sz="2000"/>
              <a:t>            sb.append("(*)");</a:t>
            </a:r>
          </a:p>
          <a:p>
            <a:pPr marL="0" indent="0">
              <a:buFont typeface="Times" panose="02020603050405020304" pitchFamily="18" charset="0"/>
              <a:buNone/>
            </a:pPr>
            <a:r>
              <a:rPr lang="en-GB" altLang="en-US" sz="2000"/>
              <a:t>        } else {</a:t>
            </a:r>
          </a:p>
          <a:p>
            <a:pPr marL="0" indent="0">
              <a:buFont typeface="Times" panose="02020603050405020304" pitchFamily="18" charset="0"/>
              <a:buNone/>
            </a:pPr>
            <a:r>
              <a:rPr lang="en-GB" altLang="en-US" sz="2000"/>
              <a:t>            sb.append("(");</a:t>
            </a:r>
          </a:p>
          <a:p>
            <a:pPr marL="0" indent="0">
              <a:buFont typeface="Times" panose="02020603050405020304" pitchFamily="18" charset="0"/>
              <a:buNone/>
            </a:pPr>
            <a:r>
              <a:rPr lang="en-GB" altLang="en-US" sz="2000"/>
              <a:t>            for (int idx=0;idx&lt;this.getColumnCount();idx++) {</a:t>
            </a:r>
          </a:p>
          <a:p>
            <a:pPr marL="0" indent="0">
              <a:buFont typeface="Times" panose="02020603050405020304" pitchFamily="18" charset="0"/>
              <a:buNone/>
            </a:pPr>
            <a:r>
              <a:rPr lang="en-GB" altLang="en-US" sz="2000"/>
              <a:t>                sb.append(getColumnName(idx));</a:t>
            </a:r>
          </a:p>
          <a:p>
            <a:pPr marL="0" indent="0">
              <a:buFont typeface="Times" panose="02020603050405020304" pitchFamily="18" charset="0"/>
              <a:buNone/>
            </a:pPr>
            <a:r>
              <a:rPr lang="en-GB" altLang="en-US" sz="2000"/>
              <a:t>                if (idx!=this.getColumnCount()-1) {</a:t>
            </a:r>
          </a:p>
          <a:p>
            <a:pPr marL="0" indent="0">
              <a:buFont typeface="Times" panose="02020603050405020304" pitchFamily="18" charset="0"/>
              <a:buNone/>
            </a:pPr>
            <a:r>
              <a:rPr lang="en-GB" altLang="en-US" sz="2000"/>
              <a:t>                    sb.append(",");</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     sb.append(")");</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sb.append(" from "+this.getTableName());</a:t>
            </a:r>
          </a:p>
          <a:p>
            <a:pPr marL="0" indent="0">
              <a:buFont typeface="Times" panose="02020603050405020304" pitchFamily="18" charset="0"/>
              <a:buNone/>
            </a:pPr>
            <a:r>
              <a:rPr lang="en-GB" altLang="en-US" sz="2000"/>
              <a:t>        sb.append(" where "+getWhereClause());</a:t>
            </a:r>
          </a:p>
          <a:p>
            <a:pPr marL="0" indent="0">
              <a:buFont typeface="Times" panose="02020603050405020304" pitchFamily="18" charset="0"/>
              <a:buNone/>
            </a:pPr>
            <a:r>
              <a:rPr lang="en-GB" altLang="en-US" sz="2000"/>
              <a:t>        return(sb.toString());</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a:t>
            </a:r>
          </a:p>
          <a:p>
            <a:pPr marL="0" indent="0">
              <a:buFont typeface="Times" panose="02020603050405020304" pitchFamily="18" charset="0"/>
              <a:buNone/>
            </a:pPr>
            <a:endParaRPr lang="en-GB" altLang="en-US" sz="20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87D79CC-2B25-4103-BECF-7DA6B5F18645}" type="slidenum">
              <a:rPr lang="en-US" altLang="en-US" sz="1200">
                <a:solidFill>
                  <a:srgbClr val="08515E"/>
                </a:solidFill>
              </a:rPr>
              <a:pPr/>
              <a:t>83</a:t>
            </a:fld>
            <a:endParaRPr lang="en-US" altLang="en-US" sz="1200">
              <a:solidFill>
                <a:srgbClr val="08515E"/>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174625"/>
            <a:ext cx="8229600" cy="661988"/>
          </a:xfrm>
        </p:spPr>
        <p:txBody>
          <a:bodyPr/>
          <a:lstStyle/>
          <a:p>
            <a:r>
              <a:rPr lang="en-GB" altLang="en-US"/>
              <a:t>Builder coding example</a:t>
            </a:r>
          </a:p>
        </p:txBody>
      </p:sp>
      <p:sp>
        <p:nvSpPr>
          <p:cNvPr id="70659" name="Content Placeholder 2"/>
          <p:cNvSpPr>
            <a:spLocks noGrp="1"/>
          </p:cNvSpPr>
          <p:nvPr>
            <p:ph idx="1"/>
          </p:nvPr>
        </p:nvSpPr>
        <p:spPr>
          <a:xfrm>
            <a:off x="457200" y="1125538"/>
            <a:ext cx="8291513" cy="4572000"/>
          </a:xfrm>
        </p:spPr>
        <p:txBody>
          <a:bodyPr/>
          <a:lstStyle/>
          <a:p>
            <a:pPr marL="0" indent="0">
              <a:buFont typeface="Times" panose="02020603050405020304" pitchFamily="18" charset="0"/>
              <a:buNone/>
            </a:pPr>
            <a:r>
              <a:rPr lang="en-GB" altLang="en-US" sz="2000" b="1"/>
              <a:t>public class Main {</a:t>
            </a:r>
          </a:p>
          <a:p>
            <a:pPr marL="0" indent="0">
              <a:buFont typeface="Times" panose="02020603050405020304" pitchFamily="18" charset="0"/>
              <a:buNone/>
            </a:pPr>
            <a:r>
              <a:rPr lang="en-GB" altLang="en-US" sz="2000" b="1"/>
              <a:t>    public static void main(String argvs[]) {</a:t>
            </a:r>
          </a:p>
          <a:p>
            <a:pPr marL="0" indent="0">
              <a:buFont typeface="Times" panose="02020603050405020304" pitchFamily="18" charset="0"/>
              <a:buNone/>
            </a:pPr>
            <a:r>
              <a:rPr lang="en-GB" altLang="en-US" sz="2000" b="1"/>
              <a:t>        SQLSelectBuilder builder=new SQLSelectBuilder("customers");</a:t>
            </a:r>
          </a:p>
          <a:p>
            <a:pPr marL="0" indent="0">
              <a:buFont typeface="Times" panose="02020603050405020304" pitchFamily="18" charset="0"/>
              <a:buNone/>
            </a:pPr>
            <a:r>
              <a:rPr lang="en-GB" altLang="en-US" sz="2000" b="1"/>
              <a:t>        builder.addWhereClause("customerid=3");</a:t>
            </a:r>
          </a:p>
          <a:p>
            <a:pPr marL="0" indent="0">
              <a:buFont typeface="Times" panose="02020603050405020304" pitchFamily="18" charset="0"/>
              <a:buNone/>
            </a:pPr>
            <a:r>
              <a:rPr lang="en-GB" altLang="en-US" sz="2000" b="1"/>
              <a:t>        System.out.println("SQL string is "+builder.toSQLString());</a:t>
            </a:r>
          </a:p>
          <a:p>
            <a:pPr marL="0" indent="0">
              <a:buFont typeface="Times" panose="02020603050405020304" pitchFamily="18" charset="0"/>
              <a:buNone/>
            </a:pPr>
            <a:r>
              <a:rPr lang="en-GB" altLang="en-US" sz="2000" b="1"/>
              <a:t>        </a:t>
            </a:r>
          </a:p>
          <a:p>
            <a:pPr marL="0" indent="0">
              <a:buFont typeface="Times" panose="02020603050405020304" pitchFamily="18" charset="0"/>
              <a:buNone/>
            </a:pPr>
            <a:r>
              <a:rPr lang="en-GB" altLang="en-US" sz="2000" b="1"/>
              <a:t>    }</a:t>
            </a:r>
          </a:p>
          <a:p>
            <a:pPr marL="0" indent="0">
              <a:buFont typeface="Times" panose="02020603050405020304" pitchFamily="18" charset="0"/>
              <a:buNone/>
            </a:pPr>
            <a:r>
              <a:rPr lang="en-GB" altLang="en-US" sz="2000" b="1"/>
              <a:t>    </a:t>
            </a:r>
          </a:p>
          <a:p>
            <a:pPr marL="0" indent="0">
              <a:buFont typeface="Times" panose="02020603050405020304" pitchFamily="18" charset="0"/>
              <a:buNone/>
            </a:pPr>
            <a:r>
              <a:rPr lang="en-GB" altLang="en-US" sz="2000" b="1"/>
              <a:t>}</a:t>
            </a:r>
          </a:p>
          <a:p>
            <a:pPr marL="0" indent="0">
              <a:buFont typeface="Times" panose="02020603050405020304" pitchFamily="18" charset="0"/>
              <a:buNone/>
            </a:pPr>
            <a:endParaRPr lang="en-GB" altLang="en-US" sz="2000" b="1"/>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E96C6F2-B721-47FF-A715-97C63909D585}" type="slidenum">
              <a:rPr lang="en-US" altLang="en-US" sz="1200">
                <a:solidFill>
                  <a:srgbClr val="08515E"/>
                </a:solidFill>
              </a:rPr>
              <a:pPr/>
              <a:t>84</a:t>
            </a:fld>
            <a:endParaRPr lang="en-US" altLang="en-US" sz="1200">
              <a:solidFill>
                <a:srgbClr val="08515E"/>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188913"/>
            <a:ext cx="8229600" cy="661987"/>
          </a:xfrm>
        </p:spPr>
        <p:txBody>
          <a:bodyPr/>
          <a:lstStyle/>
          <a:p>
            <a:r>
              <a:rPr lang="en-GB" altLang="en-US"/>
              <a:t>So why both with all this complexity?</a:t>
            </a:r>
          </a:p>
        </p:txBody>
      </p:sp>
      <p:sp>
        <p:nvSpPr>
          <p:cNvPr id="3" name="Content Placeholder 2"/>
          <p:cNvSpPr>
            <a:spLocks noGrp="1"/>
          </p:cNvSpPr>
          <p:nvPr>
            <p:ph idx="1"/>
          </p:nvPr>
        </p:nvSpPr>
        <p:spPr>
          <a:xfrm>
            <a:off x="323850" y="1160463"/>
            <a:ext cx="8280400" cy="4572000"/>
          </a:xfrm>
        </p:spPr>
        <p:txBody>
          <a:bodyPr/>
          <a:lstStyle/>
          <a:p>
            <a:pPr marL="0" indent="0">
              <a:buFont typeface="Times" panose="02020603050405020304" pitchFamily="18" charset="0"/>
              <a:buNone/>
              <a:defRPr/>
            </a:pPr>
            <a:r>
              <a:rPr lang="en-GB" sz="1800" b="1" dirty="0" err="1"/>
              <a:t>SQLSelectBuilder</a:t>
            </a:r>
            <a:r>
              <a:rPr lang="en-GB" sz="1800" b="1" dirty="0"/>
              <a:t> builder=new </a:t>
            </a:r>
            <a:r>
              <a:rPr lang="en-GB" sz="1800" b="1" dirty="0" err="1"/>
              <a:t>SQLSelectBuilder</a:t>
            </a:r>
            <a:r>
              <a:rPr lang="en-GB" sz="1800" b="1" dirty="0"/>
              <a:t>("customers");</a:t>
            </a:r>
          </a:p>
          <a:p>
            <a:pPr marL="0" indent="0">
              <a:buFont typeface="Times" panose="02020603050405020304" pitchFamily="18" charset="0"/>
              <a:buNone/>
              <a:defRPr/>
            </a:pPr>
            <a:r>
              <a:rPr lang="en-GB" sz="1800" b="1" dirty="0"/>
              <a:t>        </a:t>
            </a:r>
            <a:r>
              <a:rPr lang="en-GB" sz="1800" b="1" dirty="0" err="1"/>
              <a:t>builder.addWhereClause</a:t>
            </a:r>
            <a:r>
              <a:rPr lang="en-GB" sz="1800" b="1" dirty="0"/>
              <a:t>("</a:t>
            </a:r>
            <a:r>
              <a:rPr lang="en-GB" sz="1800" b="1" dirty="0" err="1"/>
              <a:t>customerid</a:t>
            </a:r>
            <a:r>
              <a:rPr lang="en-GB" sz="1800" b="1" dirty="0"/>
              <a:t>=3"); </a:t>
            </a:r>
          </a:p>
          <a:p>
            <a:pPr>
              <a:defRPr/>
            </a:pPr>
            <a:r>
              <a:rPr lang="en-GB" sz="2800" dirty="0"/>
              <a:t>Instead of</a:t>
            </a:r>
          </a:p>
          <a:p>
            <a:pPr lvl="1">
              <a:defRPr/>
            </a:pPr>
            <a:r>
              <a:rPr lang="en-GB" sz="2800" dirty="0"/>
              <a:t>String </a:t>
            </a:r>
            <a:r>
              <a:rPr lang="en-GB" sz="2800" dirty="0" err="1"/>
              <a:t>sql</a:t>
            </a:r>
            <a:r>
              <a:rPr lang="en-GB" sz="2800" dirty="0"/>
              <a:t>=“select (*) from customer where </a:t>
            </a:r>
            <a:r>
              <a:rPr lang="en-GB" sz="2800" dirty="0" err="1"/>
              <a:t>customerid</a:t>
            </a:r>
            <a:r>
              <a:rPr lang="en-GB" sz="2800" dirty="0"/>
              <a:t>=3”</a:t>
            </a:r>
          </a:p>
          <a:p>
            <a:pPr>
              <a:defRPr/>
            </a:pPr>
            <a:r>
              <a:rPr lang="en-GB" sz="2800" dirty="0"/>
              <a:t>Reduces chance of syntax error</a:t>
            </a:r>
          </a:p>
          <a:p>
            <a:pPr lvl="1">
              <a:defRPr/>
            </a:pPr>
            <a:r>
              <a:rPr lang="en-GB" sz="2800" dirty="0"/>
              <a:t>Fool proofing code</a:t>
            </a:r>
          </a:p>
          <a:p>
            <a:pPr>
              <a:defRPr/>
            </a:pPr>
            <a:r>
              <a:rPr lang="en-GB" sz="2800" dirty="0"/>
              <a:t>Allows builder to generate code for other syntaxes (transparent translation) “limit v. top”</a:t>
            </a:r>
          </a:p>
          <a:p>
            <a:pPr>
              <a:defRPr/>
            </a:pPr>
            <a:r>
              <a:rPr lang="en-GB" sz="2800" dirty="0"/>
              <a:t>Allows builder to introduce new layers in database complexity, for example </a:t>
            </a:r>
            <a:r>
              <a:rPr lang="en-GB" sz="2800" dirty="0" err="1"/>
              <a:t>sharding</a:t>
            </a:r>
            <a:r>
              <a:rPr lang="en-GB" sz="2800" dirty="0"/>
              <a:t>, security layer</a:t>
            </a:r>
          </a:p>
          <a:p>
            <a:pPr>
              <a:defRPr/>
            </a:pPr>
            <a:endParaRPr lang="en-GB" sz="2800" dirty="0"/>
          </a:p>
          <a:p>
            <a:pPr lvl="1">
              <a:defRPr/>
            </a:pPr>
            <a:endParaRPr lang="en-GB" sz="28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DCF9766-8210-4BDE-BBEA-DF7C258D19F3}" type="slidenum">
              <a:rPr lang="en-US" altLang="en-US" sz="1200">
                <a:solidFill>
                  <a:srgbClr val="08515E"/>
                </a:solidFill>
              </a:rPr>
              <a:pPr/>
              <a:t>85</a:t>
            </a:fld>
            <a:endParaRPr lang="en-US" altLang="en-US" sz="1200">
              <a:solidFill>
                <a:srgbClr val="08515E"/>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GB" altLang="en-US"/>
              <a:t>Sharding</a:t>
            </a:r>
          </a:p>
        </p:txBody>
      </p:sp>
      <p:sp>
        <p:nvSpPr>
          <p:cNvPr id="72707" name="Content Placeholder 2"/>
          <p:cNvSpPr>
            <a:spLocks noGrp="1"/>
          </p:cNvSpPr>
          <p:nvPr>
            <p:ph idx="1"/>
          </p:nvPr>
        </p:nvSpPr>
        <p:spPr/>
        <p:txBody>
          <a:bodyPr/>
          <a:lstStyle/>
          <a:p>
            <a:r>
              <a:rPr lang="en-GB" altLang="en-US"/>
              <a:t>Splitting data over more than 1 database or database table, based on a key index</a:t>
            </a:r>
          </a:p>
          <a:p>
            <a:r>
              <a:rPr lang="en-GB" altLang="en-US"/>
              <a:t>Data can be divided based on</a:t>
            </a:r>
          </a:p>
          <a:p>
            <a:pPr lvl="1"/>
            <a:r>
              <a:rPr lang="en-GB" altLang="en-US">
                <a:latin typeface="TheSans B5 Plain"/>
              </a:rPr>
              <a:t>Key index range</a:t>
            </a:r>
          </a:p>
          <a:p>
            <a:pPr lvl="2"/>
            <a:r>
              <a:rPr lang="en-GB" altLang="en-US">
                <a:latin typeface="TheSans B5 Plain"/>
              </a:rPr>
              <a:t>(0-99 table 1, 100-199 table 2 etc)</a:t>
            </a:r>
          </a:p>
          <a:p>
            <a:pPr lvl="1"/>
            <a:r>
              <a:rPr lang="en-GB" altLang="en-US">
                <a:latin typeface="TheSans B5 Plain"/>
              </a:rPr>
              <a:t>Hash function on key index</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D7E2813-754E-46C0-8761-17BB7718A010}" type="slidenum">
              <a:rPr lang="en-US" altLang="en-US" sz="1200">
                <a:solidFill>
                  <a:srgbClr val="08515E"/>
                </a:solidFill>
              </a:rPr>
              <a:pPr/>
              <a:t>86</a:t>
            </a:fld>
            <a:endParaRPr lang="en-US" altLang="en-US" sz="1200">
              <a:solidFill>
                <a:srgbClr val="08515E"/>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188913"/>
            <a:ext cx="8229600" cy="661987"/>
          </a:xfrm>
        </p:spPr>
        <p:txBody>
          <a:bodyPr/>
          <a:lstStyle/>
          <a:p>
            <a:r>
              <a:rPr lang="en-GB" altLang="en-US"/>
              <a:t>Sharding example</a:t>
            </a:r>
          </a:p>
        </p:txBody>
      </p:sp>
      <p:sp>
        <p:nvSpPr>
          <p:cNvPr id="3" name="Content Placeholder 2"/>
          <p:cNvSpPr>
            <a:spLocks noGrp="1"/>
          </p:cNvSpPr>
          <p:nvPr>
            <p:ph idx="1"/>
          </p:nvPr>
        </p:nvSpPr>
        <p:spPr>
          <a:xfrm>
            <a:off x="457200" y="1233488"/>
            <a:ext cx="8435975" cy="4572000"/>
          </a:xfrm>
        </p:spPr>
        <p:txBody>
          <a:bodyPr/>
          <a:lstStyle/>
          <a:p>
            <a:pPr marL="0" indent="0">
              <a:buFont typeface="Times" panose="02020603050405020304" pitchFamily="18" charset="0"/>
              <a:buNone/>
              <a:defRPr/>
            </a:pPr>
            <a:r>
              <a:rPr lang="en-GB" sz="2800" dirty="0"/>
              <a:t>public String </a:t>
            </a:r>
            <a:r>
              <a:rPr lang="en-GB" sz="2800" dirty="0" err="1"/>
              <a:t>getTableName</a:t>
            </a:r>
            <a:r>
              <a:rPr lang="en-GB" sz="2800" dirty="0"/>
              <a:t>() {</a:t>
            </a:r>
          </a:p>
          <a:p>
            <a:pPr marL="0" indent="0">
              <a:buFont typeface="Times" panose="02020603050405020304" pitchFamily="18" charset="0"/>
              <a:buNone/>
              <a:defRPr/>
            </a:pPr>
            <a:r>
              <a:rPr lang="en-GB" sz="2800" dirty="0"/>
              <a:t>        if (</a:t>
            </a:r>
            <a:r>
              <a:rPr lang="en-GB" sz="2800" dirty="0" err="1"/>
              <a:t>customer_id</a:t>
            </a:r>
            <a:r>
              <a:rPr lang="en-GB" sz="2800" dirty="0"/>
              <a:t>!=0) {</a:t>
            </a:r>
          </a:p>
          <a:p>
            <a:pPr marL="0" indent="0">
              <a:buFont typeface="Times" panose="02020603050405020304" pitchFamily="18" charset="0"/>
              <a:buNone/>
              <a:defRPr/>
            </a:pPr>
            <a:r>
              <a:rPr lang="en-GB" sz="2800" dirty="0"/>
              <a:t>              return </a:t>
            </a:r>
            <a:r>
              <a:rPr lang="en-GB" sz="2800" dirty="0" err="1"/>
              <a:t>tableName</a:t>
            </a:r>
            <a:r>
              <a:rPr lang="en-GB" sz="2800" dirty="0"/>
              <a:t>+”_”+</a:t>
            </a:r>
            <a:r>
              <a:rPr lang="en-GB" sz="2800" dirty="0" err="1"/>
              <a:t>customer_id</a:t>
            </a:r>
            <a:r>
              <a:rPr lang="en-GB" sz="2800" dirty="0"/>
              <a:t>/1000;</a:t>
            </a:r>
          </a:p>
          <a:p>
            <a:pPr marL="0" indent="0">
              <a:buFont typeface="Times" panose="02020603050405020304" pitchFamily="18" charset="0"/>
              <a:buNone/>
              <a:defRPr/>
            </a:pPr>
            <a:r>
              <a:rPr lang="en-GB" sz="2800" dirty="0"/>
              <a:t>        } else {</a:t>
            </a:r>
          </a:p>
          <a:p>
            <a:pPr marL="0" indent="0">
              <a:buFont typeface="Times" panose="02020603050405020304" pitchFamily="18" charset="0"/>
              <a:buNone/>
              <a:defRPr/>
            </a:pPr>
            <a:r>
              <a:rPr lang="en-GB" sz="2800" dirty="0"/>
              <a:t>             return </a:t>
            </a:r>
            <a:r>
              <a:rPr lang="en-GB" sz="2800" dirty="0" err="1"/>
              <a:t>tableName</a:t>
            </a:r>
            <a:r>
              <a:rPr lang="en-GB" sz="2800" dirty="0"/>
              <a:t>;</a:t>
            </a:r>
          </a:p>
          <a:p>
            <a:pPr marL="0" indent="0">
              <a:buFont typeface="Times" panose="02020603050405020304" pitchFamily="18" charset="0"/>
              <a:buNone/>
              <a:defRPr/>
            </a:pPr>
            <a:r>
              <a:rPr lang="en-GB" sz="2800" dirty="0"/>
              <a:t>        }</a:t>
            </a:r>
          </a:p>
          <a:p>
            <a:pPr marL="0" indent="0">
              <a:buFont typeface="Times" panose="02020603050405020304" pitchFamily="18" charset="0"/>
              <a:buNone/>
              <a:defRPr/>
            </a:pPr>
            <a:r>
              <a:rPr lang="en-GB" sz="2800" dirty="0"/>
              <a:t>    }</a:t>
            </a:r>
          </a:p>
          <a:p>
            <a:pPr>
              <a:defRPr/>
            </a:pPr>
            <a:endParaRPr lang="en-GB"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9216978-2B50-41F1-A91A-3C2E553A3E7D}" type="slidenum">
              <a:rPr lang="en-US" altLang="en-US" sz="1200">
                <a:solidFill>
                  <a:srgbClr val="08515E"/>
                </a:solidFill>
              </a:rPr>
              <a:pPr/>
              <a:t>87</a:t>
            </a:fld>
            <a:endParaRPr lang="en-US" altLang="en-US" sz="1200">
              <a:solidFill>
                <a:srgbClr val="08515E"/>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174625"/>
            <a:ext cx="8229600" cy="661988"/>
          </a:xfrm>
        </p:spPr>
        <p:txBody>
          <a:bodyPr/>
          <a:lstStyle/>
          <a:p>
            <a:r>
              <a:rPr lang="en-GB" altLang="en-US"/>
              <a:t>Table validation</a:t>
            </a:r>
          </a:p>
        </p:txBody>
      </p:sp>
      <p:sp>
        <p:nvSpPr>
          <p:cNvPr id="3" name="Content Placeholder 2"/>
          <p:cNvSpPr>
            <a:spLocks noGrp="1"/>
          </p:cNvSpPr>
          <p:nvPr>
            <p:ph idx="1"/>
          </p:nvPr>
        </p:nvSpPr>
        <p:spPr>
          <a:xfrm>
            <a:off x="457200" y="908050"/>
            <a:ext cx="7848600" cy="4572000"/>
          </a:xfrm>
        </p:spPr>
        <p:txBody>
          <a:bodyPr/>
          <a:lstStyle/>
          <a:p>
            <a:pPr>
              <a:defRPr/>
            </a:pPr>
            <a:r>
              <a:rPr lang="en-GB" dirty="0"/>
              <a:t>Can debug to make sure table names are valid for the application</a:t>
            </a:r>
          </a:p>
          <a:p>
            <a:pPr marL="457200" lvl="1" indent="0">
              <a:buFont typeface="Times CE"/>
              <a:buNone/>
              <a:defRPr/>
            </a:pPr>
            <a:r>
              <a:rPr lang="en-GB" sz="2400" dirty="0"/>
              <a:t>public void </a:t>
            </a:r>
            <a:r>
              <a:rPr lang="en-GB" sz="2400" dirty="0" err="1"/>
              <a:t>setTableName</a:t>
            </a:r>
            <a:r>
              <a:rPr lang="en-GB" sz="2400" dirty="0"/>
              <a:t>(String </a:t>
            </a:r>
            <a:r>
              <a:rPr lang="en-GB" sz="2400" dirty="0" err="1"/>
              <a:t>tableName</a:t>
            </a:r>
            <a:r>
              <a:rPr lang="en-GB" sz="2400" dirty="0"/>
              <a:t>) throws </a:t>
            </a:r>
            <a:r>
              <a:rPr lang="en-GB" sz="2400" dirty="0" err="1"/>
              <a:t>BadTableNameException</a:t>
            </a:r>
            <a:r>
              <a:rPr lang="en-GB" sz="2400" dirty="0"/>
              <a:t> {</a:t>
            </a:r>
          </a:p>
          <a:p>
            <a:pPr marL="457200" lvl="1" indent="0">
              <a:buFont typeface="Times CE"/>
              <a:buNone/>
              <a:defRPr/>
            </a:pPr>
            <a:r>
              <a:rPr lang="en-GB" sz="2400" dirty="0"/>
              <a:t>        if (!</a:t>
            </a:r>
            <a:r>
              <a:rPr lang="en-GB" sz="2400" dirty="0" err="1"/>
              <a:t>tableNames.contains</a:t>
            </a:r>
            <a:r>
              <a:rPr lang="en-GB" sz="2400" dirty="0"/>
              <a:t>(</a:t>
            </a:r>
            <a:r>
              <a:rPr lang="en-GB" sz="2400" dirty="0" err="1"/>
              <a:t>tableName</a:t>
            </a:r>
            <a:r>
              <a:rPr lang="en-GB" sz="2400" dirty="0"/>
              <a:t>)) {</a:t>
            </a:r>
          </a:p>
          <a:p>
            <a:pPr marL="457200" lvl="1" indent="0">
              <a:buFont typeface="Times CE"/>
              <a:buNone/>
              <a:defRPr/>
            </a:pPr>
            <a:r>
              <a:rPr lang="en-GB" sz="2400" dirty="0"/>
              <a:t>            throw new </a:t>
            </a:r>
            <a:r>
              <a:rPr lang="en-GB" sz="2400" dirty="0" err="1"/>
              <a:t>BadTableNameException</a:t>
            </a:r>
            <a:r>
              <a:rPr lang="en-GB" sz="2400" dirty="0"/>
              <a:t>();</a:t>
            </a:r>
          </a:p>
          <a:p>
            <a:pPr marL="457200" lvl="1" indent="0">
              <a:buFont typeface="Times CE"/>
              <a:buNone/>
              <a:defRPr/>
            </a:pPr>
            <a:r>
              <a:rPr lang="en-GB" sz="2400" dirty="0"/>
              <a:t>            </a:t>
            </a:r>
          </a:p>
          <a:p>
            <a:pPr marL="457200" lvl="1" indent="0">
              <a:buFont typeface="Times CE"/>
              <a:buNone/>
              <a:defRPr/>
            </a:pPr>
            <a:r>
              <a:rPr lang="en-GB" sz="2400" dirty="0"/>
              <a:t>            };</a:t>
            </a:r>
          </a:p>
          <a:p>
            <a:pPr marL="457200" lvl="1" indent="0">
              <a:buFont typeface="Times CE"/>
              <a:buNone/>
              <a:defRPr/>
            </a:pPr>
            <a:r>
              <a:rPr lang="en-GB" sz="2400" dirty="0"/>
              <a:t>        }</a:t>
            </a:r>
          </a:p>
          <a:p>
            <a:pPr marL="457200" lvl="1" indent="0">
              <a:buFont typeface="Times CE"/>
              <a:buNone/>
              <a:defRPr/>
            </a:pPr>
            <a:r>
              <a:rPr lang="en-GB" sz="2400" dirty="0"/>
              <a:t>        </a:t>
            </a:r>
            <a:r>
              <a:rPr lang="en-GB" sz="2400" dirty="0" err="1"/>
              <a:t>this.tableName</a:t>
            </a:r>
            <a:r>
              <a:rPr lang="en-GB" sz="2400" dirty="0"/>
              <a:t> = </a:t>
            </a:r>
            <a:r>
              <a:rPr lang="en-GB" sz="2400" dirty="0" err="1"/>
              <a:t>tableName</a:t>
            </a:r>
            <a:r>
              <a:rPr lang="en-GB" sz="2400" dirty="0"/>
              <a:t>;</a:t>
            </a:r>
          </a:p>
          <a:p>
            <a:pPr marL="457200" lvl="1" indent="0">
              <a:buFont typeface="Times CE"/>
              <a:buNone/>
              <a:defRPr/>
            </a:pPr>
            <a:r>
              <a:rPr lang="en-GB" sz="2400" dirty="0"/>
              <a:t>    }</a:t>
            </a:r>
          </a:p>
          <a:p>
            <a:pPr marL="457200" lvl="1" indent="0">
              <a:buFont typeface="Times CE"/>
              <a:buNone/>
              <a:defRPr/>
            </a:pPr>
            <a:r>
              <a:rPr lang="en-GB" sz="2400" dirty="0"/>
              <a:t>More useful than run time SQL error, since error is caught earlier, better application control</a:t>
            </a:r>
          </a:p>
          <a:p>
            <a:pPr lvl="1">
              <a:defRPr/>
            </a:pPr>
            <a:endParaRPr lang="en-GB"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9914D14-34D1-4922-9655-178992103E16}" type="slidenum">
              <a:rPr lang="en-US" altLang="en-US" sz="1200">
                <a:solidFill>
                  <a:srgbClr val="08515E"/>
                </a:solidFill>
              </a:rPr>
              <a:pPr/>
              <a:t>88</a:t>
            </a:fld>
            <a:endParaRPr lang="en-US" altLang="en-US" sz="1200">
              <a:solidFill>
                <a:srgbClr val="08515E"/>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GB" altLang="en-US"/>
              <a:t>Multiton</a:t>
            </a:r>
          </a:p>
        </p:txBody>
      </p:sp>
      <p:sp>
        <p:nvSpPr>
          <p:cNvPr id="75779" name="Content Placeholder 2"/>
          <p:cNvSpPr>
            <a:spLocks noGrp="1"/>
          </p:cNvSpPr>
          <p:nvPr>
            <p:ph idx="1"/>
          </p:nvPr>
        </p:nvSpPr>
        <p:spPr/>
        <p:txBody>
          <a:bodyPr/>
          <a:lstStyle/>
          <a:p>
            <a:r>
              <a:rPr lang="en-GB" altLang="en-US"/>
              <a:t>Like a singleton, but</a:t>
            </a:r>
          </a:p>
          <a:p>
            <a:pPr lvl="1"/>
            <a:r>
              <a:rPr lang="en-GB" altLang="en-US">
                <a:latin typeface="TheSans B5 Plain"/>
              </a:rPr>
              <a:t>Produces a different singleton instance dependent on a key</a:t>
            </a:r>
          </a:p>
          <a:p>
            <a:pPr lvl="1"/>
            <a:r>
              <a:rPr lang="en-GB" altLang="en-US">
                <a:latin typeface="TheSans B5 Plain"/>
              </a:rPr>
              <a:t>Example</a:t>
            </a:r>
          </a:p>
          <a:p>
            <a:pPr lvl="2"/>
            <a:r>
              <a:rPr lang="en-GB" altLang="en-US">
                <a:latin typeface="TheSans B5 Plain"/>
              </a:rPr>
              <a:t>You want a singleton class instance for a CRM (Customer relationship manager) for each customer</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2E4C530-F6A0-413A-917F-32947987ED55}" type="slidenum">
              <a:rPr lang="en-US" altLang="en-US" sz="1200">
                <a:solidFill>
                  <a:srgbClr val="08515E"/>
                </a:solidFill>
              </a:rPr>
              <a:pPr/>
              <a:t>89</a:t>
            </a:fld>
            <a:endParaRPr lang="en-US" altLang="en-US" sz="1200">
              <a:solidFill>
                <a:srgbClr val="0851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DRY violations</a:t>
            </a:r>
          </a:p>
        </p:txBody>
      </p:sp>
      <p:sp>
        <p:nvSpPr>
          <p:cNvPr id="3" name="Content Placeholder 2"/>
          <p:cNvSpPr>
            <a:spLocks noGrp="1"/>
          </p:cNvSpPr>
          <p:nvPr>
            <p:ph idx="1"/>
          </p:nvPr>
        </p:nvSpPr>
        <p:spPr/>
        <p:txBody>
          <a:bodyPr/>
          <a:lstStyle/>
          <a:p>
            <a:r>
              <a:rPr lang="en-GB" dirty="0"/>
              <a:t>Storing repeated data across database tables  </a:t>
            </a:r>
          </a:p>
          <a:p>
            <a:r>
              <a:rPr lang="en-GB" dirty="0"/>
              <a:t>Storing derived data across database tables (caching results is ok)</a:t>
            </a:r>
          </a:p>
          <a:p>
            <a:r>
              <a:rPr lang="en-GB" dirty="0"/>
              <a:t>Storing same data at client and server</a:t>
            </a:r>
          </a:p>
          <a:p>
            <a:pPr lvl="1"/>
            <a:r>
              <a:rPr lang="en-GB" dirty="0"/>
              <a:t>Generally always better to store at server and download on initialising client</a:t>
            </a:r>
          </a:p>
          <a:p>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3522F6FD-B88D-4A3C-9798-1970B1CB4C70}" type="slidenum">
              <a:rPr lang="en-US" altLang="en-US" smtClean="0"/>
              <a:pPr/>
              <a:t>9</a:t>
            </a:fld>
            <a:endParaRPr lang="en-US" altLang="en-US"/>
          </a:p>
        </p:txBody>
      </p:sp>
    </p:spTree>
    <p:extLst>
      <p:ext uri="{BB962C8B-B14F-4D97-AF65-F5344CB8AC3E}">
        <p14:creationId xmlns:p14="http://schemas.microsoft.com/office/powerpoint/2010/main" val="15978594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41275"/>
            <a:ext cx="8229600" cy="661988"/>
          </a:xfrm>
        </p:spPr>
        <p:txBody>
          <a:bodyPr/>
          <a:lstStyle/>
          <a:p>
            <a:r>
              <a:rPr lang="en-GB" altLang="en-US"/>
              <a:t>Multiton code example</a:t>
            </a:r>
          </a:p>
        </p:txBody>
      </p:sp>
      <p:sp>
        <p:nvSpPr>
          <p:cNvPr id="76803" name="Content Placeholder 2"/>
          <p:cNvSpPr>
            <a:spLocks noGrp="1"/>
          </p:cNvSpPr>
          <p:nvPr>
            <p:ph idx="1"/>
          </p:nvPr>
        </p:nvSpPr>
        <p:spPr>
          <a:xfrm>
            <a:off x="457200" y="585788"/>
            <a:ext cx="8435975" cy="4572000"/>
          </a:xfrm>
        </p:spPr>
        <p:txBody>
          <a:bodyPr/>
          <a:lstStyle/>
          <a:p>
            <a:pPr marL="0" indent="0">
              <a:buFont typeface="Times" panose="02020603050405020304" pitchFamily="18" charset="0"/>
              <a:buNone/>
            </a:pPr>
            <a:r>
              <a:rPr lang="en-GB" altLang="en-US" sz="1800"/>
              <a:t>public class CRMHandler {</a:t>
            </a:r>
          </a:p>
          <a:p>
            <a:pPr marL="0" indent="0">
              <a:buFont typeface="Times" panose="02020603050405020304" pitchFamily="18" charset="0"/>
              <a:buNone/>
            </a:pPr>
            <a:r>
              <a:rPr lang="en-GB" altLang="en-US" sz="1800"/>
              <a:t>    private int customer_id=0;</a:t>
            </a:r>
          </a:p>
          <a:p>
            <a:pPr marL="0" indent="0">
              <a:buFont typeface="Times" panose="02020603050405020304" pitchFamily="18" charset="0"/>
              <a:buNone/>
            </a:pPr>
            <a:r>
              <a:rPr lang="en-GB" altLang="en-US" sz="1800"/>
              <a:t>    private int staffid=0;</a:t>
            </a:r>
          </a:p>
          <a:p>
            <a:pPr marL="0" indent="0">
              <a:buFont typeface="Times" panose="02020603050405020304" pitchFamily="18" charset="0"/>
              <a:buNone/>
            </a:pPr>
            <a:r>
              <a:rPr lang="en-GB" altLang="en-US" sz="1800"/>
              <a:t>    private java.util.Date lastContactTime;</a:t>
            </a:r>
          </a:p>
          <a:p>
            <a:pPr marL="0" indent="0">
              <a:buFont typeface="Times" panose="02020603050405020304" pitchFamily="18" charset="0"/>
              <a:buNone/>
            </a:pPr>
            <a:r>
              <a:rPr lang="en-GB" altLang="en-US" sz="1800"/>
              <a:t>    private static  Hashtable &lt;Integer,CRMHandler&gt; allHandlers =new Hashtable &lt;Integer,CRMHandler&gt;() ;</a:t>
            </a:r>
          </a:p>
          <a:p>
            <a:pPr marL="0" indent="0">
              <a:buFont typeface="Times" panose="02020603050405020304" pitchFamily="18" charset="0"/>
              <a:buNone/>
            </a:pPr>
            <a:r>
              <a:rPr lang="en-GB" altLang="en-US" sz="1800"/>
              <a:t>    </a:t>
            </a:r>
          </a:p>
          <a:p>
            <a:pPr marL="0" indent="0">
              <a:buFont typeface="Times" panose="02020603050405020304" pitchFamily="18" charset="0"/>
              <a:buNone/>
            </a:pPr>
            <a:r>
              <a:rPr lang="en-GB" altLang="en-US" sz="1800"/>
              <a:t>    private CRMHandler(int customer_id) {      // private constructor</a:t>
            </a:r>
          </a:p>
          <a:p>
            <a:pPr marL="0" indent="0">
              <a:buFont typeface="Times" panose="02020603050405020304" pitchFamily="18" charset="0"/>
              <a:buNone/>
            </a:pPr>
            <a:r>
              <a:rPr lang="en-GB" altLang="en-US" sz="1800"/>
              <a:t>        this.customer_id=customer_id;</a:t>
            </a:r>
          </a:p>
          <a:p>
            <a:pPr marL="0" indent="0">
              <a:buFont typeface="Times" panose="02020603050405020304" pitchFamily="18" charset="0"/>
              <a:buNone/>
            </a:pPr>
            <a:r>
              <a:rPr lang="en-GB" altLang="en-US" sz="1800"/>
              <a:t>        System.out.println("Making handler for customer id "+customer_id);        </a:t>
            </a:r>
          </a:p>
          <a:p>
            <a:pPr marL="0" indent="0">
              <a:buFont typeface="Times" panose="02020603050405020304" pitchFamily="18" charset="0"/>
              <a:buNone/>
            </a:pPr>
            <a:r>
              <a:rPr lang="en-GB" altLang="en-US" sz="1800"/>
              <a:t>    }</a:t>
            </a:r>
          </a:p>
          <a:p>
            <a:pPr marL="0" indent="0">
              <a:buFont typeface="Times" panose="02020603050405020304" pitchFamily="18" charset="0"/>
              <a:buNone/>
            </a:pPr>
            <a:r>
              <a:rPr lang="en-GB" altLang="en-US" sz="1800"/>
              <a:t>    </a:t>
            </a:r>
          </a:p>
          <a:p>
            <a:pPr marL="0" indent="0">
              <a:buFont typeface="Times" panose="02020603050405020304" pitchFamily="18" charset="0"/>
              <a:buNone/>
            </a:pPr>
            <a:r>
              <a:rPr lang="en-GB" altLang="en-US" sz="1800"/>
              <a:t>    public static synchronized CRMHandler getCRMHandler(int customer_id) {</a:t>
            </a:r>
          </a:p>
          <a:p>
            <a:pPr marL="0" indent="0">
              <a:buFont typeface="Times" panose="02020603050405020304" pitchFamily="18" charset="0"/>
              <a:buNone/>
            </a:pPr>
            <a:r>
              <a:rPr lang="en-GB" altLang="en-US" sz="1800"/>
              <a:t>        if (!allHandlers.containsKey(new Integer(customer_id))) {</a:t>
            </a:r>
          </a:p>
          <a:p>
            <a:pPr marL="0" indent="0">
              <a:buFont typeface="Times" panose="02020603050405020304" pitchFamily="18" charset="0"/>
              <a:buNone/>
            </a:pPr>
            <a:r>
              <a:rPr lang="en-GB" altLang="en-US" sz="1800"/>
              <a:t>            CRMHandler handler=new CRMHandler(customer_id);</a:t>
            </a:r>
          </a:p>
          <a:p>
            <a:pPr marL="0" indent="0">
              <a:buFont typeface="Times" panose="02020603050405020304" pitchFamily="18" charset="0"/>
              <a:buNone/>
            </a:pPr>
            <a:r>
              <a:rPr lang="en-GB" altLang="en-US" sz="1800"/>
              <a:t>            allHandlers.put(new Integer(customer_id), handler);</a:t>
            </a:r>
          </a:p>
          <a:p>
            <a:pPr marL="0" indent="0">
              <a:buFont typeface="Times" panose="02020603050405020304" pitchFamily="18" charset="0"/>
              <a:buNone/>
            </a:pPr>
            <a:r>
              <a:rPr lang="en-GB" altLang="en-US" sz="1800"/>
              <a:t>        }</a:t>
            </a:r>
          </a:p>
          <a:p>
            <a:pPr marL="0" indent="0">
              <a:buFont typeface="Times" panose="02020603050405020304" pitchFamily="18" charset="0"/>
              <a:buNone/>
            </a:pPr>
            <a:r>
              <a:rPr lang="en-GB" altLang="en-US" sz="1800"/>
              <a:t>        return(allHandlers.get(new Integer(customer_id)));</a:t>
            </a:r>
          </a:p>
          <a:p>
            <a:pPr marL="0" indent="0">
              <a:buFont typeface="Times" panose="02020603050405020304" pitchFamily="18" charset="0"/>
              <a:buNone/>
            </a:pPr>
            <a:r>
              <a:rPr lang="en-GB" altLang="en-US" sz="1800"/>
              <a:t>    }  </a:t>
            </a:r>
          </a:p>
          <a:p>
            <a:pPr marL="0" indent="0">
              <a:buFont typeface="Times" panose="02020603050405020304" pitchFamily="18" charset="0"/>
              <a:buNone/>
            </a:pPr>
            <a:r>
              <a:rPr lang="en-GB" altLang="en-US" sz="1800"/>
              <a:t>    </a:t>
            </a:r>
          </a:p>
          <a:p>
            <a:pPr marL="0" indent="0">
              <a:buFont typeface="Times" panose="02020603050405020304" pitchFamily="18" charset="0"/>
              <a:buNone/>
            </a:pPr>
            <a:r>
              <a:rPr lang="en-GB" altLang="en-US" sz="180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F09DECC-DEC5-4224-93CB-13B79733F954}" type="slidenum">
              <a:rPr lang="en-US" altLang="en-US" sz="1200">
                <a:solidFill>
                  <a:srgbClr val="08515E"/>
                </a:solidFill>
              </a:rPr>
              <a:pPr/>
              <a:t>90</a:t>
            </a:fld>
            <a:endParaRPr lang="en-US" altLang="en-US" sz="1200">
              <a:solidFill>
                <a:srgbClr val="08515E"/>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103188"/>
            <a:ext cx="8229600" cy="661987"/>
          </a:xfrm>
        </p:spPr>
        <p:txBody>
          <a:bodyPr/>
          <a:lstStyle/>
          <a:p>
            <a:r>
              <a:rPr lang="en-GB" altLang="en-US"/>
              <a:t>Flyweight pattern</a:t>
            </a:r>
          </a:p>
        </p:txBody>
      </p:sp>
      <p:sp>
        <p:nvSpPr>
          <p:cNvPr id="77827" name="Content Placeholder 2"/>
          <p:cNvSpPr>
            <a:spLocks noGrp="1"/>
          </p:cNvSpPr>
          <p:nvPr>
            <p:ph idx="1"/>
          </p:nvPr>
        </p:nvSpPr>
        <p:spPr>
          <a:xfrm>
            <a:off x="457200" y="1125538"/>
            <a:ext cx="7848600" cy="4572000"/>
          </a:xfrm>
        </p:spPr>
        <p:txBody>
          <a:bodyPr/>
          <a:lstStyle/>
          <a:p>
            <a:r>
              <a:rPr lang="en-GB" altLang="en-US"/>
              <a:t>Used to share memory allocation between objects with similar properties</a:t>
            </a:r>
          </a:p>
          <a:p>
            <a:r>
              <a:rPr lang="en-GB" altLang="en-US"/>
              <a:t>Example</a:t>
            </a:r>
          </a:p>
          <a:p>
            <a:pPr lvl="1"/>
            <a:r>
              <a:rPr lang="en-GB" altLang="en-US">
                <a:latin typeface="TheSans B5 Plain"/>
              </a:rPr>
              <a:t>A word processor could have a different font definition for each character</a:t>
            </a:r>
          </a:p>
          <a:p>
            <a:r>
              <a:rPr lang="en-GB" altLang="en-US"/>
              <a:t>Related to Multiton</a:t>
            </a:r>
          </a:p>
          <a:p>
            <a:pPr lvl="1"/>
            <a:r>
              <a:rPr lang="en-GB" altLang="en-US">
                <a:latin typeface="TheSans B5 Plain"/>
              </a:rPr>
              <a:t>Heavyweight resource will be often expressed a multiton</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14AB536-2D58-433D-8A31-10800D45DF36}" type="slidenum">
              <a:rPr lang="en-US" altLang="en-US" sz="1200">
                <a:solidFill>
                  <a:srgbClr val="08515E"/>
                </a:solidFill>
              </a:rPr>
              <a:pPr/>
              <a:t>91</a:t>
            </a:fld>
            <a:endParaRPr lang="en-US" altLang="en-US" sz="1200">
              <a:solidFill>
                <a:srgbClr val="08515E"/>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GB" altLang="en-US"/>
              <a:t>Flyweight example</a:t>
            </a:r>
          </a:p>
        </p:txBody>
      </p:sp>
      <p:sp>
        <p:nvSpPr>
          <p:cNvPr id="78851" name="Content Placeholder 2"/>
          <p:cNvSpPr>
            <a:spLocks noGrp="1"/>
          </p:cNvSpPr>
          <p:nvPr>
            <p:ph idx="1"/>
          </p:nvPr>
        </p:nvSpPr>
        <p:spPr/>
        <p:txBody>
          <a:bodyPr/>
          <a:lstStyle/>
          <a:p>
            <a:pPr marL="0" indent="0">
              <a:buFont typeface="Times" panose="02020603050405020304" pitchFamily="18" charset="0"/>
              <a:buNone/>
            </a:pPr>
            <a:r>
              <a:rPr lang="en-GB" altLang="en-US" sz="2000"/>
              <a:t>public class FontDefinition {</a:t>
            </a:r>
          </a:p>
          <a:p>
            <a:pPr marL="0" indent="0">
              <a:buFont typeface="Times" panose="02020603050405020304" pitchFamily="18" charset="0"/>
              <a:buNone/>
            </a:pPr>
            <a:r>
              <a:rPr lang="en-GB" altLang="en-US" sz="2000"/>
              <a:t>    private static  Hashtable &lt;String,FontDefinition&gt; allFonts =new Hashtable &lt;String,FontDefinition&gt;() ;</a:t>
            </a:r>
          </a:p>
          <a:p>
            <a:pPr marL="0" indent="0">
              <a:buFont typeface="Times" panose="02020603050405020304" pitchFamily="18" charset="0"/>
              <a:buNone/>
            </a:pPr>
            <a:r>
              <a:rPr lang="en-GB" altLang="en-US" sz="2000"/>
              <a:t>    private String name="";</a:t>
            </a:r>
          </a:p>
          <a:p>
            <a:pPr marL="0" indent="0">
              <a:buFont typeface="Times" panose="02020603050405020304" pitchFamily="18" charset="0"/>
              <a:buNone/>
            </a:pPr>
            <a:r>
              <a:rPr lang="en-GB" altLang="en-US" sz="2000"/>
              <a:t>    private java.awt.Font font;</a:t>
            </a:r>
          </a:p>
          <a:p>
            <a:pPr marL="0" indent="0">
              <a:buFont typeface="Times" panose="02020603050405020304" pitchFamily="18" charset="0"/>
              <a:buNone/>
            </a:pPr>
            <a:r>
              <a:rPr lang="en-GB" altLang="en-US" sz="2000"/>
              <a:t>    private FontDefinition(String name) {      // private constructor</a:t>
            </a:r>
          </a:p>
          <a:p>
            <a:pPr marL="0" indent="0">
              <a:buFont typeface="Times" panose="02020603050405020304" pitchFamily="18" charset="0"/>
              <a:buNone/>
            </a:pPr>
            <a:r>
              <a:rPr lang="en-GB" altLang="en-US" sz="2000"/>
              <a:t>        this.name=name;        </a:t>
            </a:r>
          </a:p>
          <a:p>
            <a:pPr marL="0" indent="0">
              <a:buFont typeface="Times" panose="02020603050405020304" pitchFamily="18" charset="0"/>
              <a:buNone/>
            </a:pPr>
            <a:r>
              <a:rPr lang="en-GB" altLang="en-US" sz="2000"/>
              <a:t>        // TO DO</a:t>
            </a:r>
          </a:p>
          <a:p>
            <a:pPr marL="0" indent="0">
              <a:buFont typeface="Times" panose="02020603050405020304" pitchFamily="18" charset="0"/>
              <a:buNone/>
            </a:pPr>
            <a:r>
              <a:rPr lang="en-GB" altLang="en-US" sz="2000"/>
              <a:t>        // Code to create Font natively is here see AWT documentation for Java                </a:t>
            </a:r>
          </a:p>
          <a:p>
            <a:pPr marL="0" indent="0">
              <a:buFont typeface="Times" panose="02020603050405020304" pitchFamily="18" charset="0"/>
              <a:buNone/>
            </a:pPr>
            <a:r>
              <a:rPr lang="en-GB" altLang="en-US" sz="2000"/>
              <a:t>        //</a:t>
            </a:r>
          </a:p>
          <a:p>
            <a:pPr marL="0" indent="0">
              <a:buFont typeface="Times" panose="02020603050405020304" pitchFamily="18" charset="0"/>
              <a:buNone/>
            </a:pPr>
            <a:r>
              <a:rPr lang="en-GB" altLang="en-US" sz="2000"/>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8916386-3CE9-49D2-AFC4-FF0FD477A6E1}" type="slidenum">
              <a:rPr lang="en-US" altLang="en-US" sz="1200">
                <a:solidFill>
                  <a:srgbClr val="08515E"/>
                </a:solidFill>
              </a:rPr>
              <a:pPr/>
              <a:t>92</a:t>
            </a:fld>
            <a:endParaRPr lang="en-US" altLang="en-US" sz="1200">
              <a:solidFill>
                <a:srgbClr val="08515E"/>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GB" altLang="en-US"/>
              <a:t>Flyweight example</a:t>
            </a:r>
          </a:p>
        </p:txBody>
      </p:sp>
      <p:sp>
        <p:nvSpPr>
          <p:cNvPr id="3" name="Content Placeholder 2"/>
          <p:cNvSpPr>
            <a:spLocks noGrp="1"/>
          </p:cNvSpPr>
          <p:nvPr>
            <p:ph idx="1"/>
          </p:nvPr>
        </p:nvSpPr>
        <p:spPr/>
        <p:txBody>
          <a:bodyPr/>
          <a:lstStyle/>
          <a:p>
            <a:pPr marL="0" indent="0">
              <a:buFont typeface="Times" panose="02020603050405020304" pitchFamily="18" charset="0"/>
              <a:buNone/>
              <a:defRPr/>
            </a:pPr>
            <a:r>
              <a:rPr lang="en-GB" sz="2400" dirty="0"/>
              <a:t>public static synchronized </a:t>
            </a:r>
            <a:r>
              <a:rPr lang="en-GB" sz="2400" dirty="0" err="1"/>
              <a:t>FontDefinition</a:t>
            </a:r>
            <a:r>
              <a:rPr lang="en-GB" sz="2400" dirty="0"/>
              <a:t> </a:t>
            </a:r>
            <a:r>
              <a:rPr lang="en-GB" sz="2400" dirty="0" err="1"/>
              <a:t>getFont</a:t>
            </a:r>
            <a:r>
              <a:rPr lang="en-GB" sz="2400" dirty="0"/>
              <a:t>(String name) {</a:t>
            </a:r>
          </a:p>
          <a:p>
            <a:pPr marL="0" indent="0">
              <a:buFont typeface="Times" panose="02020603050405020304" pitchFamily="18" charset="0"/>
              <a:buNone/>
              <a:defRPr/>
            </a:pPr>
            <a:r>
              <a:rPr lang="en-GB" sz="2400" dirty="0"/>
              <a:t>        if (!</a:t>
            </a:r>
            <a:r>
              <a:rPr lang="en-GB" sz="2400" dirty="0" err="1"/>
              <a:t>allFonts.containsKey</a:t>
            </a:r>
            <a:r>
              <a:rPr lang="en-GB" sz="2400" dirty="0"/>
              <a:t>(name)) {</a:t>
            </a:r>
          </a:p>
          <a:p>
            <a:pPr marL="0" indent="0">
              <a:buFont typeface="Times" panose="02020603050405020304" pitchFamily="18" charset="0"/>
              <a:buNone/>
              <a:defRPr/>
            </a:pPr>
            <a:r>
              <a:rPr lang="en-GB" sz="2400" dirty="0"/>
              <a:t>            </a:t>
            </a:r>
            <a:r>
              <a:rPr lang="en-GB" sz="2400" dirty="0" err="1"/>
              <a:t>FontDefinition</a:t>
            </a:r>
            <a:r>
              <a:rPr lang="en-GB" sz="2400" dirty="0"/>
              <a:t> definition=new </a:t>
            </a:r>
            <a:r>
              <a:rPr lang="en-GB" sz="2400" dirty="0" err="1"/>
              <a:t>FontDefinition</a:t>
            </a:r>
            <a:r>
              <a:rPr lang="en-GB" sz="2400" dirty="0"/>
              <a:t>(name);</a:t>
            </a:r>
          </a:p>
          <a:p>
            <a:pPr marL="0" indent="0">
              <a:buFont typeface="Times" panose="02020603050405020304" pitchFamily="18" charset="0"/>
              <a:buNone/>
              <a:defRPr/>
            </a:pPr>
            <a:r>
              <a:rPr lang="en-GB" sz="2400" dirty="0"/>
              <a:t>            </a:t>
            </a:r>
            <a:r>
              <a:rPr lang="en-GB" sz="2400" dirty="0" err="1"/>
              <a:t>allFonts.put</a:t>
            </a:r>
            <a:r>
              <a:rPr lang="en-GB" sz="2400" dirty="0"/>
              <a:t>(</a:t>
            </a:r>
            <a:r>
              <a:rPr lang="en-GB" sz="2400" dirty="0" err="1"/>
              <a:t>name,definition</a:t>
            </a:r>
            <a:r>
              <a:rPr lang="en-GB" sz="2400" dirty="0"/>
              <a:t>);</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return(</a:t>
            </a:r>
            <a:r>
              <a:rPr lang="en-GB" sz="2400" dirty="0" err="1"/>
              <a:t>allFonts.get</a:t>
            </a:r>
            <a:r>
              <a:rPr lang="en-GB" sz="2400" dirty="0"/>
              <a:t>(name));</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a:t>
            </a:r>
          </a:p>
          <a:p>
            <a:pPr>
              <a:defRPr/>
            </a:pPr>
            <a:endParaRPr lang="en-GB" sz="24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5B6BE81-2410-4A84-B12F-2DB64DDD536F}" type="slidenum">
              <a:rPr lang="en-US" altLang="en-US" sz="1200">
                <a:solidFill>
                  <a:srgbClr val="08515E"/>
                </a:solidFill>
              </a:rPr>
              <a:pPr/>
              <a:t>93</a:t>
            </a:fld>
            <a:endParaRPr lang="en-US" altLang="en-US" sz="1200">
              <a:solidFill>
                <a:srgbClr val="08515E"/>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260350"/>
            <a:ext cx="8229600" cy="661988"/>
          </a:xfrm>
        </p:spPr>
        <p:txBody>
          <a:bodyPr/>
          <a:lstStyle/>
          <a:p>
            <a:r>
              <a:rPr lang="en-GB" altLang="en-US"/>
              <a:t>Flyweight example</a:t>
            </a:r>
          </a:p>
        </p:txBody>
      </p:sp>
      <p:sp>
        <p:nvSpPr>
          <p:cNvPr id="80899" name="Content Placeholder 2"/>
          <p:cNvSpPr>
            <a:spLocks noGrp="1"/>
          </p:cNvSpPr>
          <p:nvPr>
            <p:ph idx="1"/>
          </p:nvPr>
        </p:nvSpPr>
        <p:spPr>
          <a:xfrm>
            <a:off x="457200" y="1233488"/>
            <a:ext cx="7848600" cy="4572000"/>
          </a:xfrm>
        </p:spPr>
        <p:txBody>
          <a:bodyPr/>
          <a:lstStyle/>
          <a:p>
            <a:pPr marL="0" indent="0">
              <a:buFont typeface="Times" panose="02020603050405020304" pitchFamily="18" charset="0"/>
              <a:buNone/>
            </a:pPr>
            <a:r>
              <a:rPr lang="en-GB" altLang="en-US" sz="2400"/>
              <a:t>public class WPCharacter {</a:t>
            </a:r>
          </a:p>
          <a:p>
            <a:pPr marL="0" indent="0">
              <a:buFont typeface="Times" panose="02020603050405020304" pitchFamily="18" charset="0"/>
              <a:buNone/>
            </a:pPr>
            <a:r>
              <a:rPr lang="en-GB" altLang="en-US" sz="2400"/>
              <a:t>    private FontDefinition fontDefinition;</a:t>
            </a:r>
          </a:p>
          <a:p>
            <a:pPr marL="0" indent="0">
              <a:buFont typeface="Times" panose="02020603050405020304" pitchFamily="18" charset="0"/>
              <a:buNone/>
            </a:pPr>
            <a:r>
              <a:rPr lang="en-GB" altLang="en-US" sz="2400"/>
              <a:t>    private char letter;</a:t>
            </a:r>
          </a:p>
          <a:p>
            <a:pPr marL="0" indent="0">
              <a:buFont typeface="Times" panose="02020603050405020304" pitchFamily="18" charset="0"/>
              <a:buNone/>
            </a:pPr>
            <a:r>
              <a:rPr lang="en-GB" altLang="en-US" sz="2400"/>
              <a:t>    public void setFontName(String fname) {</a:t>
            </a:r>
          </a:p>
          <a:p>
            <a:pPr marL="0" indent="0">
              <a:buFont typeface="Times" panose="02020603050405020304" pitchFamily="18" charset="0"/>
              <a:buNone/>
            </a:pPr>
            <a:r>
              <a:rPr lang="en-GB" altLang="en-US" sz="2400"/>
              <a:t>        // Font definition is fly weight…</a:t>
            </a:r>
          </a:p>
          <a:p>
            <a:pPr marL="0" indent="0">
              <a:buFont typeface="Times" panose="02020603050405020304" pitchFamily="18" charset="0"/>
              <a:buNone/>
            </a:pPr>
            <a:r>
              <a:rPr lang="en-GB" altLang="en-US" sz="2400"/>
              <a:t>        fontDefinition=FontDefinition.getFont(fname);</a:t>
            </a:r>
          </a:p>
          <a:p>
            <a:pPr marL="0" indent="0">
              <a:buFont typeface="Times" panose="02020603050405020304" pitchFamily="18" charset="0"/>
              <a:buNone/>
            </a:pPr>
            <a:r>
              <a:rPr lang="en-GB" altLang="en-US" sz="2400"/>
              <a:t>    }</a:t>
            </a:r>
          </a:p>
          <a:p>
            <a:pPr marL="0" indent="0">
              <a:buFont typeface="Times" panose="02020603050405020304" pitchFamily="18" charset="0"/>
              <a:buNone/>
            </a:pPr>
            <a:r>
              <a:rPr lang="en-GB" altLang="en-US" sz="2400"/>
              <a:t>    </a:t>
            </a:r>
          </a:p>
          <a:p>
            <a:pPr marL="0" indent="0">
              <a:buFont typeface="Times" panose="02020603050405020304" pitchFamily="18" charset="0"/>
              <a:buNone/>
            </a:pPr>
            <a:r>
              <a:rPr lang="en-GB" altLang="en-US" sz="2400"/>
              <a:t>    public WPCharacter(char letter) {</a:t>
            </a:r>
          </a:p>
          <a:p>
            <a:pPr marL="0" indent="0">
              <a:buFont typeface="Times" panose="02020603050405020304" pitchFamily="18" charset="0"/>
              <a:buNone/>
            </a:pPr>
            <a:r>
              <a:rPr lang="en-GB" altLang="en-US" sz="2400"/>
              <a:t>        this.letter=letter;</a:t>
            </a:r>
          </a:p>
          <a:p>
            <a:pPr marL="0" indent="0">
              <a:buFont typeface="Times" panose="02020603050405020304" pitchFamily="18" charset="0"/>
              <a:buNone/>
            </a:pPr>
            <a:r>
              <a:rPr lang="en-GB" altLang="en-US" sz="2400"/>
              <a:t>    }</a:t>
            </a:r>
          </a:p>
          <a:p>
            <a:pPr marL="0" indent="0">
              <a:buFont typeface="Times" panose="02020603050405020304" pitchFamily="18" charset="0"/>
              <a:buNone/>
            </a:pPr>
            <a:r>
              <a:rPr lang="en-GB" altLang="en-US" sz="2400"/>
              <a:t>}</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D8BB2B4-FF40-4919-8323-0644A0170601}" type="slidenum">
              <a:rPr lang="en-US" altLang="en-US" sz="1200">
                <a:solidFill>
                  <a:srgbClr val="08515E"/>
                </a:solidFill>
              </a:rPr>
              <a:pPr/>
              <a:t>94</a:t>
            </a:fld>
            <a:endParaRPr lang="en-US" altLang="en-US" sz="1200">
              <a:solidFill>
                <a:srgbClr val="08515E"/>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GB" altLang="en-US"/>
              <a:t>Chain of responsibility</a:t>
            </a:r>
          </a:p>
        </p:txBody>
      </p:sp>
      <p:sp>
        <p:nvSpPr>
          <p:cNvPr id="81923" name="Content Placeholder 2"/>
          <p:cNvSpPr>
            <a:spLocks noGrp="1"/>
          </p:cNvSpPr>
          <p:nvPr>
            <p:ph idx="1"/>
          </p:nvPr>
        </p:nvSpPr>
        <p:spPr/>
        <p:txBody>
          <a:bodyPr/>
          <a:lstStyle/>
          <a:p>
            <a:r>
              <a:rPr lang="en-GB" altLang="en-US"/>
              <a:t>A number of classes work together to handle a message (call)</a:t>
            </a:r>
          </a:p>
          <a:p>
            <a:r>
              <a:rPr lang="en-GB" altLang="en-US"/>
              <a:t>If the class doesn’t want to handle the message, it passes the messages down to next class in the chain</a:t>
            </a:r>
          </a:p>
          <a:p>
            <a:r>
              <a:rPr lang="en-GB" altLang="en-US"/>
              <a:t>Example</a:t>
            </a:r>
          </a:p>
          <a:p>
            <a:pPr lvl="1"/>
            <a:r>
              <a:rPr lang="en-GB" altLang="en-US">
                <a:latin typeface="TheSans B5 Plain"/>
              </a:rPr>
              <a:t>System logging</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C83F048-2EE7-4653-953A-E6FB508FD60F}" type="slidenum">
              <a:rPr lang="en-US" altLang="en-US" sz="1200">
                <a:solidFill>
                  <a:srgbClr val="08515E"/>
                </a:solidFill>
              </a:rPr>
              <a:pPr/>
              <a:t>95</a:t>
            </a:fld>
            <a:endParaRPr lang="en-US" altLang="en-US" sz="1200">
              <a:solidFill>
                <a:srgbClr val="08515E"/>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p:cNvSpPr>
            <a:spLocks noGrp="1"/>
          </p:cNvSpPr>
          <p:nvPr>
            <p:ph idx="1"/>
          </p:nvPr>
        </p:nvSpPr>
        <p:spPr>
          <a:xfrm>
            <a:off x="457200" y="188913"/>
            <a:ext cx="8291513" cy="4572000"/>
          </a:xfrm>
        </p:spPr>
        <p:txBody>
          <a:bodyPr/>
          <a:lstStyle/>
          <a:p>
            <a:pPr marL="0" indent="0">
              <a:buFont typeface="Times" panose="02020603050405020304" pitchFamily="18" charset="0"/>
              <a:buNone/>
            </a:pPr>
            <a:r>
              <a:rPr lang="en-GB" altLang="en-US" sz="1800" b="1"/>
              <a:t>abstract class Logger {</a:t>
            </a:r>
          </a:p>
          <a:p>
            <a:pPr marL="0" indent="0">
              <a:buFont typeface="Times" panose="02020603050405020304" pitchFamily="18" charset="0"/>
              <a:buNone/>
            </a:pPr>
            <a:r>
              <a:rPr lang="en-GB" altLang="en-US" sz="1800" b="1"/>
              <a:t>    public static int ERR = 3;  // highest priorty message</a:t>
            </a:r>
          </a:p>
          <a:p>
            <a:pPr marL="0" indent="0">
              <a:buFont typeface="Times" panose="02020603050405020304" pitchFamily="18" charset="0"/>
              <a:buNone/>
            </a:pPr>
            <a:r>
              <a:rPr lang="en-GB" altLang="en-US" sz="1800" b="1"/>
              <a:t>    public static int NOTICE = 5;</a:t>
            </a:r>
          </a:p>
          <a:p>
            <a:pPr marL="0" indent="0">
              <a:buFont typeface="Times" panose="02020603050405020304" pitchFamily="18" charset="0"/>
              <a:buNone/>
            </a:pPr>
            <a:r>
              <a:rPr lang="en-GB" altLang="en-US" sz="1800" b="1"/>
              <a:t>    public static int DEBUG = 7;</a:t>
            </a:r>
          </a:p>
          <a:p>
            <a:pPr marL="0" indent="0">
              <a:buFont typeface="Times" panose="02020603050405020304" pitchFamily="18" charset="0"/>
              <a:buNone/>
            </a:pPr>
            <a:r>
              <a:rPr lang="en-GB" altLang="en-US" sz="1800" b="1"/>
              <a:t>    protected int logger_level;</a:t>
            </a:r>
          </a:p>
          <a:p>
            <a:pPr marL="0" indent="0">
              <a:buFont typeface="Times" panose="02020603050405020304" pitchFamily="18" charset="0"/>
              <a:buNone/>
            </a:pPr>
            <a:r>
              <a:rPr lang="en-GB" altLang="en-US" sz="1800" b="1"/>
              <a:t>    private static Logger lastLogger;</a:t>
            </a:r>
          </a:p>
          <a:p>
            <a:pPr marL="0" indent="0">
              <a:buFont typeface="Times" panose="02020603050405020304" pitchFamily="18" charset="0"/>
              <a:buNone/>
            </a:pPr>
            <a:r>
              <a:rPr lang="en-GB" altLang="en-US" sz="1800" b="1"/>
              <a:t>    // The next element in the chain of responsibility</a:t>
            </a:r>
          </a:p>
          <a:p>
            <a:pPr marL="0" indent="0">
              <a:buFont typeface="Times" panose="02020603050405020304" pitchFamily="18" charset="0"/>
              <a:buNone/>
            </a:pPr>
            <a:r>
              <a:rPr lang="en-GB" altLang="en-US" sz="1800" b="1"/>
              <a:t>    protected Logger next;</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public Logger(int level) {</a:t>
            </a:r>
          </a:p>
          <a:p>
            <a:pPr marL="0" indent="0">
              <a:buFont typeface="Times" panose="02020603050405020304" pitchFamily="18" charset="0"/>
              <a:buNone/>
            </a:pPr>
            <a:r>
              <a:rPr lang="en-GB" altLang="en-US" sz="1800" b="1"/>
              <a:t>        this.logger_level=level;</a:t>
            </a:r>
          </a:p>
          <a:p>
            <a:pPr marL="0" indent="0">
              <a:buFont typeface="Times" panose="02020603050405020304" pitchFamily="18" charset="0"/>
              <a:buNone/>
            </a:pPr>
            <a:r>
              <a:rPr lang="en-GB" altLang="en-US" sz="1800" b="1"/>
              <a:t>        setNext();</a:t>
            </a:r>
          </a:p>
          <a:p>
            <a:pPr marL="0" indent="0">
              <a:buFont typeface="Times" panose="02020603050405020304" pitchFamily="18" charset="0"/>
              <a:buNone/>
            </a:pPr>
            <a:r>
              <a:rPr lang="en-GB" altLang="en-US" sz="1800" b="1"/>
              <a:t>    }</a:t>
            </a:r>
          </a:p>
          <a:p>
            <a:pPr marL="0" indent="0">
              <a:buFont typeface="Times" panose="02020603050405020304" pitchFamily="18" charset="0"/>
              <a:buNone/>
            </a:pPr>
            <a:endParaRPr lang="en-GB" altLang="en-US" sz="1800" b="1"/>
          </a:p>
          <a:p>
            <a:pPr marL="0" indent="0">
              <a:buFont typeface="Times" panose="02020603050405020304" pitchFamily="18" charset="0"/>
              <a:buNone/>
            </a:pPr>
            <a:r>
              <a:rPr lang="en-GB" altLang="en-US" sz="1800" b="1"/>
              <a:t>    private void setNext() {</a:t>
            </a:r>
          </a:p>
          <a:p>
            <a:pPr marL="0" indent="0">
              <a:buFont typeface="Times" panose="02020603050405020304" pitchFamily="18" charset="0"/>
              <a:buNone/>
            </a:pPr>
            <a:r>
              <a:rPr lang="en-GB" altLang="en-US" sz="1800" b="1"/>
              <a:t>        if (lastLogger!=null) {</a:t>
            </a:r>
          </a:p>
          <a:p>
            <a:pPr marL="0" indent="0">
              <a:buFont typeface="Times" panose="02020603050405020304" pitchFamily="18" charset="0"/>
              <a:buNone/>
            </a:pPr>
            <a:r>
              <a:rPr lang="en-GB" altLang="en-US" sz="1800" b="1"/>
              <a:t>            lastLogger.next=this; // add this into chain</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lastLogger=this;</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EC99DE0-79E4-4B42-AB79-06A76729FD75}" type="slidenum">
              <a:rPr lang="en-US" altLang="en-US" sz="1200">
                <a:solidFill>
                  <a:srgbClr val="08515E"/>
                </a:solidFill>
              </a:rPr>
              <a:pPr/>
              <a:t>96</a:t>
            </a:fld>
            <a:endParaRPr lang="en-US" altLang="en-US" sz="1200">
              <a:solidFill>
                <a:srgbClr val="08515E"/>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513"/>
            <a:ext cx="7848600" cy="4572000"/>
          </a:xfrm>
        </p:spPr>
        <p:txBody>
          <a:bodyPr/>
          <a:lstStyle/>
          <a:p>
            <a:pPr marL="0" indent="0">
              <a:buFont typeface="Times" panose="02020603050405020304" pitchFamily="18" charset="0"/>
              <a:buNone/>
              <a:defRPr/>
            </a:pPr>
            <a:endParaRPr lang="en-GB" sz="2400" dirty="0"/>
          </a:p>
          <a:p>
            <a:pPr marL="0" indent="0">
              <a:buFont typeface="Times" panose="02020603050405020304" pitchFamily="18" charset="0"/>
              <a:buNone/>
              <a:defRPr/>
            </a:pPr>
            <a:r>
              <a:rPr lang="en-GB" sz="2400" dirty="0"/>
              <a:t>    public void message(String </a:t>
            </a:r>
            <a:r>
              <a:rPr lang="en-GB" sz="2400" dirty="0" err="1"/>
              <a:t>msg</a:t>
            </a:r>
            <a:r>
              <a:rPr lang="en-GB" sz="2400" dirty="0"/>
              <a:t>, </a:t>
            </a:r>
            <a:r>
              <a:rPr lang="en-GB" sz="2400" dirty="0" err="1"/>
              <a:t>int</a:t>
            </a:r>
            <a:r>
              <a:rPr lang="en-GB" sz="2400" dirty="0"/>
              <a:t> priority) {</a:t>
            </a:r>
          </a:p>
          <a:p>
            <a:pPr marL="0" indent="0">
              <a:buFont typeface="Times" panose="02020603050405020304" pitchFamily="18" charset="0"/>
              <a:buNone/>
              <a:defRPr/>
            </a:pPr>
            <a:r>
              <a:rPr lang="en-GB" sz="2400" dirty="0"/>
              <a:t>        if (priority &lt;= </a:t>
            </a:r>
            <a:r>
              <a:rPr lang="en-GB" sz="2400" dirty="0" err="1"/>
              <a:t>logger_level</a:t>
            </a:r>
            <a:r>
              <a:rPr lang="en-GB" sz="2400" dirty="0"/>
              <a:t>) {</a:t>
            </a:r>
          </a:p>
          <a:p>
            <a:pPr marL="0" indent="0">
              <a:buFont typeface="Times" panose="02020603050405020304" pitchFamily="18" charset="0"/>
              <a:buNone/>
              <a:defRPr/>
            </a:pPr>
            <a:r>
              <a:rPr lang="en-GB" sz="2400" dirty="0"/>
              <a:t>            </a:t>
            </a:r>
            <a:r>
              <a:rPr lang="en-GB" sz="2400" dirty="0" err="1"/>
              <a:t>writeMessage</a:t>
            </a:r>
            <a:r>
              <a:rPr lang="en-GB" sz="2400" dirty="0"/>
              <a:t>(</a:t>
            </a:r>
            <a:r>
              <a:rPr lang="en-GB" sz="2400" dirty="0" err="1"/>
              <a:t>msg</a:t>
            </a:r>
            <a:r>
              <a:rPr lang="en-GB" sz="2400" dirty="0"/>
              <a:t>);</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if (next != null) {</a:t>
            </a:r>
          </a:p>
          <a:p>
            <a:pPr marL="0" indent="0">
              <a:buFont typeface="Times" panose="02020603050405020304" pitchFamily="18" charset="0"/>
              <a:buNone/>
              <a:defRPr/>
            </a:pPr>
            <a:r>
              <a:rPr lang="en-GB" sz="2400" dirty="0"/>
              <a:t>            </a:t>
            </a:r>
            <a:r>
              <a:rPr lang="en-GB" sz="2400" dirty="0" err="1"/>
              <a:t>next.message</a:t>
            </a:r>
            <a:r>
              <a:rPr lang="en-GB" sz="2400" dirty="0"/>
              <a:t>(</a:t>
            </a:r>
            <a:r>
              <a:rPr lang="en-GB" sz="2400" dirty="0" err="1"/>
              <a:t>msg</a:t>
            </a:r>
            <a:r>
              <a:rPr lang="en-GB" sz="2400" dirty="0"/>
              <a:t>, priority);</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a:t>
            </a:r>
          </a:p>
          <a:p>
            <a:pPr marL="0" indent="0">
              <a:buFont typeface="Times" panose="02020603050405020304" pitchFamily="18" charset="0"/>
              <a:buNone/>
              <a:defRPr/>
            </a:pPr>
            <a:r>
              <a:rPr lang="en-GB" sz="2400" dirty="0"/>
              <a:t>    abstract protected void </a:t>
            </a:r>
            <a:r>
              <a:rPr lang="en-GB" sz="2400" dirty="0" err="1"/>
              <a:t>writeMessage</a:t>
            </a:r>
            <a:r>
              <a:rPr lang="en-GB" sz="2400" dirty="0"/>
              <a:t>(String </a:t>
            </a:r>
            <a:r>
              <a:rPr lang="en-GB" sz="2400" dirty="0" err="1"/>
              <a:t>msg</a:t>
            </a:r>
            <a:r>
              <a:rPr lang="en-GB" sz="2400" dirty="0"/>
              <a:t>);</a:t>
            </a:r>
          </a:p>
          <a:p>
            <a:pPr marL="0" indent="0">
              <a:buFont typeface="Times" panose="02020603050405020304" pitchFamily="18" charset="0"/>
              <a:buNone/>
              <a:defRPr/>
            </a:pPr>
            <a:r>
              <a:rPr lang="en-GB" sz="2400" dirty="0"/>
              <a:t>}</a:t>
            </a:r>
          </a:p>
          <a:p>
            <a:pPr>
              <a:defRPr/>
            </a:pPr>
            <a:endParaRPr lang="en-GB" sz="24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26A43DA-8A3B-4D30-B6D4-18B077DAA957}" type="slidenum">
              <a:rPr lang="en-US" altLang="en-US" sz="1200">
                <a:solidFill>
                  <a:srgbClr val="08515E"/>
                </a:solidFill>
              </a:rPr>
              <a:pPr/>
              <a:t>97</a:t>
            </a:fld>
            <a:endParaRPr lang="en-US" altLang="en-US" sz="1200">
              <a:solidFill>
                <a:srgbClr val="08515E"/>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a:xfrm>
            <a:off x="457200" y="225425"/>
            <a:ext cx="7848600" cy="4572000"/>
          </a:xfrm>
        </p:spPr>
        <p:txBody>
          <a:bodyPr/>
          <a:lstStyle/>
          <a:p>
            <a:pPr marL="0" indent="0">
              <a:buFont typeface="Times" panose="02020603050405020304" pitchFamily="18" charset="0"/>
              <a:buNone/>
            </a:pPr>
            <a:r>
              <a:rPr lang="en-GB" altLang="en-US" sz="1800" b="1"/>
              <a:t>class StdoutLogger extends Logger {</a:t>
            </a:r>
          </a:p>
          <a:p>
            <a:pPr marL="0" indent="0">
              <a:buFont typeface="Times" panose="02020603050405020304" pitchFamily="18" charset="0"/>
              <a:buNone/>
            </a:pPr>
            <a:r>
              <a:rPr lang="en-GB" altLang="en-US" sz="1800" b="1"/>
              <a:t>    public StdoutLogger(int logger_level) { </a:t>
            </a:r>
          </a:p>
          <a:p>
            <a:pPr marL="0" indent="0">
              <a:buFont typeface="Times" panose="02020603050405020304" pitchFamily="18" charset="0"/>
              <a:buNone/>
            </a:pPr>
            <a:r>
              <a:rPr lang="en-GB" altLang="en-US" sz="1800" b="1"/>
              <a:t>        super(logger_level);</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protected void writeMessage(String msg) {</a:t>
            </a:r>
          </a:p>
          <a:p>
            <a:pPr marL="0" indent="0">
              <a:buFont typeface="Times" panose="02020603050405020304" pitchFamily="18" charset="0"/>
              <a:buNone/>
            </a:pPr>
            <a:r>
              <a:rPr lang="en-GB" altLang="en-US" sz="1800" b="1"/>
              <a:t>        System.out.println("Writing to stdout: " + msg);</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class EmailLogger extends Logger {</a:t>
            </a:r>
          </a:p>
          <a:p>
            <a:pPr marL="0" indent="0">
              <a:buFont typeface="Times" panose="02020603050405020304" pitchFamily="18" charset="0"/>
              <a:buNone/>
            </a:pPr>
            <a:r>
              <a:rPr lang="en-GB" altLang="en-US" sz="1800" b="1"/>
              <a:t>    public EmailLogger(int logger_level) {</a:t>
            </a:r>
          </a:p>
          <a:p>
            <a:pPr marL="0" indent="0">
              <a:buFont typeface="Times" panose="02020603050405020304" pitchFamily="18" charset="0"/>
              <a:buNone/>
            </a:pPr>
            <a:r>
              <a:rPr lang="en-GB" altLang="en-US" sz="1800" b="1"/>
              <a:t>        super(logger_level);</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    protected void writeMessage(String msg) {</a:t>
            </a:r>
          </a:p>
          <a:p>
            <a:pPr marL="0" indent="0">
              <a:buFont typeface="Times" panose="02020603050405020304" pitchFamily="18" charset="0"/>
              <a:buNone/>
            </a:pPr>
            <a:r>
              <a:rPr lang="en-GB" altLang="en-US" sz="1800" b="1"/>
              <a:t>        System.out.println("Sending via email: " + msg);</a:t>
            </a:r>
          </a:p>
          <a:p>
            <a:pPr marL="0" indent="0">
              <a:buFont typeface="Times" panose="02020603050405020304" pitchFamily="18" charset="0"/>
              <a:buNone/>
            </a:pPr>
            <a:r>
              <a:rPr lang="en-GB" altLang="en-US" sz="1800" b="1"/>
              <a:t>    }</a:t>
            </a:r>
          </a:p>
          <a:p>
            <a:pPr marL="0" indent="0">
              <a:buFont typeface="Times" panose="02020603050405020304" pitchFamily="18" charset="0"/>
              <a:buNone/>
            </a:pPr>
            <a:r>
              <a:rPr lang="en-GB" altLang="en-US" sz="1800" b="1"/>
              <a:t>}</a:t>
            </a:r>
          </a:p>
          <a:p>
            <a:pPr marL="0" indent="0">
              <a:buFont typeface="Times" panose="02020603050405020304" pitchFamily="18" charset="0"/>
              <a:buNone/>
            </a:pPr>
            <a:r>
              <a:rPr lang="en-GB" altLang="en-US" sz="1800" b="1"/>
              <a:t>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820D3E6-42B1-46AA-87E4-CE23C5DE6F07}" type="slidenum">
              <a:rPr lang="en-US" altLang="en-US" sz="1200">
                <a:solidFill>
                  <a:srgbClr val="08515E"/>
                </a:solidFill>
              </a:rPr>
              <a:pPr/>
              <a:t>98</a:t>
            </a:fld>
            <a:endParaRPr lang="en-US" altLang="en-US" sz="1200">
              <a:solidFill>
                <a:srgbClr val="08515E"/>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174625"/>
            <a:ext cx="8229600" cy="661988"/>
          </a:xfrm>
        </p:spPr>
        <p:txBody>
          <a:bodyPr/>
          <a:lstStyle/>
          <a:p>
            <a:r>
              <a:rPr lang="en-GB" altLang="en-US"/>
              <a:t>Memento</a:t>
            </a:r>
          </a:p>
        </p:txBody>
      </p:sp>
      <p:sp>
        <p:nvSpPr>
          <p:cNvPr id="86019" name="Content Placeholder 2"/>
          <p:cNvSpPr>
            <a:spLocks noGrp="1"/>
          </p:cNvSpPr>
          <p:nvPr>
            <p:ph idx="1"/>
          </p:nvPr>
        </p:nvSpPr>
        <p:spPr>
          <a:xfrm>
            <a:off x="250825" y="908050"/>
            <a:ext cx="8713788" cy="5184775"/>
          </a:xfrm>
        </p:spPr>
        <p:txBody>
          <a:bodyPr/>
          <a:lstStyle/>
          <a:p>
            <a:r>
              <a:rPr lang="en-GB" altLang="en-US" sz="2800"/>
              <a:t>Used to restore object to previous state</a:t>
            </a:r>
          </a:p>
          <a:p>
            <a:r>
              <a:rPr lang="en-GB" altLang="en-US" sz="2800"/>
              <a:t>Features</a:t>
            </a:r>
          </a:p>
          <a:p>
            <a:pPr lvl="1"/>
            <a:r>
              <a:rPr lang="en-GB" altLang="en-US" sz="2800">
                <a:latin typeface="TheSans B5 Plain"/>
              </a:rPr>
              <a:t>Stores complexity of objects state</a:t>
            </a:r>
          </a:p>
          <a:p>
            <a:pPr lvl="1"/>
            <a:r>
              <a:rPr lang="en-GB" altLang="en-US" sz="2800">
                <a:latin typeface="TheSans B5 Plain"/>
              </a:rPr>
              <a:t>Does not allow external classes to view state</a:t>
            </a:r>
          </a:p>
          <a:p>
            <a:pPr lvl="1"/>
            <a:r>
              <a:rPr lang="en-GB" altLang="en-US" sz="2800">
                <a:latin typeface="TheSans B5 Plain"/>
              </a:rPr>
              <a:t>State is passed back to original object</a:t>
            </a:r>
          </a:p>
          <a:p>
            <a:r>
              <a:rPr lang="en-GB" altLang="en-US" sz="2800"/>
              <a:t>Classes</a:t>
            </a:r>
          </a:p>
          <a:p>
            <a:pPr lvl="1"/>
            <a:r>
              <a:rPr lang="en-GB" altLang="en-US" sz="2800">
                <a:latin typeface="TheSans B5 Plain"/>
              </a:rPr>
              <a:t>Memento stores the state</a:t>
            </a:r>
          </a:p>
          <a:p>
            <a:pPr lvl="1"/>
            <a:r>
              <a:rPr lang="en-GB" altLang="en-US" sz="2800">
                <a:latin typeface="TheSans B5 Plain"/>
              </a:rPr>
              <a:t>Originator, where the state comes from</a:t>
            </a:r>
          </a:p>
          <a:p>
            <a:pPr lvl="1"/>
            <a:r>
              <a:rPr lang="en-GB" altLang="en-US" sz="2800">
                <a:latin typeface="TheSans B5 Plain"/>
              </a:rPr>
              <a:t>Caretaker, handles the state, redo</a:t>
            </a:r>
          </a:p>
          <a:p>
            <a:r>
              <a:rPr lang="en-GB" altLang="en-US" sz="2800"/>
              <a:t>Application examples</a:t>
            </a:r>
          </a:p>
          <a:p>
            <a:pPr lvl="1"/>
            <a:r>
              <a:rPr lang="en-GB" altLang="en-US" sz="2800">
                <a:latin typeface="TheSans B5 Plain"/>
              </a:rPr>
              <a:t>Word processing, version control, financial</a:t>
            </a:r>
          </a:p>
          <a:p>
            <a:pPr lvl="1"/>
            <a:endParaRPr lang="en-GB" altLang="en-US" sz="2800">
              <a:latin typeface="TheSans B5 Plain"/>
            </a:endParaRPr>
          </a:p>
          <a:p>
            <a:pPr lvl="1"/>
            <a:endParaRPr lang="en-GB" altLang="en-US" sz="2800">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02F6947-C673-4A97-8436-B9D14F7218E8}" type="slidenum">
              <a:rPr lang="en-US" altLang="en-US" sz="1200">
                <a:solidFill>
                  <a:srgbClr val="08515E"/>
                </a:solidFill>
              </a:rPr>
              <a:pPr/>
              <a:t>99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16321</TotalTime>
  <Words>8054</Words>
  <Application>Microsoft Office PowerPoint</Application>
  <PresentationFormat>On-screen Show (4:3)</PresentationFormat>
  <Paragraphs>1402</Paragraphs>
  <Slides>106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106</vt:i4>
      </vt:variant>
    </vt:vector>
  </HeadingPairs>
  <TitlesOfParts>
    <vt:vector size="115" baseType="lpstr">
      <vt:lpstr>Arial</vt:lpstr>
      <vt:lpstr>Consolas</vt:lpstr>
      <vt:lpstr>Courier New</vt:lpstr>
      <vt:lpstr>TheSans B5 Plain</vt:lpstr>
      <vt:lpstr>TheSans B7 Bold</vt:lpstr>
      <vt:lpstr>Times</vt:lpstr>
      <vt:lpstr>Times CE</vt:lpstr>
      <vt:lpstr>Times New Roman</vt:lpstr>
      <vt:lpstr>Orbitage Presentation 2011</vt:lpstr>
      <vt:lpstr>Object orientation and object patterns</vt:lpstr>
      <vt:lpstr>Design failures</vt:lpstr>
      <vt:lpstr>Examples</vt:lpstr>
      <vt:lpstr>Strings.java  code walkthrough</vt:lpstr>
      <vt:lpstr>Fragile code</vt:lpstr>
      <vt:lpstr>DRY</vt:lpstr>
      <vt:lpstr>Good design principles</vt:lpstr>
      <vt:lpstr>DRY and calculated data</vt:lpstr>
      <vt:lpstr>Other DRY violations</vt:lpstr>
      <vt:lpstr>Calculating a balance</vt:lpstr>
      <vt:lpstr>SOLID</vt:lpstr>
      <vt:lpstr>Single responsibility  SOLID</vt:lpstr>
      <vt:lpstr>Single responsibility</vt:lpstr>
      <vt:lpstr>Single responsibility</vt:lpstr>
      <vt:lpstr>Design principles  SOLID</vt:lpstr>
      <vt:lpstr>Dynamic polymorphism</vt:lpstr>
      <vt:lpstr>Dynamic polymorphism code review comp319. dynamicpoly </vt:lpstr>
      <vt:lpstr>Static polymorphism</vt:lpstr>
      <vt:lpstr>Generic code walk through</vt:lpstr>
      <vt:lpstr>Generics and type erasure</vt:lpstr>
      <vt:lpstr>Liskov Substitution Principle (LSP) SOLID Barbar Liskov   </vt:lpstr>
      <vt:lpstr>LSP violation example</vt:lpstr>
      <vt:lpstr>LSP violation detection</vt:lpstr>
      <vt:lpstr>Design by contract</vt:lpstr>
      <vt:lpstr>Interface Segregation Principle SOLID</vt:lpstr>
      <vt:lpstr>Interface seperation</vt:lpstr>
      <vt:lpstr>Code review</vt:lpstr>
      <vt:lpstr>Dependency Inversion Principle SOLID</vt:lpstr>
      <vt:lpstr>Conventional development…</vt:lpstr>
      <vt:lpstr>Dependency Inversion Principle</vt:lpstr>
      <vt:lpstr>OO design</vt:lpstr>
      <vt:lpstr>Dependency inversion</vt:lpstr>
      <vt:lpstr>Object creation and DIP </vt:lpstr>
      <vt:lpstr>Language levels</vt:lpstr>
      <vt:lpstr>Classification</vt:lpstr>
      <vt:lpstr>Encapsulation &amp; Inheritance</vt:lpstr>
      <vt:lpstr>Benefits of OO approach</vt:lpstr>
      <vt:lpstr>OO Analysis    (!= OO design)</vt:lpstr>
      <vt:lpstr>Object Orientated design</vt:lpstr>
      <vt:lpstr>Role of documentation</vt:lpstr>
      <vt:lpstr>Types of Documentation</vt:lpstr>
      <vt:lpstr>Design Patterns</vt:lpstr>
      <vt:lpstr>Software Evolution  Patterns</vt:lpstr>
      <vt:lpstr>Design patterns</vt:lpstr>
      <vt:lpstr>Patterns and Components</vt:lpstr>
      <vt:lpstr>Design Pattern types</vt:lpstr>
      <vt:lpstr>Model View Controller</vt:lpstr>
      <vt:lpstr>MVC Components</vt:lpstr>
      <vt:lpstr>Model</vt:lpstr>
      <vt:lpstr>View</vt:lpstr>
      <vt:lpstr>View/Controller options</vt:lpstr>
      <vt:lpstr>MVC Example</vt:lpstr>
      <vt:lpstr>Model code example</vt:lpstr>
      <vt:lpstr>View code example  (coupled to UI API)  Swing</vt:lpstr>
      <vt:lpstr>MVC code review </vt:lpstr>
      <vt:lpstr>MVC Model View Controller</vt:lpstr>
      <vt:lpstr>Command pattern</vt:lpstr>
      <vt:lpstr>Command interface detail</vt:lpstr>
      <vt:lpstr>CommandBase</vt:lpstr>
      <vt:lpstr>Code review HotelBookingServer</vt:lpstr>
      <vt:lpstr>Benefits of Command structure</vt:lpstr>
      <vt:lpstr>Factory class</vt:lpstr>
      <vt:lpstr>Factory example</vt:lpstr>
      <vt:lpstr>PowerPoint Presentation</vt:lpstr>
      <vt:lpstr>Another example (code=factoryexample)</vt:lpstr>
      <vt:lpstr>Singleton</vt:lpstr>
      <vt:lpstr>Singleton Example in Java</vt:lpstr>
      <vt:lpstr>Singleton Example (lazy initialization) </vt:lpstr>
      <vt:lpstr>Wrapper classes</vt:lpstr>
      <vt:lpstr>Wrapper classes</vt:lpstr>
      <vt:lpstr>Wrapper example (unwrapped code)</vt:lpstr>
      <vt:lpstr>Wrapped code</vt:lpstr>
      <vt:lpstr>Adapter class diagram example</vt:lpstr>
      <vt:lpstr>Abstract factory</vt:lpstr>
      <vt:lpstr>Abstract Factory class diagram</vt:lpstr>
      <vt:lpstr>Abstract factory code example</vt:lpstr>
      <vt:lpstr>Abstract factory example</vt:lpstr>
      <vt:lpstr>Builder</vt:lpstr>
      <vt:lpstr>Coding example</vt:lpstr>
      <vt:lpstr>PowerPoint Presentation</vt:lpstr>
      <vt:lpstr>PowerPoint Presentation</vt:lpstr>
      <vt:lpstr>Coding example</vt:lpstr>
      <vt:lpstr>PowerPoint Presentation</vt:lpstr>
      <vt:lpstr>Builder coding example</vt:lpstr>
      <vt:lpstr>So why both with all this complexity?</vt:lpstr>
      <vt:lpstr>Sharding</vt:lpstr>
      <vt:lpstr>Sharding example</vt:lpstr>
      <vt:lpstr>Table validation</vt:lpstr>
      <vt:lpstr>Multiton</vt:lpstr>
      <vt:lpstr>Multiton code example</vt:lpstr>
      <vt:lpstr>Flyweight pattern</vt:lpstr>
      <vt:lpstr>Flyweight example</vt:lpstr>
      <vt:lpstr>Flyweight example</vt:lpstr>
      <vt:lpstr>Flyweight example</vt:lpstr>
      <vt:lpstr>Chain of responsibility</vt:lpstr>
      <vt:lpstr>PowerPoint Presentation</vt:lpstr>
      <vt:lpstr>PowerPoint Presentation</vt:lpstr>
      <vt:lpstr>PowerPoint Presentation</vt:lpstr>
      <vt:lpstr>Memento</vt:lpstr>
      <vt:lpstr>Memento example (bank account)</vt:lpstr>
      <vt:lpstr>Memento example</vt:lpstr>
      <vt:lpstr>Memento example</vt:lpstr>
      <vt:lpstr>Memento example</vt:lpstr>
      <vt:lpstr>Double-checked locking</vt:lpstr>
      <vt:lpstr>Double-checked locking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320</cp:revision>
  <dcterms:created xsi:type="dcterms:W3CDTF">2011-03-17T01:48:00Z</dcterms:created>
  <dcterms:modified xsi:type="dcterms:W3CDTF">2023-09-22T16:59:59Z</dcterms:modified>
</cp:coreProperties>
</file>