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4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60" r:id="rId11"/>
    <p:sldId id="261" r:id="rId12"/>
    <p:sldId id="262" r:id="rId13"/>
    <p:sldId id="263" r:id="rId14"/>
    <p:sldId id="265" r:id="rId15"/>
    <p:sldId id="266" r:id="rId16"/>
    <p:sldId id="264" r:id="rId17"/>
    <p:sldId id="267" r:id="rId18"/>
    <p:sldId id="273" r:id="rId1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heSans B5 Plain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465A6"/>
    <a:srgbClr val="292A2D"/>
    <a:srgbClr val="F4F4F4"/>
    <a:srgbClr val="38393D"/>
    <a:srgbClr val="5A5B62"/>
    <a:srgbClr val="99CC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94" d="100"/>
          <a:sy n="94" d="100"/>
        </p:scale>
        <p:origin x="11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52" y="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COMP319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/>
            </a:lvl1pPr>
          </a:lstStyle>
          <a:p>
            <a:fld id="{A4F4A586-E4D2-46A1-830E-ACFA9774463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COMP319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panose="02020603050405020304" pitchFamily="18" charset="0"/>
              </a:defRPr>
            </a:lvl1pPr>
          </a:lstStyle>
          <a:p>
            <a:fld id="{4DB4E4BE-9E4C-49A6-94EC-0ED0A65A60A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938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slide  </a:t>
            </a:r>
            <a:fld id="{6E00F9C6-772B-43E5-8909-EB469BA790A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89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slide  </a:t>
            </a:r>
            <a:fld id="{D4B885C0-E1E6-4FCE-A793-5017FE0A731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0547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81050"/>
            <a:ext cx="2057400" cy="5456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81050"/>
            <a:ext cx="6019800" cy="5456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slide  </a:t>
            </a:r>
            <a:fld id="{13983400-110A-4A24-827B-AE6C8140928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19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63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slide  </a:t>
            </a:r>
            <a:fld id="{C52E3073-EB62-401E-9190-BF1732E514A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759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COMP 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slide  </a:t>
            </a:r>
            <a:fld id="{D60F7E9F-3B01-42C4-B28C-A63204963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002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652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6652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slide  </a:t>
            </a:r>
            <a:fld id="{81319064-654C-49CC-81F1-C7862B3FD91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48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slide  </a:t>
            </a:r>
            <a:fld id="{C8FD9E21-D179-4674-A217-A33FB8D89AC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986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slide  </a:t>
            </a:r>
            <a:fld id="{8F2E5FF3-7A0B-40C0-9270-98D33BF5281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845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slide  </a:t>
            </a:r>
            <a:fld id="{444ABC5C-2199-40AC-96F0-252393573B8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377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slide  </a:t>
            </a:r>
            <a:fld id="{8EA0A392-B24D-41BC-90E4-49DE7BDE49E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350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65288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60775" y="6477000"/>
            <a:ext cx="21351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0">
                <a:solidFill>
                  <a:srgbClr val="08515E"/>
                </a:solidFill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30432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rgbClr val="08515E"/>
                </a:solidFill>
                <a:latin typeface="TheSans B5 Plain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77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8515E"/>
                </a:solidFill>
              </a:defRPr>
            </a:lvl1pPr>
          </a:lstStyle>
          <a:p>
            <a:r>
              <a:rPr lang="en-US" altLang="en-US" dirty="0"/>
              <a:t>slide  </a:t>
            </a:r>
            <a:fld id="{D8254A00-12BE-4282-9079-9464A9BF807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1050"/>
            <a:ext cx="82296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693" r:id="rId3"/>
    <p:sldLayoutId id="2147483703" r:id="rId4"/>
    <p:sldLayoutId id="2147483694" r:id="rId5"/>
    <p:sldLayoutId id="2147483695" r:id="rId6"/>
    <p:sldLayoutId id="2147483696" r:id="rId7"/>
    <p:sldLayoutId id="2147483697" r:id="rId8"/>
    <p:sldLayoutId id="2147483704" r:id="rId9"/>
    <p:sldLayoutId id="2147483698" r:id="rId10"/>
    <p:sldLayoutId id="2147483699" r:id="rId11"/>
    <p:sldLayoutId id="214748370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tabLst>
          <a:tab pos="685800" algn="l"/>
        </a:tabLst>
        <a:defRPr sz="3200">
          <a:solidFill>
            <a:srgbClr val="08515E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 CE"/>
        <a:buChar char="-"/>
        <a:tabLst>
          <a:tab pos="685800" algn="l"/>
        </a:tabLst>
        <a:defRPr sz="3200">
          <a:solidFill>
            <a:srgbClr val="336600"/>
          </a:solidFill>
          <a:latin typeface="TheSans B5 Plain" pitchFamily="34" charset="0"/>
        </a:defRPr>
      </a:lvl2pPr>
      <a:lvl3pPr marL="10287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800">
          <a:solidFill>
            <a:srgbClr val="08515E"/>
          </a:solidFill>
          <a:latin typeface="TheSans B5 Plain" pitchFamily="34" charset="0"/>
        </a:defRPr>
      </a:lvl3pPr>
      <a:lvl4pPr marL="14859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400">
          <a:solidFill>
            <a:srgbClr val="336600"/>
          </a:solidFill>
          <a:latin typeface="TheSans B5 Plain" pitchFamily="34" charset="0"/>
        </a:defRPr>
      </a:lvl4pPr>
      <a:lvl5pPr marL="1892300" indent="-1778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5pPr>
      <a:lvl6pPr marL="23495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6pPr>
      <a:lvl7pPr marL="28067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7pPr>
      <a:lvl8pPr marL="32639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8pPr>
      <a:lvl9pPr marL="37211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OO Design decisions composition and inheritance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University of Liverpool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COMP319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slide  </a:t>
            </a:r>
            <a:fld id="{C52E3073-EB62-401E-9190-BF1732E514AC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562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7FC3-EAF4-43D1-A8F9-C9AD5AB9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61988"/>
          </a:xfrm>
        </p:spPr>
        <p:txBody>
          <a:bodyPr/>
          <a:lstStyle/>
          <a:p>
            <a:r>
              <a:rPr lang="en-GB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256BF-87B3-4CFA-B3F0-CF8D4786F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945232"/>
            <a:ext cx="9001000" cy="4572000"/>
          </a:xfrm>
        </p:spPr>
        <p:txBody>
          <a:bodyPr/>
          <a:lstStyle/>
          <a:p>
            <a:r>
              <a:rPr lang="en-GB" dirty="0"/>
              <a:t>In previous example, Person needed to use some functions in EncryptionHelper</a:t>
            </a:r>
          </a:p>
          <a:p>
            <a:r>
              <a:rPr lang="en-GB" dirty="0"/>
              <a:t>So do this</a:t>
            </a:r>
          </a:p>
          <a:p>
            <a:pPr marL="0" indent="0">
              <a:buNone/>
            </a:pPr>
            <a:r>
              <a:rPr lang="en-GB" dirty="0"/>
              <a:t>public class Person {</a:t>
            </a:r>
          </a:p>
          <a:p>
            <a:pPr marL="457200" lvl="1" indent="0">
              <a:buNone/>
            </a:pPr>
            <a:r>
              <a:rPr lang="en-GB" sz="2400" dirty="0"/>
              <a:t>private EncryptionHelper encryptionHelper=new EncryptionHelper();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Now the class Person can use all the methods of EncryptionHelper without it being a sub-class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05389-A275-49E9-937C-46035794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D3AE0-66AC-4BEF-908D-98B25826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0B3BE-EF3A-49E5-A7BF-63745526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slide  </a:t>
            </a:r>
            <a:fld id="{C52E3073-EB62-401E-9190-BF1732E514AC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4481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2417-EF39-4457-97DB-015EEE63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61988"/>
          </a:xfrm>
        </p:spPr>
        <p:txBody>
          <a:bodyPr/>
          <a:lstStyle/>
          <a:p>
            <a:r>
              <a:rPr lang="en-GB" dirty="0" err="1"/>
              <a:t>Mixins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F372-2D10-47C2-B669-7F495327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305800" cy="4572000"/>
          </a:xfrm>
        </p:spPr>
        <p:txBody>
          <a:bodyPr/>
          <a:lstStyle/>
          <a:p>
            <a:r>
              <a:rPr lang="en-GB" dirty="0"/>
              <a:t>Imagine you have to classes you need to use the functionality from</a:t>
            </a:r>
          </a:p>
          <a:p>
            <a:pPr lvl="1"/>
            <a:r>
              <a:rPr lang="en-GB" dirty="0" err="1"/>
              <a:t>PersistentHelper</a:t>
            </a:r>
            <a:r>
              <a:rPr lang="en-GB" dirty="0"/>
              <a:t> (stores data on database)</a:t>
            </a:r>
          </a:p>
          <a:p>
            <a:pPr lvl="1"/>
            <a:r>
              <a:rPr lang="en-GB" dirty="0" err="1"/>
              <a:t>SecurityHelper</a:t>
            </a:r>
            <a:r>
              <a:rPr lang="en-GB" dirty="0"/>
              <a:t> (signs and encrypts data)</a:t>
            </a:r>
          </a:p>
          <a:p>
            <a:r>
              <a:rPr lang="en-GB" dirty="0"/>
              <a:t>We want to use both these classes in our Person class but don’t want to use inheritance</a:t>
            </a:r>
          </a:p>
          <a:p>
            <a:r>
              <a:rPr lang="en-GB" dirty="0"/>
              <a:t>Note in Java we only have single inheritance anyway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4C8B8-F3C3-4403-93C5-B1A2DA94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7D163-3F90-4282-B256-7F93CD8A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0638A-D8D0-4E60-B214-EF1D19E5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slide  </a:t>
            </a:r>
            <a:fld id="{C52E3073-EB62-401E-9190-BF1732E514AC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486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6B4F-F6AD-4E08-B520-B6940512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Mixins</a:t>
            </a:r>
            <a:r>
              <a:rPr lang="en-GB" dirty="0"/>
              <a:t> how to do in Java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222C-5A7E-4328-864E-669D9A76B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PersistentHelper</a:t>
            </a:r>
            <a:r>
              <a:rPr lang="en-GB" dirty="0"/>
              <a:t> has methods</a:t>
            </a:r>
          </a:p>
          <a:p>
            <a:pPr lvl="1"/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err="1"/>
              <a:t>saveObject</a:t>
            </a:r>
            <a:r>
              <a:rPr lang="en-GB" dirty="0"/>
              <a:t>(Object object);</a:t>
            </a:r>
          </a:p>
          <a:p>
            <a:pPr lvl="1"/>
            <a:r>
              <a:rPr lang="en-GB" dirty="0"/>
              <a:t>Object </a:t>
            </a:r>
            <a:r>
              <a:rPr lang="en-GB" dirty="0" err="1"/>
              <a:t>restoreObject</a:t>
            </a:r>
            <a:r>
              <a:rPr lang="en-GB" dirty="0"/>
              <a:t>(long id);</a:t>
            </a:r>
          </a:p>
          <a:p>
            <a:r>
              <a:rPr lang="en-GB" dirty="0" err="1"/>
              <a:t>SecurityHelper</a:t>
            </a:r>
            <a:r>
              <a:rPr lang="en-GB" dirty="0"/>
              <a:t> has methods</a:t>
            </a:r>
          </a:p>
          <a:p>
            <a:pPr lvl="1"/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err="1"/>
              <a:t>encryptObject</a:t>
            </a:r>
            <a:r>
              <a:rPr lang="en-GB" dirty="0"/>
              <a:t>(Object object)</a:t>
            </a:r>
          </a:p>
          <a:p>
            <a:pPr lvl="1"/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err="1"/>
              <a:t>decryptObject</a:t>
            </a:r>
            <a:r>
              <a:rPr lang="en-GB" dirty="0"/>
              <a:t>(Object object)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FDF03-4AB9-42D8-9B56-DE086853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6E5A-5405-43AB-97F3-CCED5D02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5CC15-C740-4B04-AD92-F2A6534F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C52E3073-EB62-401E-9190-BF1732E514AC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269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A17A-0A91-46BE-8F66-F95C0378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661988"/>
          </a:xfrm>
        </p:spPr>
        <p:txBody>
          <a:bodyPr/>
          <a:lstStyle/>
          <a:p>
            <a:r>
              <a:rPr lang="en-GB" dirty="0"/>
              <a:t>Define interfaces for both classes</a:t>
            </a:r>
            <a:br>
              <a:rPr lang="en-GB" dirty="0"/>
            </a:br>
            <a:r>
              <a:rPr lang="en-GB" dirty="0"/>
              <a:t>(easy to do in Eclipse, re-factor extract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EB9D-C1E1-4DCC-9C29-375406524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7848600" cy="4572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public interface </a:t>
            </a:r>
            <a:r>
              <a:rPr lang="en-GB" dirty="0" err="1"/>
              <a:t>IPersistantHelper</a:t>
            </a:r>
            <a:r>
              <a:rPr lang="en-GB" dirty="0"/>
              <a:t> {</a:t>
            </a:r>
          </a:p>
          <a:p>
            <a:pPr marL="457200" lvl="1" indent="0">
              <a:buNone/>
            </a:pP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err="1"/>
              <a:t>saveObject</a:t>
            </a:r>
            <a:r>
              <a:rPr lang="en-GB" dirty="0"/>
              <a:t>(Object object);</a:t>
            </a:r>
          </a:p>
          <a:p>
            <a:pPr marL="457200" lvl="1" indent="0">
              <a:buNone/>
            </a:pPr>
            <a:r>
              <a:rPr lang="en-GB" dirty="0"/>
              <a:t>Object </a:t>
            </a:r>
            <a:r>
              <a:rPr lang="en-GB" dirty="0" err="1"/>
              <a:t>restoreObject</a:t>
            </a:r>
            <a:r>
              <a:rPr lang="en-GB" dirty="0"/>
              <a:t>(long id);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public interface </a:t>
            </a:r>
            <a:r>
              <a:rPr lang="en-GB" dirty="0" err="1"/>
              <a:t>ISecurityHelper</a:t>
            </a:r>
            <a:r>
              <a:rPr lang="en-GB" dirty="0"/>
              <a:t> {</a:t>
            </a:r>
          </a:p>
          <a:p>
            <a:pPr marL="457200" lvl="1" indent="0">
              <a:buNone/>
            </a:pP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err="1"/>
              <a:t>decryptObject</a:t>
            </a:r>
            <a:r>
              <a:rPr lang="en-GB" dirty="0"/>
              <a:t>(Object object);</a:t>
            </a:r>
          </a:p>
          <a:p>
            <a:pPr marL="457200" lvl="1" indent="0">
              <a:buNone/>
            </a:pP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err="1"/>
              <a:t>encryptObject</a:t>
            </a:r>
            <a:r>
              <a:rPr lang="en-GB" dirty="0"/>
              <a:t>(Object object);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95512-9941-43C4-8602-E4C6377C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662EC-EA84-456B-842C-0DBC83CA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3785C-BEBD-4766-94BE-FDED25D8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C52E3073-EB62-401E-9190-BF1732E514AC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185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450D-9D15-43B2-99D9-DA09641F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61988"/>
          </a:xfrm>
        </p:spPr>
        <p:txBody>
          <a:bodyPr/>
          <a:lstStyle/>
          <a:p>
            <a:r>
              <a:rPr lang="en-GB" dirty="0"/>
              <a:t>Now add interface implementation to </a:t>
            </a:r>
            <a:r>
              <a:rPr lang="en-GB" dirty="0" err="1"/>
              <a:t>mixin</a:t>
            </a:r>
            <a:r>
              <a:rPr lang="en-GB" dirty="0"/>
              <a:t>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E75C-071F-42DD-A2D9-5C65E7359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9288"/>
            <a:ext cx="7848600" cy="4572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PersistentHelper</a:t>
            </a:r>
            <a:r>
              <a:rPr lang="en-GB" dirty="0"/>
              <a:t> implements </a:t>
            </a:r>
            <a:r>
              <a:rPr lang="en-GB" dirty="0" err="1"/>
              <a:t>IPersistentHelper</a:t>
            </a:r>
            <a:r>
              <a:rPr lang="en-GB" dirty="0"/>
              <a:t> {</a:t>
            </a:r>
          </a:p>
          <a:p>
            <a:pPr marL="457200" lvl="1" indent="0">
              <a:buNone/>
            </a:pP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err="1"/>
              <a:t>saveObject</a:t>
            </a:r>
            <a:r>
              <a:rPr lang="en-GB" dirty="0"/>
              <a:t>(Object object) {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}</a:t>
            </a:r>
          </a:p>
          <a:p>
            <a:pPr marL="457200" lvl="1" indent="0">
              <a:buNone/>
            </a:pPr>
            <a:r>
              <a:rPr lang="en-GB" dirty="0"/>
              <a:t>Object </a:t>
            </a:r>
            <a:r>
              <a:rPr lang="en-GB" dirty="0" err="1"/>
              <a:t>restoreObject</a:t>
            </a:r>
            <a:r>
              <a:rPr lang="en-GB" dirty="0"/>
              <a:t>(long id) {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DE6E2-939B-410F-BC12-B306E4B7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9C75-1541-49A7-AB9F-0366B48B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1566-0088-407A-9900-F280480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C52E3073-EB62-401E-9190-BF1732E514AC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784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1DE4-D2DD-4888-B77F-5E8BD900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add interface implementations to </a:t>
            </a:r>
            <a:br>
              <a:rPr lang="en-GB" dirty="0"/>
            </a:br>
            <a:r>
              <a:rPr lang="en-GB" dirty="0"/>
              <a:t>host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061B-30A0-4E87-B082-FCEF5E32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1336"/>
            <a:ext cx="7848600" cy="4572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class Person implements </a:t>
            </a:r>
            <a:r>
              <a:rPr lang="en-GB" dirty="0" err="1"/>
              <a:t>IEncryptionHelper</a:t>
            </a:r>
            <a:r>
              <a:rPr lang="en-GB" dirty="0"/>
              <a:t>, </a:t>
            </a:r>
            <a:r>
              <a:rPr lang="en-GB" dirty="0" err="1"/>
              <a:t>IPersistentHelper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9B67-BA24-4499-BF69-28895B27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54ABF-AC99-4D2C-BE8F-BE36489F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F251B-526C-4C27-A190-B5741CC4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C52E3073-EB62-401E-9190-BF1732E514AC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605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D795-F2DB-4BF9-9840-C15A58C7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Eclipse will now prompt you to add in the methods for the interfaces (you can do this automatically in </a:t>
            </a:r>
            <a:r>
              <a:rPr lang="en-GB" dirty="0" err="1"/>
              <a:t>Eclipes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4A62-2697-42E6-96AE-9006C6A7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7848600" cy="457200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For example</a:t>
            </a:r>
          </a:p>
          <a:p>
            <a:pPr marL="0" indent="0">
              <a:buNone/>
            </a:pPr>
            <a:r>
              <a:rPr lang="en-GB" sz="2800" dirty="0"/>
              <a:t>class Person implements </a:t>
            </a:r>
            <a:r>
              <a:rPr lang="en-GB" sz="2800" dirty="0" err="1"/>
              <a:t>PersistentHelper</a:t>
            </a:r>
            <a:r>
              <a:rPr lang="en-GB" sz="2800" dirty="0"/>
              <a:t> {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boolean</a:t>
            </a:r>
            <a:r>
              <a:rPr lang="en-GB" sz="2800" dirty="0"/>
              <a:t> </a:t>
            </a:r>
            <a:r>
              <a:rPr lang="en-GB" sz="2800" dirty="0" err="1"/>
              <a:t>saveObject</a:t>
            </a:r>
            <a:r>
              <a:rPr lang="en-GB" sz="2800" dirty="0"/>
              <a:t>() {</a:t>
            </a:r>
          </a:p>
          <a:p>
            <a:pPr marL="0" indent="0">
              <a:buNone/>
            </a:pPr>
            <a:r>
              <a:rPr lang="en-GB" sz="2800" dirty="0"/>
              <a:t>		return(false);	// stub</a:t>
            </a:r>
          </a:p>
          <a:p>
            <a:pPr marL="0" indent="0">
              <a:buNone/>
            </a:pPr>
            <a:r>
              <a:rPr lang="en-GB" sz="2800" dirty="0"/>
              <a:t>	}</a:t>
            </a:r>
          </a:p>
          <a:p>
            <a:pPr marL="0" indent="0">
              <a:buNone/>
            </a:pPr>
            <a:r>
              <a:rPr lang="en-GB" sz="2800" dirty="0"/>
              <a:t>	Object </a:t>
            </a:r>
            <a:r>
              <a:rPr lang="en-GB" sz="2800" dirty="0" err="1"/>
              <a:t>loadObject</a:t>
            </a:r>
            <a:r>
              <a:rPr lang="en-GB" sz="2800" dirty="0"/>
              <a:t>(int id) {</a:t>
            </a:r>
          </a:p>
          <a:p>
            <a:pPr marL="0" indent="0">
              <a:buNone/>
            </a:pPr>
            <a:r>
              <a:rPr lang="en-GB" sz="2800" dirty="0"/>
              <a:t>		return(null);	// null</a:t>
            </a:r>
          </a:p>
          <a:p>
            <a:pPr marL="0" indent="0">
              <a:buNone/>
            </a:pPr>
            <a:r>
              <a:rPr lang="en-GB" sz="2800" dirty="0"/>
              <a:t>	}</a:t>
            </a:r>
          </a:p>
          <a:p>
            <a:pPr marL="0" indent="0">
              <a:buNone/>
            </a:pPr>
            <a:r>
              <a:rPr lang="en-GB" sz="2800" dirty="0"/>
              <a:t>}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B1D73-5E86-4413-8D46-34D8561D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46D5-F900-4C66-8D01-D6A676CA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58A6-5AB1-4551-AC99-E6CF4FB4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C52E3073-EB62-401E-9190-BF1732E514AC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620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76D6-39BA-4CD6-B5F3-D102C2A2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61988"/>
          </a:xfrm>
        </p:spPr>
        <p:txBody>
          <a:bodyPr/>
          <a:lstStyle/>
          <a:p>
            <a:r>
              <a:rPr lang="en-GB" dirty="0"/>
              <a:t>Adding </a:t>
            </a:r>
            <a:r>
              <a:rPr lang="en-GB" dirty="0" err="1"/>
              <a:t>mixin</a:t>
            </a:r>
            <a:r>
              <a:rPr lang="en-GB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6D3B-330A-4780-B18D-0EBE28CD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4572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class Person implements </a:t>
            </a:r>
            <a:r>
              <a:rPr lang="en-GB" dirty="0" err="1"/>
              <a:t>IPersistentHelper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800" dirty="0" err="1"/>
              <a:t>IPersistentHelper</a:t>
            </a:r>
            <a:r>
              <a:rPr lang="en-GB" sz="2800" dirty="0"/>
              <a:t> </a:t>
            </a:r>
            <a:r>
              <a:rPr lang="en-GB" sz="2800" dirty="0" err="1"/>
              <a:t>pHelper</a:t>
            </a:r>
            <a:r>
              <a:rPr lang="en-GB" sz="2800" dirty="0"/>
              <a:t>=new </a:t>
            </a:r>
            <a:r>
              <a:rPr lang="en-GB" sz="2800" dirty="0" err="1"/>
              <a:t>PersistentHelper</a:t>
            </a:r>
            <a:r>
              <a:rPr lang="en-GB" sz="2800" dirty="0"/>
              <a:t>();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err="1"/>
              <a:t>saveObject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		return(</a:t>
            </a:r>
            <a:r>
              <a:rPr lang="en-GB" dirty="0" err="1"/>
              <a:t>pHelper.saveObject</a:t>
            </a:r>
            <a:r>
              <a:rPr lang="en-GB" dirty="0"/>
              <a:t>()); // calling code</a:t>
            </a:r>
          </a:p>
          <a:p>
            <a:pPr marL="0" indent="0">
              <a:buNone/>
            </a:pPr>
            <a:r>
              <a:rPr lang="en-GB" dirty="0"/>
              <a:t>							     // in </a:t>
            </a:r>
            <a:r>
              <a:rPr lang="en-GB" dirty="0" err="1"/>
              <a:t>mixin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Object </a:t>
            </a:r>
            <a:r>
              <a:rPr lang="en-GB" dirty="0" err="1"/>
              <a:t>loadObject</a:t>
            </a:r>
            <a:r>
              <a:rPr lang="en-GB" dirty="0"/>
              <a:t>(int id) {</a:t>
            </a:r>
          </a:p>
          <a:p>
            <a:pPr marL="0" indent="0">
              <a:buNone/>
            </a:pPr>
            <a:r>
              <a:rPr lang="en-GB" dirty="0"/>
              <a:t>		return(</a:t>
            </a:r>
            <a:r>
              <a:rPr lang="en-GB" dirty="0" err="1"/>
              <a:t>pHelper.loadObject</a:t>
            </a:r>
            <a:r>
              <a:rPr lang="en-GB" dirty="0"/>
              <a:t>()); // calling code</a:t>
            </a:r>
          </a:p>
          <a:p>
            <a:pPr marL="0" indent="0">
              <a:buNone/>
            </a:pPr>
            <a:r>
              <a:rPr lang="en-GB" dirty="0"/>
              <a:t>							     // in </a:t>
            </a:r>
            <a:r>
              <a:rPr lang="en-GB" dirty="0" err="1"/>
              <a:t>mixin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324B-FE88-4FEE-A620-A137834D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12730-4F3A-42C8-B92B-61B29040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BD7E8-B491-4F21-8DF6-70F1DF3B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C52E3073-EB62-401E-9190-BF1732E514AC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7986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01DA-BC40-493B-8AC9-D62952F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61988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5ED2-861D-4D7D-9784-15110227C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7848600" cy="4572000"/>
          </a:xfrm>
        </p:spPr>
        <p:txBody>
          <a:bodyPr/>
          <a:lstStyle/>
          <a:p>
            <a:r>
              <a:rPr lang="en-GB" dirty="0"/>
              <a:t>Only use inheritance when is-a relationship exists … Fruit </a:t>
            </a:r>
            <a:r>
              <a:rPr lang="en-GB" dirty="0">
                <a:sym typeface="Wingdings" panose="05000000000000000000" pitchFamily="2" charset="2"/>
              </a:rPr>
              <a:t> Apple</a:t>
            </a:r>
          </a:p>
          <a:p>
            <a:r>
              <a:rPr lang="en-GB" dirty="0">
                <a:sym typeface="Wingdings" panose="05000000000000000000" pitchFamily="2" charset="2"/>
              </a:rPr>
              <a:t>Use final keyword on public methods</a:t>
            </a:r>
          </a:p>
          <a:p>
            <a:r>
              <a:rPr lang="en-GB" dirty="0">
                <a:sym typeface="Wingdings" panose="05000000000000000000" pitchFamily="2" charset="2"/>
              </a:rPr>
              <a:t>Non-final methods should be protected or private</a:t>
            </a:r>
          </a:p>
          <a:p>
            <a:r>
              <a:rPr lang="en-GB" dirty="0">
                <a:sym typeface="Wingdings" panose="05000000000000000000" pitchFamily="2" charset="2"/>
              </a:rPr>
              <a:t>If needs methods from other classes without inheritance use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Mixins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Languages such as C++, Python can do </a:t>
            </a:r>
            <a:r>
              <a:rPr lang="en-GB" dirty="0" err="1">
                <a:sym typeface="Wingdings" panose="05000000000000000000" pitchFamily="2" charset="2"/>
              </a:rPr>
              <a:t>mixins</a:t>
            </a:r>
            <a:r>
              <a:rPr lang="en-GB" dirty="0">
                <a:sym typeface="Wingdings" panose="05000000000000000000" pitchFamily="2" charset="2"/>
              </a:rPr>
              <a:t> via multi-inheritance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B7EB3-2B09-4DEA-A184-B4C914AC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127D-04B4-4C0E-B0FF-0185FBED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3501-FBE3-4673-849F-2C9D4919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C52E3073-EB62-401E-9190-BF1732E514AC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785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90B2-C1F0-4A1C-86D0-4EB0CF63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Programming/Design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5AB5-4EA5-40CD-B43B-2C3815A9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using functionality from another class, should we use</a:t>
            </a:r>
          </a:p>
          <a:p>
            <a:pPr lvl="1"/>
            <a:r>
              <a:rPr lang="en-GB" dirty="0"/>
              <a:t>Composition? or </a:t>
            </a:r>
          </a:p>
          <a:p>
            <a:pPr lvl="1"/>
            <a:r>
              <a:rPr lang="en-GB" dirty="0"/>
              <a:t>Inheritance?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80D30-82B4-4CFE-B96A-049ED1C1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9880-1BDB-44AF-9AEB-4CB1E013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E8D97-700F-4B88-B418-4A551F7E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slide  </a:t>
            </a:r>
            <a:fld id="{C52E3073-EB62-401E-9190-BF1732E514AC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500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F7DA-EE3D-4CE8-8EA5-B3E519C1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30E7-60A2-4AEC-9959-684CCC5E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is coupling between superclass and sub-class</a:t>
            </a:r>
          </a:p>
          <a:p>
            <a:pPr marL="0" indent="0">
              <a:buNone/>
            </a:pPr>
            <a:r>
              <a:rPr lang="en-GB" dirty="0"/>
              <a:t>This implies that changes to the superclass can break the sub-class</a:t>
            </a:r>
          </a:p>
          <a:p>
            <a:pPr marL="0" indent="0">
              <a:buNone/>
            </a:pPr>
            <a:r>
              <a:rPr lang="en-GB" dirty="0"/>
              <a:t>Inheritance should only be used</a:t>
            </a:r>
          </a:p>
          <a:p>
            <a:pPr marL="0" indent="0">
              <a:buNone/>
            </a:pPr>
            <a:r>
              <a:rPr lang="en-GB" dirty="0"/>
              <a:t>	If the sub-class has a true is-a relationship 	with the superclass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AAEEB-AABC-4B69-B5BD-587D017D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217E1-2062-4778-99F5-545EA19D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CC35-B7F4-43CB-98ED-BB64BCB0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slide  </a:t>
            </a:r>
            <a:fld id="{C52E3073-EB62-401E-9190-BF1732E514AC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205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495F-9F1F-4430-8BA3-B8BB3773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61988"/>
          </a:xfrm>
        </p:spPr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97B11-9638-4C33-BB68-120BA8198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4572000"/>
          </a:xfrm>
        </p:spPr>
        <p:txBody>
          <a:bodyPr/>
          <a:lstStyle/>
          <a:p>
            <a:r>
              <a:rPr lang="en-GB" dirty="0"/>
              <a:t>Good inheritance</a:t>
            </a:r>
          </a:p>
          <a:p>
            <a:pPr lvl="1"/>
            <a:r>
              <a:rPr lang="en-GB" dirty="0"/>
              <a:t>Person </a:t>
            </a:r>
            <a:r>
              <a:rPr lang="en-GB" dirty="0">
                <a:sym typeface="Wingdings" panose="05000000000000000000" pitchFamily="2" charset="2"/>
              </a:rPr>
              <a:t> Staff  Doctor</a:t>
            </a:r>
          </a:p>
          <a:p>
            <a:r>
              <a:rPr lang="en-GB" dirty="0">
                <a:sym typeface="Wingdings" panose="05000000000000000000" pitchFamily="2" charset="2"/>
              </a:rPr>
              <a:t>But imagine you have class called EncryptionHelper</a:t>
            </a:r>
          </a:p>
          <a:p>
            <a:r>
              <a:rPr lang="en-GB" dirty="0">
                <a:sym typeface="Wingdings" panose="05000000000000000000" pitchFamily="2" charset="2"/>
              </a:rPr>
              <a:t>Some programmers do this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EncryptionHelper  Person  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//Bad design!!</a:t>
            </a:r>
          </a:p>
          <a:p>
            <a:r>
              <a:rPr lang="en-GB" dirty="0">
                <a:sym typeface="Wingdings" panose="05000000000000000000" pitchFamily="2" charset="2"/>
              </a:rPr>
              <a:t>This is so the Person can use the encryption functions in the Encryption helper class</a:t>
            </a:r>
          </a:p>
          <a:p>
            <a:r>
              <a:rPr lang="en-GB" dirty="0">
                <a:sym typeface="Wingdings" panose="05000000000000000000" pitchFamily="2" charset="2"/>
              </a:rPr>
              <a:t>This style is poor and is poor design!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C6B0-60D2-4D57-9BBB-A7F0CAB9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72D88-8A2B-4975-B031-A329DA4C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COMP319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BFE8-37C1-4366-9778-0ECFA214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slide  </a:t>
            </a:r>
            <a:fld id="{C52E3073-EB62-401E-9190-BF1732E514AC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197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EC77-DBFE-4766-8FD2-7FF0D381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61988"/>
          </a:xfrm>
        </p:spPr>
        <p:txBody>
          <a:bodyPr/>
          <a:lstStyle/>
          <a:p>
            <a:r>
              <a:rPr lang="en-GB" dirty="0"/>
              <a:t>Good open/closed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C5ABD-68EC-4E3C-BEBC-79CA077BC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29208"/>
            <a:ext cx="7848600" cy="4572000"/>
          </a:xfrm>
        </p:spPr>
        <p:txBody>
          <a:bodyPr/>
          <a:lstStyle/>
          <a:p>
            <a:r>
              <a:rPr lang="en-GB" dirty="0"/>
              <a:t>All attributes</a:t>
            </a:r>
          </a:p>
          <a:p>
            <a:pPr lvl="1"/>
            <a:r>
              <a:rPr lang="en-GB" dirty="0"/>
              <a:t>private</a:t>
            </a:r>
          </a:p>
          <a:p>
            <a:pPr lvl="1"/>
            <a:r>
              <a:rPr lang="en-GB" dirty="0"/>
              <a:t>access via getter or setter</a:t>
            </a:r>
          </a:p>
          <a:p>
            <a:r>
              <a:rPr lang="en-GB" dirty="0"/>
              <a:t>Methods</a:t>
            </a:r>
          </a:p>
          <a:p>
            <a:pPr lvl="1"/>
            <a:r>
              <a:rPr lang="en-GB" dirty="0"/>
              <a:t>public class interface methods</a:t>
            </a:r>
          </a:p>
          <a:p>
            <a:pPr lvl="2"/>
            <a:r>
              <a:rPr lang="en-GB" dirty="0"/>
              <a:t>Always make final</a:t>
            </a:r>
          </a:p>
          <a:p>
            <a:pPr lvl="2"/>
            <a:r>
              <a:rPr lang="en-GB" dirty="0"/>
              <a:t>e.g. final public </a:t>
            </a:r>
            <a:r>
              <a:rPr lang="en-GB" dirty="0" err="1"/>
              <a:t>getLength</a:t>
            </a:r>
            <a:r>
              <a:rPr lang="en-GB" dirty="0"/>
              <a:t>();</a:t>
            </a:r>
          </a:p>
          <a:p>
            <a:pPr lvl="1"/>
            <a:r>
              <a:rPr lang="en-GB" dirty="0"/>
              <a:t>protected</a:t>
            </a:r>
          </a:p>
          <a:p>
            <a:pPr lvl="2"/>
            <a:r>
              <a:rPr lang="en-GB" dirty="0"/>
              <a:t>Used for methods that might need overriding</a:t>
            </a:r>
          </a:p>
          <a:p>
            <a:pPr lvl="1"/>
            <a:r>
              <a:rPr lang="en-GB" dirty="0"/>
              <a:t>private </a:t>
            </a:r>
          </a:p>
          <a:p>
            <a:pPr lvl="2"/>
            <a:r>
              <a:rPr lang="en-GB" dirty="0"/>
              <a:t>All other 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65D6-2A49-44BF-A91B-B7E7CBE1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211E3-03E7-419B-8917-F151E008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A0ABF-3F09-4BBA-9F7E-514F6255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C52E3073-EB62-401E-9190-BF1732E514AC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357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F9D2-5F8C-4503-A755-8391FC8E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61988"/>
          </a:xfrm>
        </p:spPr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CBB43-92A6-410B-A05F-B6FD74DD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7848600" cy="4572000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interface </a:t>
            </a:r>
            <a:r>
              <a:rPr lang="en-GB" dirty="0" err="1"/>
              <a:t>IShape</a:t>
            </a:r>
            <a:r>
              <a:rPr lang="en-GB" dirty="0"/>
              <a:t> {</a:t>
            </a:r>
          </a:p>
          <a:p>
            <a:pPr marL="457200" lvl="1" indent="0">
              <a:buNone/>
            </a:pPr>
            <a:r>
              <a:rPr lang="en-GB" dirty="0"/>
              <a:t>double </a:t>
            </a:r>
            <a:r>
              <a:rPr lang="en-GB" dirty="0" err="1"/>
              <a:t>getArea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public abstract class Shape() {</a:t>
            </a:r>
          </a:p>
          <a:p>
            <a:pPr marL="0" indent="0">
              <a:buNone/>
            </a:pPr>
            <a:r>
              <a:rPr lang="en-GB" dirty="0"/>
              <a:t>     protected abstract double </a:t>
            </a:r>
            <a:r>
              <a:rPr lang="en-GB" dirty="0" err="1"/>
              <a:t>calculateArea</a:t>
            </a:r>
            <a:r>
              <a:rPr lang="en-GB" dirty="0"/>
              <a:t>();</a:t>
            </a:r>
          </a:p>
          <a:p>
            <a:pPr marL="457200" lvl="1" indent="0">
              <a:buNone/>
            </a:pPr>
            <a:r>
              <a:rPr lang="en-GB" dirty="0"/>
              <a:t>public final double </a:t>
            </a:r>
            <a:r>
              <a:rPr lang="en-GB" dirty="0" err="1"/>
              <a:t>getArea</a:t>
            </a:r>
            <a:r>
              <a:rPr lang="en-GB" dirty="0"/>
              <a:t>() {</a:t>
            </a:r>
          </a:p>
          <a:p>
            <a:pPr marL="800100" lvl="2" indent="0">
              <a:buNone/>
            </a:pPr>
            <a:r>
              <a:rPr lang="en-GB" dirty="0"/>
              <a:t>return(</a:t>
            </a:r>
            <a:r>
              <a:rPr lang="en-GB" dirty="0" err="1"/>
              <a:t>calculateArea</a:t>
            </a:r>
            <a:r>
              <a:rPr lang="en-GB" dirty="0"/>
              <a:t>());</a:t>
            </a:r>
          </a:p>
          <a:p>
            <a:pPr marL="457200" lvl="1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AB73-7F73-4AB9-B18F-7553B9CA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2023D-30F9-4510-9B4B-9C1629F4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15F5-3ADF-41B9-8E3A-AD4E2767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C52E3073-EB62-401E-9190-BF1732E514AC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523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75E2-0BC8-4514-83F2-DAD37BF5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61988"/>
          </a:xfrm>
        </p:spPr>
        <p:txBody>
          <a:bodyPr/>
          <a:lstStyle/>
          <a:p>
            <a:r>
              <a:rPr lang="en-GB" dirty="0"/>
              <a:t>Open closed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9F48-25F3-419E-82BC-5B07E34B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1256"/>
            <a:ext cx="7848600" cy="4572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public final class Rectangle extends Shape {</a:t>
            </a:r>
          </a:p>
          <a:p>
            <a:pPr marL="457200" lvl="1" indent="0">
              <a:buNone/>
            </a:pPr>
            <a:r>
              <a:rPr lang="en-GB" dirty="0"/>
              <a:t>private double length;</a:t>
            </a:r>
          </a:p>
          <a:p>
            <a:pPr marL="457200" lvl="1" indent="0">
              <a:buNone/>
            </a:pPr>
            <a:r>
              <a:rPr lang="en-GB" dirty="0"/>
              <a:t>private double width;</a:t>
            </a:r>
          </a:p>
          <a:p>
            <a:pPr marL="457200" lvl="1" indent="0">
              <a:buNone/>
            </a:pPr>
            <a:r>
              <a:rPr lang="en-GB" dirty="0"/>
              <a:t>public </a:t>
            </a:r>
            <a:r>
              <a:rPr lang="en-GB" dirty="0">
                <a:solidFill>
                  <a:srgbClr val="FF0000"/>
                </a:solidFill>
              </a:rPr>
              <a:t>final</a:t>
            </a:r>
            <a:r>
              <a:rPr lang="en-GB" dirty="0"/>
              <a:t> double </a:t>
            </a:r>
            <a:r>
              <a:rPr lang="en-GB" dirty="0" err="1"/>
              <a:t>getWidth</a:t>
            </a:r>
            <a:r>
              <a:rPr lang="en-GB" dirty="0"/>
              <a:t>() {</a:t>
            </a:r>
          </a:p>
          <a:p>
            <a:pPr marL="800100" lvl="2" indent="0">
              <a:buNone/>
            </a:pPr>
            <a:r>
              <a:rPr lang="en-GB" dirty="0"/>
              <a:t>return(width);</a:t>
            </a:r>
          </a:p>
          <a:p>
            <a:pPr marL="457200" lvl="1" indent="0">
              <a:buNone/>
            </a:pPr>
            <a:r>
              <a:rPr lang="en-GB" dirty="0"/>
              <a:t>}</a:t>
            </a:r>
          </a:p>
          <a:p>
            <a:pPr marL="457200" lvl="1" indent="0">
              <a:buNone/>
            </a:pPr>
            <a:r>
              <a:rPr lang="en-GB" dirty="0"/>
              <a:t>protected </a:t>
            </a:r>
            <a:r>
              <a:rPr lang="en-GB" dirty="0">
                <a:solidFill>
                  <a:srgbClr val="FF0000"/>
                </a:solidFill>
              </a:rPr>
              <a:t>final</a:t>
            </a:r>
            <a:r>
              <a:rPr lang="en-GB" dirty="0"/>
              <a:t> double </a:t>
            </a:r>
            <a:r>
              <a:rPr lang="en-GB" dirty="0" err="1"/>
              <a:t>calculateArea</a:t>
            </a:r>
            <a:r>
              <a:rPr lang="en-GB" dirty="0"/>
              <a:t>() {</a:t>
            </a:r>
          </a:p>
          <a:p>
            <a:pPr marL="800100" lvl="2" indent="0">
              <a:buNone/>
            </a:pPr>
            <a:r>
              <a:rPr lang="en-GB" dirty="0"/>
              <a:t>return(length*width);</a:t>
            </a:r>
          </a:p>
          <a:p>
            <a:pPr marL="457200" lvl="1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BAB37-CB3B-4B87-9E73-904E98B4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08019-B638-4DD7-9B31-894A6100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57D86-F8E8-42AA-9594-D3877F8C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C52E3073-EB62-401E-9190-BF1732E514AC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193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3F01-835F-41C0-9ECD-02D71802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61988"/>
          </a:xfrm>
        </p:spPr>
        <p:txBody>
          <a:bodyPr/>
          <a:lstStyle/>
          <a:p>
            <a:r>
              <a:rPr lang="en-GB" dirty="0"/>
              <a:t>Open closed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5AE77-B9E2-44FD-9AF5-BB93BF53F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7848600" cy="4572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class Circle implements Shape {</a:t>
            </a:r>
          </a:p>
          <a:p>
            <a:pPr marL="0" indent="0">
              <a:buNone/>
            </a:pPr>
            <a:r>
              <a:rPr lang="en-GB" dirty="0"/>
              <a:t>	private double radius;</a:t>
            </a:r>
          </a:p>
          <a:p>
            <a:pPr marL="0" indent="0">
              <a:buNone/>
            </a:pPr>
            <a:r>
              <a:rPr lang="en-GB" dirty="0"/>
              <a:t>	protected </a:t>
            </a:r>
            <a:r>
              <a:rPr lang="en-GB" dirty="0">
                <a:solidFill>
                  <a:srgbClr val="FF0000"/>
                </a:solidFill>
              </a:rPr>
              <a:t>final</a:t>
            </a:r>
            <a:r>
              <a:rPr lang="en-GB" dirty="0"/>
              <a:t> </a:t>
            </a:r>
            <a:r>
              <a:rPr lang="en-GB" dirty="0" err="1"/>
              <a:t>calculateArea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			return(radius*radius*</a:t>
            </a:r>
            <a:r>
              <a:rPr lang="en-GB" dirty="0" err="1"/>
              <a:t>Math.PI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29FCB-D4E4-4C36-A317-9E1B09B4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649D-F599-45BC-AF04-5ABE1719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3C3A-4460-4CBA-B701-C8EAD506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C52E3073-EB62-401E-9190-BF1732E514AC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394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1F40-D2E3-48C8-B773-7FC7360C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61988"/>
          </a:xfrm>
        </p:spPr>
        <p:txBody>
          <a:bodyPr/>
          <a:lstStyle/>
          <a:p>
            <a:r>
              <a:rPr lang="en-GB" dirty="0"/>
              <a:t>Using the shape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7248-44F7-493D-AD78-7F9E4197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7848600" cy="4572000"/>
          </a:xfrm>
        </p:spPr>
        <p:txBody>
          <a:bodyPr/>
          <a:lstStyle/>
          <a:p>
            <a:r>
              <a:rPr lang="en-GB" dirty="0" err="1"/>
              <a:t>IShape</a:t>
            </a:r>
            <a:r>
              <a:rPr lang="en-GB" dirty="0"/>
              <a:t> shape1=</a:t>
            </a:r>
            <a:r>
              <a:rPr lang="en-GB" b="1" dirty="0"/>
              <a:t>new Rectangle(40,50);</a:t>
            </a:r>
          </a:p>
          <a:p>
            <a:r>
              <a:rPr lang="en-GB" dirty="0" err="1"/>
              <a:t>IShape</a:t>
            </a:r>
            <a:r>
              <a:rPr lang="en-GB" dirty="0"/>
              <a:t> shape2=</a:t>
            </a:r>
            <a:r>
              <a:rPr lang="en-GB" b="1" dirty="0"/>
              <a:t>new Circle(200);</a:t>
            </a:r>
          </a:p>
          <a:p>
            <a:r>
              <a:rPr lang="en-GB" dirty="0" err="1"/>
              <a:t>System.</a:t>
            </a:r>
            <a:r>
              <a:rPr lang="en-GB" b="1" i="1" dirty="0" err="1"/>
              <a:t>out.println</a:t>
            </a:r>
            <a:r>
              <a:rPr lang="en-GB" b="1" i="1" dirty="0"/>
              <a:t>("Area of shape1 is "+shape1.getArea()); </a:t>
            </a:r>
          </a:p>
          <a:p>
            <a:endParaRPr lang="en-GB" dirty="0"/>
          </a:p>
          <a:p>
            <a:r>
              <a:rPr lang="en-GB" dirty="0" err="1"/>
              <a:t>System.</a:t>
            </a:r>
            <a:r>
              <a:rPr lang="en-GB" b="1" i="1" dirty="0" err="1"/>
              <a:t>out.println</a:t>
            </a:r>
            <a:r>
              <a:rPr lang="en-GB" b="1" i="1" dirty="0"/>
              <a:t>("Area of shape2 is "+shape2.getArea());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EE327-0EA1-49B7-9EB0-8E745019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University of Liverpool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0E8E-1023-42D4-BA2E-20EC2B68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COMP319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C8165-7F77-4EFC-851F-28F4C5D8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 </a:t>
            </a:r>
            <a:fld id="{C52E3073-EB62-401E-9190-BF1732E514AC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0845275"/>
      </p:ext>
    </p:extLst>
  </p:cSld>
  <p:clrMapOvr>
    <a:masterClrMapping/>
  </p:clrMapOvr>
</p:sld>
</file>

<file path=ppt/theme/theme1.xml><?xml version="1.0" encoding="utf-8"?>
<a:theme xmlns:a="http://schemas.openxmlformats.org/drawingml/2006/main" name="Orbitage Presentation 2011">
  <a:themeElements>
    <a:clrScheme name="">
      <a:dk1>
        <a:srgbClr val="00494F"/>
      </a:dk1>
      <a:lt1>
        <a:srgbClr val="FFFFFF"/>
      </a:lt1>
      <a:dk2>
        <a:srgbClr val="709302"/>
      </a:dk2>
      <a:lt2>
        <a:srgbClr val="CEEA82"/>
      </a:lt2>
      <a:accent1>
        <a:srgbClr val="EFEA07"/>
      </a:accent1>
      <a:accent2>
        <a:srgbClr val="8C706B"/>
      </a:accent2>
      <a:accent3>
        <a:srgbClr val="FFFFFF"/>
      </a:accent3>
      <a:accent4>
        <a:srgbClr val="003D42"/>
      </a:accent4>
      <a:accent5>
        <a:srgbClr val="F6F3AA"/>
      </a:accent5>
      <a:accent6>
        <a:srgbClr val="7E6560"/>
      </a:accent6>
      <a:hlink>
        <a:srgbClr val="00494F"/>
      </a:hlink>
      <a:folHlink>
        <a:srgbClr val="CEEA82"/>
      </a:folHlink>
    </a:clrScheme>
    <a:fontScheme name="Orbitage Presentation 2011">
      <a:majorFont>
        <a:latin typeface="TheSans B7 Bold"/>
        <a:ea typeface=""/>
        <a:cs typeface=""/>
      </a:majorFont>
      <a:minorFont>
        <a:latin typeface="TheSans B7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bitage Presentation 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Orbitage Presentation 2011</Template>
  <TotalTime>3908</TotalTime>
  <Words>640</Words>
  <Application>Microsoft Office PowerPoint</Application>
  <PresentationFormat>On-screen Show (4:3)</PresentationFormat>
  <Paragraphs>191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TheSans B5 Plain</vt:lpstr>
      <vt:lpstr>TheSans B7 Bold</vt:lpstr>
      <vt:lpstr>Times</vt:lpstr>
      <vt:lpstr>Times CE</vt:lpstr>
      <vt:lpstr>Wingdings</vt:lpstr>
      <vt:lpstr>Orbitage Presentation 2011</vt:lpstr>
      <vt:lpstr>PowerPoint Presentation</vt:lpstr>
      <vt:lpstr>Programming/Design styles</vt:lpstr>
      <vt:lpstr>Inheritance</vt:lpstr>
      <vt:lpstr>Inheritance</vt:lpstr>
      <vt:lpstr>Good open/closed practice</vt:lpstr>
      <vt:lpstr> Another example</vt:lpstr>
      <vt:lpstr>Open closed example</vt:lpstr>
      <vt:lpstr>Open closed example</vt:lpstr>
      <vt:lpstr>Using the shape classes</vt:lpstr>
      <vt:lpstr>Composition</vt:lpstr>
      <vt:lpstr>Mixins</vt:lpstr>
      <vt:lpstr>Mixins how to do in Java example</vt:lpstr>
      <vt:lpstr>Define interfaces for both classes (easy to do in Eclipse, re-factor extract interface)</vt:lpstr>
      <vt:lpstr>Now add interface implementation to mixin classes</vt:lpstr>
      <vt:lpstr>Now add interface implementations to  host class</vt:lpstr>
      <vt:lpstr>Eclipse will now prompt you to add in the methods for the interfaces (you can do this automatically in Eclipes)</vt:lpstr>
      <vt:lpstr>Adding mixin code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IPTV Systems</dc:title>
  <dc:creator>Jeffrey</dc:creator>
  <cp:lastModifiedBy>Coope, Sebastian</cp:lastModifiedBy>
  <cp:revision>159</cp:revision>
  <dcterms:created xsi:type="dcterms:W3CDTF">2011-03-17T01:48:00Z</dcterms:created>
  <dcterms:modified xsi:type="dcterms:W3CDTF">2020-10-21T16:33:26Z</dcterms:modified>
</cp:coreProperties>
</file>