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66" r:id="rId4"/>
    <p:sldId id="258" r:id="rId5"/>
    <p:sldId id="260" r:id="rId6"/>
    <p:sldId id="259" r:id="rId7"/>
    <p:sldId id="261" r:id="rId8"/>
    <p:sldId id="263" r:id="rId9"/>
    <p:sldId id="262" r:id="rId10"/>
    <p:sldId id="265" r:id="rId11"/>
    <p:sldId id="264" r:id="rId12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heSans B5 Plain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heSans B5 Plain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heSans B5 Plain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heSans B5 Plain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heSans B5 Plain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heSans B5 Plain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heSans B5 Plain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heSans B5 Plain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heSans B5 Plain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A2D"/>
    <a:srgbClr val="000000"/>
    <a:srgbClr val="99CC00"/>
    <a:srgbClr val="0465A6"/>
    <a:srgbClr val="F4F4F4"/>
    <a:srgbClr val="38393D"/>
    <a:srgbClr val="5A5B62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64469" autoAdjust="0"/>
  </p:normalViewPr>
  <p:slideViewPr>
    <p:cSldViewPr>
      <p:cViewPr varScale="1">
        <p:scale>
          <a:sx n="63" d="100"/>
          <a:sy n="63" d="100"/>
        </p:scale>
        <p:origin x="2026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-2142" y="-90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100">
                <a:latin typeface="TheSans B5 Plain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COMP319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100"/>
            </a:lvl1pPr>
          </a:lstStyle>
          <a:p>
            <a:fld id="{07206CA1-3A48-41C8-A8F3-5777709F430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latin typeface="Times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Times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52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latin typeface="Times" pitchFamily="18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COMP319</a:t>
            </a: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Times" panose="02020603050405020304" pitchFamily="18" charset="0"/>
              </a:defRPr>
            </a:lvl1pPr>
          </a:lstStyle>
          <a:p>
            <a:fld id="{ADD18E8A-29B6-4157-83FE-4F9DFE19B15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  <a:p>
            <a:endParaRPr lang="en-GB" altLang="en-US"/>
          </a:p>
        </p:txBody>
      </p:sp>
      <p:sp>
        <p:nvSpPr>
          <p:cNvPr id="23556" name="Footer Placeholder 3"/>
          <p:cNvSpPr>
            <a:spLocks noGrp="1"/>
          </p:cNvSpPr>
          <p:nvPr>
            <p:ph type="ftr" sz="quarter" idx="4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heSans B5 Plain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heSans B5 Plain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heSans B5 Plain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heSans B5 Plain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heSans B5 Plai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9pPr>
          </a:lstStyle>
          <a:p>
            <a:pPr>
              <a:defRPr/>
            </a:pPr>
            <a:r>
              <a:rPr lang="en-US" sz="1300" dirty="0">
                <a:latin typeface="Times" pitchFamily="18" charset="0"/>
              </a:rPr>
              <a:t>COMP319</a:t>
            </a:r>
          </a:p>
        </p:txBody>
      </p:sp>
      <p:sp>
        <p:nvSpPr>
          <p:cNvPr id="23557" name="Slide Number Placeholder 4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9pPr>
          </a:lstStyle>
          <a:p>
            <a:fld id="{0D4381B5-A164-4FB7-9729-67571513D8A0}" type="slidenum">
              <a:rPr lang="en-US" altLang="en-US" sz="1300">
                <a:latin typeface="Times" panose="02020603050405020304" pitchFamily="18" charset="0"/>
              </a:rPr>
              <a:pPr/>
              <a:t>1</a:t>
            </a:fld>
            <a:endParaRPr lang="en-US" altLang="en-US" sz="1300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17469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University of Liverpool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/>
              <a:t>COMP319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slide  </a:t>
            </a:r>
            <a:fld id="{AE378B58-0942-4715-AE32-339904878E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4306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University of Liverpool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/>
              <a:t>COMP319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slide  </a:t>
            </a:r>
            <a:fld id="{8966E564-97BD-40AB-BDD9-A4869C08A15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3188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81050"/>
            <a:ext cx="2057400" cy="54562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81050"/>
            <a:ext cx="6019800" cy="54562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University of Liverpool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/>
              <a:t>COMP319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slide  </a:t>
            </a:r>
            <a:fld id="{4F4CEE8B-884D-448B-A25E-06C05CD7EAD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0426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0229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University of Liverpool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/>
              <a:t>COMP319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slide  </a:t>
            </a:r>
            <a:fld id="{3522F6FD-B88D-4A3C-9798-1970B1CB4C7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5409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University of Liverpool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/>
              <a:t>COMP 319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slide  </a:t>
            </a:r>
            <a:fld id="{72CECA2C-B461-484D-8C42-DD9B74F4720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5970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65288"/>
            <a:ext cx="38481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57700" y="1665288"/>
            <a:ext cx="38481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University of Liverpool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/>
              <a:t>COMP319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slide  </a:t>
            </a:r>
            <a:fld id="{8AFE26AB-7B33-4D0D-8453-784A916AD7B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8246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University of Liverpool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/>
              <a:t>COMP319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slide  </a:t>
            </a:r>
            <a:fld id="{6947A0C8-4ED9-4CCB-A86F-F03A7535B64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5985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University of Liverpool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/>
              <a:t>COMP319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slide  </a:t>
            </a:r>
            <a:fld id="{0A4D2755-C4FE-4720-8A2B-C9B14D6DB33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6003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University of Liverpool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/>
              <a:t>COMP319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slide  </a:t>
            </a:r>
            <a:fld id="{797661F6-5465-439C-92DE-61F75797226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0280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</a:t>
            </a:r>
            <a:r>
              <a:rPr lang="en-US" err="1"/>
              <a:t>Orbitage</a:t>
            </a:r>
            <a:r>
              <a:rPr lang="en-US"/>
              <a:t> 2011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/>
              <a:t>Introduction to IPTV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slide  </a:t>
            </a:r>
            <a:fld id="{B676ACD8-718D-42A7-951E-F8D5BFA7BF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0550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65288"/>
            <a:ext cx="78486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60775" y="6477000"/>
            <a:ext cx="213518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200" b="0">
                <a:solidFill>
                  <a:srgbClr val="08515E"/>
                </a:solidFill>
                <a:latin typeface="TheSans B5 Plain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© University of Liverpool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477000"/>
            <a:ext cx="304323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solidFill>
                  <a:srgbClr val="08515E"/>
                </a:solidFill>
                <a:latin typeface="TheSans B5 Plain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IE"/>
              <a:t>COMP319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91400" y="6477000"/>
            <a:ext cx="1371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solidFill>
                  <a:srgbClr val="08515E"/>
                </a:solidFill>
              </a:defRPr>
            </a:lvl1pPr>
          </a:lstStyle>
          <a:p>
            <a:r>
              <a:rPr lang="en-US" altLang="en-US"/>
              <a:t>slide  </a:t>
            </a:r>
            <a:fld id="{3A5B24B5-7FFE-4E9C-BBB9-5CFB3C71C3D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" name="Rectangle 38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81050"/>
            <a:ext cx="8229600" cy="661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41" r:id="rId3"/>
    <p:sldLayoutId id="2147483751" r:id="rId4"/>
    <p:sldLayoutId id="2147483742" r:id="rId5"/>
    <p:sldLayoutId id="2147483743" r:id="rId6"/>
    <p:sldLayoutId id="2147483744" r:id="rId7"/>
    <p:sldLayoutId id="2147483745" r:id="rId8"/>
    <p:sldLayoutId id="2147483752" r:id="rId9"/>
    <p:sldLayoutId id="2147483746" r:id="rId10"/>
    <p:sldLayoutId id="2147483747" r:id="rId11"/>
    <p:sldLayoutId id="2147483748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rgbClr val="08515E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rgbClr val="08515E"/>
          </a:solidFill>
          <a:latin typeface="TheSans B7 Bold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rgbClr val="08515E"/>
          </a:solidFill>
          <a:latin typeface="TheSans B7 Bold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rgbClr val="08515E"/>
          </a:solidFill>
          <a:latin typeface="TheSans B7 Bold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rgbClr val="08515E"/>
          </a:solidFill>
          <a:latin typeface="TheSans B7 Bold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rgbClr val="08515E"/>
          </a:solidFill>
          <a:latin typeface="TheSans B7 Bold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rgbClr val="08515E"/>
          </a:solidFill>
          <a:latin typeface="TheSans B7 Bold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rgbClr val="08515E"/>
          </a:solidFill>
          <a:latin typeface="TheSans B7 Bold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rgbClr val="08515E"/>
          </a:solidFill>
          <a:latin typeface="TheSans B7 Bold" pitchFamily="34" charset="0"/>
        </a:defRPr>
      </a:lvl9pPr>
    </p:titleStyle>
    <p:bodyStyle>
      <a:lvl1pPr marL="342900" indent="-34290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Font typeface="Times" panose="02020603050405020304" pitchFamily="18" charset="0"/>
        <a:buChar char="•"/>
        <a:tabLst>
          <a:tab pos="685800" algn="l"/>
        </a:tabLst>
        <a:defRPr sz="3200">
          <a:solidFill>
            <a:srgbClr val="08515E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Font typeface="Times CE"/>
        <a:buChar char="-"/>
        <a:tabLst>
          <a:tab pos="685800" algn="l"/>
        </a:tabLst>
        <a:defRPr sz="3200">
          <a:solidFill>
            <a:srgbClr val="336600"/>
          </a:solidFill>
          <a:latin typeface="TheSans B5 Plain" pitchFamily="34" charset="0"/>
        </a:defRPr>
      </a:lvl2pPr>
      <a:lvl3pPr marL="1028700" indent="-22860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Font typeface="Times" panose="02020603050405020304" pitchFamily="18" charset="0"/>
        <a:buChar char="-"/>
        <a:tabLst>
          <a:tab pos="685800" algn="l"/>
        </a:tabLst>
        <a:defRPr sz="2800">
          <a:solidFill>
            <a:srgbClr val="08515E"/>
          </a:solidFill>
          <a:latin typeface="TheSans B5 Plain" pitchFamily="34" charset="0"/>
        </a:defRPr>
      </a:lvl3pPr>
      <a:lvl4pPr marL="1485900" indent="-22860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Font typeface="Times" panose="02020603050405020304" pitchFamily="18" charset="0"/>
        <a:buChar char="-"/>
        <a:tabLst>
          <a:tab pos="685800" algn="l"/>
        </a:tabLst>
        <a:defRPr sz="2400">
          <a:solidFill>
            <a:srgbClr val="336600"/>
          </a:solidFill>
          <a:latin typeface="TheSans B5 Plain" pitchFamily="34" charset="0"/>
        </a:defRPr>
      </a:lvl4pPr>
      <a:lvl5pPr marL="1892300" indent="-17780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Font typeface="Times" panose="02020603050405020304" pitchFamily="18" charset="0"/>
        <a:buChar char="-"/>
        <a:tabLst>
          <a:tab pos="685800" algn="l"/>
        </a:tabLst>
        <a:defRPr sz="2400">
          <a:solidFill>
            <a:srgbClr val="08515E"/>
          </a:solidFill>
          <a:latin typeface="TheSans B5 Plain" pitchFamily="34" charset="0"/>
        </a:defRPr>
      </a:lvl5pPr>
      <a:lvl6pPr marL="2349500" indent="-177800" algn="l" rtl="0" fontAlgn="base">
        <a:lnSpc>
          <a:spcPct val="90000"/>
        </a:lnSpc>
        <a:spcBef>
          <a:spcPct val="20000"/>
        </a:spcBef>
        <a:spcAft>
          <a:spcPct val="0"/>
        </a:spcAft>
        <a:buFont typeface="Times" pitchFamily="18" charset="0"/>
        <a:buChar char="-"/>
        <a:tabLst>
          <a:tab pos="685800" algn="l"/>
        </a:tabLst>
        <a:defRPr sz="2400">
          <a:solidFill>
            <a:srgbClr val="08515E"/>
          </a:solidFill>
          <a:latin typeface="TheSans B5 Plain" pitchFamily="34" charset="0"/>
        </a:defRPr>
      </a:lvl6pPr>
      <a:lvl7pPr marL="2806700" indent="-177800" algn="l" rtl="0" fontAlgn="base">
        <a:lnSpc>
          <a:spcPct val="90000"/>
        </a:lnSpc>
        <a:spcBef>
          <a:spcPct val="20000"/>
        </a:spcBef>
        <a:spcAft>
          <a:spcPct val="0"/>
        </a:spcAft>
        <a:buFont typeface="Times" pitchFamily="18" charset="0"/>
        <a:buChar char="-"/>
        <a:tabLst>
          <a:tab pos="685800" algn="l"/>
        </a:tabLst>
        <a:defRPr sz="2400">
          <a:solidFill>
            <a:srgbClr val="08515E"/>
          </a:solidFill>
          <a:latin typeface="TheSans B5 Plain" pitchFamily="34" charset="0"/>
        </a:defRPr>
      </a:lvl7pPr>
      <a:lvl8pPr marL="3263900" indent="-177800" algn="l" rtl="0" fontAlgn="base">
        <a:lnSpc>
          <a:spcPct val="90000"/>
        </a:lnSpc>
        <a:spcBef>
          <a:spcPct val="20000"/>
        </a:spcBef>
        <a:spcAft>
          <a:spcPct val="0"/>
        </a:spcAft>
        <a:buFont typeface="Times" pitchFamily="18" charset="0"/>
        <a:buChar char="-"/>
        <a:tabLst>
          <a:tab pos="685800" algn="l"/>
        </a:tabLst>
        <a:defRPr sz="2400">
          <a:solidFill>
            <a:srgbClr val="08515E"/>
          </a:solidFill>
          <a:latin typeface="TheSans B5 Plain" pitchFamily="34" charset="0"/>
        </a:defRPr>
      </a:lvl8pPr>
      <a:lvl9pPr marL="3721100" indent="-177800" algn="l" rtl="0" fontAlgn="base">
        <a:lnSpc>
          <a:spcPct val="90000"/>
        </a:lnSpc>
        <a:spcBef>
          <a:spcPct val="20000"/>
        </a:spcBef>
        <a:spcAft>
          <a:spcPct val="0"/>
        </a:spcAft>
        <a:buFont typeface="Times" pitchFamily="18" charset="0"/>
        <a:buChar char="-"/>
        <a:tabLst>
          <a:tab pos="685800" algn="l"/>
        </a:tabLst>
        <a:defRPr sz="2400">
          <a:solidFill>
            <a:srgbClr val="08515E"/>
          </a:solidFill>
          <a:latin typeface="TheSans B5 Plain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mailto:coopes@liv.ac.uk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mailto:coopes@liv.ac.uk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429000"/>
            <a:ext cx="7772400" cy="1362075"/>
          </a:xfrm>
        </p:spPr>
        <p:txBody>
          <a:bodyPr/>
          <a:lstStyle/>
          <a:p>
            <a:pPr eaLnBrk="1" hangingPunct="1">
              <a:defRPr/>
            </a:pPr>
            <a:r>
              <a:rPr lang="en-GB" dirty="0"/>
              <a:t>Revision object oriented </a:t>
            </a:r>
            <a:br>
              <a:rPr lang="en-GB" dirty="0"/>
            </a:br>
            <a:r>
              <a:rPr lang="en-GB" dirty="0"/>
              <a:t>programming, CODE REVIEW</a:t>
            </a:r>
          </a:p>
        </p:txBody>
      </p:sp>
      <p:sp>
        <p:nvSpPr>
          <p:cNvPr id="6147" name="Date Placeholder 3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heSans B5 Plain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heSans B5 Plain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heSans B5 Plain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heSans B5 Plain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heSans B5 Plai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9pPr>
          </a:lstStyle>
          <a:p>
            <a:pPr>
              <a:defRPr/>
            </a:pPr>
            <a:r>
              <a:rPr lang="en-US" sz="1200" dirty="0">
                <a:solidFill>
                  <a:srgbClr val="08515E"/>
                </a:solidFill>
              </a:rPr>
              <a:t>© University of Liverpool</a:t>
            </a:r>
          </a:p>
        </p:txBody>
      </p:sp>
      <p:sp>
        <p:nvSpPr>
          <p:cNvPr id="6148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heSans B5 Plain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heSans B5 Plain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heSans B5 Plain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heSans B5 Plain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heSans B5 Plai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9pPr>
          </a:lstStyle>
          <a:p>
            <a:pPr>
              <a:defRPr/>
            </a:pPr>
            <a:r>
              <a:rPr lang="en-IE" sz="1200" dirty="0">
                <a:solidFill>
                  <a:srgbClr val="08515E"/>
                </a:solidFill>
              </a:rPr>
              <a:t>COMP 319</a:t>
            </a:r>
            <a:endParaRPr lang="en-US" sz="1200" dirty="0">
              <a:solidFill>
                <a:srgbClr val="08515E"/>
              </a:solidFill>
            </a:endParaRPr>
          </a:p>
        </p:txBody>
      </p:sp>
      <p:sp>
        <p:nvSpPr>
          <p:cNvPr id="6149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9pPr>
          </a:lstStyle>
          <a:p>
            <a:r>
              <a:rPr lang="en-US" altLang="en-US" sz="1200">
                <a:solidFill>
                  <a:srgbClr val="08515E"/>
                </a:solidFill>
              </a:rPr>
              <a:t>slide  </a:t>
            </a:r>
            <a:fld id="{34A261F3-DD17-4EBC-8842-8A3B997438A3}" type="slidenum">
              <a:rPr lang="en-US" altLang="en-US" sz="1200">
                <a:solidFill>
                  <a:srgbClr val="08515E"/>
                </a:solidFill>
              </a:rPr>
              <a:pPr/>
              <a:t>1</a:t>
            </a:fld>
            <a:endParaRPr lang="en-US" altLang="en-US" sz="1200">
              <a:solidFill>
                <a:srgbClr val="08515E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9798C-9CC4-32A8-503F-BE715976E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661988"/>
          </a:xfrm>
        </p:spPr>
        <p:txBody>
          <a:bodyPr/>
          <a:lstStyle/>
          <a:p>
            <a:r>
              <a:rPr lang="en-GB" dirty="0"/>
              <a:t>Biometric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2123C-CF28-60FD-7412-88A1E5747F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08720"/>
            <a:ext cx="7848600" cy="4572000"/>
          </a:xfrm>
        </p:spPr>
        <p:txBody>
          <a:bodyPr/>
          <a:lstStyle/>
          <a:p>
            <a:r>
              <a:rPr lang="en-GB" dirty="0"/>
              <a:t>Show how User.java, could be extended and modified to provide biometric authentication by using the open/closed approach</a:t>
            </a:r>
          </a:p>
          <a:p>
            <a:r>
              <a:rPr lang="en-GB" dirty="0"/>
              <a:t>The name of the new class is BiometricUser.java</a:t>
            </a:r>
          </a:p>
          <a:p>
            <a:r>
              <a:rPr lang="en-GB" dirty="0"/>
              <a:t>The new classes version of authenticate must</a:t>
            </a:r>
          </a:p>
          <a:p>
            <a:pPr lvl="1"/>
            <a:r>
              <a:rPr lang="en-GB" dirty="0"/>
              <a:t>Check the password and if the password passes then optionally check the biometric authentication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00E2C1-F213-D422-BBF3-9DC8BA15C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University of Liverpool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88BF3-D7DE-552B-3D43-85B6259FE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/>
              <a:t>COMP319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DD42F-9AEF-27E3-F290-FE5A1DAA5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slide  </a:t>
            </a:r>
            <a:fld id="{3522F6FD-B88D-4A3C-9798-1970B1CB4C70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8103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F5636-B4DC-3994-A425-93805DD59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60648"/>
            <a:ext cx="8507288" cy="661988"/>
          </a:xfrm>
        </p:spPr>
        <p:txBody>
          <a:bodyPr/>
          <a:lstStyle/>
          <a:p>
            <a:r>
              <a:rPr lang="en-GB" dirty="0"/>
              <a:t>Singleton (what’s wrong with the following class)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0CADD-1DD9-7252-9F1E-55495361F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7848600" cy="4572000"/>
          </a:xfrm>
        </p:spPr>
        <p:txBody>
          <a:bodyPr/>
          <a:lstStyle/>
          <a:p>
            <a:pPr marL="0" indent="0">
              <a:buNone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public class Singleton {</a:t>
            </a:r>
          </a:p>
          <a:p>
            <a:pPr marL="0" indent="0">
              <a:buNone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	private static Singleton instance=null;</a:t>
            </a:r>
          </a:p>
          <a:p>
            <a:pPr marL="0" indent="0">
              <a:buNone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0" indent="0">
              <a:buNone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	public Singleton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getInstance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() {</a:t>
            </a:r>
          </a:p>
          <a:p>
            <a:pPr marL="0" indent="0">
              <a:buNone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		if (instance==null) {</a:t>
            </a:r>
          </a:p>
          <a:p>
            <a:pPr marL="0" indent="0">
              <a:buNone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			instance=new Singleton();</a:t>
            </a:r>
          </a:p>
          <a:p>
            <a:pPr marL="0" indent="0">
              <a:buNone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		}</a:t>
            </a:r>
          </a:p>
          <a:p>
            <a:pPr marL="0" indent="0">
              <a:buNone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		return(instance);</a:t>
            </a:r>
          </a:p>
          <a:p>
            <a:pPr marL="0" indent="0">
              <a:buNone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	}</a:t>
            </a:r>
          </a:p>
          <a:p>
            <a:pPr marL="0" indent="0">
              <a:buNone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0" indent="0">
              <a:buNone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	public Singleton() {</a:t>
            </a:r>
          </a:p>
          <a:p>
            <a:pPr marL="0" indent="0">
              <a:buNone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	}	</a:t>
            </a:r>
          </a:p>
          <a:p>
            <a:pPr marL="0" indent="0">
              <a:buNone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127FAA-6D31-9416-0090-F371071FC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University of Liverpool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7A275B-F73C-4DDB-5C1F-765898232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/>
              <a:t>COMP319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374C5-224A-88BC-5EE7-27B83CA32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slide  </a:t>
            </a:r>
            <a:fld id="{3522F6FD-B88D-4A3C-9798-1970B1CB4C70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829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5A0E3-3EA1-3D05-D08D-01DE3E20E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360" y="102716"/>
            <a:ext cx="8229600" cy="661988"/>
          </a:xfrm>
        </p:spPr>
        <p:txBody>
          <a:bodyPr/>
          <a:lstStyle/>
          <a:p>
            <a:r>
              <a:rPr lang="en-GB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24378-2630-50D7-6001-019DBF3C4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360" y="764704"/>
            <a:ext cx="8537280" cy="5256584"/>
          </a:xfrm>
        </p:spPr>
        <p:txBody>
          <a:bodyPr/>
          <a:lstStyle/>
          <a:p>
            <a:r>
              <a:rPr lang="en-GB" sz="2800" dirty="0"/>
              <a:t>A bank has a need for a strong authentication service for its accounts</a:t>
            </a:r>
          </a:p>
          <a:p>
            <a:r>
              <a:rPr lang="en-GB" sz="2800" dirty="0"/>
              <a:t>If has decided to implement the following</a:t>
            </a:r>
          </a:p>
          <a:p>
            <a:pPr lvl="1"/>
            <a:r>
              <a:rPr lang="en-GB" sz="2800" dirty="0"/>
              <a:t>A database table containing the users’ login ids and passwords</a:t>
            </a:r>
          </a:p>
          <a:p>
            <a:pPr lvl="1"/>
            <a:r>
              <a:rPr lang="en-GB" sz="2800" dirty="0"/>
              <a:t>A class User defined in User.java which stores the login data and performs authentication</a:t>
            </a:r>
          </a:p>
          <a:p>
            <a:pPr lvl="1"/>
            <a:r>
              <a:rPr lang="en-GB" sz="2800" dirty="0"/>
              <a:t>The class User is the only class that has the permission to access the user table</a:t>
            </a:r>
          </a:p>
          <a:p>
            <a:pPr lvl="1"/>
            <a:r>
              <a:rPr lang="en-GB" sz="2800" dirty="0"/>
              <a:t>The source code control, only allows </a:t>
            </a:r>
            <a:r>
              <a:rPr lang="en-GB" sz="2800" b="1" dirty="0"/>
              <a:t>highly trusted </a:t>
            </a:r>
            <a:r>
              <a:rPr lang="en-GB" sz="2800" dirty="0"/>
              <a:t>developers to modify User.java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F6C103-A4AE-69F8-10DA-1D0219A91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University of Liverpool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E9696B-9246-37EE-440C-B5A64D519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/>
              <a:t>COMP319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B07A4-C1DB-A094-7D2C-35215EA48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slide  </a:t>
            </a:r>
            <a:fld id="{3522F6FD-B88D-4A3C-9798-1970B1CB4C70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3556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0808F-B60C-7358-E24B-A2807265E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IAuthenticator.java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BD6B7-7E33-14E3-8359-A5F2BD77F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class interface </a:t>
            </a:r>
            <a:r>
              <a:rPr lang="en-GB" dirty="0" err="1"/>
              <a:t>IAuthenticator</a:t>
            </a:r>
            <a:r>
              <a:rPr lang="en-GB" dirty="0"/>
              <a:t> {</a:t>
            </a:r>
          </a:p>
          <a:p>
            <a:pPr lvl="1"/>
            <a:r>
              <a:rPr lang="en-GB" dirty="0"/>
              <a:t>public </a:t>
            </a:r>
            <a:r>
              <a:rPr lang="en-GB" dirty="0" err="1"/>
              <a:t>boolean</a:t>
            </a:r>
            <a:r>
              <a:rPr lang="en-GB" dirty="0"/>
              <a:t> authenticate(String pass);</a:t>
            </a:r>
          </a:p>
          <a:p>
            <a:r>
              <a:rPr lang="en-GB" dirty="0"/>
              <a:t>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151076-EC73-8B59-282B-8C357D6BD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University of Liverpool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90338B-ED32-90AC-1ACF-925382C84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/>
              <a:t>COMP319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92C665-C941-1D9A-D42D-043A83A24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slide  </a:t>
            </a:r>
            <a:fld id="{3522F6FD-B88D-4A3C-9798-1970B1CB4C70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1664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474C9-93E8-A308-0592-062CE2FAE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8640"/>
            <a:ext cx="8507288" cy="5436096"/>
          </a:xfrm>
        </p:spPr>
        <p:txBody>
          <a:bodyPr/>
          <a:lstStyle/>
          <a:p>
            <a:pPr marL="457200" lvl="1" indent="0">
              <a:buNone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public class User implements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IAuthenticator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pPr marL="800100" lvl="2" indent="0">
              <a:buNone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username,password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800100" lvl="2" indent="0">
              <a:buNone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public User(String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usern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) {</a:t>
            </a:r>
          </a:p>
          <a:p>
            <a:pPr lvl="3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// to do  load password from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usern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2" indent="0">
              <a:buNone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	}</a:t>
            </a:r>
          </a:p>
          <a:p>
            <a:pPr lvl="2"/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2" indent="0">
              <a:buNone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public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boolean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authenticate(String pass) {</a:t>
            </a:r>
          </a:p>
          <a:p>
            <a:pPr marL="1257300" lvl="3" indent="0">
              <a:buNone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return(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pass.equals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(password));</a:t>
            </a:r>
          </a:p>
          <a:p>
            <a:pPr marL="800100" lvl="2" indent="0">
              <a:buNone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800100" lvl="2" indent="0">
              <a:buNone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public void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setNewPassword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(String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newpass,String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oldpass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) {</a:t>
            </a:r>
          </a:p>
          <a:p>
            <a:pPr marL="800100" lvl="2" indent="0">
              <a:buNone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         if (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oldpass.equals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(password)) {</a:t>
            </a:r>
          </a:p>
          <a:p>
            <a:pPr marL="800100" lvl="2" indent="0">
              <a:buNone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              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this.password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newpass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800100" lvl="2" indent="0">
              <a:buNone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               // save details on database</a:t>
            </a:r>
          </a:p>
          <a:p>
            <a:pPr marL="800100" lvl="2" indent="0">
              <a:buNone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         }</a:t>
            </a:r>
          </a:p>
          <a:p>
            <a:pPr marL="800100" lvl="2" indent="0">
              <a:buNone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800100" lvl="2" indent="0">
              <a:buNone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D1E47C-7DE6-9521-7919-B7A107F64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University of Liverpool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F01D3-F5D3-5C60-7467-1B8DC8656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/>
              <a:t>COMP319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4C69A-79D9-DA55-B556-C341AC65A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slide  </a:t>
            </a:r>
            <a:fld id="{3522F6FD-B88D-4A3C-9798-1970B1CB4C70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2638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4E5E6-E1D5-0AE1-3B9D-6D1D41CA7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46732"/>
            <a:ext cx="8229600" cy="661988"/>
          </a:xfrm>
        </p:spPr>
        <p:txBody>
          <a:bodyPr/>
          <a:lstStyle/>
          <a:p>
            <a:r>
              <a:rPr lang="en-GB" dirty="0"/>
              <a:t>Account.java  (can also only be modified by trusted developers)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31E49-5ED1-C5E9-CA00-B448144A2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7848600" cy="4572000"/>
          </a:xfrm>
        </p:spPr>
        <p:txBody>
          <a:bodyPr/>
          <a:lstStyle/>
          <a:p>
            <a:pPr marL="0" indent="0">
              <a:buNone/>
            </a:pP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public class Account {</a:t>
            </a:r>
          </a:p>
          <a:p>
            <a:pPr marL="0" indent="0">
              <a:buNone/>
            </a:pP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       int balance;</a:t>
            </a:r>
          </a:p>
          <a:p>
            <a:pPr marL="457200" lvl="1" indent="0">
              <a:buNone/>
            </a:pP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  private User </a:t>
            </a:r>
            <a:r>
              <a:rPr lang="en-GB" sz="2800" dirty="0" err="1"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800100" lvl="2" indent="0">
              <a:buNone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public Account(User user) {</a:t>
            </a:r>
          </a:p>
          <a:p>
            <a:pPr marL="800100" lvl="2" indent="0">
              <a:buNone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this.user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=user;</a:t>
            </a:r>
          </a:p>
          <a:p>
            <a:pPr marL="800100" lvl="2" indent="0">
              <a:buNone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800100" lvl="2" indent="0">
              <a:buNone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public int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getBalance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(String password) {</a:t>
            </a:r>
          </a:p>
          <a:p>
            <a:pPr marL="1257300" lvl="3" indent="0">
              <a:buNone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if (!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user.authenticate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(password)) {</a:t>
            </a:r>
          </a:p>
          <a:p>
            <a:pPr marL="1714500" lvl="4" indent="0">
              <a:buNone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throw new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SecurityException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marL="1257300" lvl="3" indent="0">
              <a:buNone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1257300" lvl="3" indent="0">
              <a:buNone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return(balance);</a:t>
            </a:r>
          </a:p>
          <a:p>
            <a:pPr marL="800100" lvl="2" indent="0">
              <a:buNone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5A776-A3A5-6C7D-120D-07671DB41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University of Liverpool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63E367-341A-440C-1864-A772C3B4B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/>
              <a:t>COMP319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DCAD4-E1F9-7E0C-A13E-CA2ACA288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slide  </a:t>
            </a:r>
            <a:fld id="{3522F6FD-B88D-4A3C-9798-1970B1CB4C70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4094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4261E-32FE-3005-7818-78EA10FD5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This User class is used as follows;</a:t>
            </a:r>
            <a:br>
              <a:rPr lang="en-GB" dirty="0"/>
            </a:br>
            <a:r>
              <a:rPr lang="en-GB" dirty="0"/>
              <a:t>(this client code 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703BA-085E-C292-53AC-E7BDFF27C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53344"/>
            <a:ext cx="7848600" cy="4572000"/>
          </a:xfrm>
        </p:spPr>
        <p:txBody>
          <a:bodyPr/>
          <a:lstStyle/>
          <a:p>
            <a:r>
              <a:rPr lang="en-GB" dirty="0"/>
              <a:t>User user=new User(</a:t>
            </a:r>
            <a:r>
              <a:rPr lang="en-GB" dirty="0">
                <a:hlinkClick r:id="rId2"/>
              </a:rPr>
              <a:t>“coopes@liv.ac.uk</a:t>
            </a:r>
            <a:r>
              <a:rPr lang="en-GB" dirty="0"/>
              <a:t>”);</a:t>
            </a:r>
          </a:p>
          <a:p>
            <a:r>
              <a:rPr lang="en-GB" dirty="0"/>
              <a:t>String password=</a:t>
            </a:r>
            <a:r>
              <a:rPr lang="en-GB" dirty="0" err="1"/>
              <a:t>txtField.getText</a:t>
            </a:r>
            <a:r>
              <a:rPr lang="en-GB" dirty="0"/>
              <a:t>();</a:t>
            </a:r>
          </a:p>
          <a:p>
            <a:r>
              <a:rPr lang="en-GB" dirty="0"/>
              <a:t>Account account=new Account(user);</a:t>
            </a:r>
          </a:p>
          <a:p>
            <a:r>
              <a:rPr lang="en-GB" dirty="0"/>
              <a:t>int balance=</a:t>
            </a:r>
            <a:r>
              <a:rPr lang="en-GB" dirty="0" err="1"/>
              <a:t>account.getBalance</a:t>
            </a:r>
            <a:r>
              <a:rPr lang="en-GB" dirty="0"/>
              <a:t>(password);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C6FC5-2600-82BB-F941-4831BD80E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University of Liverpool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4ACD7-A391-3966-497D-867787BA9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/>
              <a:t>COMP319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62F4A-114D-6713-DC28-FE3052AB0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slide  </a:t>
            </a:r>
            <a:fld id="{3522F6FD-B88D-4A3C-9798-1970B1CB4C70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1318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2434A-83D4-84DD-B3CE-AB51B3BC3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661988"/>
          </a:xfrm>
        </p:spPr>
        <p:txBody>
          <a:bodyPr/>
          <a:lstStyle/>
          <a:p>
            <a:r>
              <a:rPr lang="en-GB" dirty="0"/>
              <a:t>Ethical hacker employed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3AFBA-0A41-32BF-CD3A-04B6F7D4C0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4744"/>
            <a:ext cx="7848600" cy="4572000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public class </a:t>
            </a:r>
            <a:r>
              <a:rPr lang="en-GB" dirty="0" err="1"/>
              <a:t>HackedUser</a:t>
            </a:r>
            <a:r>
              <a:rPr lang="en-GB" dirty="0"/>
              <a:t> extends User {</a:t>
            </a:r>
          </a:p>
          <a:p>
            <a:pPr marL="0" indent="0">
              <a:buNone/>
            </a:pPr>
            <a:r>
              <a:rPr lang="en-GB" dirty="0"/>
              <a:t>     public </a:t>
            </a:r>
            <a:r>
              <a:rPr lang="en-GB" dirty="0" err="1"/>
              <a:t>HackedUser</a:t>
            </a:r>
            <a:r>
              <a:rPr lang="en-GB" dirty="0"/>
              <a:t>(String </a:t>
            </a:r>
            <a:r>
              <a:rPr lang="en-GB" dirty="0" err="1"/>
              <a:t>usern</a:t>
            </a:r>
            <a:r>
              <a:rPr lang="en-GB" dirty="0"/>
              <a:t>) {</a:t>
            </a:r>
            <a:br>
              <a:rPr lang="en-GB" dirty="0"/>
            </a:br>
            <a:r>
              <a:rPr lang="en-GB" dirty="0"/>
              <a:t>            super(</a:t>
            </a:r>
            <a:r>
              <a:rPr lang="en-GB" dirty="0" err="1"/>
              <a:t>usern</a:t>
            </a:r>
            <a:r>
              <a:rPr lang="en-GB" dirty="0"/>
              <a:t>);</a:t>
            </a:r>
          </a:p>
          <a:p>
            <a:pPr marL="0" indent="0">
              <a:buNone/>
            </a:pPr>
            <a:r>
              <a:rPr lang="en-GB" dirty="0"/>
              <a:t>     }</a:t>
            </a:r>
          </a:p>
          <a:p>
            <a:pPr marL="457200" lvl="1" indent="0">
              <a:buNone/>
            </a:pPr>
            <a:r>
              <a:rPr lang="en-GB" dirty="0"/>
              <a:t>public </a:t>
            </a:r>
            <a:r>
              <a:rPr lang="en-GB" dirty="0" err="1"/>
              <a:t>boolean</a:t>
            </a:r>
            <a:r>
              <a:rPr lang="en-GB" dirty="0"/>
              <a:t> authenticate(String pass) {</a:t>
            </a:r>
          </a:p>
          <a:p>
            <a:pPr marL="800100" lvl="2" indent="0">
              <a:buNone/>
            </a:pPr>
            <a:r>
              <a:rPr lang="en-GB" dirty="0"/>
              <a:t>return(true);  // authenticate over-ridden</a:t>
            </a:r>
          </a:p>
          <a:p>
            <a:pPr marL="457200" lvl="1" indent="0">
              <a:buNone/>
            </a:pPr>
            <a:r>
              <a:rPr lang="en-GB" dirty="0"/>
              <a:t>}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  <a:p>
            <a:pPr marL="0" indent="0">
              <a:buNone/>
            </a:pPr>
            <a:r>
              <a:rPr lang="en-GB" dirty="0"/>
              <a:t>This object can be used to hack the account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9E2BF-0536-CDA4-4C4B-33087D9A0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University of Liverpool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D1BA5-8A3E-C43C-AD73-DC5341F0F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slide  </a:t>
            </a:r>
            <a:fld id="{3522F6FD-B88D-4A3C-9798-1970B1CB4C70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3468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2403F-CE2E-AC73-308A-1CF815AC8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1843B-6DBF-1F5A-4B08-DE64CBE9D1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665288"/>
            <a:ext cx="8856984" cy="4572000"/>
          </a:xfrm>
        </p:spPr>
        <p:txBody>
          <a:bodyPr/>
          <a:lstStyle/>
          <a:p>
            <a:pPr marL="0" indent="0">
              <a:buNone/>
            </a:pPr>
            <a:r>
              <a:rPr lang="en-GB" sz="2800" b="1" dirty="0" err="1"/>
              <a:t>HackedUser</a:t>
            </a:r>
            <a:r>
              <a:rPr lang="en-GB" sz="2800" b="1" dirty="0"/>
              <a:t> user=new </a:t>
            </a:r>
            <a:r>
              <a:rPr lang="en-GB" sz="2800" b="1" dirty="0" err="1"/>
              <a:t>HackedUser</a:t>
            </a:r>
            <a:r>
              <a:rPr lang="en-GB" sz="2800" b="1" dirty="0"/>
              <a:t>(</a:t>
            </a:r>
            <a:r>
              <a:rPr lang="en-GB" sz="2800" b="1" dirty="0">
                <a:hlinkClick r:id="rId2"/>
              </a:rPr>
              <a:t>“coopes@liv.ac.uk</a:t>
            </a:r>
            <a:r>
              <a:rPr lang="en-GB" sz="2800" b="1" dirty="0"/>
              <a:t>”);</a:t>
            </a:r>
          </a:p>
          <a:p>
            <a:pPr marL="0" indent="0">
              <a:buNone/>
            </a:pPr>
            <a:r>
              <a:rPr lang="en-GB" sz="2800" b="1" dirty="0"/>
              <a:t>String password=</a:t>
            </a:r>
            <a:r>
              <a:rPr lang="en-GB" sz="2800" b="1" dirty="0" err="1"/>
              <a:t>txtField.getText</a:t>
            </a:r>
            <a:r>
              <a:rPr lang="en-GB" sz="2800" b="1" dirty="0"/>
              <a:t>();</a:t>
            </a:r>
          </a:p>
          <a:p>
            <a:pPr marL="0" indent="0">
              <a:buNone/>
            </a:pPr>
            <a:r>
              <a:rPr lang="en-GB" sz="2800" b="1" dirty="0"/>
              <a:t>Account account=new Account(user);</a:t>
            </a:r>
          </a:p>
          <a:p>
            <a:pPr marL="0" indent="0">
              <a:buNone/>
            </a:pPr>
            <a:r>
              <a:rPr lang="en-GB" sz="2800" b="1" dirty="0"/>
              <a:t>int balance=</a:t>
            </a:r>
            <a:r>
              <a:rPr lang="en-GB" sz="2800" b="1" dirty="0" err="1"/>
              <a:t>account.getBalance</a:t>
            </a:r>
            <a:r>
              <a:rPr lang="en-GB" sz="2800" b="1" dirty="0"/>
              <a:t>(password);</a:t>
            </a:r>
          </a:p>
          <a:p>
            <a:endParaRPr lang="en-GB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589A0-71F2-70C4-72F1-59AF7D3CD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University of Liverpool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CF8DDD-2CCE-AC63-231A-468639CA8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/>
              <a:t>COMP319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533DB-038F-AD49-A61C-DCABB26AE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slide  </a:t>
            </a:r>
            <a:fld id="{3522F6FD-B88D-4A3C-9798-1970B1CB4C70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238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9E543-7698-5F3E-A12F-D1CE41EDC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284EB-55AD-A7F2-C034-7F57C2952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Comment on</a:t>
            </a:r>
          </a:p>
          <a:p>
            <a:pPr lvl="1"/>
            <a:r>
              <a:rPr lang="en-GB" dirty="0"/>
              <a:t>What aspects of SOLID were violated which made it possible to hack the User class?</a:t>
            </a:r>
          </a:p>
          <a:p>
            <a:pPr lvl="1"/>
            <a:r>
              <a:rPr lang="en-GB" dirty="0"/>
              <a:t>What other hacks are possible?</a:t>
            </a:r>
          </a:p>
          <a:p>
            <a:pPr lvl="1"/>
            <a:r>
              <a:rPr lang="en-GB" dirty="0"/>
              <a:t>How can the User class be protected from such hacking but still allow it to be extended from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9B312-B182-F99A-BF1F-2D71FC20B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University of Liverpool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BEF066-DB8C-1FB3-134D-5E980567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/>
              <a:t>COMP319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5F25E-9820-3015-70DE-4FEF4E87A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slide  </a:t>
            </a:r>
            <a:fld id="{3522F6FD-B88D-4A3C-9798-1970B1CB4C70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6476397"/>
      </p:ext>
    </p:extLst>
  </p:cSld>
  <p:clrMapOvr>
    <a:masterClrMapping/>
  </p:clrMapOvr>
</p:sld>
</file>

<file path=ppt/theme/theme1.xml><?xml version="1.0" encoding="utf-8"?>
<a:theme xmlns:a="http://schemas.openxmlformats.org/drawingml/2006/main" name="Orbitage Presentation 2011">
  <a:themeElements>
    <a:clrScheme name="">
      <a:dk1>
        <a:srgbClr val="00494F"/>
      </a:dk1>
      <a:lt1>
        <a:srgbClr val="FFFFFF"/>
      </a:lt1>
      <a:dk2>
        <a:srgbClr val="709302"/>
      </a:dk2>
      <a:lt2>
        <a:srgbClr val="CEEA82"/>
      </a:lt2>
      <a:accent1>
        <a:srgbClr val="EFEA07"/>
      </a:accent1>
      <a:accent2>
        <a:srgbClr val="8C706B"/>
      </a:accent2>
      <a:accent3>
        <a:srgbClr val="FFFFFF"/>
      </a:accent3>
      <a:accent4>
        <a:srgbClr val="003D42"/>
      </a:accent4>
      <a:accent5>
        <a:srgbClr val="F6F3AA"/>
      </a:accent5>
      <a:accent6>
        <a:srgbClr val="7E6560"/>
      </a:accent6>
      <a:hlink>
        <a:srgbClr val="00494F"/>
      </a:hlink>
      <a:folHlink>
        <a:srgbClr val="CEEA82"/>
      </a:folHlink>
    </a:clrScheme>
    <a:fontScheme name="Orbitage Presentation 2011">
      <a:majorFont>
        <a:latin typeface="TheSans B7 Bold"/>
        <a:ea typeface=""/>
        <a:cs typeface=""/>
      </a:majorFont>
      <a:minorFont>
        <a:latin typeface="TheSans B7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rbitage Presentation 201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bitage Presentation 201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bitage Presentation 201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bitage Presentation 201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bitage Presentation 201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bitage Presentation 201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age Presentation 201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age Presentation 201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age Presentation 201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age Presentation 201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age Presentation 201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age Presentation 201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Orbitage Presentation 2011</Template>
  <TotalTime>16456</TotalTime>
  <Words>638</Words>
  <Application>Microsoft Office PowerPoint</Application>
  <PresentationFormat>On-screen Show (4:3)</PresentationFormat>
  <Paragraphs>119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TheSans B5 Plain</vt:lpstr>
      <vt:lpstr>TheSans B7 Bold</vt:lpstr>
      <vt:lpstr>Times</vt:lpstr>
      <vt:lpstr>Times CE</vt:lpstr>
      <vt:lpstr>Orbitage Presentation 2011</vt:lpstr>
      <vt:lpstr>Revision object oriented  programming, CODE REVIEW</vt:lpstr>
      <vt:lpstr>Problem</vt:lpstr>
      <vt:lpstr>IAuthenticator.java</vt:lpstr>
      <vt:lpstr>PowerPoint Presentation</vt:lpstr>
      <vt:lpstr>Account.java  (can also only be modified by trusted developers)</vt:lpstr>
      <vt:lpstr>This User class is used as follows; (this client code is </vt:lpstr>
      <vt:lpstr>Ethical hacker employed</vt:lpstr>
      <vt:lpstr>Hack</vt:lpstr>
      <vt:lpstr>Question</vt:lpstr>
      <vt:lpstr>Biometric</vt:lpstr>
      <vt:lpstr>Singleton (what’s wrong with the following class)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IPTV Systems</dc:title>
  <dc:creator>Jeffrey</dc:creator>
  <cp:lastModifiedBy>Alex</cp:lastModifiedBy>
  <cp:revision>332</cp:revision>
  <dcterms:created xsi:type="dcterms:W3CDTF">2011-03-17T01:48:00Z</dcterms:created>
  <dcterms:modified xsi:type="dcterms:W3CDTF">2023-11-22T22:03:24Z</dcterms:modified>
</cp:coreProperties>
</file>