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3" r:id="rId9"/>
    <p:sldId id="262" r:id="rId10"/>
    <p:sldId id="267" r:id="rId11"/>
    <p:sldId id="268" r:id="rId12"/>
    <p:sldId id="269" r:id="rId13"/>
    <p:sldId id="270" r:id="rId14"/>
    <p:sldId id="273" r:id="rId15"/>
    <p:sldId id="265" r:id="rId16"/>
    <p:sldId id="271" r:id="rId17"/>
    <p:sldId id="272" r:id="rId18"/>
    <p:sldId id="264" r:id="rId19"/>
    <p:sldId id="274" r:id="rId2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2D"/>
    <a:srgbClr val="000000"/>
    <a:srgbClr val="99CC00"/>
    <a:srgbClr val="0465A6"/>
    <a:srgbClr val="F4F4F4"/>
    <a:srgbClr val="38393D"/>
    <a:srgbClr val="5A5B6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4469" autoAdjust="0"/>
  </p:normalViewPr>
  <p:slideViewPr>
    <p:cSldViewPr>
      <p:cViewPr varScale="1">
        <p:scale>
          <a:sx n="63" d="100"/>
          <a:sy n="63" d="100"/>
        </p:scale>
        <p:origin x="20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4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07206CA1-3A48-41C8-A8F3-5777709F4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ADD18E8A-29B6-4157-83FE-4F9DFE19B1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  <a:p>
            <a:endParaRPr lang="en-GB" altLang="en-US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300" dirty="0">
                <a:latin typeface="Times" pitchFamily="18" charset="0"/>
              </a:rPr>
              <a:t>COMP319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fld id="{0D4381B5-A164-4FB7-9729-67571513D8A0}" type="slidenum">
              <a:rPr lang="en-US" altLang="en-US" sz="1300">
                <a:latin typeface="Times" panose="02020603050405020304" pitchFamily="18" charset="0"/>
              </a:rPr>
              <a:pPr/>
              <a:t>1</a:t>
            </a:fld>
            <a:endParaRPr lang="en-US" altLang="en-US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46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AE378B58-0942-4715-AE32-339904878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30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8966E564-97BD-40AB-BDD9-A4869C08A1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4F4CEE8B-884D-448B-A25E-06C05CD7E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22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3522F6FD-B88D-4A3C-9798-1970B1CB4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4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 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72CECA2C-B461-484D-8C42-DD9B74F47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9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8AFE26AB-7B33-4D0D-8453-784A916AD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4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6947A0C8-4ED9-4CCB-A86F-F03A7535B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98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0A4D2755-C4FE-4720-8A2B-C9B14D6DB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00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797661F6-5465-439C-92DE-61F7579722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28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Orbitage</a:t>
            </a:r>
            <a:r>
              <a:rPr lang="en-US"/>
              <a:t>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B676ACD8-718D-42A7-951E-F8D5BFA7B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55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8515E"/>
                </a:solidFill>
              </a:defRPr>
            </a:lvl1pPr>
          </a:lstStyle>
          <a:p>
            <a:r>
              <a:rPr lang="en-US" altLang="en-US"/>
              <a:t>slide  </a:t>
            </a:r>
            <a:fld id="{3A5B24B5-7FFE-4E9C-BBB9-5CFB3C71C3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1" r:id="rId3"/>
    <p:sldLayoutId id="2147483751" r:id="rId4"/>
    <p:sldLayoutId id="2147483742" r:id="rId5"/>
    <p:sldLayoutId id="2147483743" r:id="rId6"/>
    <p:sldLayoutId id="2147483744" r:id="rId7"/>
    <p:sldLayoutId id="2147483745" r:id="rId8"/>
    <p:sldLayoutId id="2147483752" r:id="rId9"/>
    <p:sldLayoutId id="2147483746" r:id="rId10"/>
    <p:sldLayoutId id="2147483747" r:id="rId11"/>
    <p:sldLayoutId id="214748374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oopes@liv.ac.uk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oopes@liv.ac.u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29000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Revision object oriented </a:t>
            </a:r>
            <a:br>
              <a:rPr lang="en-GB" dirty="0"/>
            </a:br>
            <a:r>
              <a:rPr lang="en-GB" dirty="0"/>
              <a:t>programming, </a:t>
            </a:r>
            <a:r>
              <a:rPr lang="en-GB"/>
              <a:t>CODE REVIEW</a:t>
            </a:r>
            <a:br>
              <a:rPr lang="en-GB"/>
            </a:br>
            <a:r>
              <a:rPr lang="en-GB"/>
              <a:t>ANSWERS</a:t>
            </a:r>
            <a:endParaRPr lang="en-GB" dirty="0"/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>
                <a:solidFill>
                  <a:srgbClr val="08515E"/>
                </a:solidFill>
              </a:rPr>
              <a:t>COMP 319</a:t>
            </a:r>
            <a:endParaRPr lang="en-US" sz="1200" dirty="0">
              <a:solidFill>
                <a:srgbClr val="08515E"/>
              </a:solidFill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34A261F3-DD17-4EBC-8842-8A3B997438A3}" type="slidenum">
              <a:rPr lang="en-US" altLang="en-US" sz="1200">
                <a:solidFill>
                  <a:srgbClr val="08515E"/>
                </a:solidFill>
              </a:rPr>
              <a:pPr/>
              <a:t>1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1D03-E4CE-B8B4-A025-889CFB0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61988"/>
          </a:xfrm>
        </p:spPr>
        <p:txBody>
          <a:bodyPr/>
          <a:lstStyle/>
          <a:p>
            <a:r>
              <a:rPr lang="en-GB" dirty="0"/>
              <a:t>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BF26-9AA0-387C-B42B-3418C0C5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7848600" cy="4572000"/>
          </a:xfrm>
        </p:spPr>
        <p:txBody>
          <a:bodyPr/>
          <a:lstStyle/>
          <a:p>
            <a:r>
              <a:rPr lang="en-GB" dirty="0"/>
              <a:t>The class fails the open/closed principle, because  </a:t>
            </a:r>
            <a:r>
              <a:rPr lang="en-GB" b="1" dirty="0"/>
              <a:t>(closed failures)</a:t>
            </a:r>
          </a:p>
          <a:p>
            <a:pPr lvl="1"/>
            <a:r>
              <a:rPr lang="en-GB" dirty="0"/>
              <a:t>The public method authenticated is not closed (it can be overridden)</a:t>
            </a:r>
          </a:p>
          <a:p>
            <a:pPr lvl="1"/>
            <a:r>
              <a:rPr lang="en-GB" dirty="0"/>
              <a:t>The public method </a:t>
            </a:r>
            <a:r>
              <a:rPr lang="en-GB" dirty="0" err="1"/>
              <a:t>setNewPassword</a:t>
            </a:r>
            <a:r>
              <a:rPr lang="en-GB" dirty="0"/>
              <a:t> is not closed (it can be overridden)</a:t>
            </a:r>
          </a:p>
          <a:p>
            <a:pPr lvl="1"/>
            <a:r>
              <a:rPr lang="en-GB" dirty="0"/>
              <a:t>The attributes username and password are not private (not closed), so can be written and read from sub-classes, this allows breaking of encapsulation so behaviour can be changed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C25D-8F6E-BB2D-B3F6-543BEE0C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3274-1D74-FCE7-FAEE-73644D0A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282A-BB7A-C480-7B39-6239E969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3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7A97-F77D-C8B0-746A-D424A9B1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1988"/>
          </a:xfrm>
        </p:spPr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AE06-40C8-7EEB-8401-08BE498B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764704"/>
            <a:ext cx="9324528" cy="4572000"/>
          </a:xfrm>
        </p:spPr>
        <p:txBody>
          <a:bodyPr/>
          <a:lstStyle/>
          <a:p>
            <a:r>
              <a:rPr lang="en-GB" dirty="0"/>
              <a:t>The class fails this principle, because</a:t>
            </a:r>
          </a:p>
          <a:p>
            <a:pPr lvl="1"/>
            <a:r>
              <a:rPr lang="en-GB" dirty="0"/>
              <a:t>The sub-class </a:t>
            </a:r>
            <a:r>
              <a:rPr lang="en-GB" dirty="0" err="1"/>
              <a:t>HackedUser</a:t>
            </a:r>
            <a:r>
              <a:rPr lang="en-GB" dirty="0"/>
              <a:t> changes the meaning of authenticated</a:t>
            </a:r>
          </a:p>
          <a:p>
            <a:pPr lvl="1"/>
            <a:r>
              <a:rPr lang="en-GB" dirty="0"/>
              <a:t>This can be tested, by passing different passwords to an instance of </a:t>
            </a:r>
            <a:r>
              <a:rPr lang="en-GB" dirty="0" err="1"/>
              <a:t>HackedUser</a:t>
            </a:r>
            <a:r>
              <a:rPr lang="en-GB" dirty="0"/>
              <a:t> and finding the authenticated always returns true.</a:t>
            </a:r>
          </a:p>
          <a:p>
            <a:pPr marL="457200" lvl="1" indent="0">
              <a:buNone/>
            </a:pPr>
            <a:r>
              <a:rPr lang="en-GB" sz="2800" dirty="0"/>
              <a:t>User user=new </a:t>
            </a:r>
            <a:r>
              <a:rPr lang="en-GB" sz="2800" dirty="0" err="1"/>
              <a:t>HackedUser</a:t>
            </a:r>
            <a:r>
              <a:rPr lang="en-GB" sz="2800" dirty="0"/>
              <a:t>(“coopes@liv.ac.uk”);</a:t>
            </a:r>
          </a:p>
          <a:p>
            <a:pPr marL="457200" lvl="1" indent="0">
              <a:buNone/>
            </a:pPr>
            <a:r>
              <a:rPr lang="en-GB" sz="2800" dirty="0" err="1"/>
              <a:t>boolean</a:t>
            </a:r>
            <a:r>
              <a:rPr lang="en-GB" sz="2800" dirty="0"/>
              <a:t> ok=</a:t>
            </a:r>
            <a:r>
              <a:rPr lang="en-GB" sz="2800" dirty="0" err="1"/>
              <a:t>user.authenticated</a:t>
            </a:r>
            <a:r>
              <a:rPr lang="en-GB" sz="2800" dirty="0"/>
              <a:t>(“password1”); // returns </a:t>
            </a:r>
            <a:r>
              <a:rPr lang="en-GB" sz="2800" b="1" dirty="0"/>
              <a:t>true</a:t>
            </a:r>
          </a:p>
          <a:p>
            <a:pPr marL="457200" lvl="1" indent="0">
              <a:buNone/>
            </a:pPr>
            <a:r>
              <a:rPr lang="en-GB" sz="2800" dirty="0"/>
              <a:t>ok=</a:t>
            </a:r>
            <a:r>
              <a:rPr lang="en-GB" sz="2800" dirty="0" err="1"/>
              <a:t>user.authenticated</a:t>
            </a:r>
            <a:r>
              <a:rPr lang="en-GB" sz="2800" dirty="0"/>
              <a:t>(“password1”); // returns </a:t>
            </a:r>
            <a:r>
              <a:rPr lang="en-GB" sz="2800" b="1" dirty="0"/>
              <a:t>true</a:t>
            </a:r>
            <a:r>
              <a:rPr lang="en-GB" sz="2800" dirty="0"/>
              <a:t> as well</a:t>
            </a:r>
          </a:p>
          <a:p>
            <a:pPr marL="457200" lvl="1" indent="0">
              <a:buNone/>
            </a:pPr>
            <a:r>
              <a:rPr lang="en-GB" sz="2800" dirty="0"/>
              <a:t>// This is a change of behaviour from User.java</a:t>
            </a:r>
          </a:p>
          <a:p>
            <a:pPr marL="457200" lvl="1" indent="0">
              <a:buNone/>
            </a:pPr>
            <a:endParaRPr lang="en-GB" sz="28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D973A-9631-F057-9A60-56D9C27E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3C0C-32D5-6E91-CED4-7DE2C4B9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A032-CE6B-5A63-125C-C92523A2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1BD1-FC4D-C096-2BAB-8C018964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hacks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BCD5-0A9D-5B63-322F-E3D9449B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Password getter/setter can be added to sub-class, allowing password to be cracked</a:t>
            </a:r>
          </a:p>
          <a:p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setNewPassword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over-ridden to allow this to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stubbed out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Behaviour changed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973E-C711-0C96-E296-3E7F0E98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4216-DAF5-4309-3652-4DB7A9D7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3DBA-6C51-EC6D-B2AB-28595291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24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24C2-BA79-952E-5AAF-1D08BD74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User implements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IAuthenticator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private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username,password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public User(String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// to do  load password from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authenticate(String pass) {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return(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pass.equals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(password));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setNewPassword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newpass,String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oldpass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if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oldpass.equals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(password)) {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this.password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newpass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// save details on database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// Extra methods can be added to sub-class without changing the base behaviour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0EA1-1579-5FF5-20AD-1014F8DD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0EDB-6DA1-F13A-3EA0-D4FD3D12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A6EA-14D4-C3B0-53E2-A049811D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55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2A43-F5BC-5557-4A91-3290FDF4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changes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CE47-D5D4-2F43-47EA-0AF97044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288"/>
            <a:ext cx="8147248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// change class definition to package-private</a:t>
            </a:r>
          </a:p>
          <a:p>
            <a:pPr marL="0" indent="0">
              <a:buNone/>
            </a:pPr>
            <a:r>
              <a:rPr lang="en-GB" dirty="0"/>
              <a:t>package authentication;</a:t>
            </a:r>
          </a:p>
          <a:p>
            <a:pPr marL="0" indent="0">
              <a:buNone/>
            </a:pPr>
            <a:r>
              <a:rPr lang="en-GB" dirty="0"/>
              <a:t>class User {	 // public removed</a:t>
            </a:r>
          </a:p>
          <a:p>
            <a:pPr marL="0" indent="0">
              <a:buNone/>
            </a:pPr>
            <a:r>
              <a:rPr lang="en-GB" dirty="0"/>
              <a:t>// Provide public access but using </a:t>
            </a:r>
            <a:r>
              <a:rPr lang="en-GB" dirty="0">
                <a:solidFill>
                  <a:srgbClr val="FF0000"/>
                </a:solidFill>
              </a:rPr>
              <a:t>final </a:t>
            </a:r>
            <a:r>
              <a:rPr lang="en-GB" dirty="0"/>
              <a:t>class</a:t>
            </a:r>
          </a:p>
          <a:p>
            <a:pPr marL="0" indent="0">
              <a:buNone/>
            </a:pPr>
            <a:r>
              <a:rPr lang="en-GB" dirty="0"/>
              <a:t>package authentication;</a:t>
            </a:r>
          </a:p>
          <a:p>
            <a:pPr marL="0" indent="0">
              <a:buNone/>
            </a:pPr>
            <a:r>
              <a:rPr lang="en-GB" dirty="0"/>
              <a:t>public final </a:t>
            </a:r>
            <a:r>
              <a:rPr lang="en-GB" dirty="0" err="1"/>
              <a:t>SecureUser</a:t>
            </a:r>
            <a:r>
              <a:rPr lang="en-GB" dirty="0"/>
              <a:t> extends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A4A5-9713-2C1A-944E-1E10CF67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2CA0-6E6B-4F2B-F432-04A50EA2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3EAD-CFE4-4F97-15F5-E14B4730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80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798C-9CC4-32A8-503F-BE71597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1988"/>
          </a:xfrm>
        </p:spPr>
        <p:txBody>
          <a:bodyPr/>
          <a:lstStyle/>
          <a:p>
            <a:r>
              <a:rPr lang="en-GB" dirty="0"/>
              <a:t>Biometric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123C-CF28-60FD-7412-88A1E574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7848600" cy="4572000"/>
          </a:xfrm>
        </p:spPr>
        <p:txBody>
          <a:bodyPr/>
          <a:lstStyle/>
          <a:p>
            <a:r>
              <a:rPr lang="en-GB" dirty="0"/>
              <a:t>Show how User.java, could be extended and modified to provide biometric authentication by using the open/closed approach</a:t>
            </a:r>
          </a:p>
          <a:p>
            <a:r>
              <a:rPr lang="en-GB" dirty="0"/>
              <a:t>The name of the new class is BiometricUser.java</a:t>
            </a:r>
          </a:p>
          <a:p>
            <a:r>
              <a:rPr lang="en-GB" dirty="0"/>
              <a:t>The new classes version of authenticate must</a:t>
            </a:r>
          </a:p>
          <a:p>
            <a:pPr lvl="1"/>
            <a:r>
              <a:rPr lang="en-GB" dirty="0"/>
              <a:t>Check the password and if the password passes then optionally check the biometric authentication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E2C1-F213-D422-BBF3-9DC8BA15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8BF3-D7DE-552B-3D43-85B6259F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D42F-9AEF-27E3-F290-FE5A1DAA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10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E18F-8407-4FC8-02B5-51C6B8DA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to User.java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F64-37A0-96D0-2C2A-A5AB1C2F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final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boolean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authenticate(String pass)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ok=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pass.equals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(password);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if (!ok) return(false);	// failed to authenticate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8515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return(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onAuthenticate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());	// add on extra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// Over-ride this method if you wish to add another layer of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// authentication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8515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protected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onAuthenticated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return(true);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8515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B568-3B3D-2052-3A4B-281260B4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8C90-FF06-25B8-53D4-A34852C6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CB5E-556B-6CA7-FFE1-E3AAC793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19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C6AF-ADAB-539C-A025-D7DF86C1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61988"/>
          </a:xfrm>
        </p:spPr>
        <p:txBody>
          <a:bodyPr/>
          <a:lstStyle/>
          <a:p>
            <a:r>
              <a:rPr lang="en-GB" dirty="0"/>
              <a:t>BiometricUser.java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2DD2-AB0D-FAA7-5C6E-7C15F6C5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package authenticate;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public final class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BiometricUser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 private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biometricAuthenticate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// TO DO, bio-metric authenticate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       return(false);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protected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onAuthenticate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ok=false;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 ok=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biometricAuthenticate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return(ok);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3A8C-62E5-33C3-251E-FC8D4BDF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01F2-AD4C-ECEF-D756-5866A07A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076D-3AD6-F046-E6F0-3548EEB0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22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5636-B4DC-3994-A425-93805DD5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661988"/>
          </a:xfrm>
        </p:spPr>
        <p:txBody>
          <a:bodyPr/>
          <a:lstStyle/>
          <a:p>
            <a:r>
              <a:rPr lang="en-GB" dirty="0"/>
              <a:t>Singleton (what’s wrong with the following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CADD-1DD9-7252-9F1E-55495361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Singleton {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private static Singleton instance=null;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public Singleton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getInstance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if (instance==null) {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	instance=new Singleton();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return(instance);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public Singleton() {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}	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27FAA-6D31-9416-0090-F371071F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275B-F73C-4DDB-5C1F-76589823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4C5-224A-88BC-5EE7-27B83CA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2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15BC-A2D9-F6F7-2439-7A8D7D7A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EE4D-71A4-6231-2264-553AEE44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2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class Singleton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private static Singleton instance=null;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public 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static synchronized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Singleton 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getInstance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if (instance==null)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instance=new Singleton();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return(instance);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Singleton() {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}	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>
                <a:tab pos="685800" algn="l"/>
              </a:tabLst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851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76CA-6598-7C53-DFD4-2F52A8B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B4AE-4085-F531-AA0E-910270FF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0753B-9923-1D88-D182-EBF42009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60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A0E3-3EA1-3D05-D08D-01DE3E20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0" y="102716"/>
            <a:ext cx="8229600" cy="661988"/>
          </a:xfrm>
        </p:spPr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4378-2630-50D7-6001-019DBF3C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60" y="764704"/>
            <a:ext cx="8537280" cy="5256584"/>
          </a:xfrm>
        </p:spPr>
        <p:txBody>
          <a:bodyPr/>
          <a:lstStyle/>
          <a:p>
            <a:r>
              <a:rPr lang="en-GB" sz="2800" dirty="0"/>
              <a:t>A bank has a need for a strong authentication service for its accounts</a:t>
            </a:r>
          </a:p>
          <a:p>
            <a:r>
              <a:rPr lang="en-GB" sz="2800" dirty="0"/>
              <a:t>If has decided to implement the following</a:t>
            </a:r>
          </a:p>
          <a:p>
            <a:pPr lvl="1"/>
            <a:r>
              <a:rPr lang="en-GB" sz="2800" dirty="0"/>
              <a:t>A database table containing the users’ login ids and passwords</a:t>
            </a:r>
          </a:p>
          <a:p>
            <a:pPr lvl="1"/>
            <a:r>
              <a:rPr lang="en-GB" sz="2800" dirty="0"/>
              <a:t>A class User defined in User.java which stores the login data and performs authentication</a:t>
            </a:r>
          </a:p>
          <a:p>
            <a:pPr lvl="1"/>
            <a:r>
              <a:rPr lang="en-GB" sz="2800" dirty="0"/>
              <a:t>The class User is the only class that has the permission to access the user table</a:t>
            </a:r>
          </a:p>
          <a:p>
            <a:pPr lvl="1"/>
            <a:r>
              <a:rPr lang="en-GB" sz="2800" dirty="0"/>
              <a:t>The source code control, only allows </a:t>
            </a:r>
            <a:r>
              <a:rPr lang="en-GB" sz="2800" b="1" dirty="0"/>
              <a:t>highly trusted </a:t>
            </a:r>
            <a:r>
              <a:rPr lang="en-GB" sz="2800" dirty="0"/>
              <a:t>developers to modify User.java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C103-A4AE-69F8-10DA-1D0219A9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696B-9246-37EE-440C-B5A64D51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07A4-C1DB-A094-7D2C-35215EA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55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808F-B60C-7358-E24B-A2807265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IAuthenticator.java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D6B7-7E33-14E3-8359-A5F2BD77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interface </a:t>
            </a:r>
            <a:r>
              <a:rPr lang="en-GB" dirty="0" err="1"/>
              <a:t>IAuthenticator</a:t>
            </a:r>
            <a:r>
              <a:rPr lang="en-GB" dirty="0"/>
              <a:t> {</a:t>
            </a:r>
          </a:p>
          <a:p>
            <a:pPr lvl="1"/>
            <a:r>
              <a:rPr lang="en-GB" dirty="0"/>
              <a:t>public </a:t>
            </a:r>
            <a:r>
              <a:rPr lang="en-GB" dirty="0" err="1"/>
              <a:t>boolean</a:t>
            </a:r>
            <a:r>
              <a:rPr lang="en-GB" dirty="0"/>
              <a:t> authenticate(String pass);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1076-EC73-8B59-282B-8C357D6B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338B-ED32-90AC-1ACF-925382C8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C665-C941-1D9A-D42D-043A83A2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66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74C9-93E8-A308-0592-062CE2FAE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5436096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User implements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IAuthenticator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username,password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User(String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3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// to do  load password from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usern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lvl="2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authenticate(String pass) {</a:t>
            </a:r>
          </a:p>
          <a:p>
            <a:pPr marL="1257300" lvl="3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pass.equals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(password));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setNewPassword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newpass,String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oldpass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if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oldpass.equals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(password)) {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this.password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newpass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// save details on database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E47C-7DE6-9521-7919-B7A107F6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01D3-F5D3-5C60-7467-1B8DC865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C69A-79D9-DA55-B556-C341AC65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63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E5E6-E1D5-0AE1-3B9D-6D1D41CA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32"/>
            <a:ext cx="8229600" cy="661988"/>
          </a:xfrm>
        </p:spPr>
        <p:txBody>
          <a:bodyPr/>
          <a:lstStyle/>
          <a:p>
            <a:r>
              <a:rPr lang="en-GB" dirty="0"/>
              <a:t>Account.java  (can also only be modified by trusted developers)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1E49-5ED1-C5E9-CA00-B448144A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public class Account {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     int balance;</a:t>
            </a: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 private User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Account(User user) {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this.user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=user;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public int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getBalance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(String password) {</a:t>
            </a:r>
          </a:p>
          <a:p>
            <a:pPr marL="1257300" lvl="3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(!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user.authenticate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(password)) {</a:t>
            </a:r>
          </a:p>
          <a:p>
            <a:pPr marL="1714500" lvl="4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throw new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SecurityException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257300" lvl="3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1257300" lvl="3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return(balance);</a:t>
            </a:r>
          </a:p>
          <a:p>
            <a:pPr marL="800100" lvl="2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A776-A3A5-6C7D-120D-07671DB4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E367-341A-440C-1864-A772C3B4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CAD4-E1F9-7E0C-A13E-CA2ACA28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09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261E-32FE-3005-7818-78EA10FD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User class is used as follows;</a:t>
            </a:r>
            <a:br>
              <a:rPr lang="en-GB" dirty="0"/>
            </a:br>
            <a:r>
              <a:rPr lang="en-GB" dirty="0"/>
              <a:t>(this client code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03BA-085E-C292-53AC-E7BDFF27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3344"/>
            <a:ext cx="7848600" cy="4572000"/>
          </a:xfrm>
        </p:spPr>
        <p:txBody>
          <a:bodyPr/>
          <a:lstStyle/>
          <a:p>
            <a:r>
              <a:rPr lang="en-GB" dirty="0"/>
              <a:t>User user=new User(</a:t>
            </a:r>
            <a:r>
              <a:rPr lang="en-GB" dirty="0">
                <a:hlinkClick r:id="rId2"/>
              </a:rPr>
              <a:t>“coopes@liv.ac.uk</a:t>
            </a:r>
            <a:r>
              <a:rPr lang="en-GB" dirty="0"/>
              <a:t>”);</a:t>
            </a:r>
          </a:p>
          <a:p>
            <a:r>
              <a:rPr lang="en-GB" dirty="0"/>
              <a:t>String password=</a:t>
            </a:r>
            <a:r>
              <a:rPr lang="en-GB" dirty="0" err="1"/>
              <a:t>txtField.getText</a:t>
            </a:r>
            <a:r>
              <a:rPr lang="en-GB" dirty="0"/>
              <a:t>();</a:t>
            </a:r>
          </a:p>
          <a:p>
            <a:r>
              <a:rPr lang="en-GB" dirty="0"/>
              <a:t>Account account=new Account(user);</a:t>
            </a:r>
          </a:p>
          <a:p>
            <a:r>
              <a:rPr lang="en-GB" dirty="0"/>
              <a:t>int balance=</a:t>
            </a:r>
            <a:r>
              <a:rPr lang="en-GB" dirty="0" err="1"/>
              <a:t>account.getBalance</a:t>
            </a:r>
            <a:r>
              <a:rPr lang="en-GB" dirty="0"/>
              <a:t>(password);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6FC5-2600-82BB-F941-4831BD80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ACD7-A391-3966-497D-867787BA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2F4A-114D-6713-DC28-FE3052AB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3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434A-83D4-84DD-B3CE-AB51B3BC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1988"/>
          </a:xfrm>
        </p:spPr>
        <p:txBody>
          <a:bodyPr/>
          <a:lstStyle/>
          <a:p>
            <a:r>
              <a:rPr lang="en-GB" dirty="0"/>
              <a:t>Ethical hacker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AFBA-0A41-32BF-CD3A-04B6F7D4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HackedUser</a:t>
            </a:r>
            <a:r>
              <a:rPr lang="en-GB" dirty="0"/>
              <a:t> extends User {</a:t>
            </a:r>
          </a:p>
          <a:p>
            <a:pPr marL="0" indent="0">
              <a:buNone/>
            </a:pPr>
            <a:r>
              <a:rPr lang="en-GB" dirty="0"/>
              <a:t>     public </a:t>
            </a:r>
            <a:r>
              <a:rPr lang="en-GB" dirty="0" err="1"/>
              <a:t>HackedUser</a:t>
            </a:r>
            <a:r>
              <a:rPr lang="en-GB" dirty="0"/>
              <a:t>(String </a:t>
            </a:r>
            <a:r>
              <a:rPr lang="en-GB" dirty="0" err="1"/>
              <a:t>usern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    super(</a:t>
            </a:r>
            <a:r>
              <a:rPr lang="en-GB" dirty="0" err="1"/>
              <a:t>usern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  <a:p>
            <a:pPr marL="457200" lvl="1" indent="0">
              <a:buNone/>
            </a:pPr>
            <a:r>
              <a:rPr lang="en-GB" dirty="0"/>
              <a:t>public </a:t>
            </a:r>
            <a:r>
              <a:rPr lang="en-GB" dirty="0" err="1"/>
              <a:t>boolean</a:t>
            </a:r>
            <a:r>
              <a:rPr lang="en-GB" dirty="0"/>
              <a:t> authenticate(String pass) {</a:t>
            </a:r>
          </a:p>
          <a:p>
            <a:pPr marL="800100" lvl="2" indent="0">
              <a:buNone/>
            </a:pPr>
            <a:r>
              <a:rPr lang="en-GB" dirty="0"/>
              <a:t>return(true);  // authenticate over-ridden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This object can be used to hack the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E2BF-0536-CDA4-4C4B-33087D9A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1BA5-8A3E-C43C-AD73-DC5341F0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6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403F-CE2E-AC73-308A-1CF815AC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843B-6DBF-1F5A-4B08-DE64CBE9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65288"/>
            <a:ext cx="8856984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 err="1"/>
              <a:t>HackedUser</a:t>
            </a:r>
            <a:r>
              <a:rPr lang="en-GB" sz="2800" b="1" dirty="0"/>
              <a:t> user=new </a:t>
            </a:r>
            <a:r>
              <a:rPr lang="en-GB" sz="2800" b="1" dirty="0" err="1"/>
              <a:t>HackedUser</a:t>
            </a:r>
            <a:r>
              <a:rPr lang="en-GB" sz="2800" b="1" dirty="0"/>
              <a:t>(</a:t>
            </a:r>
            <a:r>
              <a:rPr lang="en-GB" sz="2800" b="1" dirty="0">
                <a:hlinkClick r:id="rId2"/>
              </a:rPr>
              <a:t>“coopes@liv.ac.uk</a:t>
            </a:r>
            <a:r>
              <a:rPr lang="en-GB" sz="2800" b="1" dirty="0"/>
              <a:t>”);</a:t>
            </a:r>
          </a:p>
          <a:p>
            <a:pPr marL="0" indent="0">
              <a:buNone/>
            </a:pPr>
            <a:r>
              <a:rPr lang="en-GB" sz="2800" b="1" dirty="0"/>
              <a:t>String password=</a:t>
            </a:r>
            <a:r>
              <a:rPr lang="en-GB" sz="2800" b="1" dirty="0" err="1"/>
              <a:t>txtField.getText</a:t>
            </a:r>
            <a:r>
              <a:rPr lang="en-GB" sz="2800" b="1" dirty="0"/>
              <a:t>();</a:t>
            </a:r>
          </a:p>
          <a:p>
            <a:pPr marL="0" indent="0">
              <a:buNone/>
            </a:pPr>
            <a:r>
              <a:rPr lang="en-GB" sz="2800" b="1" dirty="0"/>
              <a:t>Account account=new Account(user);</a:t>
            </a:r>
          </a:p>
          <a:p>
            <a:pPr marL="0" indent="0">
              <a:buNone/>
            </a:pPr>
            <a:r>
              <a:rPr lang="en-GB" sz="2800" b="1" dirty="0"/>
              <a:t>int balance=</a:t>
            </a:r>
            <a:r>
              <a:rPr lang="en-GB" sz="2800" b="1" dirty="0" err="1"/>
              <a:t>account.getBalance</a:t>
            </a:r>
            <a:r>
              <a:rPr lang="en-GB" sz="2800" b="1" dirty="0"/>
              <a:t>(password);</a:t>
            </a:r>
          </a:p>
          <a:p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89A0-71F2-70C4-72F1-59AF7D3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8DDD-2CCE-AC63-231A-468639CA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33DB-038F-AD49-A61C-DCABB26A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E543-7698-5F3E-A12F-D1CE41ED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84EB-55AD-A7F2-C034-7F57C295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 on</a:t>
            </a:r>
          </a:p>
          <a:p>
            <a:pPr lvl="1"/>
            <a:r>
              <a:rPr lang="en-GB" dirty="0"/>
              <a:t>What aspects of SOLID were violated which made it possible to hack the User class?</a:t>
            </a:r>
          </a:p>
          <a:p>
            <a:pPr lvl="1"/>
            <a:r>
              <a:rPr lang="en-GB" dirty="0"/>
              <a:t>What other hacks are possible?</a:t>
            </a:r>
          </a:p>
          <a:p>
            <a:pPr lvl="1"/>
            <a:r>
              <a:rPr lang="en-GB" dirty="0"/>
              <a:t>How can the User class be protected from such hacking but still allow it to be extended from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B312-B182-F99A-BF1F-2D71FC20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F066-DB8C-1FB3-134D-5E980567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F25E-9820-3015-70DE-4FEF4E87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3522F6FD-B88D-4A3C-9798-1970B1CB4C7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476397"/>
      </p:ext>
    </p:extLst>
  </p:cSld>
  <p:clrMapOvr>
    <a:masterClrMapping/>
  </p:clrMapOvr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16506</TotalTime>
  <Words>1217</Words>
  <Application>Microsoft Office PowerPoint</Application>
  <PresentationFormat>On-screen Show (4:3)</PresentationFormat>
  <Paragraphs>226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TheSans B5 Plain</vt:lpstr>
      <vt:lpstr>TheSans B7 Bold</vt:lpstr>
      <vt:lpstr>Times</vt:lpstr>
      <vt:lpstr>Times CE</vt:lpstr>
      <vt:lpstr>Orbitage Presentation 2011</vt:lpstr>
      <vt:lpstr>Revision object oriented  programming, CODE REVIEW ANSWERS</vt:lpstr>
      <vt:lpstr>Problem</vt:lpstr>
      <vt:lpstr>IAuthenticator.java</vt:lpstr>
      <vt:lpstr>PowerPoint Presentation</vt:lpstr>
      <vt:lpstr>Account.java  (can also only be modified by trusted developers)</vt:lpstr>
      <vt:lpstr>This User class is used as follows; (this client code is </vt:lpstr>
      <vt:lpstr>Ethical hacker employed</vt:lpstr>
      <vt:lpstr>Hack</vt:lpstr>
      <vt:lpstr>Question</vt:lpstr>
      <vt:lpstr>Commentary</vt:lpstr>
      <vt:lpstr>Liskov substitution principle</vt:lpstr>
      <vt:lpstr>Other hacks</vt:lpstr>
      <vt:lpstr>PowerPoint Presentation</vt:lpstr>
      <vt:lpstr>Other changes possible</vt:lpstr>
      <vt:lpstr>Biometric</vt:lpstr>
      <vt:lpstr>Changes to User.java</vt:lpstr>
      <vt:lpstr>BiometricUser.java</vt:lpstr>
      <vt:lpstr>Singleton (what’s wrong with the following class)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Alex</cp:lastModifiedBy>
  <cp:revision>340</cp:revision>
  <dcterms:created xsi:type="dcterms:W3CDTF">2011-03-17T01:48:00Z</dcterms:created>
  <dcterms:modified xsi:type="dcterms:W3CDTF">2023-11-26T18:32:22Z</dcterms:modified>
</cp:coreProperties>
</file>