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03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4" r:id="rId14"/>
    <p:sldId id="283" r:id="rId15"/>
    <p:sldId id="268" r:id="rId16"/>
    <p:sldId id="284" r:id="rId17"/>
    <p:sldId id="282" r:id="rId18"/>
    <p:sldId id="269" r:id="rId19"/>
    <p:sldId id="281" r:id="rId20"/>
    <p:sldId id="285" r:id="rId21"/>
    <p:sldId id="272" r:id="rId22"/>
    <p:sldId id="273" r:id="rId23"/>
    <p:sldId id="276" r:id="rId24"/>
    <p:sldId id="274" r:id="rId25"/>
    <p:sldId id="275" r:id="rId26"/>
    <p:sldId id="277" r:id="rId27"/>
    <p:sldId id="278" r:id="rId28"/>
    <p:sldId id="279" r:id="rId29"/>
    <p:sldId id="280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64469" autoAdjust="0"/>
  </p:normalViewPr>
  <p:slideViewPr>
    <p:cSldViewPr>
      <p:cViewPr varScale="1">
        <p:scale>
          <a:sx n="64" d="100"/>
          <a:sy n="64" d="100"/>
        </p:scale>
        <p:origin x="20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fld id="{AA2156B4-6D6A-4B4A-9D2E-8D0C96E37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073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9DD0276F-D553-480D-A481-2BF8376A81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794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</a:t>
            </a:r>
            <a:r>
              <a:rPr lang="en-GB" baseline="0" dirty="0"/>
              <a:t> modern computer systems support concurrency, i.e. doing more than 1 thing at once. However there are a number of different approaches to this. </a:t>
            </a:r>
          </a:p>
          <a:p>
            <a:r>
              <a:rPr lang="en-GB" baseline="0" dirty="0"/>
              <a:t>Multi-tasking</a:t>
            </a:r>
          </a:p>
          <a:p>
            <a:r>
              <a:rPr lang="en-GB" baseline="0" dirty="0"/>
              <a:t>Each task or process is a runs in its own address space. Communication between tasks is via some type of explicit mechanism.</a:t>
            </a:r>
          </a:p>
          <a:p>
            <a:r>
              <a:rPr lang="en-GB" baseline="0" dirty="0"/>
              <a:t>For example we have Unix fork call, this takes the current process, creates a new address space and then creates a new process.</a:t>
            </a:r>
          </a:p>
          <a:p>
            <a:r>
              <a:rPr lang="en-GB" baseline="0" dirty="0"/>
              <a:t>The return parameter from the fork call tells you which process you are running in.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</a:t>
            </a:r>
            <a:r>
              <a:rPr lang="en-GB" baseline="0" dirty="0"/>
              <a:t> on the client, calls the local ORB service via a set of generated stubs. This allows it to get references to </a:t>
            </a:r>
          </a:p>
          <a:p>
            <a:r>
              <a:rPr lang="en-GB" baseline="0" dirty="0"/>
              <a:t>Object, which are actually implemented on a remote (or local server), the client code doesn’t need to be aware of</a:t>
            </a:r>
          </a:p>
          <a:p>
            <a:r>
              <a:rPr lang="en-GB" baseline="0" dirty="0"/>
              <a:t>This. The client code can then call methods on the object (remote or local) it again will do this via the ORB.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forked child</a:t>
            </a:r>
            <a:r>
              <a:rPr lang="en-GB" baseline="0" dirty="0"/>
              <a:t> has a new heap image, but inherits file i/o descriptors from the parent.</a:t>
            </a:r>
          </a:p>
          <a:p>
            <a:r>
              <a:rPr lang="en-GB" baseline="0" dirty="0"/>
              <a:t>This allows it to talk to the parent process.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8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general each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6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previous courses you</a:t>
            </a:r>
            <a:r>
              <a:rPr lang="en-GB" baseline="0" dirty="0"/>
              <a:t> have covered basic concurrency in Java.</a:t>
            </a:r>
          </a:p>
          <a:p>
            <a:r>
              <a:rPr lang="en-GB" baseline="0" dirty="0"/>
              <a:t>Each class that wishes to implement a Thread, must extend </a:t>
            </a:r>
            <a:r>
              <a:rPr lang="en-GB" baseline="0" dirty="0" err="1"/>
              <a:t>java.lang.Thread</a:t>
            </a:r>
            <a:r>
              <a:rPr lang="en-GB" baseline="0" dirty="0"/>
              <a:t> class or implement the Runnable interface.</a:t>
            </a:r>
          </a:p>
          <a:p>
            <a:r>
              <a:rPr lang="en-GB" baseline="0" dirty="0"/>
              <a:t>To stop multiple threads accessing data at the same time, Java implements a mechanism called monitors.</a:t>
            </a:r>
          </a:p>
          <a:p>
            <a:r>
              <a:rPr lang="en-GB" baseline="0" dirty="0"/>
              <a:t>Monitors lock a certain method or section of code, to be executed by only 1 thread at a time.</a:t>
            </a:r>
          </a:p>
          <a:p>
            <a:r>
              <a:rPr lang="en-GB" baseline="0" dirty="0"/>
              <a:t>This is useful, but only solves part of the problem.</a:t>
            </a:r>
          </a:p>
          <a:p>
            <a:r>
              <a:rPr lang="en-GB" baseline="0" dirty="0"/>
              <a:t>The use of wait and notify allow multiple threads to synchronize their activity with a producer/consumer model.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9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all the threads in this</a:t>
            </a:r>
            <a:r>
              <a:rPr lang="en-GB" baseline="0" dirty="0"/>
              <a:t> module, each is waiting for the next one to finish.</a:t>
            </a:r>
          </a:p>
          <a:p>
            <a:r>
              <a:rPr lang="en-GB" baseline="0" dirty="0"/>
              <a:t>This type of deadlock is a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9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</a:t>
            </a:r>
            <a:r>
              <a:rPr lang="en-GB" baseline="0" dirty="0"/>
              <a:t> a problem where the locks are obtained in different orders.</a:t>
            </a:r>
          </a:p>
          <a:p>
            <a:r>
              <a:rPr lang="en-GB" baseline="0" dirty="0"/>
              <a:t>This type of locking problem,  needs some kind of discipline on the programming task.</a:t>
            </a:r>
          </a:p>
          <a:p>
            <a:r>
              <a:rPr lang="en-GB" baseline="0" dirty="0"/>
              <a:t>For complex systems involving many locks this kind of issue has to be handled very carefully.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another point</a:t>
            </a:r>
            <a:r>
              <a:rPr lang="en-GB" baseline="0" dirty="0"/>
              <a:t> of failure for Java programming and threads.</a:t>
            </a:r>
          </a:p>
          <a:p>
            <a:r>
              <a:rPr lang="en-GB" baseline="0" dirty="0"/>
              <a:t>This is because the instance variable, can be NON null before the Singleton constructor is completed.</a:t>
            </a:r>
          </a:p>
          <a:p>
            <a:r>
              <a:rPr lang="en-GB" baseline="0" dirty="0"/>
              <a:t>Construction in Java is not an atomic operation, this means that </a:t>
            </a:r>
            <a:r>
              <a:rPr lang="en-GB" baseline="0" dirty="0" err="1"/>
              <a:t>getInstance</a:t>
            </a:r>
            <a:r>
              <a:rPr lang="en-GB" baseline="0" dirty="0"/>
              <a:t> can return a non initialised copy of </a:t>
            </a:r>
          </a:p>
          <a:p>
            <a:r>
              <a:rPr lang="en-GB" baseline="0" dirty="0"/>
              <a:t>the Singleton.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D0276F-D553-480D-A481-2BF8376A81B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 </a:t>
            </a:r>
            <a:fld id="{1F8EB178-D9B4-4A98-90B1-359D6DFE7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 </a:t>
            </a:r>
            <a:fld id="{6FFE7798-DE7F-4BD5-9B75-7E142A712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 </a:t>
            </a:r>
            <a:fld id="{34C4F33D-61D2-49E8-987C-DD2C45887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80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 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 </a:t>
            </a:r>
            <a:fld id="{40909CB4-4194-4BCB-A5A6-9487DBE0BB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7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 </a:t>
            </a:r>
            <a:fld id="{CBAA4DA3-F8FF-4284-8FEE-CFB8AD57F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5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 </a:t>
            </a:r>
            <a:fld id="{1228C9E0-C49E-4183-B0AB-5563F3589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1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 </a:t>
            </a:r>
            <a:fld id="{EDB1DDC2-6888-45DB-820A-6F4AE75647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 </a:t>
            </a:r>
            <a:fld id="{6F91515F-0333-4CBC-BAF5-59178CD4E2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0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Orbitage</a:t>
            </a:r>
            <a:r>
              <a:rPr lang="en-US" dirty="0"/>
              <a:t>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 </a:t>
            </a:r>
            <a:fld id="{85818017-A1DA-4B19-A7CE-9ECF154CC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 </a:t>
            </a:r>
            <a:fld id="{4DDFEE5E-A7E4-4A60-8F20-A7E8A7D095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1" r:id="rId3"/>
    <p:sldLayoutId id="2147483751" r:id="rId4"/>
    <p:sldLayoutId id="2147483742" r:id="rId5"/>
    <p:sldLayoutId id="2147483743" r:id="rId6"/>
    <p:sldLayoutId id="2147483744" r:id="rId7"/>
    <p:sldLayoutId id="2147483745" r:id="rId8"/>
    <p:sldLayoutId id="2147483752" r:id="rId9"/>
    <p:sldLayoutId id="2147483746" r:id="rId10"/>
    <p:sldLayoutId id="2147483747" r:id="rId11"/>
    <p:sldLayoutId id="214748374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600" b="1" dirty="0"/>
              <a:t>CONCURRENCY AND THE ACTOR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 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40909CB4-4194-4BCB-A5A6-9487DBE0BB9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 lock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public static Singleton </a:t>
            </a:r>
            <a:r>
              <a:rPr lang="en-GB" sz="2400" dirty="0" err="1"/>
              <a:t>getInstance</a:t>
            </a:r>
            <a:r>
              <a:rPr lang="en-GB" sz="2400" dirty="0"/>
              <a:t>()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  if (instance == null)</a:t>
            </a:r>
          </a:p>
          <a:p>
            <a:pPr marL="0" indent="0">
              <a:buNone/>
            </a:pPr>
            <a:r>
              <a:rPr lang="en-GB" sz="2400" dirty="0"/>
              <a:t>  {</a:t>
            </a:r>
          </a:p>
          <a:p>
            <a:pPr marL="0" indent="0">
              <a:buNone/>
            </a:pPr>
            <a:r>
              <a:rPr lang="en-GB" sz="2400" dirty="0"/>
              <a:t>    synchronized(</a:t>
            </a:r>
            <a:r>
              <a:rPr lang="en-GB" sz="2400" dirty="0" err="1"/>
              <a:t>Singleton.class</a:t>
            </a:r>
            <a:r>
              <a:rPr lang="en-GB" sz="2400" dirty="0"/>
              <a:t>) {  //1</a:t>
            </a:r>
          </a:p>
          <a:p>
            <a:pPr marL="0" indent="0">
              <a:buNone/>
            </a:pPr>
            <a:r>
              <a:rPr lang="en-GB" sz="2400" dirty="0"/>
              <a:t>      if (instance == null)          //2</a:t>
            </a:r>
          </a:p>
          <a:p>
            <a:pPr marL="0" indent="0">
              <a:buNone/>
            </a:pPr>
            <a:r>
              <a:rPr lang="en-GB" sz="2400" dirty="0"/>
              <a:t>        instance = new Singleton();  //3</a:t>
            </a:r>
          </a:p>
          <a:p>
            <a:pPr marL="0" indent="0">
              <a:buNone/>
            </a:pPr>
            <a:r>
              <a:rPr lang="en-GB" sz="2400" dirty="0"/>
              <a:t>    }</a:t>
            </a:r>
          </a:p>
          <a:p>
            <a:pPr marL="0" indent="0">
              <a:buNone/>
            </a:pPr>
            <a:r>
              <a:rPr lang="en-GB" sz="2400" dirty="0"/>
              <a:t>  }</a:t>
            </a:r>
          </a:p>
          <a:p>
            <a:pPr marL="0" indent="0">
              <a:buNone/>
            </a:pPr>
            <a:r>
              <a:rPr lang="en-GB" sz="2400" dirty="0"/>
              <a:t>  return instance;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9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61988"/>
          </a:xfrm>
        </p:spPr>
        <p:txBody>
          <a:bodyPr/>
          <a:lstStyle/>
          <a:p>
            <a:r>
              <a:rPr lang="en-GB" dirty="0"/>
              <a:t>Deadlock as race condition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84" y="1052736"/>
            <a:ext cx="7848600" cy="4572000"/>
          </a:xfrm>
        </p:spPr>
        <p:txBody>
          <a:bodyPr/>
          <a:lstStyle/>
          <a:p>
            <a:r>
              <a:rPr lang="en-GB" dirty="0"/>
              <a:t>Very hard to test for…</a:t>
            </a:r>
          </a:p>
          <a:p>
            <a:pPr marL="0" indent="0">
              <a:buNone/>
            </a:pPr>
            <a:r>
              <a:rPr lang="en-GB" sz="2400" b="1" dirty="0"/>
              <a:t>public void </a:t>
            </a:r>
            <a:r>
              <a:rPr lang="en-GB" sz="2400" b="1" dirty="0" err="1"/>
              <a:t>transferMoney</a:t>
            </a:r>
            <a:r>
              <a:rPr lang="en-GB" sz="2400" b="1" dirty="0"/>
              <a:t>(Account </a:t>
            </a:r>
            <a:r>
              <a:rPr lang="en-GB" sz="2400" b="1" dirty="0" err="1"/>
              <a:t>fromAccount</a:t>
            </a:r>
            <a:r>
              <a:rPr lang="en-GB" sz="2400" b="1" dirty="0"/>
              <a:t>, </a:t>
            </a:r>
          </a:p>
          <a:p>
            <a:pPr marL="0" indent="0">
              <a:buNone/>
            </a:pPr>
            <a:r>
              <a:rPr lang="en-GB" sz="2400" b="1" dirty="0"/>
              <a:t>                            Account </a:t>
            </a:r>
            <a:r>
              <a:rPr lang="en-GB" sz="2400" b="1" dirty="0" err="1"/>
              <a:t>toAccount</a:t>
            </a:r>
            <a:r>
              <a:rPr lang="en-GB" sz="2400" b="1" dirty="0"/>
              <a:t>, </a:t>
            </a:r>
          </a:p>
          <a:p>
            <a:pPr marL="0" indent="0">
              <a:buNone/>
            </a:pPr>
            <a:r>
              <a:rPr lang="en-GB" sz="2400" b="1" dirty="0"/>
              <a:t>                            </a:t>
            </a:r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amountToTransfer</a:t>
            </a:r>
            <a:r>
              <a:rPr lang="en-GB" sz="2400" b="1" dirty="0"/>
              <a:t>) { </a:t>
            </a:r>
          </a:p>
          <a:p>
            <a:pPr marL="0" indent="0">
              <a:buNone/>
            </a:pPr>
            <a:r>
              <a:rPr lang="en-GB" sz="2400" b="1" dirty="0"/>
              <a:t>    synchronized (</a:t>
            </a:r>
            <a:r>
              <a:rPr lang="en-GB" sz="2400" b="1" dirty="0" err="1"/>
              <a:t>fromAccount</a:t>
            </a:r>
            <a:r>
              <a:rPr lang="en-GB" sz="2400" b="1" dirty="0"/>
              <a:t>) {</a:t>
            </a:r>
          </a:p>
          <a:p>
            <a:pPr marL="0" indent="0">
              <a:buNone/>
            </a:pPr>
            <a:r>
              <a:rPr lang="en-GB" sz="2400" b="1" dirty="0"/>
              <a:t>                             </a:t>
            </a:r>
          </a:p>
          <a:p>
            <a:pPr marL="0" indent="0">
              <a:buNone/>
            </a:pPr>
            <a:r>
              <a:rPr lang="en-GB" sz="2400" b="1" dirty="0"/>
              <a:t>      synchronized (</a:t>
            </a:r>
            <a:r>
              <a:rPr lang="en-GB" sz="2400" b="1" dirty="0" err="1"/>
              <a:t>toAccount</a:t>
            </a:r>
            <a:r>
              <a:rPr lang="en-GB" sz="2400" b="1" dirty="0"/>
              <a:t>) { </a:t>
            </a:r>
          </a:p>
          <a:p>
            <a:pPr marL="0" indent="0">
              <a:buNone/>
            </a:pPr>
            <a:r>
              <a:rPr lang="en-GB" sz="2400" b="1" dirty="0"/>
              <a:t>        if (</a:t>
            </a:r>
            <a:r>
              <a:rPr lang="en-GB" sz="2400" b="1" dirty="0" err="1"/>
              <a:t>fromAccount.hasSufficientBalance</a:t>
            </a:r>
            <a:r>
              <a:rPr lang="en-GB" sz="2400" b="1" dirty="0"/>
              <a:t>(</a:t>
            </a:r>
            <a:r>
              <a:rPr lang="en-GB" sz="2400" b="1" dirty="0" err="1"/>
              <a:t>amountToTransfer</a:t>
            </a:r>
            <a:r>
              <a:rPr lang="en-GB" sz="2400" b="1" dirty="0"/>
              <a:t>) { </a:t>
            </a:r>
          </a:p>
          <a:p>
            <a:pPr marL="0" indent="0">
              <a:buNone/>
            </a:pPr>
            <a:r>
              <a:rPr lang="en-GB" sz="2400" b="1" dirty="0"/>
              <a:t>          </a:t>
            </a:r>
            <a:r>
              <a:rPr lang="en-GB" sz="2400" b="1" dirty="0" err="1"/>
              <a:t>fromAccount.debit</a:t>
            </a:r>
            <a:r>
              <a:rPr lang="en-GB" sz="2400" b="1" dirty="0"/>
              <a:t>(</a:t>
            </a:r>
            <a:r>
              <a:rPr lang="en-GB" sz="2400" b="1" dirty="0" err="1"/>
              <a:t>amountToTransfer</a:t>
            </a:r>
            <a:r>
              <a:rPr lang="en-GB" sz="2400" b="1" dirty="0"/>
              <a:t>); </a:t>
            </a:r>
          </a:p>
          <a:p>
            <a:pPr marL="0" indent="0">
              <a:buNone/>
            </a:pPr>
            <a:r>
              <a:rPr lang="en-GB" sz="2400" b="1" dirty="0"/>
              <a:t>          </a:t>
            </a:r>
            <a:r>
              <a:rPr lang="en-GB" sz="2400" b="1" dirty="0" err="1"/>
              <a:t>toAccount.credit</a:t>
            </a:r>
            <a:r>
              <a:rPr lang="en-GB" sz="2400" b="1" dirty="0"/>
              <a:t>(</a:t>
            </a:r>
            <a:r>
              <a:rPr lang="en-GB" sz="2400" b="1" dirty="0" err="1"/>
              <a:t>amountToTransfer</a:t>
            </a:r>
            <a:r>
              <a:rPr lang="en-GB" sz="2400" b="1" dirty="0"/>
              <a:t>);</a:t>
            </a:r>
          </a:p>
          <a:p>
            <a:pPr marL="0" indent="0">
              <a:buNone/>
            </a:pPr>
            <a:r>
              <a:rPr lang="en-GB" sz="2400" b="1" dirty="0"/>
              <a:t>        }</a:t>
            </a:r>
          </a:p>
          <a:p>
            <a:pPr marL="0" indent="0">
              <a:buNone/>
            </a:pPr>
            <a:r>
              <a:rPr lang="en-GB" sz="2400" b="1" dirty="0"/>
              <a:t>      }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63888" y="3356992"/>
            <a:ext cx="5472608" cy="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0072" y="289532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Pre-emption required here</a:t>
            </a:r>
          </a:p>
        </p:txBody>
      </p:sp>
    </p:spTree>
    <p:extLst>
      <p:ext uri="{BB962C8B-B14F-4D97-AF65-F5344CB8AC3E}">
        <p14:creationId xmlns:p14="http://schemas.microsoft.com/office/powerpoint/2010/main" val="358103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threads waiting for</a:t>
            </a:r>
          </a:p>
          <a:p>
            <a:pPr lvl="1"/>
            <a:r>
              <a:rPr lang="en-GB" dirty="0"/>
              <a:t>Synchronization locks</a:t>
            </a:r>
          </a:p>
          <a:p>
            <a:pPr lvl="1"/>
            <a:r>
              <a:rPr lang="en-GB" dirty="0"/>
              <a:t>Notifications</a:t>
            </a:r>
          </a:p>
          <a:p>
            <a:r>
              <a:rPr lang="en-GB" dirty="0"/>
              <a:t>Java does not guarantee</a:t>
            </a:r>
          </a:p>
          <a:p>
            <a:pPr lvl="1"/>
            <a:r>
              <a:rPr lang="en-GB" dirty="0"/>
              <a:t>To wake up threads dependent in waiting time</a:t>
            </a:r>
          </a:p>
          <a:p>
            <a:pPr lvl="1"/>
            <a:r>
              <a:rPr lang="en-GB" dirty="0"/>
              <a:t>Not to starve threads 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8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shared models are prone to</a:t>
            </a:r>
          </a:p>
          <a:p>
            <a:pPr lvl="1"/>
            <a:r>
              <a:rPr lang="en-GB" dirty="0"/>
              <a:t>Deadlocks</a:t>
            </a:r>
          </a:p>
          <a:p>
            <a:pPr lvl="1"/>
            <a:r>
              <a:rPr lang="en-GB" dirty="0"/>
              <a:t>Unfairness</a:t>
            </a:r>
          </a:p>
          <a:p>
            <a:pPr lvl="1"/>
            <a:r>
              <a:rPr lang="en-GB" dirty="0"/>
              <a:t>Data corruption issues</a:t>
            </a:r>
          </a:p>
          <a:p>
            <a:pPr lvl="1"/>
            <a:r>
              <a:rPr lang="en-GB" dirty="0"/>
              <a:t>Hard to test code (race conditions)</a:t>
            </a:r>
          </a:p>
          <a:p>
            <a:r>
              <a:rPr lang="en-GB" dirty="0"/>
              <a:t>Notice this is</a:t>
            </a:r>
          </a:p>
          <a:p>
            <a:pPr lvl="1"/>
            <a:r>
              <a:rPr lang="en-GB" dirty="0"/>
              <a:t>Inherent in the model</a:t>
            </a:r>
          </a:p>
          <a:p>
            <a:pPr lvl="1"/>
            <a:r>
              <a:rPr lang="en-GB" dirty="0"/>
              <a:t>Must be dealt with by careful design decisions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61988"/>
          </a:xfrm>
        </p:spPr>
        <p:txBody>
          <a:bodyPr/>
          <a:lstStyle/>
          <a:p>
            <a:r>
              <a:rPr lang="en-GB" dirty="0"/>
              <a:t>Current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572000"/>
          </a:xfrm>
        </p:spPr>
        <p:txBody>
          <a:bodyPr/>
          <a:lstStyle/>
          <a:p>
            <a:r>
              <a:rPr lang="en-GB" dirty="0"/>
              <a:t>Powerful multi-core architecture</a:t>
            </a:r>
          </a:p>
          <a:p>
            <a:r>
              <a:rPr lang="en-GB" dirty="0"/>
              <a:t>Large amounts of memory</a:t>
            </a:r>
          </a:p>
          <a:p>
            <a:r>
              <a:rPr lang="en-GB" dirty="0"/>
              <a:t>High speed networks</a:t>
            </a:r>
          </a:p>
          <a:p>
            <a:r>
              <a:rPr lang="en-GB" dirty="0"/>
              <a:t>Easy to support</a:t>
            </a:r>
          </a:p>
          <a:p>
            <a:pPr lvl="1"/>
            <a:r>
              <a:rPr lang="en-GB" dirty="0"/>
              <a:t>Many threads</a:t>
            </a:r>
          </a:p>
          <a:p>
            <a:pPr lvl="1"/>
            <a:r>
              <a:rPr lang="en-GB" dirty="0"/>
              <a:t>Fast message</a:t>
            </a:r>
          </a:p>
          <a:p>
            <a:r>
              <a:rPr lang="en-GB" dirty="0"/>
              <a:t>Hard to design</a:t>
            </a:r>
          </a:p>
          <a:p>
            <a:pPr lvl="1"/>
            <a:r>
              <a:rPr lang="en-GB" dirty="0"/>
              <a:t>Complex concurrent systems</a:t>
            </a:r>
          </a:p>
          <a:p>
            <a:r>
              <a:rPr lang="en-GB" dirty="0"/>
              <a:t>Hardware is powerful/software is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1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40"/>
            <a:ext cx="8229600" cy="661988"/>
          </a:xfrm>
        </p:spPr>
        <p:txBody>
          <a:bodyPr/>
          <a:lstStyle/>
          <a:p>
            <a:r>
              <a:rPr lang="en-GB" dirty="0"/>
              <a:t>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848600" cy="4572000"/>
          </a:xfrm>
        </p:spPr>
        <p:txBody>
          <a:bodyPr/>
          <a:lstStyle/>
          <a:p>
            <a:r>
              <a:rPr lang="en-GB" dirty="0"/>
              <a:t>Much simplified approach to concurrency</a:t>
            </a:r>
          </a:p>
          <a:p>
            <a:r>
              <a:rPr lang="en-GB" dirty="0"/>
              <a:t>Each actor</a:t>
            </a:r>
          </a:p>
          <a:p>
            <a:pPr lvl="1"/>
            <a:r>
              <a:rPr lang="en-GB" dirty="0"/>
              <a:t>Receives messages in an inbox</a:t>
            </a:r>
          </a:p>
          <a:p>
            <a:pPr lvl="1"/>
            <a:r>
              <a:rPr lang="en-GB" dirty="0"/>
              <a:t>Sends messages to other Actors</a:t>
            </a:r>
          </a:p>
          <a:p>
            <a:r>
              <a:rPr lang="en-GB" dirty="0"/>
              <a:t>The actor contains state BUT</a:t>
            </a:r>
          </a:p>
          <a:p>
            <a:pPr lvl="1"/>
            <a:r>
              <a:rPr lang="en-GB" dirty="0"/>
              <a:t>State is not shared between actors</a:t>
            </a:r>
          </a:p>
          <a:p>
            <a:pPr lvl="1"/>
            <a:r>
              <a:rPr lang="en-GB" dirty="0"/>
              <a:t>Messages sent are immutable and owned by the receiver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8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Actor has an independent thread</a:t>
            </a:r>
          </a:p>
          <a:p>
            <a:r>
              <a:rPr lang="en-GB" dirty="0"/>
              <a:t>Each Actor’s thread processes messages out of the inbox</a:t>
            </a:r>
          </a:p>
          <a:p>
            <a:r>
              <a:rPr lang="en-GB" dirty="0"/>
              <a:t>There is no need to share data and therefore no need for deadlock</a:t>
            </a:r>
          </a:p>
          <a:p>
            <a:r>
              <a:rPr lang="en-GB" dirty="0"/>
              <a:t>The Actor can</a:t>
            </a:r>
          </a:p>
          <a:p>
            <a:pPr lvl="1"/>
            <a:r>
              <a:rPr lang="en-GB" dirty="0"/>
              <a:t>Create new Actors</a:t>
            </a:r>
          </a:p>
          <a:p>
            <a:pPr lvl="1"/>
            <a:r>
              <a:rPr lang="en-GB" dirty="0"/>
              <a:t>Send message to other Actors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1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61988"/>
          </a:xfrm>
        </p:spPr>
        <p:txBody>
          <a:bodyPr/>
          <a:lstStyle/>
          <a:p>
            <a:r>
              <a:rPr lang="en-GB" dirty="0"/>
              <a:t>Actors and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48600" cy="4572000"/>
          </a:xfrm>
        </p:spPr>
        <p:txBody>
          <a:bodyPr/>
          <a:lstStyle/>
          <a:p>
            <a:r>
              <a:rPr lang="en-GB" dirty="0"/>
              <a:t>Actors don’t have to on the same system</a:t>
            </a:r>
          </a:p>
          <a:p>
            <a:r>
              <a:rPr lang="en-GB" dirty="0"/>
              <a:t>This helps with scaling/redundancy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3568" y="3068960"/>
            <a:ext cx="2088232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012160" y="3068960"/>
            <a:ext cx="2088232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loud 8"/>
          <p:cNvSpPr/>
          <p:nvPr/>
        </p:nvSpPr>
        <p:spPr>
          <a:xfrm>
            <a:off x="2483768" y="3068960"/>
            <a:ext cx="3744416" cy="2016224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9672" y="3356992"/>
            <a:ext cx="914400" cy="4572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3933056"/>
            <a:ext cx="914400" cy="4572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5656" y="4509120"/>
            <a:ext cx="914400" cy="4572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93904" y="3284984"/>
            <a:ext cx="914400" cy="4572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4208" y="4005064"/>
            <a:ext cx="914400" cy="4572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78668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and state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objects are not shared then call by reference is not allowed</a:t>
            </a:r>
          </a:p>
          <a:p>
            <a:r>
              <a:rPr lang="en-GB" sz="2400" dirty="0"/>
              <a:t>Message </a:t>
            </a:r>
            <a:r>
              <a:rPr lang="en-GB" sz="2400" dirty="0" err="1"/>
              <a:t>myMess</a:t>
            </a:r>
            <a:r>
              <a:rPr lang="en-GB" sz="2400" dirty="0"/>
              <a:t>=new Message(“Hello!”);</a:t>
            </a:r>
          </a:p>
          <a:p>
            <a:r>
              <a:rPr lang="en-GB" sz="2400" dirty="0" err="1"/>
              <a:t>myActor.sendMessage</a:t>
            </a:r>
            <a:r>
              <a:rPr lang="en-GB" sz="2400" dirty="0"/>
              <a:t>(</a:t>
            </a:r>
            <a:r>
              <a:rPr lang="en-GB" sz="2400" dirty="0" err="1"/>
              <a:t>myMess</a:t>
            </a:r>
            <a:r>
              <a:rPr lang="en-GB" sz="2400" dirty="0"/>
              <a:t>); 	  //  shared state</a:t>
            </a:r>
          </a:p>
          <a:p>
            <a:endParaRPr lang="en-GB" sz="2400" dirty="0"/>
          </a:p>
          <a:p>
            <a:r>
              <a:rPr lang="en-GB" sz="2400" dirty="0"/>
              <a:t>// Replace with call by value..</a:t>
            </a:r>
          </a:p>
          <a:p>
            <a:r>
              <a:rPr lang="en-GB" sz="2400" dirty="0"/>
              <a:t>Message </a:t>
            </a:r>
            <a:r>
              <a:rPr lang="en-GB" sz="2400" dirty="0" err="1"/>
              <a:t>myMess</a:t>
            </a:r>
            <a:r>
              <a:rPr lang="en-GB" sz="2400" dirty="0"/>
              <a:t>=new Message(“Hello!”);</a:t>
            </a:r>
          </a:p>
          <a:p>
            <a:pPr marL="0" indent="0">
              <a:buNone/>
            </a:pPr>
            <a:r>
              <a:rPr lang="en-GB" sz="2400" dirty="0" err="1"/>
              <a:t>myActor.sendMessage</a:t>
            </a:r>
            <a:r>
              <a:rPr lang="en-GB" sz="2400" dirty="0"/>
              <a:t>(</a:t>
            </a:r>
            <a:r>
              <a:rPr lang="en-GB" sz="2400" dirty="0" err="1"/>
              <a:t>myMess.clone</a:t>
            </a:r>
            <a:r>
              <a:rPr lang="en-GB" sz="2400" dirty="0"/>
              <a:t>()); </a:t>
            </a:r>
          </a:p>
          <a:p>
            <a:pPr marL="0" indent="0">
              <a:buNone/>
            </a:pPr>
            <a:r>
              <a:rPr lang="en-GB" sz="2400" dirty="0"/>
              <a:t>// N.B. clone is garbage collected after call terminates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65288"/>
            <a:ext cx="8219256" cy="4572000"/>
          </a:xfrm>
        </p:spPr>
        <p:txBody>
          <a:bodyPr/>
          <a:lstStyle/>
          <a:p>
            <a:r>
              <a:rPr lang="en-GB" dirty="0"/>
              <a:t>Some Java Actor frameworks allow</a:t>
            </a:r>
          </a:p>
          <a:p>
            <a:pPr lvl="1"/>
            <a:r>
              <a:rPr lang="en-GB" dirty="0"/>
              <a:t>Access to other Actors mailboxes</a:t>
            </a:r>
          </a:p>
          <a:p>
            <a:pPr lvl="1"/>
            <a:r>
              <a:rPr lang="en-GB" dirty="0"/>
              <a:t>Memory sharing via messages</a:t>
            </a:r>
          </a:p>
          <a:p>
            <a:r>
              <a:rPr lang="en-GB" dirty="0"/>
              <a:t>Solutions</a:t>
            </a:r>
          </a:p>
          <a:p>
            <a:pPr lvl="1"/>
            <a:r>
              <a:rPr lang="en-GB" dirty="0"/>
              <a:t>Cloning</a:t>
            </a:r>
          </a:p>
          <a:p>
            <a:pPr lvl="1"/>
            <a:r>
              <a:rPr lang="en-GB" dirty="0"/>
              <a:t>Immutable objects (e.g. Strings)</a:t>
            </a:r>
          </a:p>
          <a:p>
            <a:pPr lvl="1"/>
            <a:r>
              <a:rPr lang="en-GB" dirty="0"/>
              <a:t>Linear types</a:t>
            </a:r>
          </a:p>
          <a:p>
            <a:pPr lvl="2"/>
            <a:r>
              <a:rPr lang="en-GB" dirty="0" err="1"/>
              <a:t>pointerA</a:t>
            </a:r>
            <a:r>
              <a:rPr lang="en-GB" dirty="0"/>
              <a:t>=</a:t>
            </a:r>
            <a:r>
              <a:rPr lang="en-GB" dirty="0" err="1"/>
              <a:t>pointerB</a:t>
            </a:r>
            <a:r>
              <a:rPr lang="en-GB" dirty="0"/>
              <a:t>   (</a:t>
            </a:r>
            <a:r>
              <a:rPr lang="en-GB" dirty="0" err="1"/>
              <a:t>pointerB</a:t>
            </a:r>
            <a:r>
              <a:rPr lang="en-GB" dirty="0"/>
              <a:t> now invalid)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732"/>
            <a:ext cx="8229600" cy="661988"/>
          </a:xfrm>
        </p:spPr>
        <p:txBody>
          <a:bodyPr/>
          <a:lstStyle/>
          <a:p>
            <a:r>
              <a:rPr lang="en-GB" dirty="0"/>
              <a:t>Concurrency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848600" cy="5544616"/>
          </a:xfrm>
        </p:spPr>
        <p:txBody>
          <a:bodyPr/>
          <a:lstStyle/>
          <a:p>
            <a:r>
              <a:rPr lang="en-GB" dirty="0"/>
              <a:t>Multi-tasking</a:t>
            </a:r>
          </a:p>
          <a:p>
            <a:pPr lvl="1"/>
            <a:r>
              <a:rPr lang="en-GB" dirty="0"/>
              <a:t>Task</a:t>
            </a:r>
          </a:p>
          <a:p>
            <a:pPr lvl="2"/>
            <a:r>
              <a:rPr lang="en-GB" dirty="0"/>
              <a:t>Processes with isolated address space</a:t>
            </a:r>
          </a:p>
          <a:p>
            <a:pPr lvl="2"/>
            <a:r>
              <a:rPr lang="en-GB" dirty="0"/>
              <a:t>Programming examples</a:t>
            </a:r>
          </a:p>
          <a:p>
            <a:pPr lvl="3"/>
            <a:r>
              <a:rPr lang="en-GB" dirty="0"/>
              <a:t>Unix fork() 	processes</a:t>
            </a:r>
          </a:p>
          <a:p>
            <a:pPr lvl="3"/>
            <a:r>
              <a:rPr lang="en-GB" dirty="0"/>
              <a:t>IPC via</a:t>
            </a:r>
          </a:p>
          <a:p>
            <a:pPr lvl="4"/>
            <a:r>
              <a:rPr lang="en-GB" dirty="0"/>
              <a:t>Pipes, FIFOs</a:t>
            </a:r>
          </a:p>
          <a:p>
            <a:pPr lvl="4"/>
            <a:r>
              <a:rPr lang="en-GB" dirty="0"/>
              <a:t>Shared memory</a:t>
            </a:r>
          </a:p>
          <a:p>
            <a:pPr lvl="3"/>
            <a:r>
              <a:rPr lang="en-GB" dirty="0"/>
              <a:t>Fork() returns</a:t>
            </a:r>
          </a:p>
          <a:p>
            <a:pPr lvl="4"/>
            <a:r>
              <a:rPr lang="en-GB" dirty="0"/>
              <a:t>-1 for error</a:t>
            </a:r>
          </a:p>
          <a:p>
            <a:pPr lvl="4"/>
            <a:r>
              <a:rPr lang="en-GB" dirty="0"/>
              <a:t>0 for child</a:t>
            </a:r>
          </a:p>
          <a:p>
            <a:pPr lvl="4"/>
            <a:r>
              <a:rPr lang="en-GB" dirty="0"/>
              <a:t>&gt;0 for parent (</a:t>
            </a:r>
            <a:r>
              <a:rPr lang="en-GB" dirty="0" err="1"/>
              <a:t>pid</a:t>
            </a:r>
            <a:r>
              <a:rPr lang="en-GB" dirty="0"/>
              <a:t> of parent)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1988"/>
          </a:xfrm>
        </p:spPr>
        <p:txBody>
          <a:bodyPr/>
          <a:lstStyle/>
          <a:p>
            <a:r>
              <a:rPr lang="en-GB" dirty="0"/>
              <a:t>Messaging handling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848600" cy="4572000"/>
          </a:xfrm>
        </p:spPr>
        <p:txBody>
          <a:bodyPr/>
          <a:lstStyle/>
          <a:p>
            <a:r>
              <a:rPr lang="en-GB" dirty="0"/>
              <a:t>Zero copy</a:t>
            </a:r>
          </a:p>
          <a:p>
            <a:pPr lvl="1"/>
            <a:r>
              <a:rPr lang="en-GB" dirty="0"/>
              <a:t>Pass by reference</a:t>
            </a:r>
          </a:p>
          <a:p>
            <a:pPr lvl="1"/>
            <a:r>
              <a:rPr lang="en-GB" dirty="0"/>
              <a:t>Very fast</a:t>
            </a:r>
          </a:p>
          <a:p>
            <a:pPr lvl="1"/>
            <a:r>
              <a:rPr lang="en-GB" dirty="0"/>
              <a:t>Keep object as immutable</a:t>
            </a:r>
          </a:p>
          <a:p>
            <a:pPr lvl="1"/>
            <a:r>
              <a:rPr lang="en-GB" dirty="0"/>
              <a:t>Use scalar types</a:t>
            </a:r>
          </a:p>
          <a:p>
            <a:pPr lvl="1"/>
            <a:r>
              <a:rPr lang="en-GB" dirty="0"/>
              <a:t>Not useful with remote actors</a:t>
            </a:r>
          </a:p>
          <a:p>
            <a:r>
              <a:rPr lang="en-GB" dirty="0"/>
              <a:t>Full copy (deep copy)</a:t>
            </a:r>
          </a:p>
          <a:p>
            <a:pPr lvl="1"/>
            <a:r>
              <a:rPr lang="en-GB" dirty="0"/>
              <a:t>Can be very slow (often the bottle neck for the application)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724"/>
            <a:ext cx="8229600" cy="661988"/>
          </a:xfrm>
        </p:spPr>
        <p:txBody>
          <a:bodyPr/>
          <a:lstStyle/>
          <a:p>
            <a:r>
              <a:rPr lang="en-GB" dirty="0"/>
              <a:t>Message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48600" cy="4572000"/>
          </a:xfrm>
        </p:spPr>
        <p:txBody>
          <a:bodyPr/>
          <a:lstStyle/>
          <a:p>
            <a:r>
              <a:rPr lang="en-GB" dirty="0"/>
              <a:t>All messages are sent asynchronously</a:t>
            </a:r>
          </a:p>
          <a:p>
            <a:pPr lvl="1"/>
            <a:r>
              <a:rPr lang="en-GB" dirty="0"/>
              <a:t>Non-blocking mode </a:t>
            </a:r>
          </a:p>
          <a:p>
            <a:r>
              <a:rPr lang="en-GB" dirty="0"/>
              <a:t>Message do not have to be buffered</a:t>
            </a:r>
          </a:p>
          <a:p>
            <a:r>
              <a:rPr lang="en-GB" dirty="0"/>
              <a:t>Messages do not have to arrive in order they were sent (datagram support)</a:t>
            </a:r>
          </a:p>
          <a:p>
            <a:r>
              <a:rPr lang="en-GB" dirty="0"/>
              <a:t>Addressing</a:t>
            </a:r>
          </a:p>
          <a:p>
            <a:pPr lvl="1"/>
            <a:r>
              <a:rPr lang="en-GB" dirty="0"/>
              <a:t>Actor’s address (mailing address)</a:t>
            </a:r>
          </a:p>
          <a:p>
            <a:pPr lvl="1"/>
            <a:r>
              <a:rPr lang="en-GB" dirty="0"/>
              <a:t>Addresses can come from</a:t>
            </a:r>
          </a:p>
          <a:p>
            <a:pPr lvl="2"/>
            <a:r>
              <a:rPr lang="en-GB" dirty="0"/>
              <a:t>Message received</a:t>
            </a:r>
          </a:p>
          <a:p>
            <a:pPr lvl="2"/>
            <a:r>
              <a:rPr lang="en-GB" dirty="0"/>
              <a:t>Know since this Actor created the Actor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756"/>
            <a:ext cx="8229600" cy="661988"/>
          </a:xfrm>
        </p:spPr>
        <p:txBody>
          <a:bodyPr/>
          <a:lstStyle/>
          <a:p>
            <a:r>
              <a:rPr lang="en-GB" dirty="0"/>
              <a:t>Scheduling and fair-scheduling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848600" cy="4572000"/>
          </a:xfrm>
        </p:spPr>
        <p:txBody>
          <a:bodyPr/>
          <a:lstStyle/>
          <a:p>
            <a:r>
              <a:rPr lang="en-GB" sz="2400" dirty="0"/>
              <a:t>The choice of which actor gets to execute next and for how long is done by a part of the system called the scheduler</a:t>
            </a:r>
          </a:p>
          <a:p>
            <a:r>
              <a:rPr lang="en-GB" sz="2400" dirty="0"/>
              <a:t>An actor is non-blocked if it is processing a message or if its mailbox is not empty, otherwise the actor is blocked</a:t>
            </a:r>
          </a:p>
          <a:p>
            <a:r>
              <a:rPr lang="en-GB" sz="2400" dirty="0"/>
              <a:t>A scheduler is fair if it does not starve a non-blocked actor, i.e. all </a:t>
            </a:r>
            <a:r>
              <a:rPr lang="en-GB" sz="2400" dirty="0" err="1"/>
              <a:t>nonblocked</a:t>
            </a:r>
            <a:r>
              <a:rPr lang="en-GB" sz="2400" dirty="0"/>
              <a:t> actors eventually execute</a:t>
            </a:r>
          </a:p>
          <a:p>
            <a:r>
              <a:rPr lang="en-GB" sz="2400" dirty="0"/>
              <a:t>Fair scheduling makes it easier to reason about programs and program composition</a:t>
            </a:r>
          </a:p>
          <a:p>
            <a:r>
              <a:rPr lang="en-GB" sz="2400" dirty="0"/>
              <a:t>Otherwise some correct program (in isolation) may never get processing time when composed with other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0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messages are assumed to be delivered</a:t>
            </a:r>
          </a:p>
          <a:p>
            <a:r>
              <a:rPr lang="en-GB" dirty="0"/>
              <a:t>All messages are assumed to be processed (eventually)</a:t>
            </a:r>
          </a:p>
          <a:p>
            <a:r>
              <a:rPr lang="en-GB" dirty="0"/>
              <a:t>This is to help avoid deadlock and starvation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6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Transparency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Addressing is the same wherever </a:t>
            </a:r>
          </a:p>
          <a:p>
            <a:pPr lvl="1"/>
            <a:r>
              <a:rPr lang="en-GB" dirty="0"/>
              <a:t>The sender is (local or remote)</a:t>
            </a:r>
          </a:p>
          <a:p>
            <a:pPr lvl="1"/>
            <a:r>
              <a:rPr lang="en-GB" dirty="0"/>
              <a:t>The receiver is (local or remote)</a:t>
            </a:r>
          </a:p>
          <a:p>
            <a:r>
              <a:rPr lang="en-GB" dirty="0"/>
              <a:t>Location Transparency examples</a:t>
            </a:r>
          </a:p>
          <a:p>
            <a:pPr lvl="1"/>
            <a:r>
              <a:rPr lang="en-GB" dirty="0"/>
              <a:t>Mobile MISDN</a:t>
            </a:r>
          </a:p>
          <a:p>
            <a:pPr lvl="1"/>
            <a:r>
              <a:rPr lang="en-GB" dirty="0"/>
              <a:t>Object Request Broker (CORBA)</a:t>
            </a:r>
          </a:p>
          <a:p>
            <a:r>
              <a:rPr lang="en-GB" dirty="0"/>
              <a:t>Useful technology</a:t>
            </a:r>
          </a:p>
          <a:p>
            <a:pPr lvl="1"/>
            <a:r>
              <a:rPr lang="en-GB" dirty="0"/>
              <a:t>Brokers, </a:t>
            </a:r>
            <a:r>
              <a:rPr lang="en-GB" dirty="0" err="1"/>
              <a:t>Anycasting</a:t>
            </a:r>
            <a:r>
              <a:rPr lang="en-GB" dirty="0"/>
              <a:t> and multicasting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2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1988"/>
          </a:xfrm>
        </p:spPr>
        <p:txBody>
          <a:bodyPr/>
          <a:lstStyle/>
          <a:p>
            <a:r>
              <a:rPr lang="en-GB" dirty="0"/>
              <a:t>Object Request Broker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4683225" cy="469259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4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61988"/>
          </a:xfrm>
        </p:spPr>
        <p:txBody>
          <a:bodyPr/>
          <a:lstStyle/>
          <a:p>
            <a:r>
              <a:rPr lang="en-GB" dirty="0"/>
              <a:t>Locality of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848600" cy="4572000"/>
          </a:xfrm>
        </p:spPr>
        <p:txBody>
          <a:bodyPr/>
          <a:lstStyle/>
          <a:p>
            <a:r>
              <a:rPr lang="en-GB" dirty="0"/>
              <a:t>Bring Actors closer together</a:t>
            </a:r>
          </a:p>
          <a:p>
            <a:pPr lvl="1"/>
            <a:r>
              <a:rPr lang="en-GB" dirty="0"/>
              <a:t>Possibly on the same machine</a:t>
            </a:r>
          </a:p>
          <a:p>
            <a:r>
              <a:rPr lang="en-GB" dirty="0"/>
              <a:t>Why</a:t>
            </a:r>
          </a:p>
          <a:p>
            <a:pPr lvl="1"/>
            <a:r>
              <a:rPr lang="en-GB" dirty="0"/>
              <a:t>Cut down bandwidth, failures and latency (delays)</a:t>
            </a:r>
          </a:p>
          <a:p>
            <a:r>
              <a:rPr lang="en-GB" dirty="0"/>
              <a:t>How</a:t>
            </a:r>
          </a:p>
          <a:p>
            <a:pPr lvl="1"/>
            <a:r>
              <a:rPr lang="en-GB" dirty="0"/>
              <a:t>Process migration</a:t>
            </a:r>
          </a:p>
          <a:p>
            <a:pPr lvl="1"/>
            <a:r>
              <a:rPr lang="en-GB" dirty="0"/>
              <a:t>Pick closer Actors first</a:t>
            </a:r>
          </a:p>
          <a:p>
            <a:r>
              <a:rPr lang="en-GB" dirty="0"/>
              <a:t>Contradicts?</a:t>
            </a:r>
          </a:p>
          <a:p>
            <a:pPr lvl="1"/>
            <a:r>
              <a:rPr lang="en-GB" dirty="0"/>
              <a:t>Location </a:t>
            </a:r>
            <a:r>
              <a:rPr lang="en-GB" dirty="0" err="1"/>
              <a:t>transparancy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7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Transparent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Movement of Actors</a:t>
            </a:r>
          </a:p>
          <a:p>
            <a:r>
              <a:rPr lang="en-GB" sz="2800" dirty="0"/>
              <a:t>Features</a:t>
            </a:r>
          </a:p>
          <a:p>
            <a:pPr lvl="1"/>
            <a:r>
              <a:rPr lang="en-GB" sz="2800" dirty="0"/>
              <a:t>Capture state</a:t>
            </a:r>
          </a:p>
          <a:p>
            <a:pPr lvl="1"/>
            <a:r>
              <a:rPr lang="en-GB" sz="2800" dirty="0"/>
              <a:t>Creation of new Actor</a:t>
            </a:r>
          </a:p>
          <a:p>
            <a:pPr lvl="1"/>
            <a:r>
              <a:rPr lang="en-GB" sz="2800" dirty="0"/>
              <a:t>Deletion of old Actor</a:t>
            </a:r>
          </a:p>
          <a:p>
            <a:pPr lvl="1"/>
            <a:r>
              <a:rPr lang="en-GB" sz="2800" dirty="0"/>
              <a:t>Restoring state</a:t>
            </a:r>
          </a:p>
          <a:p>
            <a:pPr lvl="1"/>
            <a:r>
              <a:rPr lang="en-GB" sz="2800" dirty="0"/>
              <a:t>Handling addressing</a:t>
            </a:r>
          </a:p>
          <a:p>
            <a:r>
              <a:rPr lang="en-GB" sz="2800" dirty="0"/>
              <a:t>All this should be transparent to</a:t>
            </a:r>
          </a:p>
          <a:p>
            <a:pPr lvl="1"/>
            <a:r>
              <a:rPr lang="en-GB" sz="2800" dirty="0"/>
              <a:t>All application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3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61988"/>
          </a:xfrm>
        </p:spPr>
        <p:txBody>
          <a:bodyPr/>
          <a:lstStyle/>
          <a:p>
            <a:r>
              <a:rPr lang="en-GB" dirty="0"/>
              <a:t>Mobility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848600" cy="4572000"/>
          </a:xfrm>
        </p:spPr>
        <p:txBody>
          <a:bodyPr/>
          <a:lstStyle/>
          <a:p>
            <a:r>
              <a:rPr lang="en-GB" dirty="0"/>
              <a:t>Strong or Weak (</a:t>
            </a:r>
            <a:r>
              <a:rPr lang="en-GB" dirty="0" err="1"/>
              <a:t>Fuggetta</a:t>
            </a:r>
            <a:r>
              <a:rPr lang="en-GB" dirty="0"/>
              <a:t> et al)</a:t>
            </a:r>
          </a:p>
          <a:p>
            <a:r>
              <a:rPr lang="en-GB" dirty="0"/>
              <a:t>Strong</a:t>
            </a:r>
          </a:p>
          <a:p>
            <a:pPr lvl="1"/>
            <a:r>
              <a:rPr lang="en-GB" dirty="0"/>
              <a:t>Movement of code + execution state</a:t>
            </a:r>
          </a:p>
          <a:p>
            <a:r>
              <a:rPr lang="en-GB" dirty="0"/>
              <a:t>Weak</a:t>
            </a:r>
          </a:p>
          <a:p>
            <a:pPr lvl="1"/>
            <a:r>
              <a:rPr lang="en-GB" dirty="0"/>
              <a:t>Movement of code + optional initialized state</a:t>
            </a:r>
          </a:p>
          <a:p>
            <a:pPr lvl="1"/>
            <a:r>
              <a:rPr lang="en-GB" dirty="0"/>
              <a:t>Can be used to move idle actor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59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724"/>
            <a:ext cx="8229600" cy="661988"/>
          </a:xfrm>
        </p:spPr>
        <p:txBody>
          <a:bodyPr/>
          <a:lstStyle/>
          <a:p>
            <a:r>
              <a:rPr lang="en-GB" dirty="0"/>
              <a:t>Mobility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32"/>
            <a:ext cx="7848600" cy="4572000"/>
          </a:xfrm>
        </p:spPr>
        <p:txBody>
          <a:bodyPr/>
          <a:lstStyle/>
          <a:p>
            <a:r>
              <a:rPr lang="en-GB" dirty="0"/>
              <a:t>Locality of reference</a:t>
            </a:r>
          </a:p>
          <a:p>
            <a:pPr lvl="1"/>
            <a:r>
              <a:rPr lang="en-GB" dirty="0"/>
              <a:t>Moving Actors closer</a:t>
            </a:r>
          </a:p>
          <a:p>
            <a:r>
              <a:rPr lang="en-GB" dirty="0"/>
              <a:t>Redundancy</a:t>
            </a:r>
          </a:p>
          <a:p>
            <a:pPr lvl="1"/>
            <a:r>
              <a:rPr lang="en-GB" dirty="0"/>
              <a:t>Fail over to other hardware</a:t>
            </a:r>
          </a:p>
          <a:p>
            <a:r>
              <a:rPr lang="en-GB" dirty="0"/>
              <a:t>Load balancing</a:t>
            </a:r>
          </a:p>
          <a:p>
            <a:pPr lvl="1"/>
            <a:r>
              <a:rPr lang="en-GB" dirty="0"/>
              <a:t>Moving Actor to less loaded component</a:t>
            </a:r>
          </a:p>
          <a:p>
            <a:r>
              <a:rPr lang="en-GB" dirty="0"/>
              <a:t>Re-configuration</a:t>
            </a:r>
          </a:p>
          <a:p>
            <a:pPr lvl="1"/>
            <a:r>
              <a:rPr lang="en-GB" dirty="0"/>
              <a:t>Moving to new hardware</a:t>
            </a:r>
          </a:p>
          <a:p>
            <a:pPr lvl="1"/>
            <a:r>
              <a:rPr lang="en-GB" dirty="0"/>
              <a:t>Moving to mobile client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61988"/>
          </a:xfrm>
        </p:spPr>
        <p:txBody>
          <a:bodyPr/>
          <a:lstStyle/>
          <a:p>
            <a:r>
              <a:rPr lang="en-GB" dirty="0"/>
              <a:t>Unix fork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main()</a:t>
            </a:r>
          </a:p>
          <a:p>
            <a:pPr marL="0" indent="0">
              <a:buNone/>
            </a:pPr>
            <a:r>
              <a:rPr lang="en-GB" sz="2400" b="1" dirty="0"/>
              <a:t>{</a:t>
            </a:r>
          </a:p>
          <a:p>
            <a:pPr marL="0" indent="0">
              <a:buNone/>
            </a:pPr>
            <a:r>
              <a:rPr lang="en-GB" sz="2400" b="1" dirty="0"/>
              <a:t>   </a:t>
            </a:r>
            <a:r>
              <a:rPr lang="en-GB" sz="2400" b="1" dirty="0" err="1"/>
              <a:t>pid_t</a:t>
            </a:r>
            <a:r>
              <a:rPr lang="en-GB" sz="2400" b="1" dirty="0"/>
              <a:t> </a:t>
            </a:r>
            <a:r>
              <a:rPr lang="en-GB" sz="2400" b="1" dirty="0" err="1"/>
              <a:t>pID</a:t>
            </a:r>
            <a:r>
              <a:rPr lang="en-GB" sz="2400" b="1" dirty="0"/>
              <a:t> = fork();</a:t>
            </a:r>
          </a:p>
          <a:p>
            <a:pPr marL="0" indent="0">
              <a:buNone/>
            </a:pPr>
            <a:r>
              <a:rPr lang="en-GB" sz="2400" b="1" dirty="0"/>
              <a:t>   if (</a:t>
            </a:r>
            <a:r>
              <a:rPr lang="en-GB" sz="2400" b="1" dirty="0" err="1"/>
              <a:t>pID</a:t>
            </a:r>
            <a:r>
              <a:rPr lang="en-GB" sz="2400" b="1" dirty="0"/>
              <a:t> == 0)                // child</a:t>
            </a:r>
          </a:p>
          <a:p>
            <a:pPr marL="0" indent="0">
              <a:buNone/>
            </a:pPr>
            <a:r>
              <a:rPr lang="en-GB" sz="2400" b="1" dirty="0"/>
              <a:t>   {</a:t>
            </a:r>
          </a:p>
          <a:p>
            <a:pPr marL="0" indent="0">
              <a:buNone/>
            </a:pPr>
            <a:r>
              <a:rPr lang="en-GB" sz="2400" b="1" dirty="0"/>
              <a:t>      // Code only executed by child process</a:t>
            </a:r>
          </a:p>
          <a:p>
            <a:pPr marL="0" indent="0">
              <a:buNone/>
            </a:pPr>
            <a:r>
              <a:rPr lang="en-GB" sz="2400" b="1" dirty="0"/>
              <a:t>         else if (</a:t>
            </a:r>
            <a:r>
              <a:rPr lang="en-GB" sz="2400" b="1" dirty="0" err="1"/>
              <a:t>pID</a:t>
            </a:r>
            <a:r>
              <a:rPr lang="en-GB" sz="2400" b="1" dirty="0"/>
              <a:t> &lt; 0)    // fork failed</a:t>
            </a:r>
          </a:p>
          <a:p>
            <a:pPr marL="0" indent="0">
              <a:buNone/>
            </a:pPr>
            <a:r>
              <a:rPr lang="en-GB" sz="2400" b="1" dirty="0"/>
              <a:t>    {</a:t>
            </a:r>
          </a:p>
          <a:p>
            <a:pPr marL="0" indent="0">
              <a:buNone/>
            </a:pPr>
            <a:r>
              <a:rPr lang="en-GB" sz="2400" b="1" dirty="0"/>
              <a:t>          exit(1);</a:t>
            </a:r>
          </a:p>
          <a:p>
            <a:pPr marL="0" indent="0">
              <a:buNone/>
            </a:pPr>
            <a:r>
              <a:rPr lang="en-GB" sz="2400" b="1" dirty="0"/>
              <a:t>     }</a:t>
            </a:r>
          </a:p>
          <a:p>
            <a:pPr marL="0" indent="0">
              <a:buNone/>
            </a:pPr>
            <a:r>
              <a:rPr lang="en-GB" sz="2400" b="1" dirty="0"/>
              <a:t>else                                   // parent</a:t>
            </a:r>
          </a:p>
          <a:p>
            <a:pPr marL="0" indent="0">
              <a:buNone/>
            </a:pPr>
            <a:r>
              <a:rPr lang="en-GB" sz="2400" b="1" dirty="0"/>
              <a:t>    {</a:t>
            </a:r>
          </a:p>
          <a:p>
            <a:pPr marL="0" indent="0">
              <a:buNone/>
            </a:pPr>
            <a:r>
              <a:rPr lang="en-GB" sz="2400" b="1" dirty="0"/>
              <a:t>// Code only executed by parent process</a:t>
            </a:r>
          </a:p>
          <a:p>
            <a:pPr marL="0" indent="0">
              <a:buNone/>
            </a:pPr>
            <a:r>
              <a:rPr lang="en-GB" sz="2400" b="1" dirty="0"/>
              <a:t>}</a:t>
            </a:r>
          </a:p>
          <a:p>
            <a:pPr marL="0" indent="0">
              <a:buNone/>
            </a:pPr>
            <a:r>
              <a:rPr lang="en-GB" sz="2400" b="1" dirty="0"/>
              <a:t> </a:t>
            </a:r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0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Synchronization and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Actor sends messages, with return address</a:t>
            </a:r>
          </a:p>
          <a:p>
            <a:r>
              <a:rPr lang="en-GB" dirty="0"/>
              <a:t>Senders</a:t>
            </a:r>
          </a:p>
          <a:p>
            <a:pPr lvl="1"/>
            <a:r>
              <a:rPr lang="en-GB" dirty="0"/>
              <a:t>Monitors for mailbox for reply</a:t>
            </a:r>
          </a:p>
          <a:p>
            <a:r>
              <a:rPr lang="en-GB" dirty="0"/>
              <a:t>Standard service in</a:t>
            </a:r>
          </a:p>
          <a:p>
            <a:pPr lvl="1"/>
            <a:r>
              <a:rPr lang="en-GB" dirty="0" err="1"/>
              <a:t>Scala</a:t>
            </a:r>
            <a:endParaRPr lang="en-GB" dirty="0"/>
          </a:p>
          <a:p>
            <a:pPr lvl="1"/>
            <a:r>
              <a:rPr lang="en-GB" dirty="0"/>
              <a:t>Actor Foundry</a:t>
            </a:r>
          </a:p>
          <a:p>
            <a:pPr lvl="1"/>
            <a:r>
              <a:rPr lang="en-GB" dirty="0"/>
              <a:t>many more..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6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Synchronisation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Buffer that fills up</a:t>
            </a:r>
          </a:p>
          <a:p>
            <a:pPr lvl="1"/>
            <a:r>
              <a:rPr lang="en-GB" dirty="0"/>
              <a:t>Service is offline at certain hours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Defer the processing of the message</a:t>
            </a:r>
          </a:p>
          <a:p>
            <a:pPr lvl="1"/>
            <a:r>
              <a:rPr lang="en-GB" dirty="0"/>
              <a:t>Store new message in saved message queue</a:t>
            </a:r>
          </a:p>
          <a:p>
            <a:pPr lvl="1"/>
            <a:r>
              <a:rPr lang="en-GB" dirty="0"/>
              <a:t>Every time new message received, checked saved queue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47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1988"/>
          </a:xfrm>
        </p:spPr>
        <p:txBody>
          <a:bodyPr/>
          <a:lstStyle/>
          <a:p>
            <a:r>
              <a:rPr lang="en-GB" dirty="0"/>
              <a:t>Synchronisation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288"/>
            <a:ext cx="7848600" cy="4572000"/>
          </a:xfrm>
        </p:spPr>
        <p:txBody>
          <a:bodyPr/>
          <a:lstStyle/>
          <a:p>
            <a:r>
              <a:rPr lang="en-GB" dirty="0"/>
              <a:t>Scalar Example</a:t>
            </a:r>
          </a:p>
          <a:p>
            <a:pPr marL="0" indent="0">
              <a:buNone/>
            </a:pPr>
            <a:r>
              <a:rPr lang="en-GB" sz="2400" dirty="0"/>
              <a:t>@Disable(</a:t>
            </a:r>
            <a:r>
              <a:rPr lang="en-GB" sz="2400" dirty="0" err="1"/>
              <a:t>messageName</a:t>
            </a:r>
            <a:r>
              <a:rPr lang="en-GB" sz="2400" dirty="0"/>
              <a:t> = "put")</a:t>
            </a:r>
          </a:p>
          <a:p>
            <a:pPr marL="0" indent="0">
              <a:buNone/>
            </a:pPr>
            <a:r>
              <a:rPr lang="en-GB" sz="2400" dirty="0"/>
              <a:t>public Boolean </a:t>
            </a:r>
            <a:r>
              <a:rPr lang="en-GB" sz="2400" dirty="0" err="1"/>
              <a:t>disablePut</a:t>
            </a:r>
            <a:r>
              <a:rPr lang="en-GB" sz="2400" dirty="0"/>
              <a:t>(Integer x) {</a:t>
            </a:r>
          </a:p>
          <a:p>
            <a:pPr marL="0" indent="0">
              <a:buNone/>
            </a:pPr>
            <a:r>
              <a:rPr lang="en-GB" sz="2400" dirty="0"/>
              <a:t>	if (</a:t>
            </a:r>
            <a:r>
              <a:rPr lang="en-GB" sz="2400" dirty="0" err="1"/>
              <a:t>bufferReady</a:t>
            </a:r>
            <a:r>
              <a:rPr lang="en-GB" sz="2400" dirty="0"/>
              <a:t>) {</a:t>
            </a:r>
          </a:p>
          <a:p>
            <a:pPr marL="0" indent="0">
              <a:buNone/>
            </a:pPr>
            <a:r>
              <a:rPr lang="en-GB" sz="2400" dirty="0"/>
              <a:t>		    return (tail == </a:t>
            </a:r>
            <a:r>
              <a:rPr lang="en-GB" sz="2400" dirty="0" err="1"/>
              <a:t>bufferSize</a:t>
            </a:r>
            <a:r>
              <a:rPr lang="en-GB" sz="2400" dirty="0"/>
              <a:t>);</a:t>
            </a:r>
          </a:p>
          <a:p>
            <a:pPr marL="0" indent="0">
              <a:buNone/>
            </a:pPr>
            <a:r>
              <a:rPr lang="en-GB" sz="2400" dirty="0"/>
              <a:t>	}</a:t>
            </a:r>
          </a:p>
          <a:p>
            <a:pPr marL="0" indent="0">
              <a:buNone/>
            </a:pPr>
            <a:r>
              <a:rPr lang="en-GB" sz="2400" dirty="0"/>
              <a:t>	else {</a:t>
            </a:r>
          </a:p>
          <a:p>
            <a:pPr marL="0" indent="0">
              <a:buNone/>
            </a:pPr>
            <a:r>
              <a:rPr lang="en-GB" sz="2400" dirty="0"/>
              <a:t>		return true;</a:t>
            </a:r>
          </a:p>
          <a:p>
            <a:pPr marL="0" indent="0">
              <a:buNone/>
            </a:pPr>
            <a:r>
              <a:rPr lang="en-GB" sz="2400" dirty="0"/>
              <a:t>	}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2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languages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Actor foundry</a:t>
            </a:r>
          </a:p>
          <a:p>
            <a:pPr lvl="1"/>
            <a:r>
              <a:rPr lang="en-GB" dirty="0"/>
              <a:t>Safe (by-copy) as well as efficient (zero-copy) messaging </a:t>
            </a:r>
          </a:p>
          <a:p>
            <a:pPr lvl="1"/>
            <a:r>
              <a:rPr lang="en-GB" dirty="0"/>
              <a:t>Message ordering using Local Synchronization Constraints </a:t>
            </a:r>
          </a:p>
          <a:p>
            <a:pPr lvl="1"/>
            <a:r>
              <a:rPr lang="en-GB" dirty="0"/>
              <a:t>Pattern-matching (Multiple Dispatch) </a:t>
            </a:r>
          </a:p>
          <a:p>
            <a:pPr lvl="1"/>
            <a:r>
              <a:rPr lang="en-GB" dirty="0"/>
              <a:t>Fair scheduling </a:t>
            </a:r>
          </a:p>
          <a:p>
            <a:pPr lvl="1"/>
            <a:r>
              <a:rPr lang="en-GB" dirty="0"/>
              <a:t>Mobility </a:t>
            </a:r>
          </a:p>
          <a:p>
            <a:pPr lvl="1"/>
            <a:r>
              <a:rPr lang="en-GB" dirty="0"/>
              <a:t>Location independence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3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Erlang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Ericsson in house language</a:t>
            </a:r>
          </a:p>
          <a:p>
            <a:r>
              <a:rPr lang="en-GB" dirty="0"/>
              <a:t>Functional approach</a:t>
            </a:r>
          </a:p>
          <a:p>
            <a:r>
              <a:rPr lang="en-GB" dirty="0"/>
              <a:t>Very high performance</a:t>
            </a:r>
          </a:p>
          <a:p>
            <a:r>
              <a:rPr lang="en-GB" dirty="0"/>
              <a:t>Hot swap module handling</a:t>
            </a:r>
          </a:p>
          <a:p>
            <a:r>
              <a:rPr lang="en-GB" dirty="0"/>
              <a:t>Message passing</a:t>
            </a:r>
          </a:p>
          <a:p>
            <a:r>
              <a:rPr lang="en-GB" dirty="0"/>
              <a:t>Location independence </a:t>
            </a:r>
          </a:p>
          <a:p>
            <a:r>
              <a:rPr lang="en-GB" dirty="0"/>
              <a:t>No classes, no OO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61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Erlang</a:t>
            </a:r>
            <a:r>
              <a:rPr lang="en-GB" dirty="0"/>
              <a:t> and variables and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really variables</a:t>
            </a:r>
          </a:p>
          <a:p>
            <a:pPr lvl="1"/>
            <a:r>
              <a:rPr lang="en-GB" dirty="0"/>
              <a:t>A=5</a:t>
            </a:r>
          </a:p>
          <a:p>
            <a:pPr lvl="2"/>
            <a:r>
              <a:rPr lang="en-GB" dirty="0"/>
              <a:t>if A is unbounded 5 assigned to A</a:t>
            </a:r>
          </a:p>
          <a:p>
            <a:pPr lvl="1"/>
            <a:r>
              <a:rPr lang="en-GB" dirty="0"/>
              <a:t>B=A</a:t>
            </a:r>
          </a:p>
          <a:p>
            <a:pPr lvl="2"/>
            <a:r>
              <a:rPr lang="en-GB" dirty="0"/>
              <a:t>Ok</a:t>
            </a:r>
          </a:p>
          <a:p>
            <a:pPr lvl="1"/>
            <a:r>
              <a:rPr lang="en-GB" dirty="0"/>
              <a:t>A=10</a:t>
            </a:r>
          </a:p>
          <a:p>
            <a:pPr lvl="2"/>
            <a:r>
              <a:rPr lang="en-GB" dirty="0"/>
              <a:t>ERROR   A is already bound to 5</a:t>
            </a:r>
          </a:p>
          <a:p>
            <a:pPr lvl="1"/>
            <a:r>
              <a:rPr lang="en-GB" dirty="0"/>
              <a:t>A=5</a:t>
            </a:r>
          </a:p>
          <a:p>
            <a:pPr lvl="2"/>
            <a:r>
              <a:rPr lang="en-GB" dirty="0"/>
              <a:t>Just returns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0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transparency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time you call a function with the same arguments</a:t>
            </a:r>
          </a:p>
          <a:p>
            <a:pPr lvl="1"/>
            <a:r>
              <a:rPr lang="en-GB" dirty="0"/>
              <a:t>You get the same return value</a:t>
            </a:r>
          </a:p>
          <a:p>
            <a:r>
              <a:rPr lang="en-GB" dirty="0"/>
              <a:t>Feature of </a:t>
            </a:r>
            <a:r>
              <a:rPr lang="en-GB" dirty="0" err="1"/>
              <a:t>Erlang</a:t>
            </a:r>
            <a:r>
              <a:rPr lang="en-GB" dirty="0"/>
              <a:t> and other FP languages</a:t>
            </a:r>
          </a:p>
          <a:p>
            <a:r>
              <a:rPr lang="en-GB" dirty="0"/>
              <a:t>Gives higher levels of code stability due to state not being used in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3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you to call a recursively call a method without pushing anything on to the stack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/>
              <a:t>function a(state) {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a(</a:t>
            </a:r>
            <a:r>
              <a:rPr lang="en-GB" sz="2400" b="1" dirty="0" err="1"/>
              <a:t>new_state</a:t>
            </a:r>
            <a:r>
              <a:rPr lang="en-GB" sz="2400" b="1" dirty="0"/>
              <a:t>);	// does not let 							// stack grow, like a loop</a:t>
            </a:r>
          </a:p>
          <a:p>
            <a:pPr marL="0" indent="0">
              <a:buNone/>
            </a:pPr>
            <a:r>
              <a:rPr lang="en-GB" sz="2400" b="1" dirty="0"/>
              <a:t>}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05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1988"/>
          </a:xfrm>
        </p:spPr>
        <p:txBody>
          <a:bodyPr/>
          <a:lstStyle/>
          <a:p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264"/>
            <a:ext cx="7848600" cy="4572000"/>
          </a:xfrm>
        </p:spPr>
        <p:txBody>
          <a:bodyPr/>
          <a:lstStyle/>
          <a:p>
            <a:r>
              <a:rPr lang="en-GB" dirty="0"/>
              <a:t>Function + OOP</a:t>
            </a:r>
          </a:p>
          <a:p>
            <a:r>
              <a:rPr lang="en-GB" dirty="0"/>
              <a:t>Integrated with Java JDK</a:t>
            </a:r>
          </a:p>
          <a:p>
            <a:pPr lvl="1"/>
            <a:r>
              <a:rPr lang="en-GB" dirty="0"/>
              <a:t>Call any JDK method from </a:t>
            </a:r>
            <a:r>
              <a:rPr lang="en-GB" dirty="0" err="1"/>
              <a:t>scala</a:t>
            </a:r>
            <a:endParaRPr lang="en-GB" dirty="0"/>
          </a:p>
          <a:p>
            <a:r>
              <a:rPr lang="en-GB" dirty="0"/>
              <a:t>Full support for Actor programming</a:t>
            </a:r>
          </a:p>
          <a:p>
            <a:r>
              <a:rPr lang="en-GB" dirty="0"/>
              <a:t>Highly scalable</a:t>
            </a:r>
          </a:p>
          <a:p>
            <a:r>
              <a:rPr lang="en-GB" dirty="0"/>
              <a:t>Dynamic Typing</a:t>
            </a:r>
          </a:p>
          <a:p>
            <a:r>
              <a:rPr lang="en-GB" dirty="0"/>
              <a:t>Lots of inference</a:t>
            </a:r>
          </a:p>
          <a:p>
            <a:pPr lvl="1"/>
            <a:r>
              <a:rPr lang="en-GB" dirty="0"/>
              <a:t>Example   </a:t>
            </a:r>
            <a:r>
              <a:rPr lang="en-GB" dirty="0" err="1"/>
              <a:t>var</a:t>
            </a:r>
            <a:r>
              <a:rPr lang="en-GB" dirty="0"/>
              <a:t> message=“Hello”</a:t>
            </a:r>
          </a:p>
          <a:p>
            <a:pPr lvl="1"/>
            <a:r>
              <a:rPr lang="en-GB" dirty="0"/>
              <a:t>No need for String type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6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Scala</a:t>
            </a:r>
            <a:r>
              <a:rPr lang="en-GB" dirty="0"/>
              <a:t>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object </a:t>
            </a:r>
            <a:r>
              <a:rPr lang="en-GB" dirty="0" err="1"/>
              <a:t>HelloWorld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main(</a:t>
            </a:r>
            <a:r>
              <a:rPr lang="en-GB" dirty="0" err="1"/>
              <a:t>args</a:t>
            </a:r>
            <a:r>
              <a:rPr lang="en-GB" dirty="0"/>
              <a:t>: Array[String]): Unit= {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var</a:t>
            </a:r>
            <a:r>
              <a:rPr lang="en-GB" dirty="0"/>
              <a:t> hello="Hello World...";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myValue</a:t>
            </a:r>
            <a:r>
              <a:rPr lang="en-GB" dirty="0"/>
              <a:t>="Freddy";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hello+myValue</a:t>
            </a:r>
            <a:r>
              <a:rPr lang="en-GB" dirty="0"/>
              <a:t>);   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No need for static, object defines singleton class instance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8780"/>
            <a:ext cx="8229600" cy="661988"/>
          </a:xfrm>
        </p:spPr>
        <p:txBody>
          <a:bodyPr/>
          <a:lstStyle/>
          <a:p>
            <a:r>
              <a:rPr lang="en-GB" dirty="0"/>
              <a:t>Threads and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552" y="1988840"/>
            <a:ext cx="2016224" cy="33900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rved Down Arrow 9"/>
          <p:cNvSpPr/>
          <p:nvPr/>
        </p:nvSpPr>
        <p:spPr>
          <a:xfrm>
            <a:off x="1011596" y="285293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1051592" y="3645024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1091588" y="4437112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9872" y="1988840"/>
            <a:ext cx="2016224" cy="33900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rved Down Arrow 14"/>
          <p:cNvSpPr/>
          <p:nvPr/>
        </p:nvSpPr>
        <p:spPr>
          <a:xfrm>
            <a:off x="3739916" y="285293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779912" y="3645024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3819908" y="4437112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0152" y="1988840"/>
            <a:ext cx="2016224" cy="33900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rved Down Arrow 18"/>
          <p:cNvSpPr/>
          <p:nvPr/>
        </p:nvSpPr>
        <p:spPr>
          <a:xfrm>
            <a:off x="6260196" y="285293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6300192" y="3645024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6340188" y="4437112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2204864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Process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3652" y="222071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Process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4714" y="2204864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Process 3</a:t>
            </a:r>
          </a:p>
        </p:txBody>
      </p:sp>
    </p:spTree>
    <p:extLst>
      <p:ext uri="{BB962C8B-B14F-4D97-AF65-F5344CB8AC3E}">
        <p14:creationId xmlns:p14="http://schemas.microsoft.com/office/powerpoint/2010/main" val="599033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716"/>
            <a:ext cx="8229600" cy="661988"/>
          </a:xfrm>
        </p:spPr>
        <p:txBody>
          <a:bodyPr/>
          <a:lstStyle/>
          <a:p>
            <a:r>
              <a:rPr lang="en-GB" dirty="0" err="1"/>
              <a:t>Scala</a:t>
            </a:r>
            <a:r>
              <a:rPr lang="en-GB" dirty="0"/>
              <a:t> standard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class Person(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surname: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String,val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forename: String)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weight=0f;	// weight of person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:  String  =  forename + surname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setWeight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(w : Float) : Unit =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this.weight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=w;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getWeight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(metric: Boolean) : Double =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if (metric)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{ 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     weight		// returns value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else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imperial=weight*2.2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  imperial  		// returns value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67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this(surname: String ) = {</a:t>
            </a:r>
          </a:p>
          <a:p>
            <a:pPr marL="0" indent="0">
              <a:buNone/>
            </a:pPr>
            <a:r>
              <a:rPr lang="en-GB" dirty="0"/>
              <a:t>	     this(</a:t>
            </a:r>
            <a:r>
              <a:rPr lang="en-GB" dirty="0" err="1"/>
              <a:t>surname,null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     this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51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EmailMessage</a:t>
            </a:r>
            <a:r>
              <a:rPr lang="en-GB" dirty="0"/>
              <a:t>(</a:t>
            </a:r>
            <a:r>
              <a:rPr lang="en-GB" dirty="0" err="1"/>
              <a:t>val</a:t>
            </a:r>
            <a:r>
              <a:rPr lang="en-GB" dirty="0"/>
              <a:t> message: String) {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91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61988"/>
          </a:xfrm>
        </p:spPr>
        <p:txBody>
          <a:bodyPr/>
          <a:lstStyle/>
          <a:p>
            <a:r>
              <a:rPr lang="en-GB" dirty="0"/>
              <a:t>Actor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scala.actors.Actor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scala.actors.Actor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._</a:t>
            </a:r>
          </a:p>
          <a:p>
            <a:pPr marL="0" indent="0">
              <a:buNone/>
            </a:pP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EmailClient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username: String) extends Actor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act()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while (true)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receive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case incoming: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EmailMessage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=&gt;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("Got message for " + username + "message is "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incoming.message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59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61988"/>
          </a:xfrm>
        </p:spPr>
        <p:txBody>
          <a:bodyPr/>
          <a:lstStyle/>
          <a:p>
            <a:r>
              <a:rPr lang="en-GB" dirty="0"/>
              <a:t>Actor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scala.actors.Actor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class Mailbox(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userclient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: Actor) extends Actor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act()  {			// actor thread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a=1;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b=1;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incoming=new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EmailMessage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while (true)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receive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		case incoming :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EmailMessage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=&gt;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		  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("Got message now sending"+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incoming.message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		  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userclient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! incoming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				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32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65288"/>
            <a:ext cx="864096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object Main {</a:t>
            </a:r>
          </a:p>
          <a:p>
            <a:pPr marL="0" indent="0">
              <a:buNone/>
            </a:pP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: Array[String]) : Unit = {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client=new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EmailClient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Seb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=new Mailbox(client);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mb.start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client.start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! new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EmailMessage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("Hello how are you?");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Actors can</a:t>
            </a:r>
          </a:p>
          <a:p>
            <a:pPr lvl="1"/>
            <a:r>
              <a:rPr lang="en-GB" dirty="0"/>
              <a:t>Remove dead lock</a:t>
            </a:r>
          </a:p>
          <a:p>
            <a:pPr lvl="1"/>
            <a:r>
              <a:rPr lang="en-GB" dirty="0"/>
              <a:t>Improve</a:t>
            </a:r>
          </a:p>
          <a:p>
            <a:pPr lvl="2"/>
            <a:r>
              <a:rPr lang="en-GB" dirty="0"/>
              <a:t>Scalability, redundancy</a:t>
            </a:r>
          </a:p>
          <a:p>
            <a:pPr lvl="1"/>
            <a:r>
              <a:rPr lang="en-GB" dirty="0"/>
              <a:t>Allow for full mobility of code</a:t>
            </a:r>
          </a:p>
          <a:p>
            <a:pPr lvl="1"/>
            <a:r>
              <a:rPr lang="en-GB" dirty="0"/>
              <a:t>Be local or remote</a:t>
            </a:r>
          </a:p>
          <a:p>
            <a:pPr lvl="1"/>
            <a:r>
              <a:rPr lang="en-GB" dirty="0"/>
              <a:t>Create new actors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2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concurrency in Java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Threads</a:t>
            </a:r>
          </a:p>
          <a:p>
            <a:pPr lvl="1"/>
            <a:r>
              <a:rPr lang="en-GB" dirty="0"/>
              <a:t>Shared memory, flow of execution</a:t>
            </a:r>
          </a:p>
          <a:p>
            <a:pPr lvl="1"/>
            <a:r>
              <a:rPr lang="en-GB" dirty="0"/>
              <a:t>Uses Thread or Runnable</a:t>
            </a:r>
          </a:p>
          <a:p>
            <a:r>
              <a:rPr lang="en-GB" dirty="0" err="1"/>
              <a:t>Mutex</a:t>
            </a:r>
            <a:endParaRPr lang="en-GB" dirty="0"/>
          </a:p>
          <a:p>
            <a:pPr lvl="1"/>
            <a:r>
              <a:rPr lang="en-GB" dirty="0"/>
              <a:t>Monitors</a:t>
            </a:r>
          </a:p>
          <a:p>
            <a:r>
              <a:rPr lang="en-GB" dirty="0"/>
              <a:t>Thread synchronization</a:t>
            </a:r>
          </a:p>
          <a:p>
            <a:pPr lvl="1"/>
            <a:r>
              <a:rPr lang="en-GB" dirty="0"/>
              <a:t>wait</a:t>
            </a:r>
          </a:p>
          <a:p>
            <a:pPr lvl="1"/>
            <a:r>
              <a:rPr lang="en-GB" dirty="0"/>
              <a:t>notify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9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Threads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Green threads</a:t>
            </a:r>
          </a:p>
          <a:p>
            <a:pPr lvl="1"/>
            <a:r>
              <a:rPr lang="en-GB" dirty="0"/>
              <a:t>Scheduled and switched by the JVM</a:t>
            </a:r>
          </a:p>
          <a:p>
            <a:r>
              <a:rPr lang="en-GB" dirty="0"/>
              <a:t>Native threads</a:t>
            </a:r>
          </a:p>
          <a:p>
            <a:pPr lvl="1"/>
            <a:r>
              <a:rPr lang="en-GB" dirty="0"/>
              <a:t>Supported by the OS</a:t>
            </a:r>
          </a:p>
          <a:p>
            <a:pPr lvl="1"/>
            <a:r>
              <a:rPr lang="en-GB" dirty="0"/>
              <a:t>Scheduling depends on OS</a:t>
            </a:r>
          </a:p>
          <a:p>
            <a:r>
              <a:rPr lang="en-GB" dirty="0"/>
              <a:t>When we look at Actor languages concurrency the difference is important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9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and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0152" y="2204864"/>
            <a:ext cx="20882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65943" y="2420888"/>
            <a:ext cx="9877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wait()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504" y="2204864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Thread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2204864"/>
            <a:ext cx="1728192" cy="10081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Thread 1</a:t>
            </a:r>
          </a:p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wait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3933056"/>
            <a:ext cx="1728192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Thread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1760" y="4293096"/>
            <a:ext cx="400658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8343" y="4005064"/>
            <a:ext cx="1226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notify()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91880" y="2882553"/>
            <a:ext cx="1872208" cy="112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JVM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364088" y="3789040"/>
            <a:ext cx="1054256" cy="216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1835696" y="2651721"/>
            <a:ext cx="4430247" cy="57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64088" y="2882553"/>
            <a:ext cx="901856" cy="186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763688" y="2852936"/>
            <a:ext cx="172819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760240" y="3215031"/>
            <a:ext cx="1731640" cy="429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6372" y="2206919"/>
            <a:ext cx="1728192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Thread 1</a:t>
            </a:r>
          </a:p>
        </p:txBody>
      </p:sp>
    </p:spTree>
    <p:extLst>
      <p:ext uri="{BB962C8B-B14F-4D97-AF65-F5344CB8AC3E}">
        <p14:creationId xmlns:p14="http://schemas.microsoft.com/office/powerpoint/2010/main" val="28133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(circular dependency)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 </a:t>
            </a:r>
            <a:fld id="{FE517035-97A0-490B-9AEF-ADD66DE2D0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9512" y="1700808"/>
            <a:ext cx="302433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Code thread 1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object1.wait()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object2.signal()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0192" y="1755660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object1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3848" y="2852936"/>
            <a:ext cx="324036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4549" y="260729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wait()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9512" y="3284984"/>
            <a:ext cx="302433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Code thread 2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object2.wait()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object3.signal()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00192" y="3367220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object2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3848" y="4464496"/>
            <a:ext cx="324036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64549" y="421885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wait()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9512" y="4896544"/>
            <a:ext cx="302433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Code thread 3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object3.wait()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object1.signal()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0192" y="4951396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object1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03848" y="6048672"/>
            <a:ext cx="324036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64549" y="5803031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wait()</a:t>
            </a:r>
          </a:p>
        </p:txBody>
      </p:sp>
    </p:spTree>
    <p:extLst>
      <p:ext uri="{BB962C8B-B14F-4D97-AF65-F5344CB8AC3E}">
        <p14:creationId xmlns:p14="http://schemas.microsoft.com/office/powerpoint/2010/main" val="73723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/>
              <a:t>Synchronization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public void </a:t>
            </a:r>
            <a:r>
              <a:rPr lang="en-GB" sz="2400" b="1" dirty="0" err="1"/>
              <a:t>transferMoney</a:t>
            </a:r>
            <a:r>
              <a:rPr lang="en-GB" sz="2400" b="1" dirty="0"/>
              <a:t>(Account </a:t>
            </a:r>
            <a:r>
              <a:rPr lang="en-GB" sz="2400" b="1" dirty="0" err="1"/>
              <a:t>fromAccount</a:t>
            </a:r>
            <a:r>
              <a:rPr lang="en-GB" sz="2400" b="1" dirty="0"/>
              <a:t>, </a:t>
            </a:r>
          </a:p>
          <a:p>
            <a:pPr marL="0" indent="0">
              <a:buNone/>
            </a:pPr>
            <a:r>
              <a:rPr lang="en-GB" sz="2400" b="1" dirty="0"/>
              <a:t>                            Account </a:t>
            </a:r>
            <a:r>
              <a:rPr lang="en-GB" sz="2400" b="1" dirty="0" err="1"/>
              <a:t>toAccount</a:t>
            </a:r>
            <a:r>
              <a:rPr lang="en-GB" sz="2400" b="1" dirty="0"/>
              <a:t>, </a:t>
            </a:r>
          </a:p>
          <a:p>
            <a:pPr marL="0" indent="0">
              <a:buNone/>
            </a:pPr>
            <a:r>
              <a:rPr lang="en-GB" sz="2400" b="1" dirty="0"/>
              <a:t>                            </a:t>
            </a:r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amountToTransfer</a:t>
            </a:r>
            <a:r>
              <a:rPr lang="en-GB" sz="2400" b="1" dirty="0"/>
              <a:t>) { </a:t>
            </a:r>
          </a:p>
          <a:p>
            <a:pPr marL="0" indent="0">
              <a:buNone/>
            </a:pPr>
            <a:r>
              <a:rPr lang="en-GB" sz="2400" b="1" dirty="0"/>
              <a:t>    synchronized (</a:t>
            </a:r>
            <a:r>
              <a:rPr lang="en-GB" sz="2400" b="1" dirty="0" err="1"/>
              <a:t>fromAccount</a:t>
            </a:r>
            <a:r>
              <a:rPr lang="en-GB" sz="2400" b="1" dirty="0"/>
              <a:t>) {</a:t>
            </a:r>
          </a:p>
          <a:p>
            <a:pPr marL="0" indent="0">
              <a:buNone/>
            </a:pPr>
            <a:r>
              <a:rPr lang="en-GB" sz="2400" b="1" dirty="0"/>
              <a:t>      synchronized (</a:t>
            </a:r>
            <a:r>
              <a:rPr lang="en-GB" sz="2400" b="1" dirty="0" err="1"/>
              <a:t>toAccount</a:t>
            </a:r>
            <a:r>
              <a:rPr lang="en-GB" sz="2400" b="1" dirty="0"/>
              <a:t>) { </a:t>
            </a:r>
          </a:p>
          <a:p>
            <a:pPr marL="0" indent="0">
              <a:buNone/>
            </a:pPr>
            <a:r>
              <a:rPr lang="en-GB" sz="2400" b="1" dirty="0"/>
              <a:t>        if (</a:t>
            </a:r>
            <a:r>
              <a:rPr lang="en-GB" sz="2400" b="1" dirty="0" err="1"/>
              <a:t>fromAccount.hasSufficientBalance</a:t>
            </a:r>
            <a:r>
              <a:rPr lang="en-GB" sz="2400" b="1" dirty="0"/>
              <a:t>(</a:t>
            </a:r>
            <a:r>
              <a:rPr lang="en-GB" sz="2400" b="1" dirty="0" err="1"/>
              <a:t>amountToTransfer</a:t>
            </a:r>
            <a:r>
              <a:rPr lang="en-GB" sz="2400" b="1" dirty="0"/>
              <a:t>) { </a:t>
            </a:r>
          </a:p>
          <a:p>
            <a:pPr marL="0" indent="0">
              <a:buNone/>
            </a:pPr>
            <a:r>
              <a:rPr lang="en-GB" sz="2400" b="1" dirty="0"/>
              <a:t>          </a:t>
            </a:r>
            <a:r>
              <a:rPr lang="en-GB" sz="2400" b="1" dirty="0" err="1"/>
              <a:t>fromAccount.debit</a:t>
            </a:r>
            <a:r>
              <a:rPr lang="en-GB" sz="2400" b="1" dirty="0"/>
              <a:t>(</a:t>
            </a:r>
            <a:r>
              <a:rPr lang="en-GB" sz="2400" b="1" dirty="0" err="1"/>
              <a:t>amountToTransfer</a:t>
            </a:r>
            <a:r>
              <a:rPr lang="en-GB" sz="2400" b="1" dirty="0"/>
              <a:t>); </a:t>
            </a:r>
          </a:p>
          <a:p>
            <a:pPr marL="0" indent="0">
              <a:buNone/>
            </a:pPr>
            <a:r>
              <a:rPr lang="en-GB" sz="2400" b="1" dirty="0"/>
              <a:t>          </a:t>
            </a:r>
            <a:r>
              <a:rPr lang="en-GB" sz="2400" b="1" dirty="0" err="1"/>
              <a:t>toAccount.credit</a:t>
            </a:r>
            <a:r>
              <a:rPr lang="en-GB" sz="2400" b="1" dirty="0"/>
              <a:t>(</a:t>
            </a:r>
            <a:r>
              <a:rPr lang="en-GB" sz="2400" b="1" dirty="0" err="1"/>
              <a:t>amountToTransfer</a:t>
            </a:r>
            <a:r>
              <a:rPr lang="en-GB" sz="2400" b="1" dirty="0"/>
              <a:t>);</a:t>
            </a:r>
          </a:p>
          <a:p>
            <a:pPr marL="0" indent="0">
              <a:buNone/>
            </a:pPr>
            <a:r>
              <a:rPr lang="en-GB" sz="2400" b="1" dirty="0"/>
              <a:t>        }</a:t>
            </a:r>
          </a:p>
          <a:p>
            <a:pPr marL="0" indent="0">
              <a:buNone/>
            </a:pPr>
            <a:r>
              <a:rPr lang="en-GB" sz="2400" b="1" dirty="0"/>
              <a:t>      }</a:t>
            </a:r>
          </a:p>
          <a:p>
            <a:pPr marL="0" indent="0">
              <a:buNone/>
            </a:pPr>
            <a:r>
              <a:rPr lang="en-GB" sz="2400" b="1" dirty="0"/>
              <a:t>    }</a:t>
            </a:r>
          </a:p>
          <a:p>
            <a:pPr marL="0" indent="0">
              <a:buNone/>
            </a:pPr>
            <a:r>
              <a:rPr lang="en-GB" sz="2400" b="1" dirty="0"/>
              <a:t>  }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2000" b="1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 </a:t>
            </a:r>
            <a:fld id="{FE517035-97A0-490B-9AEF-ADD66DE2D0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5373216"/>
            <a:ext cx="7128792" cy="461665"/>
          </a:xfrm>
          <a:prstGeom prst="rect">
            <a:avLst/>
          </a:prstGeom>
          <a:noFill/>
          <a:ln w="38100"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763688" y="5013176"/>
            <a:ext cx="7128792" cy="5908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transferMoney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accountOne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accountTwo</a:t>
            </a:r>
            <a:r>
              <a:rPr lang="en-GB" dirty="0">
                <a:solidFill>
                  <a:schemeClr val="tx1"/>
                </a:solidFill>
              </a:rPr>
              <a:t>, amount);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3688" y="5733256"/>
            <a:ext cx="7128792" cy="5908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transferMoney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accountTwo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accountOne</a:t>
            </a:r>
            <a:r>
              <a:rPr lang="en-GB" dirty="0">
                <a:solidFill>
                  <a:schemeClr val="tx1"/>
                </a:solidFill>
              </a:rPr>
              <a:t>, amount);</a:t>
            </a:r>
          </a:p>
        </p:txBody>
      </p:sp>
    </p:spTree>
    <p:extLst>
      <p:ext uri="{BB962C8B-B14F-4D97-AF65-F5344CB8AC3E}">
        <p14:creationId xmlns:p14="http://schemas.microsoft.com/office/powerpoint/2010/main" val="354466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31628</TotalTime>
  <Words>2234</Words>
  <Application>Microsoft Office PowerPoint</Application>
  <PresentationFormat>On-screen Show (4:3)</PresentationFormat>
  <Paragraphs>618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Courier New</vt:lpstr>
      <vt:lpstr>TheSans B5 Plain</vt:lpstr>
      <vt:lpstr>TheSans B7 Bold</vt:lpstr>
      <vt:lpstr>Times</vt:lpstr>
      <vt:lpstr>Times CE</vt:lpstr>
      <vt:lpstr>Orbitage Presentation 2011</vt:lpstr>
      <vt:lpstr>PowerPoint Presentation</vt:lpstr>
      <vt:lpstr>Concurrency review</vt:lpstr>
      <vt:lpstr>Unix fork example</vt:lpstr>
      <vt:lpstr>Threads and processes</vt:lpstr>
      <vt:lpstr>Standard concurrency in Java review</vt:lpstr>
      <vt:lpstr>Green Threads and threads</vt:lpstr>
      <vt:lpstr>Concurrency and deadlock</vt:lpstr>
      <vt:lpstr>Deadlock (circular dependency)</vt:lpstr>
      <vt:lpstr>Synchronization deadlock</vt:lpstr>
      <vt:lpstr>Double lock issue</vt:lpstr>
      <vt:lpstr>Deadlock as race condition errors</vt:lpstr>
      <vt:lpstr>Fairness</vt:lpstr>
      <vt:lpstr>Summary</vt:lpstr>
      <vt:lpstr>Current Trends</vt:lpstr>
      <vt:lpstr>Actor model</vt:lpstr>
      <vt:lpstr>Actor model</vt:lpstr>
      <vt:lpstr>Actors and Networks</vt:lpstr>
      <vt:lpstr>Java and state sharing</vt:lpstr>
      <vt:lpstr>Safe Messaging</vt:lpstr>
      <vt:lpstr>Messaging handling issues</vt:lpstr>
      <vt:lpstr>Message handling</vt:lpstr>
      <vt:lpstr>Scheduling and fair-scheduling</vt:lpstr>
      <vt:lpstr>Message fairness</vt:lpstr>
      <vt:lpstr>Location Transparency </vt:lpstr>
      <vt:lpstr>Object Request Broker</vt:lpstr>
      <vt:lpstr>Locality of reference</vt:lpstr>
      <vt:lpstr>Transparent Migration</vt:lpstr>
      <vt:lpstr>Mobility </vt:lpstr>
      <vt:lpstr>Mobility uses</vt:lpstr>
      <vt:lpstr>Synchronization and Actors</vt:lpstr>
      <vt:lpstr>Synchronisation constraints</vt:lpstr>
      <vt:lpstr>Synchronisation constraints</vt:lpstr>
      <vt:lpstr>Actor languages and frameworks</vt:lpstr>
      <vt:lpstr>Erlang</vt:lpstr>
      <vt:lpstr>Erlang and variables and FP</vt:lpstr>
      <vt:lpstr>Referential transparency  </vt:lpstr>
      <vt:lpstr>Tail recursion</vt:lpstr>
      <vt:lpstr>Scala</vt:lpstr>
      <vt:lpstr>Scala Hello World</vt:lpstr>
      <vt:lpstr>Scala standard class definition</vt:lpstr>
      <vt:lpstr>Extra constructors</vt:lpstr>
      <vt:lpstr>Actor example</vt:lpstr>
      <vt:lpstr>Actor Example</vt:lpstr>
      <vt:lpstr>Actor Example</vt:lpstr>
      <vt:lpstr>Actor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325</cp:revision>
  <dcterms:created xsi:type="dcterms:W3CDTF">2011-03-17T01:48:00Z</dcterms:created>
  <dcterms:modified xsi:type="dcterms:W3CDTF">2020-11-11T17:00:32Z</dcterms:modified>
</cp:coreProperties>
</file>