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9"/>
  </p:notesMasterIdLst>
  <p:handoutMasterIdLst>
    <p:handoutMasterId r:id="rId40"/>
  </p:handoutMasterIdLst>
  <p:sldIdLst>
    <p:sldId id="256" r:id="rId2"/>
    <p:sldId id="257" r:id="rId3"/>
    <p:sldId id="258" r:id="rId4"/>
    <p:sldId id="259" r:id="rId5"/>
    <p:sldId id="260" r:id="rId6"/>
    <p:sldId id="263" r:id="rId7"/>
    <p:sldId id="268" r:id="rId8"/>
    <p:sldId id="278" r:id="rId9"/>
    <p:sldId id="276" r:id="rId10"/>
    <p:sldId id="277" r:id="rId11"/>
    <p:sldId id="279" r:id="rId12"/>
    <p:sldId id="280" r:id="rId13"/>
    <p:sldId id="282" r:id="rId14"/>
    <p:sldId id="283" r:id="rId15"/>
    <p:sldId id="286" r:id="rId16"/>
    <p:sldId id="270" r:id="rId17"/>
    <p:sldId id="284" r:id="rId18"/>
    <p:sldId id="267" r:id="rId19"/>
    <p:sldId id="281" r:id="rId20"/>
    <p:sldId id="269" r:id="rId21"/>
    <p:sldId id="271" r:id="rId22"/>
    <p:sldId id="285" r:id="rId23"/>
    <p:sldId id="287" r:id="rId24"/>
    <p:sldId id="272" r:id="rId25"/>
    <p:sldId id="261" r:id="rId26"/>
    <p:sldId id="266" r:id="rId27"/>
    <p:sldId id="273" r:id="rId28"/>
    <p:sldId id="264" r:id="rId29"/>
    <p:sldId id="288" r:id="rId30"/>
    <p:sldId id="289" r:id="rId31"/>
    <p:sldId id="290" r:id="rId32"/>
    <p:sldId id="265" r:id="rId33"/>
    <p:sldId id="275" r:id="rId34"/>
    <p:sldId id="292" r:id="rId35"/>
    <p:sldId id="291" r:id="rId36"/>
    <p:sldId id="274" r:id="rId37"/>
    <p:sldId id="293" r:id="rId38"/>
  </p:sldIdLst>
  <p:sldSz cx="9144000" cy="6858000" type="screen4x3"/>
  <p:notesSz cx="7099300" cy="10234613"/>
  <p:defaultTextStyle>
    <a:defPPr>
      <a:defRPr lang="en-US"/>
    </a:defPPr>
    <a:lvl1pPr algn="l" rtl="0" eaLnBrk="0" fontAlgn="base" hangingPunct="0">
      <a:spcBef>
        <a:spcPct val="0"/>
      </a:spcBef>
      <a:spcAft>
        <a:spcPct val="0"/>
      </a:spcAft>
      <a:defRPr sz="2400" kern="1200">
        <a:solidFill>
          <a:schemeClr val="tx1"/>
        </a:solidFill>
        <a:latin typeface="TheSans B5 Plain"/>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heSans B5 Plain"/>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heSans B5 Plain"/>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heSans B5 Plain"/>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heSans B5 Plain"/>
        <a:ea typeface="+mn-ea"/>
        <a:cs typeface="Arial" panose="020B0604020202020204" pitchFamily="34" charset="0"/>
      </a:defRPr>
    </a:lvl5pPr>
    <a:lvl6pPr marL="2286000" algn="l" defTabSz="914400" rtl="0" eaLnBrk="1" latinLnBrk="0" hangingPunct="1">
      <a:defRPr sz="2400" kern="1200">
        <a:solidFill>
          <a:schemeClr val="tx1"/>
        </a:solidFill>
        <a:latin typeface="TheSans B5 Plain"/>
        <a:ea typeface="+mn-ea"/>
        <a:cs typeface="Arial" panose="020B0604020202020204" pitchFamily="34" charset="0"/>
      </a:defRPr>
    </a:lvl6pPr>
    <a:lvl7pPr marL="2743200" algn="l" defTabSz="914400" rtl="0" eaLnBrk="1" latinLnBrk="0" hangingPunct="1">
      <a:defRPr sz="2400" kern="1200">
        <a:solidFill>
          <a:schemeClr val="tx1"/>
        </a:solidFill>
        <a:latin typeface="TheSans B5 Plain"/>
        <a:ea typeface="+mn-ea"/>
        <a:cs typeface="Arial" panose="020B0604020202020204" pitchFamily="34" charset="0"/>
      </a:defRPr>
    </a:lvl7pPr>
    <a:lvl8pPr marL="3200400" algn="l" defTabSz="914400" rtl="0" eaLnBrk="1" latinLnBrk="0" hangingPunct="1">
      <a:defRPr sz="2400" kern="1200">
        <a:solidFill>
          <a:schemeClr val="tx1"/>
        </a:solidFill>
        <a:latin typeface="TheSans B5 Plain"/>
        <a:ea typeface="+mn-ea"/>
        <a:cs typeface="Arial" panose="020B0604020202020204" pitchFamily="34" charset="0"/>
      </a:defRPr>
    </a:lvl8pPr>
    <a:lvl9pPr marL="3657600" algn="l" defTabSz="914400" rtl="0" eaLnBrk="1" latinLnBrk="0" hangingPunct="1">
      <a:defRPr sz="2400" kern="1200">
        <a:solidFill>
          <a:schemeClr val="tx1"/>
        </a:solidFill>
        <a:latin typeface="TheSans B5 Plain"/>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A2D"/>
    <a:srgbClr val="000000"/>
    <a:srgbClr val="F4F4F4"/>
    <a:srgbClr val="0465A6"/>
    <a:srgbClr val="38393D"/>
    <a:srgbClr val="5A5B62"/>
    <a:srgbClr val="99CC00"/>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64391" autoAdjust="0"/>
  </p:normalViewPr>
  <p:slideViewPr>
    <p:cSldViewPr>
      <p:cViewPr varScale="1">
        <p:scale>
          <a:sx n="99" d="100"/>
          <a:sy n="99" d="100"/>
        </p:scale>
        <p:origin x="998" y="82"/>
      </p:cViewPr>
      <p:guideLst>
        <p:guide orient="horz" pos="2160"/>
        <p:guide pos="2880"/>
      </p:guideLst>
    </p:cSldViewPr>
  </p:slideViewPr>
  <p:outlineViewPr>
    <p:cViewPr>
      <p:scale>
        <a:sx n="33" d="100"/>
        <a:sy n="33" d="100"/>
      </p:scale>
      <p:origin x="0" y="-635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4" d="100"/>
          <a:sy n="74" d="100"/>
        </p:scale>
        <p:origin x="-2142"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0" hangingPunct="0">
              <a:defRPr sz="1100">
                <a:latin typeface="TheSans B5 Plain" pitchFamily="34" charset="0"/>
                <a:cs typeface="+mn-cs"/>
              </a:defRPr>
            </a:lvl1pPr>
          </a:lstStyle>
          <a:p>
            <a:pPr>
              <a:defRPr/>
            </a:pPr>
            <a:r>
              <a:rPr lang="en-US"/>
              <a:t>COMP319</a:t>
            </a:r>
          </a:p>
        </p:txBody>
      </p:sp>
      <p:sp>
        <p:nvSpPr>
          <p:cNvPr id="819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0" hangingPunct="0">
              <a:defRPr sz="1100" smtClean="0"/>
            </a:lvl1pPr>
          </a:lstStyle>
          <a:p>
            <a:pPr>
              <a:defRPr/>
            </a:pPr>
            <a:fld id="{BB07ABC1-0A21-406B-97F4-7C074424C6B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0" hangingPunct="0">
              <a:defRPr sz="1300">
                <a:latin typeface="Times" pitchFamily="18" charset="0"/>
                <a:cs typeface="+mn-cs"/>
              </a:defRPr>
            </a:lvl1pPr>
          </a:lstStyle>
          <a:p>
            <a:pPr>
              <a:defRPr/>
            </a:pPr>
            <a:endParaRPr lang="en-US"/>
          </a:p>
        </p:txBody>
      </p:sp>
      <p:sp>
        <p:nvSpPr>
          <p:cNvPr id="6147"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0" hangingPunct="0">
              <a:defRPr sz="1300">
                <a:latin typeface="Times" pitchFamily="18" charset="0"/>
                <a:cs typeface="+mn-cs"/>
              </a:defRPr>
            </a:lvl1pPr>
          </a:lstStyle>
          <a:p>
            <a:pPr>
              <a:defRPr/>
            </a:pPr>
            <a:endParaRPr lang="en-US"/>
          </a:p>
        </p:txBody>
      </p:sp>
      <p:sp>
        <p:nvSpPr>
          <p:cNvPr id="6148"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0" hangingPunct="0">
              <a:defRPr sz="1300">
                <a:latin typeface="Times" pitchFamily="18" charset="0"/>
                <a:cs typeface="+mn-cs"/>
              </a:defRPr>
            </a:lvl1pPr>
          </a:lstStyle>
          <a:p>
            <a:pPr>
              <a:defRPr/>
            </a:pPr>
            <a:r>
              <a:rPr lang="en-US"/>
              <a:t>COMP319</a:t>
            </a:r>
          </a:p>
        </p:txBody>
      </p:sp>
      <p:sp>
        <p:nvSpPr>
          <p:cNvPr id="6151"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0" hangingPunct="0">
              <a:defRPr sz="1300" smtClean="0">
                <a:latin typeface="Times" panose="02020603050405020304" pitchFamily="18" charset="0"/>
              </a:defRPr>
            </a:lvl1pPr>
          </a:lstStyle>
          <a:p>
            <a:pPr>
              <a:defRPr/>
            </a:pPr>
            <a:fld id="{B961EE02-FDE2-4E25-A4EC-C40F2242C8C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a:p>
            <a:endParaRPr lang="en-GB" altLang="en-US"/>
          </a:p>
        </p:txBody>
      </p:sp>
      <p:sp>
        <p:nvSpPr>
          <p:cNvPr id="23556"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dirty="0">
                <a:latin typeface="Times" pitchFamily="18" charset="0"/>
              </a:rPr>
              <a:t>COMP319</a:t>
            </a:r>
          </a:p>
        </p:txBody>
      </p:sp>
      <p:sp>
        <p:nvSpPr>
          <p:cNvPr id="922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6AC15A88-9986-4DB4-84E7-5544C3792388}" type="slidenum">
              <a:rPr lang="en-US" altLang="en-US" sz="1300"/>
              <a:pPr>
                <a:spcBef>
                  <a:spcPct val="0"/>
                </a:spcBef>
              </a:pPr>
              <a:t>1</a:t>
            </a:fld>
            <a:endParaRPr lang="en-US" altLang="en-US"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Two low skill programmers will do little to improve each others work.</a:t>
            </a:r>
          </a:p>
          <a:p>
            <a:r>
              <a:rPr lang="en-GB" altLang="en-US"/>
              <a:t>A low skilled programmer matched with a high skilled programmer may not have the effective skills to review</a:t>
            </a:r>
          </a:p>
          <a:p>
            <a:r>
              <a:rPr lang="en-GB" altLang="en-US"/>
              <a:t>the high skilled programmers work, or they may get bored or intimidated (do I really say “I don’t understand!”)</a:t>
            </a:r>
          </a:p>
          <a:p>
            <a:r>
              <a:rPr lang="en-GB" altLang="en-US"/>
              <a:t>Two high skilled programmers may get into protracted debates about design issues without getting on with the job.</a:t>
            </a:r>
          </a:p>
          <a:p>
            <a:r>
              <a:rPr lang="en-GB" altLang="en-US"/>
              <a:t>They may over-engineer the solution (this is a common issue amongst some skilled software engineers)</a:t>
            </a:r>
          </a:p>
          <a:p>
            <a:r>
              <a:rPr lang="en-GB" altLang="en-US"/>
              <a:t>Pair programming is not always a substitute for offline code review.</a:t>
            </a:r>
          </a:p>
        </p:txBody>
      </p:sp>
      <p:sp>
        <p:nvSpPr>
          <p:cNvPr id="4" name="Footer Placeholder 3"/>
          <p:cNvSpPr>
            <a:spLocks noGrp="1"/>
          </p:cNvSpPr>
          <p:nvPr>
            <p:ph type="ftr" sz="quarter" idx="4"/>
          </p:nvPr>
        </p:nvSpPr>
        <p:spPr/>
        <p:txBody>
          <a:bodyPr/>
          <a:lstStyle/>
          <a:p>
            <a:pPr>
              <a:defRPr/>
            </a:pPr>
            <a:r>
              <a:rPr lang="en-US"/>
              <a:t>COMP319</a:t>
            </a:r>
          </a:p>
        </p:txBody>
      </p:sp>
      <p:sp>
        <p:nvSpPr>
          <p:cNvPr id="4096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E77C0593-6401-47B2-83C5-7FD036BF9E87}" type="slidenum">
              <a:rPr lang="en-US" altLang="en-US" sz="1300"/>
              <a:pPr>
                <a:spcBef>
                  <a:spcPct val="0"/>
                </a:spcBef>
              </a:pPr>
              <a:t>36</a:t>
            </a:fld>
            <a:endParaRPr lang="en-US" altLang="en-US"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Paying all those people to develop large systems required large companies and large budgets. </a:t>
            </a:r>
          </a:p>
          <a:p>
            <a:r>
              <a:rPr lang="en-GB" altLang="en-US"/>
              <a:t>Was there a way to deliver commercial software quickly. Perhaps a halfway house between the surgical team approach and the bazaar approach?</a:t>
            </a:r>
          </a:p>
          <a:p>
            <a:r>
              <a:rPr lang="en-GB" altLang="en-US"/>
              <a:t>What was needed was rapid development and deployment to customers.</a:t>
            </a:r>
          </a:p>
          <a:p>
            <a:r>
              <a:rPr lang="en-GB" altLang="en-US"/>
              <a:t>Beck, K. in (1999) and particularly with his book in (2000) Extreme Programming Explained, suggested “Agile Methods” was an answer.</a:t>
            </a:r>
          </a:p>
          <a:p>
            <a:r>
              <a:rPr lang="en-GB" altLang="en-US"/>
              <a:t>The idea was to limit time spent on design and documentation and to deliver systems rapidly based on iterative development – and a fundamental assumption that the architecture was not the same as the design, and could be more or less stable.</a:t>
            </a:r>
          </a:p>
          <a:p>
            <a:r>
              <a:rPr lang="en-GB" altLang="en-US"/>
              <a:t>In a short period of time a number of agile methods were developed of which Extreme Programming is perhaps the best known.</a:t>
            </a:r>
          </a:p>
          <a:p>
            <a:endParaRPr lang="en-GB" altLang="en-US"/>
          </a:p>
          <a:p>
            <a:r>
              <a:rPr lang="en-GB" altLang="en-US"/>
              <a:t>This is not really a brand new approach, many people have been using such approaches before, what is new is the coining of</a:t>
            </a:r>
          </a:p>
          <a:p>
            <a:r>
              <a:rPr lang="en-GB" altLang="en-US"/>
              <a:t>these terms and the documentation of best practise in light-weight development environments.</a:t>
            </a:r>
          </a:p>
          <a:p>
            <a:r>
              <a:rPr lang="en-GB" altLang="en-US"/>
              <a:t>In 1992 I was working on embedded systems in a development which followed an Agile approach, I just didn’t know</a:t>
            </a:r>
          </a:p>
          <a:p>
            <a:r>
              <a:rPr lang="en-GB" altLang="en-US"/>
              <a:t>it was called Agile, we even did pair-programming (see XP).</a:t>
            </a:r>
          </a:p>
          <a:p>
            <a:r>
              <a:rPr lang="en-GB" altLang="en-US" sz="2800"/>
              <a:t>Individuals and interactions over processes and tools</a:t>
            </a:r>
          </a:p>
          <a:p>
            <a:r>
              <a:rPr lang="en-GB" altLang="en-US" sz="2800"/>
              <a:t>Working together with customers and co-developers in highly interactive manner.</a:t>
            </a:r>
          </a:p>
          <a:p>
            <a:r>
              <a:rPr lang="en-GB" altLang="en-US" sz="2800"/>
              <a:t>Working software over comprehensive documentation</a:t>
            </a:r>
          </a:p>
          <a:p>
            <a:r>
              <a:rPr lang="en-GB" altLang="en-US" sz="2800"/>
              <a:t>Software itself can be highly documented, if it follows standard design patterns then its structure again is part</a:t>
            </a:r>
          </a:p>
          <a:p>
            <a:r>
              <a:rPr lang="en-GB" altLang="en-US" sz="2800"/>
              <a:t>of the documentation.</a:t>
            </a:r>
          </a:p>
          <a:p>
            <a:r>
              <a:rPr lang="en-GB" altLang="en-US" sz="2800"/>
              <a:t>Customer collaboration over contract negotiation</a:t>
            </a:r>
          </a:p>
          <a:p>
            <a:r>
              <a:rPr lang="en-GB" altLang="en-US" sz="2800"/>
              <a:t>Seeing the development as a collaborative process instead of a conflict, this is easier if the “customer” is in house.</a:t>
            </a:r>
          </a:p>
          <a:p>
            <a:r>
              <a:rPr lang="en-GB" altLang="en-US" sz="2800"/>
              <a:t>Responding to change over following a plan</a:t>
            </a:r>
          </a:p>
          <a:p>
            <a:r>
              <a:rPr lang="en-GB" altLang="en-US" sz="2800"/>
              <a:t>Software is mutable as are requirements, being able to respond quickly to change is important to produce</a:t>
            </a:r>
          </a:p>
          <a:p>
            <a:r>
              <a:rPr lang="en-GB" altLang="en-US" sz="2800"/>
              <a:t>a high quality code.</a:t>
            </a:r>
          </a:p>
          <a:p>
            <a:endParaRPr lang="en-GB" altLang="en-US"/>
          </a:p>
        </p:txBody>
      </p:sp>
      <p:sp>
        <p:nvSpPr>
          <p:cNvPr id="4" name="Footer Placeholder 3"/>
          <p:cNvSpPr>
            <a:spLocks noGrp="1"/>
          </p:cNvSpPr>
          <p:nvPr>
            <p:ph type="ftr" sz="quarter" idx="4"/>
          </p:nvPr>
        </p:nvSpPr>
        <p:spPr/>
        <p:txBody>
          <a:bodyPr/>
          <a:lstStyle/>
          <a:p>
            <a:pPr>
              <a:defRPr/>
            </a:pPr>
            <a:r>
              <a:rPr lang="en-US"/>
              <a:t>COMP319</a:t>
            </a:r>
          </a:p>
        </p:txBody>
      </p:sp>
      <p:sp>
        <p:nvSpPr>
          <p:cNvPr id="1126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A8BD276B-EB48-4731-A9C0-EC51D83D3C24}" type="slidenum">
              <a:rPr lang="en-US" altLang="en-US" sz="1300"/>
              <a:pPr>
                <a:spcBef>
                  <a:spcPct val="0"/>
                </a:spcBef>
              </a:pPr>
              <a:t>2</a:t>
            </a:fld>
            <a:endParaRPr lang="en-US" altLang="en-US"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
        <p:nvSpPr>
          <p:cNvPr id="4" name="Footer Placeholder 3"/>
          <p:cNvSpPr>
            <a:spLocks noGrp="1"/>
          </p:cNvSpPr>
          <p:nvPr>
            <p:ph type="ftr" sz="quarter" idx="4"/>
          </p:nvPr>
        </p:nvSpPr>
        <p:spPr/>
        <p:txBody>
          <a:bodyPr/>
          <a:lstStyle/>
          <a:p>
            <a:pPr>
              <a:defRPr/>
            </a:pPr>
            <a:r>
              <a:rPr lang="en-US"/>
              <a:t>COMP319</a:t>
            </a:r>
          </a:p>
        </p:txBody>
      </p:sp>
      <p:sp>
        <p:nvSpPr>
          <p:cNvPr id="1536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ABAB6397-D647-4026-9094-C294F00B9D91}" type="slidenum">
              <a:rPr lang="en-US" altLang="en-US" sz="1300"/>
              <a:pPr>
                <a:spcBef>
                  <a:spcPct val="0"/>
                </a:spcBef>
              </a:pPr>
              <a:t>5</a:t>
            </a:fld>
            <a:endParaRPr lang="en-US" altLang="en-US"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Extreme programming is perhaps the most mature and successful of the Agile methods.</a:t>
            </a:r>
          </a:p>
          <a:p>
            <a:r>
              <a:rPr lang="en-GB" altLang="en-US"/>
              <a:t>It works on the assumption that considerable commitment to the system exists and that the system is essentially ok but is, and is going to be, flawed.  It is thus not worth time fixing problems, or implementing features until they are really required, that is, they satisfy some business need.</a:t>
            </a:r>
          </a:p>
          <a:p>
            <a:r>
              <a:rPr lang="en-GB" altLang="en-US"/>
              <a:t>At that point the customer develops a requirement which is considered by a team of extreme programmers and the extreme programming life cycle kicks in.</a:t>
            </a:r>
          </a:p>
          <a:p>
            <a:r>
              <a:rPr lang="en-GB" altLang="en-US"/>
              <a:t>XP is centred on two person teams of programmers (pair programming) similar to the surgeon co-pilot arrangement seen earlier.</a:t>
            </a:r>
          </a:p>
          <a:p>
            <a:r>
              <a:rPr lang="en-GB" altLang="en-US"/>
              <a:t>However, the task is usually smaller more specific; and their first job is to construct the test environment for it.</a:t>
            </a:r>
          </a:p>
          <a:p>
            <a:r>
              <a:rPr lang="en-GB" altLang="en-US"/>
              <a:t>Code is then generated with only as much design effort as is necessary to complete the task.</a:t>
            </a:r>
          </a:p>
          <a:p>
            <a:r>
              <a:rPr lang="en-GB" altLang="en-US"/>
              <a:t>When all the tests have been passed, the new code is integrated into the whole, and a new system is built - and becomes the new working system. </a:t>
            </a:r>
          </a:p>
        </p:txBody>
      </p:sp>
      <p:sp>
        <p:nvSpPr>
          <p:cNvPr id="4" name="Footer Placeholder 3"/>
          <p:cNvSpPr>
            <a:spLocks noGrp="1"/>
          </p:cNvSpPr>
          <p:nvPr>
            <p:ph type="ftr" sz="quarter" idx="4"/>
          </p:nvPr>
        </p:nvSpPr>
        <p:spPr/>
        <p:txBody>
          <a:bodyPr/>
          <a:lstStyle/>
          <a:p>
            <a:pPr>
              <a:defRPr/>
            </a:pPr>
            <a:r>
              <a:rPr lang="en-US"/>
              <a:t>COMP319</a:t>
            </a:r>
          </a:p>
        </p:txBody>
      </p:sp>
      <p:sp>
        <p:nvSpPr>
          <p:cNvPr id="1843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82F25BA3-39D5-401F-A324-17BB6EC84952}" type="slidenum">
              <a:rPr lang="en-US" altLang="en-US" sz="1300"/>
              <a:pPr>
                <a:spcBef>
                  <a:spcPct val="0"/>
                </a:spcBef>
              </a:pPr>
              <a:t>6</a:t>
            </a:fld>
            <a:endParaRPr lang="en-US" altLang="en-US"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This are the “user cases” of XP and Scrum programming.</a:t>
            </a:r>
          </a:p>
          <a:p>
            <a:r>
              <a:rPr lang="en-GB" altLang="en-US"/>
              <a:t>They meant to have the following properties:</a:t>
            </a:r>
          </a:p>
          <a:p>
            <a:r>
              <a:rPr lang="en-GB" altLang="en-US"/>
              <a:t>Independent of other user stories, so stand and fall on their own merit.</a:t>
            </a:r>
          </a:p>
          <a:p>
            <a:r>
              <a:rPr lang="en-GB" altLang="en-US"/>
              <a:t>Negotiable between the customer on the development team.</a:t>
            </a:r>
          </a:p>
          <a:p>
            <a:r>
              <a:rPr lang="en-GB" altLang="en-US"/>
              <a:t>They have to provide something of value to the customer.</a:t>
            </a:r>
          </a:p>
          <a:p>
            <a:r>
              <a:rPr lang="en-GB" altLang="en-US"/>
              <a:t>The amount of work required should be able to be estimated.</a:t>
            </a:r>
          </a:p>
          <a:p>
            <a:r>
              <a:rPr lang="en-GB" altLang="en-US"/>
              <a:t>They need to be small enough in size to be delivered in a reasonable length of time.</a:t>
            </a:r>
          </a:p>
          <a:p>
            <a:endParaRPr lang="en-GB" altLang="en-US"/>
          </a:p>
        </p:txBody>
      </p:sp>
      <p:sp>
        <p:nvSpPr>
          <p:cNvPr id="4" name="Footer Placeholder 3"/>
          <p:cNvSpPr>
            <a:spLocks noGrp="1"/>
          </p:cNvSpPr>
          <p:nvPr>
            <p:ph type="ftr" sz="quarter" idx="4"/>
          </p:nvPr>
        </p:nvSpPr>
        <p:spPr/>
        <p:txBody>
          <a:bodyPr/>
          <a:lstStyle/>
          <a:p>
            <a:pPr>
              <a:defRPr/>
            </a:pPr>
            <a:r>
              <a:rPr lang="en-US"/>
              <a:t>COMP319</a:t>
            </a:r>
          </a:p>
        </p:txBody>
      </p:sp>
      <p:sp>
        <p:nvSpPr>
          <p:cNvPr id="2048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627497A9-22F6-4D5E-8742-06C896BD7F74}" type="slidenum">
              <a:rPr lang="en-US" altLang="en-US" sz="1300"/>
              <a:pPr>
                <a:spcBef>
                  <a:spcPct val="0"/>
                </a:spcBef>
              </a:pPr>
              <a:t>7</a:t>
            </a:fld>
            <a:endParaRPr lang="en-US" altLang="en-US"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Note with a user story the description of the function is somewhat vague, it describes what has to be done.</a:t>
            </a:r>
          </a:p>
          <a:p>
            <a:r>
              <a:rPr lang="en-GB" altLang="en-US"/>
              <a:t>In XP the user stories on describe what first cut of the specification, </a:t>
            </a:r>
          </a:p>
        </p:txBody>
      </p:sp>
      <p:sp>
        <p:nvSpPr>
          <p:cNvPr id="4" name="Footer Placeholder 3"/>
          <p:cNvSpPr>
            <a:spLocks noGrp="1"/>
          </p:cNvSpPr>
          <p:nvPr>
            <p:ph type="ftr" sz="quarter" idx="4"/>
          </p:nvPr>
        </p:nvSpPr>
        <p:spPr/>
        <p:txBody>
          <a:bodyPr/>
          <a:lstStyle/>
          <a:p>
            <a:pPr>
              <a:defRPr/>
            </a:pPr>
            <a:r>
              <a:rPr lang="en-US"/>
              <a:t>COMP319</a:t>
            </a:r>
          </a:p>
        </p:txBody>
      </p:sp>
      <p:sp>
        <p:nvSpPr>
          <p:cNvPr id="2662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8FCACC97-E3B3-4D84-AA2B-BCBFBB88CC6E}" type="slidenum">
              <a:rPr lang="en-US" altLang="en-US" sz="1300"/>
              <a:pPr>
                <a:spcBef>
                  <a:spcPct val="0"/>
                </a:spcBef>
              </a:pPr>
              <a:t>18</a:t>
            </a:fld>
            <a:endParaRPr lang="en-US" altLang="en-US"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Who is going to pay for modifications from customers who keep changing their mind.</a:t>
            </a:r>
          </a:p>
          <a:p>
            <a:r>
              <a:rPr lang="en-GB" altLang="en-US"/>
              <a:t>With working code dominating over design, what is code quality of code documentation is poor, is Agile only</a:t>
            </a:r>
          </a:p>
          <a:p>
            <a:r>
              <a:rPr lang="en-GB" altLang="en-US"/>
              <a:t>suitable for highly skilled programmers.</a:t>
            </a:r>
          </a:p>
          <a:p>
            <a:r>
              <a:rPr lang="en-GB" altLang="en-US"/>
              <a:t>Is Agile suitable for large projects with many stakeholders, who controls the stakeholders.</a:t>
            </a:r>
          </a:p>
          <a:p>
            <a:endParaRPr lang="en-GB" altLang="en-US"/>
          </a:p>
          <a:p>
            <a:endParaRPr lang="en-GB" altLang="en-US"/>
          </a:p>
          <a:p>
            <a:endParaRPr lang="en-GB" altLang="en-US"/>
          </a:p>
          <a:p>
            <a:endParaRPr lang="en-GB" altLang="en-US"/>
          </a:p>
          <a:p>
            <a:endParaRPr lang="en-GB" altLang="en-US"/>
          </a:p>
          <a:p>
            <a:endParaRPr lang="en-GB" altLang="en-US"/>
          </a:p>
        </p:txBody>
      </p:sp>
      <p:sp>
        <p:nvSpPr>
          <p:cNvPr id="4" name="Footer Placeholder 3"/>
          <p:cNvSpPr>
            <a:spLocks noGrp="1"/>
          </p:cNvSpPr>
          <p:nvPr>
            <p:ph type="ftr" sz="quarter" idx="4"/>
          </p:nvPr>
        </p:nvSpPr>
        <p:spPr/>
        <p:txBody>
          <a:bodyPr/>
          <a:lstStyle/>
          <a:p>
            <a:pPr>
              <a:defRPr/>
            </a:pPr>
            <a:r>
              <a:rPr lang="en-US" dirty="0"/>
              <a:t>COMP319</a:t>
            </a:r>
          </a:p>
        </p:txBody>
      </p:sp>
      <p:sp>
        <p:nvSpPr>
          <p:cNvPr id="3174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0668A3EE-7D8D-48C8-82AF-3FFC9084B260}" type="slidenum">
              <a:rPr lang="en-US" altLang="en-US" sz="1300"/>
              <a:pPr>
                <a:spcBef>
                  <a:spcPct val="0"/>
                </a:spcBef>
              </a:pPr>
              <a:t>25</a:t>
            </a:fld>
            <a:endParaRPr lang="en-US" altLang="en-US"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Pair programming provides the benefit of reducing risk.</a:t>
            </a:r>
          </a:p>
          <a:p>
            <a:r>
              <a:rPr lang="en-GB" altLang="en-US"/>
              <a:t>Why, because the change of a design error or serious flaw passing 2 programmers working on the task is a lot</a:t>
            </a:r>
          </a:p>
          <a:p>
            <a:r>
              <a:rPr lang="en-GB" altLang="en-US"/>
              <a:t>lower than 1 programmer. A programmer working in a pair is a lot less likely to implement a “hack” or shortcut</a:t>
            </a:r>
          </a:p>
          <a:p>
            <a:r>
              <a:rPr lang="en-GB" altLang="en-US"/>
              <a:t>which is structurally unsound.  The observer has the time to review the code while it is being produced, therefore</a:t>
            </a:r>
          </a:p>
          <a:p>
            <a:r>
              <a:rPr lang="en-GB" altLang="en-US"/>
              <a:t>ensuring higher levels of quality.</a:t>
            </a:r>
          </a:p>
          <a:p>
            <a:r>
              <a:rPr lang="en-GB" altLang="en-US"/>
              <a:t>The concept of collect code ownership is important here, it means that responsibility for code that is developed is</a:t>
            </a:r>
          </a:p>
          <a:p>
            <a:r>
              <a:rPr lang="en-GB" altLang="en-US"/>
              <a:t>Owned by the whole team. Any member of the team, should be willing to debug or modify any code in the team.</a:t>
            </a:r>
          </a:p>
          <a:p>
            <a:r>
              <a:rPr lang="en-GB" altLang="en-US"/>
              <a:t>This reduces overall systematic risk in the development team. Can you work out why?</a:t>
            </a:r>
          </a:p>
          <a:p>
            <a:endParaRPr lang="en-GB" altLang="en-US"/>
          </a:p>
        </p:txBody>
      </p:sp>
      <p:sp>
        <p:nvSpPr>
          <p:cNvPr id="4" name="Footer Placeholder 3"/>
          <p:cNvSpPr>
            <a:spLocks noGrp="1"/>
          </p:cNvSpPr>
          <p:nvPr>
            <p:ph type="ftr" sz="quarter" idx="4"/>
          </p:nvPr>
        </p:nvSpPr>
        <p:spPr/>
        <p:txBody>
          <a:bodyPr/>
          <a:lstStyle/>
          <a:p>
            <a:pPr>
              <a:defRPr/>
            </a:pPr>
            <a:r>
              <a:rPr lang="en-US" dirty="0"/>
              <a:t>COMP319</a:t>
            </a:r>
          </a:p>
        </p:txBody>
      </p:sp>
      <p:sp>
        <p:nvSpPr>
          <p:cNvPr id="3584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D0F24F2C-7236-4ED5-84D8-88E24547FE66}" type="slidenum">
              <a:rPr lang="en-US" altLang="en-US" sz="1300"/>
              <a:pPr>
                <a:spcBef>
                  <a:spcPct val="0"/>
                </a:spcBef>
              </a:pPr>
              <a:t>28</a:t>
            </a:fld>
            <a:endParaRPr lang="en-US" altLang="en-US"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This is an advanced form of training.</a:t>
            </a:r>
          </a:p>
          <a:p>
            <a:r>
              <a:rPr lang="en-GB" altLang="en-US"/>
              <a:t>The lead programmer works on a particular software problem, working though how the problem is solved and </a:t>
            </a:r>
          </a:p>
          <a:p>
            <a:r>
              <a:rPr lang="en-GB" altLang="en-US"/>
              <a:t>showing by example best practise. The trainee can ask questions, make suggestions and eventually allowed to</a:t>
            </a:r>
          </a:p>
          <a:p>
            <a:r>
              <a:rPr lang="en-GB" altLang="en-US"/>
              <a:t>take over some of the development. </a:t>
            </a:r>
          </a:p>
        </p:txBody>
      </p:sp>
      <p:sp>
        <p:nvSpPr>
          <p:cNvPr id="4" name="Footer Placeholder 3"/>
          <p:cNvSpPr>
            <a:spLocks noGrp="1"/>
          </p:cNvSpPr>
          <p:nvPr>
            <p:ph type="ftr" sz="quarter" idx="4"/>
          </p:nvPr>
        </p:nvSpPr>
        <p:spPr/>
        <p:txBody>
          <a:bodyPr/>
          <a:lstStyle/>
          <a:p>
            <a:pPr>
              <a:defRPr/>
            </a:pPr>
            <a:r>
              <a:rPr lang="en-US" dirty="0"/>
              <a:t>COMP319</a:t>
            </a:r>
          </a:p>
        </p:txBody>
      </p:sp>
      <p:sp>
        <p:nvSpPr>
          <p:cNvPr id="3789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48AEBF80-C370-43E0-BC25-023CD768F0F6}" type="slidenum">
              <a:rPr lang="en-US" altLang="en-US" sz="1300"/>
              <a:pPr>
                <a:spcBef>
                  <a:spcPct val="0"/>
                </a:spcBef>
              </a:pPr>
              <a:t>32</a:t>
            </a:fld>
            <a:endParaRPr lang="en-US" altLang="en-US" sz="13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425351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6"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t>slide  </a:t>
            </a:r>
            <a:fld id="{1C420B9B-C21F-4257-BC5D-5EE18881A756}" type="slidenum">
              <a:rPr lang="en-US" altLang="en-US" smtClean="0"/>
              <a:pPr>
                <a:defRPr/>
              </a:pPr>
              <a:t>‹#›</a:t>
            </a:fld>
            <a:endParaRPr lang="en-US" altLang="en-US"/>
          </a:p>
        </p:txBody>
      </p:sp>
    </p:spTree>
    <p:extLst>
      <p:ext uri="{BB962C8B-B14F-4D97-AF65-F5344CB8AC3E}">
        <p14:creationId xmlns:p14="http://schemas.microsoft.com/office/powerpoint/2010/main" val="4253042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5"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t>slide  </a:t>
            </a:r>
            <a:fld id="{4CF823DC-C4AD-452A-947E-F95D070B6FB7}" type="slidenum">
              <a:rPr lang="en-US" altLang="en-US" smtClean="0"/>
              <a:pPr>
                <a:defRPr/>
              </a:pPr>
              <a:t>‹#›</a:t>
            </a:fld>
            <a:endParaRPr lang="en-US" altLang="en-US"/>
          </a:p>
        </p:txBody>
      </p:sp>
    </p:spTree>
    <p:extLst>
      <p:ext uri="{BB962C8B-B14F-4D97-AF65-F5344CB8AC3E}">
        <p14:creationId xmlns:p14="http://schemas.microsoft.com/office/powerpoint/2010/main" val="953564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81050"/>
            <a:ext cx="2057400" cy="54562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781050"/>
            <a:ext cx="6019800" cy="5456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5"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t>slide  </a:t>
            </a:r>
            <a:fld id="{A2969DF2-B61D-4646-903F-F32F1B6F3368}" type="slidenum">
              <a:rPr lang="en-US" altLang="en-US" smtClean="0"/>
              <a:pPr>
                <a:defRPr/>
              </a:pPr>
              <a:t>‹#›</a:t>
            </a:fld>
            <a:endParaRPr lang="en-US" altLang="en-US"/>
          </a:p>
        </p:txBody>
      </p:sp>
    </p:spTree>
    <p:extLst>
      <p:ext uri="{BB962C8B-B14F-4D97-AF65-F5344CB8AC3E}">
        <p14:creationId xmlns:p14="http://schemas.microsoft.com/office/powerpoint/2010/main" val="2556347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246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5"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t>slide  </a:t>
            </a:r>
            <a:fld id="{BD5A7E2A-539C-4F66-A2C3-C799D61BCAF2}" type="slidenum">
              <a:rPr lang="en-US" altLang="en-US" smtClean="0"/>
              <a:pPr>
                <a:defRPr/>
              </a:pPr>
              <a:t>‹#›</a:t>
            </a:fld>
            <a:endParaRPr lang="en-US" altLang="en-US"/>
          </a:p>
        </p:txBody>
      </p:sp>
    </p:spTree>
    <p:extLst>
      <p:ext uri="{BB962C8B-B14F-4D97-AF65-F5344CB8AC3E}">
        <p14:creationId xmlns:p14="http://schemas.microsoft.com/office/powerpoint/2010/main" val="58768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 University of Liverpool</a:t>
            </a:r>
          </a:p>
        </p:txBody>
      </p:sp>
      <p:sp>
        <p:nvSpPr>
          <p:cNvPr id="5" name="Footer Placeholder 4"/>
          <p:cNvSpPr>
            <a:spLocks noGrp="1"/>
          </p:cNvSpPr>
          <p:nvPr>
            <p:ph type="ftr" sz="quarter" idx="11"/>
          </p:nvPr>
        </p:nvSpPr>
        <p:spPr/>
        <p:txBody>
          <a:bodyPr/>
          <a:lstStyle>
            <a:lvl1pPr>
              <a:defRPr/>
            </a:lvl1pPr>
          </a:lstStyle>
          <a:p>
            <a:pPr>
              <a:defRPr/>
            </a:pPr>
            <a:r>
              <a:rPr lang="en-IE"/>
              <a:t>COMP 319</a:t>
            </a: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ltLang="en-US"/>
              <a:t>slide  </a:t>
            </a:r>
            <a:fld id="{B4C2D013-8ABD-49D8-AA71-51D5FABBDDFE}" type="slidenum">
              <a:rPr lang="en-US" altLang="en-US" smtClean="0"/>
              <a:pPr>
                <a:defRPr/>
              </a:pPr>
              <a:t>‹#›</a:t>
            </a:fld>
            <a:endParaRPr lang="en-US" altLang="en-US"/>
          </a:p>
        </p:txBody>
      </p:sp>
    </p:spTree>
    <p:extLst>
      <p:ext uri="{BB962C8B-B14F-4D97-AF65-F5344CB8AC3E}">
        <p14:creationId xmlns:p14="http://schemas.microsoft.com/office/powerpoint/2010/main" val="2097834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65288"/>
            <a:ext cx="3848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457700" y="1665288"/>
            <a:ext cx="3848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6"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t>slide  </a:t>
            </a:r>
            <a:fld id="{FA0158FB-B593-4784-80CA-BB87F5EF5AB9}" type="slidenum">
              <a:rPr lang="en-US" altLang="en-US" smtClean="0"/>
              <a:pPr>
                <a:defRPr/>
              </a:pPr>
              <a:t>‹#›</a:t>
            </a:fld>
            <a:endParaRPr lang="en-US" altLang="en-US"/>
          </a:p>
        </p:txBody>
      </p:sp>
    </p:spTree>
    <p:extLst>
      <p:ext uri="{BB962C8B-B14F-4D97-AF65-F5344CB8AC3E}">
        <p14:creationId xmlns:p14="http://schemas.microsoft.com/office/powerpoint/2010/main" val="4229776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8"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en-US"/>
              <a:t>slide  </a:t>
            </a:r>
            <a:fld id="{4CEC632F-3F90-4657-80F4-A069EFCC4FDD}" type="slidenum">
              <a:rPr lang="en-US" altLang="en-US" smtClean="0"/>
              <a:pPr>
                <a:defRPr/>
              </a:pPr>
              <a:t>‹#›</a:t>
            </a:fld>
            <a:endParaRPr lang="en-US" altLang="en-US"/>
          </a:p>
        </p:txBody>
      </p:sp>
    </p:spTree>
    <p:extLst>
      <p:ext uri="{BB962C8B-B14F-4D97-AF65-F5344CB8AC3E}">
        <p14:creationId xmlns:p14="http://schemas.microsoft.com/office/powerpoint/2010/main" val="157295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4"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en-US"/>
              <a:t>slide  </a:t>
            </a:r>
            <a:fld id="{DEF81583-C41E-4EAB-AF39-65D0F1E25EBA}" type="slidenum">
              <a:rPr lang="en-US" altLang="en-US" smtClean="0"/>
              <a:pPr>
                <a:defRPr/>
              </a:pPr>
              <a:t>‹#›</a:t>
            </a:fld>
            <a:endParaRPr lang="en-US" altLang="en-US"/>
          </a:p>
        </p:txBody>
      </p:sp>
    </p:spTree>
    <p:extLst>
      <p:ext uri="{BB962C8B-B14F-4D97-AF65-F5344CB8AC3E}">
        <p14:creationId xmlns:p14="http://schemas.microsoft.com/office/powerpoint/2010/main" val="230541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3"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r>
              <a:rPr lang="en-US" altLang="en-US"/>
              <a:t>slide  </a:t>
            </a:r>
            <a:fld id="{C53E69CE-85BB-465E-BF17-B808FDD0CE60}" type="slidenum">
              <a:rPr lang="en-US" altLang="en-US" smtClean="0"/>
              <a:pPr>
                <a:defRPr/>
              </a:pPr>
              <a:t>‹#›</a:t>
            </a:fld>
            <a:endParaRPr lang="en-US" altLang="en-US"/>
          </a:p>
        </p:txBody>
      </p:sp>
    </p:spTree>
    <p:extLst>
      <p:ext uri="{BB962C8B-B14F-4D97-AF65-F5344CB8AC3E}">
        <p14:creationId xmlns:p14="http://schemas.microsoft.com/office/powerpoint/2010/main" val="1251570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t>© </a:t>
            </a:r>
            <a:r>
              <a:rPr lang="en-US" err="1"/>
              <a:t>Orbitage</a:t>
            </a:r>
            <a:r>
              <a:rPr lang="en-US"/>
              <a:t> 2011</a:t>
            </a:r>
          </a:p>
        </p:txBody>
      </p:sp>
      <p:sp>
        <p:nvSpPr>
          <p:cNvPr id="6" name="Footer Placeholder 5"/>
          <p:cNvSpPr>
            <a:spLocks noGrp="1"/>
          </p:cNvSpPr>
          <p:nvPr>
            <p:ph type="ftr" sz="quarter" idx="11"/>
          </p:nvPr>
        </p:nvSpPr>
        <p:spPr/>
        <p:txBody>
          <a:bodyPr/>
          <a:lstStyle>
            <a:lvl1pPr>
              <a:defRPr/>
            </a:lvl1pPr>
          </a:lstStyle>
          <a:p>
            <a:pPr>
              <a:defRPr/>
            </a:pPr>
            <a:r>
              <a:rPr lang="en-IE"/>
              <a:t>Introduction to IPTV</a:t>
            </a:r>
            <a:endParaRPr lang="en-US"/>
          </a:p>
        </p:txBody>
      </p:sp>
      <p:sp>
        <p:nvSpPr>
          <p:cNvPr id="7" name="Slide Number Placeholder 6"/>
          <p:cNvSpPr>
            <a:spLocks noGrp="1"/>
          </p:cNvSpPr>
          <p:nvPr>
            <p:ph type="sldNum" sz="quarter" idx="12"/>
          </p:nvPr>
        </p:nvSpPr>
        <p:spPr/>
        <p:txBody>
          <a:bodyPr/>
          <a:lstStyle>
            <a:lvl1pPr>
              <a:defRPr/>
            </a:lvl1pPr>
          </a:lstStyle>
          <a:p>
            <a:pPr>
              <a:defRPr/>
            </a:pPr>
            <a:r>
              <a:rPr lang="en-US" altLang="en-US"/>
              <a:t>slide  </a:t>
            </a:r>
            <a:fld id="{0BEC32D3-73CF-43C5-BBFC-859A3523793C}" type="slidenum">
              <a:rPr lang="en-US" altLang="en-US" smtClean="0"/>
              <a:pPr>
                <a:defRPr/>
              </a:pPr>
              <a:t>‹#›</a:t>
            </a:fld>
            <a:endParaRPr lang="en-US" altLang="en-US"/>
          </a:p>
        </p:txBody>
      </p:sp>
    </p:spTree>
    <p:extLst>
      <p:ext uri="{BB962C8B-B14F-4D97-AF65-F5344CB8AC3E}">
        <p14:creationId xmlns:p14="http://schemas.microsoft.com/office/powerpoint/2010/main" val="3097595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9"/>
          <p:cNvSpPr>
            <a:spLocks noGrp="1" noChangeArrowheads="1"/>
          </p:cNvSpPr>
          <p:nvPr>
            <p:ph type="body" idx="1"/>
          </p:nvPr>
        </p:nvSpPr>
        <p:spPr bwMode="auto">
          <a:xfrm>
            <a:off x="457200" y="1665288"/>
            <a:ext cx="7848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60775" y="6477000"/>
            <a:ext cx="2135188"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200" b="0">
                <a:solidFill>
                  <a:srgbClr val="08515E"/>
                </a:solidFill>
                <a:latin typeface="TheSans B5 Plain" pitchFamily="34" charset="0"/>
                <a:cs typeface="+mn-cs"/>
              </a:defRPr>
            </a:lvl1pPr>
          </a:lstStyle>
          <a:p>
            <a:pPr>
              <a:defRPr/>
            </a:pPr>
            <a:r>
              <a:rPr lang="en-US"/>
              <a:t>© University of Liverpool</a:t>
            </a:r>
          </a:p>
        </p:txBody>
      </p:sp>
      <p:sp>
        <p:nvSpPr>
          <p:cNvPr id="1029" name="Rectangle 5"/>
          <p:cNvSpPr>
            <a:spLocks noGrp="1" noChangeArrowheads="1"/>
          </p:cNvSpPr>
          <p:nvPr>
            <p:ph type="ftr" sz="quarter" idx="3"/>
          </p:nvPr>
        </p:nvSpPr>
        <p:spPr bwMode="auto">
          <a:xfrm>
            <a:off x="457200" y="6477000"/>
            <a:ext cx="3043238"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solidFill>
                  <a:srgbClr val="08515E"/>
                </a:solidFill>
                <a:latin typeface="TheSans B5 Plain" pitchFamily="34" charset="0"/>
                <a:cs typeface="+mn-cs"/>
              </a:defRPr>
            </a:lvl1pPr>
          </a:lstStyle>
          <a:p>
            <a:pPr>
              <a:defRPr/>
            </a:pPr>
            <a:r>
              <a:rPr lang="en-IE"/>
              <a:t>COMP319</a:t>
            </a:r>
            <a:endParaRPr lang="en-US"/>
          </a:p>
        </p:txBody>
      </p:sp>
      <p:sp>
        <p:nvSpPr>
          <p:cNvPr id="1030" name="Rectangle 6"/>
          <p:cNvSpPr>
            <a:spLocks noGrp="1" noChangeArrowheads="1"/>
          </p:cNvSpPr>
          <p:nvPr>
            <p:ph type="sldNum" sz="quarter" idx="4"/>
          </p:nvPr>
        </p:nvSpPr>
        <p:spPr bwMode="auto">
          <a:xfrm>
            <a:off x="7391400" y="6477000"/>
            <a:ext cx="1371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solidFill>
                  <a:srgbClr val="08515E"/>
                </a:solidFill>
              </a:defRPr>
            </a:lvl1pPr>
          </a:lstStyle>
          <a:p>
            <a:pPr>
              <a:defRPr/>
            </a:pPr>
            <a:r>
              <a:rPr lang="en-US" altLang="en-US"/>
              <a:t>slide  </a:t>
            </a:r>
            <a:fld id="{5A99E2FA-D617-4565-A8F9-A5816CFCC6D3}" type="slidenum">
              <a:rPr lang="en-US" altLang="en-US" smtClean="0"/>
              <a:pPr>
                <a:defRPr/>
              </a:pPr>
              <a:t>‹#›</a:t>
            </a:fld>
            <a:endParaRPr lang="en-US" altLang="en-US"/>
          </a:p>
        </p:txBody>
      </p:sp>
      <p:sp>
        <p:nvSpPr>
          <p:cNvPr id="2" name="Rectangle 38"/>
          <p:cNvSpPr>
            <a:spLocks noGrp="1" noChangeArrowheads="1"/>
          </p:cNvSpPr>
          <p:nvPr>
            <p:ph type="title"/>
          </p:nvPr>
        </p:nvSpPr>
        <p:spPr bwMode="auto">
          <a:xfrm>
            <a:off x="457200" y="781050"/>
            <a:ext cx="82296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73" r:id="rId3"/>
    <p:sldLayoutId id="2147483783" r:id="rId4"/>
    <p:sldLayoutId id="2147483774" r:id="rId5"/>
    <p:sldLayoutId id="2147483775" r:id="rId6"/>
    <p:sldLayoutId id="2147483776" r:id="rId7"/>
    <p:sldLayoutId id="2147483777" r:id="rId8"/>
    <p:sldLayoutId id="2147483784" r:id="rId9"/>
    <p:sldLayoutId id="2147483778" r:id="rId10"/>
    <p:sldLayoutId id="2147483779" r:id="rId11"/>
    <p:sldLayoutId id="2147483780" r:id="rId12"/>
  </p:sldLayoutIdLst>
  <p:hf hdr="0"/>
  <p:txStyles>
    <p:titleStyle>
      <a:lvl1pPr algn="l" rtl="0" eaLnBrk="0" fontAlgn="base" hangingPunct="0">
        <a:spcBef>
          <a:spcPct val="0"/>
        </a:spcBef>
        <a:spcAft>
          <a:spcPct val="0"/>
        </a:spcAft>
        <a:defRPr sz="3800">
          <a:solidFill>
            <a:srgbClr val="08515E"/>
          </a:solidFill>
          <a:latin typeface="+mj-lt"/>
          <a:ea typeface="+mj-ea"/>
          <a:cs typeface="+mj-cs"/>
        </a:defRPr>
      </a:lvl1pPr>
      <a:lvl2pPr algn="l" rtl="0" eaLnBrk="0" fontAlgn="base" hangingPunct="0">
        <a:spcBef>
          <a:spcPct val="0"/>
        </a:spcBef>
        <a:spcAft>
          <a:spcPct val="0"/>
        </a:spcAft>
        <a:defRPr sz="3800">
          <a:solidFill>
            <a:srgbClr val="08515E"/>
          </a:solidFill>
          <a:latin typeface="TheSans B7 Bold" pitchFamily="34" charset="0"/>
        </a:defRPr>
      </a:lvl2pPr>
      <a:lvl3pPr algn="l" rtl="0" eaLnBrk="0" fontAlgn="base" hangingPunct="0">
        <a:spcBef>
          <a:spcPct val="0"/>
        </a:spcBef>
        <a:spcAft>
          <a:spcPct val="0"/>
        </a:spcAft>
        <a:defRPr sz="3800">
          <a:solidFill>
            <a:srgbClr val="08515E"/>
          </a:solidFill>
          <a:latin typeface="TheSans B7 Bold" pitchFamily="34" charset="0"/>
        </a:defRPr>
      </a:lvl3pPr>
      <a:lvl4pPr algn="l" rtl="0" eaLnBrk="0" fontAlgn="base" hangingPunct="0">
        <a:spcBef>
          <a:spcPct val="0"/>
        </a:spcBef>
        <a:spcAft>
          <a:spcPct val="0"/>
        </a:spcAft>
        <a:defRPr sz="3800">
          <a:solidFill>
            <a:srgbClr val="08515E"/>
          </a:solidFill>
          <a:latin typeface="TheSans B7 Bold" pitchFamily="34" charset="0"/>
        </a:defRPr>
      </a:lvl4pPr>
      <a:lvl5pPr algn="l" rtl="0" eaLnBrk="0" fontAlgn="base" hangingPunct="0">
        <a:spcBef>
          <a:spcPct val="0"/>
        </a:spcBef>
        <a:spcAft>
          <a:spcPct val="0"/>
        </a:spcAft>
        <a:defRPr sz="3800">
          <a:solidFill>
            <a:srgbClr val="08515E"/>
          </a:solidFill>
          <a:latin typeface="TheSans B7 Bold" pitchFamily="34" charset="0"/>
        </a:defRPr>
      </a:lvl5pPr>
      <a:lvl6pPr marL="457200" algn="l" rtl="0" fontAlgn="base">
        <a:spcBef>
          <a:spcPct val="0"/>
        </a:spcBef>
        <a:spcAft>
          <a:spcPct val="0"/>
        </a:spcAft>
        <a:defRPr sz="3800">
          <a:solidFill>
            <a:srgbClr val="08515E"/>
          </a:solidFill>
          <a:latin typeface="TheSans B7 Bold" pitchFamily="34" charset="0"/>
        </a:defRPr>
      </a:lvl6pPr>
      <a:lvl7pPr marL="914400" algn="l" rtl="0" fontAlgn="base">
        <a:spcBef>
          <a:spcPct val="0"/>
        </a:spcBef>
        <a:spcAft>
          <a:spcPct val="0"/>
        </a:spcAft>
        <a:defRPr sz="3800">
          <a:solidFill>
            <a:srgbClr val="08515E"/>
          </a:solidFill>
          <a:latin typeface="TheSans B7 Bold" pitchFamily="34" charset="0"/>
        </a:defRPr>
      </a:lvl7pPr>
      <a:lvl8pPr marL="1371600" algn="l" rtl="0" fontAlgn="base">
        <a:spcBef>
          <a:spcPct val="0"/>
        </a:spcBef>
        <a:spcAft>
          <a:spcPct val="0"/>
        </a:spcAft>
        <a:defRPr sz="3800">
          <a:solidFill>
            <a:srgbClr val="08515E"/>
          </a:solidFill>
          <a:latin typeface="TheSans B7 Bold" pitchFamily="34" charset="0"/>
        </a:defRPr>
      </a:lvl8pPr>
      <a:lvl9pPr marL="1828800" algn="l" rtl="0" fontAlgn="base">
        <a:spcBef>
          <a:spcPct val="0"/>
        </a:spcBef>
        <a:spcAft>
          <a:spcPct val="0"/>
        </a:spcAft>
        <a:defRPr sz="3800">
          <a:solidFill>
            <a:srgbClr val="08515E"/>
          </a:solidFill>
          <a:latin typeface="TheSans B7 Bold" pitchFamily="34" charset="0"/>
        </a:defRPr>
      </a:lvl9pPr>
    </p:titleStyle>
    <p:bodyStyle>
      <a:lvl1pPr marL="342900" indent="-342900" algn="l" rtl="0" eaLnBrk="0" fontAlgn="base" hangingPunct="0">
        <a:lnSpc>
          <a:spcPct val="90000"/>
        </a:lnSpc>
        <a:spcBef>
          <a:spcPct val="20000"/>
        </a:spcBef>
        <a:spcAft>
          <a:spcPct val="0"/>
        </a:spcAft>
        <a:buFont typeface="Times" panose="02020603050405020304" pitchFamily="18" charset="0"/>
        <a:buChar char="•"/>
        <a:tabLst>
          <a:tab pos="685800" algn="l"/>
        </a:tabLst>
        <a:defRPr sz="3200">
          <a:solidFill>
            <a:srgbClr val="08515E"/>
          </a:solidFill>
          <a:latin typeface="+mn-lt"/>
          <a:ea typeface="+mn-ea"/>
          <a:cs typeface="+mn-cs"/>
        </a:defRPr>
      </a:lvl1pPr>
      <a:lvl2pPr marL="685800" indent="-228600" algn="l" rtl="0" eaLnBrk="0" fontAlgn="base" hangingPunct="0">
        <a:lnSpc>
          <a:spcPct val="90000"/>
        </a:lnSpc>
        <a:spcBef>
          <a:spcPct val="20000"/>
        </a:spcBef>
        <a:spcAft>
          <a:spcPct val="0"/>
        </a:spcAft>
        <a:buFont typeface="Times CE"/>
        <a:buChar char="-"/>
        <a:tabLst>
          <a:tab pos="685800" algn="l"/>
        </a:tabLst>
        <a:defRPr sz="3200">
          <a:solidFill>
            <a:srgbClr val="336600"/>
          </a:solidFill>
          <a:latin typeface="TheSans B5 Plain" pitchFamily="34" charset="0"/>
        </a:defRPr>
      </a:lvl2pPr>
      <a:lvl3pPr marL="1028700" indent="-228600" algn="l" rtl="0" eaLnBrk="0" fontAlgn="base" hangingPunct="0">
        <a:lnSpc>
          <a:spcPct val="90000"/>
        </a:lnSpc>
        <a:spcBef>
          <a:spcPct val="20000"/>
        </a:spcBef>
        <a:spcAft>
          <a:spcPct val="0"/>
        </a:spcAft>
        <a:buFont typeface="Times" panose="02020603050405020304" pitchFamily="18" charset="0"/>
        <a:buChar char="-"/>
        <a:tabLst>
          <a:tab pos="685800" algn="l"/>
        </a:tabLst>
        <a:defRPr sz="2800">
          <a:solidFill>
            <a:srgbClr val="08515E"/>
          </a:solidFill>
          <a:latin typeface="TheSans B5 Plain" pitchFamily="34" charset="0"/>
        </a:defRPr>
      </a:lvl3pPr>
      <a:lvl4pPr marL="1485900" indent="-228600" algn="l" rtl="0" eaLnBrk="0" fontAlgn="base" hangingPunct="0">
        <a:lnSpc>
          <a:spcPct val="90000"/>
        </a:lnSpc>
        <a:spcBef>
          <a:spcPct val="20000"/>
        </a:spcBef>
        <a:spcAft>
          <a:spcPct val="0"/>
        </a:spcAft>
        <a:buFont typeface="Times" panose="02020603050405020304" pitchFamily="18" charset="0"/>
        <a:buChar char="-"/>
        <a:tabLst>
          <a:tab pos="685800" algn="l"/>
        </a:tabLst>
        <a:defRPr sz="2400">
          <a:solidFill>
            <a:srgbClr val="336600"/>
          </a:solidFill>
          <a:latin typeface="TheSans B5 Plain" pitchFamily="34" charset="0"/>
        </a:defRPr>
      </a:lvl4pPr>
      <a:lvl5pPr marL="1892300" indent="-177800" algn="l" rtl="0" eaLnBrk="0" fontAlgn="base" hangingPunct="0">
        <a:lnSpc>
          <a:spcPct val="90000"/>
        </a:lnSpc>
        <a:spcBef>
          <a:spcPct val="20000"/>
        </a:spcBef>
        <a:spcAft>
          <a:spcPct val="0"/>
        </a:spcAft>
        <a:buFont typeface="Times" panose="02020603050405020304" pitchFamily="18" charset="0"/>
        <a:buChar char="-"/>
        <a:tabLst>
          <a:tab pos="685800" algn="l"/>
        </a:tabLst>
        <a:defRPr sz="2400">
          <a:solidFill>
            <a:srgbClr val="08515E"/>
          </a:solidFill>
          <a:latin typeface="TheSans B5 Plain" pitchFamily="34" charset="0"/>
        </a:defRPr>
      </a:lvl5pPr>
      <a:lvl6pPr marL="23495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6pPr>
      <a:lvl7pPr marL="28067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7pPr>
      <a:lvl8pPr marL="32639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8pPr>
      <a:lvl9pPr marL="37211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429000"/>
            <a:ext cx="7772400" cy="1362075"/>
          </a:xfrm>
        </p:spPr>
        <p:txBody>
          <a:bodyPr/>
          <a:lstStyle/>
          <a:p>
            <a:pPr eaLnBrk="1" hangingPunct="1">
              <a:defRPr/>
            </a:pPr>
            <a:r>
              <a:rPr lang="en-GB"/>
              <a:t>Agile </a:t>
            </a:r>
            <a:r>
              <a:rPr lang="en-GB" dirty="0" err="1"/>
              <a:t>xp</a:t>
            </a:r>
            <a:r>
              <a:rPr lang="en-GB" dirty="0"/>
              <a:t> AND SCRUM</a:t>
            </a:r>
          </a:p>
        </p:txBody>
      </p:sp>
      <p:sp>
        <p:nvSpPr>
          <p:cNvPr id="6147"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6148"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 319</a:t>
            </a:r>
            <a:endParaRPr lang="en-US" sz="1200" dirty="0">
              <a:solidFill>
                <a:srgbClr val="08515E"/>
              </a:solidFill>
            </a:endParaRPr>
          </a:p>
        </p:txBody>
      </p:sp>
      <p:sp>
        <p:nvSpPr>
          <p:cNvPr id="81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Font typeface="Times" panose="02020603050405020304" pitchFamily="18" charset="0"/>
              <a:buChar char="•"/>
              <a:defRPr sz="3200">
                <a:solidFill>
                  <a:srgbClr val="08515E"/>
                </a:solidFill>
                <a:latin typeface="TheSans B7 Bold"/>
              </a:defRPr>
            </a:lvl1pPr>
            <a:lvl2pPr marL="742950" indent="-285750">
              <a:lnSpc>
                <a:spcPct val="90000"/>
              </a:lnSpc>
              <a:spcBef>
                <a:spcPct val="20000"/>
              </a:spcBef>
              <a:buFont typeface="Times CE"/>
              <a:buChar char="-"/>
              <a:defRPr sz="3200">
                <a:solidFill>
                  <a:srgbClr val="336600"/>
                </a:solidFill>
                <a:latin typeface="TheSans B5 Plain"/>
              </a:defRPr>
            </a:lvl2pPr>
            <a:lvl3pPr marL="1143000" indent="-228600">
              <a:lnSpc>
                <a:spcPct val="90000"/>
              </a:lnSpc>
              <a:spcBef>
                <a:spcPct val="20000"/>
              </a:spcBef>
              <a:buFont typeface="Times" panose="02020603050405020304" pitchFamily="18" charset="0"/>
              <a:buChar char="-"/>
              <a:defRPr sz="2800">
                <a:solidFill>
                  <a:srgbClr val="08515E"/>
                </a:solidFill>
                <a:latin typeface="TheSans B5 Plain"/>
              </a:defRPr>
            </a:lvl3pPr>
            <a:lvl4pPr marL="1600200" indent="-228600">
              <a:lnSpc>
                <a:spcPct val="90000"/>
              </a:lnSpc>
              <a:spcBef>
                <a:spcPct val="20000"/>
              </a:spcBef>
              <a:buFont typeface="Times" panose="02020603050405020304" pitchFamily="18" charset="0"/>
              <a:buChar char="-"/>
              <a:defRPr sz="2400">
                <a:solidFill>
                  <a:srgbClr val="336600"/>
                </a:solidFill>
                <a:latin typeface="TheSans B5 Plain"/>
              </a:defRPr>
            </a:lvl4pPr>
            <a:lvl5pPr marL="2057400" indent="-228600">
              <a:lnSpc>
                <a:spcPct val="90000"/>
              </a:lnSpc>
              <a:spcBef>
                <a:spcPct val="20000"/>
              </a:spcBef>
              <a:buFont typeface="Times" panose="02020603050405020304" pitchFamily="18" charset="0"/>
              <a:buChar char="-"/>
              <a:defRPr sz="2400">
                <a:solidFill>
                  <a:srgbClr val="08515E"/>
                </a:solidFill>
                <a:latin typeface="TheSans B5 Plain"/>
              </a:defRPr>
            </a:lvl5pPr>
            <a:lvl6pPr marL="25146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6pPr>
            <a:lvl7pPr marL="29718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7pPr>
            <a:lvl8pPr marL="34290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8pPr>
            <a:lvl9pPr marL="38862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9pPr>
          </a:lstStyle>
          <a:p>
            <a:pPr>
              <a:lnSpc>
                <a:spcPct val="100000"/>
              </a:lnSpc>
              <a:spcBef>
                <a:spcPct val="0"/>
              </a:spcBef>
              <a:buFontTx/>
              <a:buNone/>
            </a:pPr>
            <a:r>
              <a:rPr lang="en-US" altLang="en-US" sz="1200">
                <a:latin typeface="TheSans B5 Plain"/>
              </a:rPr>
              <a:t>slide  </a:t>
            </a:r>
            <a:fld id="{FD90C01B-199F-45C6-AABD-CAC11DDD0CCD}" type="slidenum">
              <a:rPr lang="en-US" altLang="en-US" sz="1200" smtClean="0">
                <a:latin typeface="TheSans B5 Plain"/>
              </a:rPr>
              <a:pPr>
                <a:lnSpc>
                  <a:spcPct val="100000"/>
                </a:lnSpc>
                <a:spcBef>
                  <a:spcPct val="0"/>
                </a:spcBef>
                <a:buFontTx/>
                <a:buNone/>
              </a:pPr>
              <a:t>1</a:t>
            </a:fld>
            <a:endParaRPr lang="en-US" altLang="en-US" sz="1200">
              <a:latin typeface="TheSans B5 Pla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altLang="en-US"/>
              <a:t>Independence in user stories in practise</a:t>
            </a:r>
          </a:p>
        </p:txBody>
      </p:sp>
      <p:sp>
        <p:nvSpPr>
          <p:cNvPr id="23555" name="Content Placeholder 2"/>
          <p:cNvSpPr>
            <a:spLocks noGrp="1"/>
          </p:cNvSpPr>
          <p:nvPr>
            <p:ph idx="1"/>
          </p:nvPr>
        </p:nvSpPr>
        <p:spPr/>
        <p:txBody>
          <a:bodyPr/>
          <a:lstStyle/>
          <a:p>
            <a:r>
              <a:rPr lang="en-GB" altLang="en-US"/>
              <a:t>Image a user login with password reminder</a:t>
            </a:r>
          </a:p>
          <a:p>
            <a:r>
              <a:rPr lang="en-GB" altLang="en-US"/>
              <a:t>Is the password reminder part of login user story</a:t>
            </a:r>
          </a:p>
          <a:p>
            <a:r>
              <a:rPr lang="en-GB" altLang="en-US"/>
              <a:t>If password is part of login you now have a larger user story (not so good)</a:t>
            </a:r>
          </a:p>
          <a:p>
            <a:r>
              <a:rPr lang="en-GB" altLang="en-US"/>
              <a:t>Is forgot password protocol determined by login protocol</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235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heSans B5 Plain"/>
                <a:cs typeface="Arial" panose="020B0604020202020204" pitchFamily="34" charset="0"/>
              </a:defRPr>
            </a:lvl1pPr>
            <a:lvl2pPr marL="742950" indent="-285750">
              <a:defRPr sz="2400">
                <a:solidFill>
                  <a:schemeClr val="tx1"/>
                </a:solidFill>
                <a:latin typeface="TheSans B5 Plain"/>
                <a:cs typeface="Arial" panose="020B0604020202020204" pitchFamily="34" charset="0"/>
              </a:defRPr>
            </a:lvl2pPr>
            <a:lvl3pPr marL="1143000" indent="-228600">
              <a:defRPr sz="2400">
                <a:solidFill>
                  <a:schemeClr val="tx1"/>
                </a:solidFill>
                <a:latin typeface="TheSans B5 Plain"/>
                <a:cs typeface="Arial" panose="020B0604020202020204" pitchFamily="34" charset="0"/>
              </a:defRPr>
            </a:lvl3pPr>
            <a:lvl4pPr marL="1600200" indent="-228600">
              <a:defRPr sz="2400">
                <a:solidFill>
                  <a:schemeClr val="tx1"/>
                </a:solidFill>
                <a:latin typeface="TheSans B5 Plain"/>
                <a:cs typeface="Arial" panose="020B0604020202020204" pitchFamily="34" charset="0"/>
              </a:defRPr>
            </a:lvl4pPr>
            <a:lvl5pPr marL="2057400" indent="-22860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DDB41F38-9C09-4E52-BFEC-3F11EF830C84}" type="slidenum">
              <a:rPr lang="en-US" altLang="en-US" sz="1200" smtClean="0">
                <a:solidFill>
                  <a:srgbClr val="08515E"/>
                </a:solidFill>
              </a:rPr>
              <a:pPr/>
              <a:t>10</a:t>
            </a:fld>
            <a:endParaRPr lang="en-US" altLang="en-US" sz="1200">
              <a:solidFill>
                <a:srgbClr val="08515E"/>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661988"/>
          </a:xfrm>
        </p:spPr>
        <p:txBody>
          <a:bodyPr/>
          <a:lstStyle/>
          <a:p>
            <a:r>
              <a:rPr lang="en-GB" dirty="0"/>
              <a:t>Negotiable</a:t>
            </a:r>
          </a:p>
        </p:txBody>
      </p:sp>
      <p:sp>
        <p:nvSpPr>
          <p:cNvPr id="3" name="Content Placeholder 2"/>
          <p:cNvSpPr>
            <a:spLocks noGrp="1"/>
          </p:cNvSpPr>
          <p:nvPr>
            <p:ph idx="1"/>
          </p:nvPr>
        </p:nvSpPr>
        <p:spPr>
          <a:xfrm>
            <a:off x="457200" y="980728"/>
            <a:ext cx="7848600" cy="4572000"/>
          </a:xfrm>
        </p:spPr>
        <p:txBody>
          <a:bodyPr/>
          <a:lstStyle/>
          <a:p>
            <a:r>
              <a:rPr lang="en-GB" sz="2800" dirty="0"/>
              <a:t>Not all development written in original spec. always needs to be developed as is</a:t>
            </a:r>
          </a:p>
          <a:p>
            <a:r>
              <a:rPr lang="en-GB" sz="2800" dirty="0"/>
              <a:t>By negotiating a stakeholder may get</a:t>
            </a:r>
          </a:p>
          <a:p>
            <a:pPr lvl="1"/>
            <a:r>
              <a:rPr lang="en-GB" sz="2800" dirty="0"/>
              <a:t>Software at a cheaper price</a:t>
            </a:r>
          </a:p>
          <a:p>
            <a:pPr lvl="1"/>
            <a:r>
              <a:rPr lang="en-GB" sz="2800" dirty="0"/>
              <a:t>A useful working product developed on time</a:t>
            </a:r>
          </a:p>
          <a:p>
            <a:r>
              <a:rPr lang="en-GB" sz="2800" dirty="0"/>
              <a:t>Negotiation</a:t>
            </a:r>
          </a:p>
          <a:p>
            <a:pPr lvl="1"/>
            <a:r>
              <a:rPr lang="en-GB" sz="2800" dirty="0"/>
              <a:t>Remove/change aspects of story to make it easier quicker to implement</a:t>
            </a:r>
          </a:p>
          <a:p>
            <a:pPr lvl="1"/>
            <a:r>
              <a:rPr lang="en-GB" sz="2800" dirty="0"/>
              <a:t>Add/change functionality to make it more useful </a:t>
            </a:r>
          </a:p>
          <a:p>
            <a:pPr lvl="1"/>
            <a:r>
              <a:rPr lang="en-GB" sz="2800" dirty="0"/>
              <a:t>Something may be very difficult but not very important</a:t>
            </a:r>
          </a:p>
        </p:txBody>
      </p:sp>
      <p:sp>
        <p:nvSpPr>
          <p:cNvPr id="4" name="Date Placeholder 3"/>
          <p:cNvSpPr>
            <a:spLocks noGrp="1"/>
          </p:cNvSpPr>
          <p:nvPr>
            <p:ph type="dt" sz="half"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p>
            <a:pPr>
              <a:defRPr/>
            </a:pPr>
            <a:r>
              <a:rPr lang="en-US" altLang="en-US"/>
              <a:t>slide  </a:t>
            </a:r>
            <a:fld id="{BD5A7E2A-539C-4F66-A2C3-C799D61BCAF2}" type="slidenum">
              <a:rPr lang="en-US" altLang="en-US" smtClean="0"/>
              <a:pPr>
                <a:defRPr/>
              </a:pPr>
              <a:t>11</a:t>
            </a:fld>
            <a:endParaRPr lang="en-US" altLang="en-US"/>
          </a:p>
        </p:txBody>
      </p:sp>
    </p:spTree>
    <p:extLst>
      <p:ext uri="{BB962C8B-B14F-4D97-AF65-F5344CB8AC3E}">
        <p14:creationId xmlns:p14="http://schemas.microsoft.com/office/powerpoint/2010/main" val="2556202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661988"/>
          </a:xfrm>
        </p:spPr>
        <p:txBody>
          <a:bodyPr/>
          <a:lstStyle/>
          <a:p>
            <a:r>
              <a:rPr lang="en-GB" dirty="0"/>
              <a:t>Valuable</a:t>
            </a:r>
          </a:p>
        </p:txBody>
      </p:sp>
      <p:sp>
        <p:nvSpPr>
          <p:cNvPr id="3" name="Content Placeholder 2"/>
          <p:cNvSpPr>
            <a:spLocks noGrp="1"/>
          </p:cNvSpPr>
          <p:nvPr>
            <p:ph idx="1"/>
          </p:nvPr>
        </p:nvSpPr>
        <p:spPr>
          <a:xfrm>
            <a:off x="457200" y="1089248"/>
            <a:ext cx="7848600" cy="5004048"/>
          </a:xfrm>
        </p:spPr>
        <p:txBody>
          <a:bodyPr/>
          <a:lstStyle/>
          <a:p>
            <a:r>
              <a:rPr lang="en-GB" sz="2800" dirty="0"/>
              <a:t>Each user story needs to show value to the stakeholder</a:t>
            </a:r>
          </a:p>
          <a:p>
            <a:r>
              <a:rPr lang="en-GB" sz="2800" dirty="0"/>
              <a:t>What if code is not connected directly to user story, for example persistence logic?</a:t>
            </a:r>
          </a:p>
          <a:p>
            <a:pPr lvl="1"/>
            <a:r>
              <a:rPr lang="en-GB" sz="2800" dirty="0"/>
              <a:t>Wrap it up into other story points</a:t>
            </a:r>
          </a:p>
          <a:p>
            <a:pPr lvl="2"/>
            <a:r>
              <a:rPr lang="en-GB" sz="2400" dirty="0"/>
              <a:t>All users data must be securely saved after every transaction</a:t>
            </a:r>
          </a:p>
          <a:p>
            <a:r>
              <a:rPr lang="en-GB" sz="2800" dirty="0"/>
              <a:t>It is worth putting a metric on value</a:t>
            </a:r>
          </a:p>
          <a:p>
            <a:pPr lvl="1"/>
            <a:r>
              <a:rPr lang="en-GB" sz="2800" dirty="0"/>
              <a:t>Value of story (1-10)		6</a:t>
            </a:r>
          </a:p>
          <a:p>
            <a:pPr lvl="1"/>
            <a:r>
              <a:rPr lang="en-GB" sz="2800" dirty="0"/>
              <a:t>All core essential story points can get a 10</a:t>
            </a:r>
          </a:p>
        </p:txBody>
      </p:sp>
      <p:sp>
        <p:nvSpPr>
          <p:cNvPr id="4" name="Date Placeholder 3"/>
          <p:cNvSpPr>
            <a:spLocks noGrp="1"/>
          </p:cNvSpPr>
          <p:nvPr>
            <p:ph type="dt" sz="half"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p>
            <a:pPr>
              <a:defRPr/>
            </a:pPr>
            <a:r>
              <a:rPr lang="en-US" altLang="en-US"/>
              <a:t>slide  </a:t>
            </a:r>
            <a:fld id="{BD5A7E2A-539C-4F66-A2C3-C799D61BCAF2}" type="slidenum">
              <a:rPr lang="en-US" altLang="en-US" smtClean="0"/>
              <a:pPr>
                <a:defRPr/>
              </a:pPr>
              <a:t>12</a:t>
            </a:fld>
            <a:endParaRPr lang="en-US" altLang="en-US"/>
          </a:p>
        </p:txBody>
      </p:sp>
    </p:spTree>
    <p:extLst>
      <p:ext uri="{BB962C8B-B14F-4D97-AF65-F5344CB8AC3E}">
        <p14:creationId xmlns:p14="http://schemas.microsoft.com/office/powerpoint/2010/main" val="2394499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661988"/>
          </a:xfrm>
        </p:spPr>
        <p:txBody>
          <a:bodyPr/>
          <a:lstStyle/>
          <a:p>
            <a:r>
              <a:rPr lang="en-GB" dirty="0"/>
              <a:t>Estimable</a:t>
            </a:r>
          </a:p>
        </p:txBody>
      </p:sp>
      <p:sp>
        <p:nvSpPr>
          <p:cNvPr id="3" name="Content Placeholder 2"/>
          <p:cNvSpPr>
            <a:spLocks noGrp="1"/>
          </p:cNvSpPr>
          <p:nvPr>
            <p:ph idx="1"/>
          </p:nvPr>
        </p:nvSpPr>
        <p:spPr>
          <a:xfrm>
            <a:off x="457200" y="1052736"/>
            <a:ext cx="7848600" cy="4572000"/>
          </a:xfrm>
        </p:spPr>
        <p:txBody>
          <a:bodyPr/>
          <a:lstStyle/>
          <a:p>
            <a:r>
              <a:rPr lang="en-GB" dirty="0"/>
              <a:t>Important for scheduling</a:t>
            </a:r>
          </a:p>
          <a:p>
            <a:r>
              <a:rPr lang="en-GB" dirty="0"/>
              <a:t>In general</a:t>
            </a:r>
          </a:p>
          <a:p>
            <a:pPr lvl="1"/>
            <a:r>
              <a:rPr lang="en-GB" dirty="0"/>
              <a:t>Shorter user stories are easier to estimate</a:t>
            </a:r>
          </a:p>
          <a:p>
            <a:pPr lvl="1"/>
            <a:r>
              <a:rPr lang="en-GB" dirty="0"/>
              <a:t>User stories with less unknown code are easier to estimate</a:t>
            </a:r>
          </a:p>
          <a:p>
            <a:pPr lvl="1"/>
            <a:r>
              <a:rPr lang="en-GB" dirty="0"/>
              <a:t>User stories understood clearly by developer are easier to estimate</a:t>
            </a:r>
          </a:p>
          <a:p>
            <a:pPr lvl="1"/>
            <a:r>
              <a:rPr lang="en-GB" dirty="0"/>
              <a:t>Big user stories can be split to make this easier</a:t>
            </a:r>
          </a:p>
          <a:p>
            <a:pPr lvl="1"/>
            <a:endParaRPr lang="en-GB" dirty="0"/>
          </a:p>
        </p:txBody>
      </p:sp>
      <p:sp>
        <p:nvSpPr>
          <p:cNvPr id="4" name="Date Placeholder 3"/>
          <p:cNvSpPr>
            <a:spLocks noGrp="1"/>
          </p:cNvSpPr>
          <p:nvPr>
            <p:ph type="dt" sz="half"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p>
            <a:pPr>
              <a:defRPr/>
            </a:pPr>
            <a:r>
              <a:rPr lang="en-US" altLang="en-US"/>
              <a:t>slide  </a:t>
            </a:r>
            <a:fld id="{BD5A7E2A-539C-4F66-A2C3-C799D61BCAF2}" type="slidenum">
              <a:rPr lang="en-US" altLang="en-US" smtClean="0"/>
              <a:pPr>
                <a:defRPr/>
              </a:pPr>
              <a:t>13</a:t>
            </a:fld>
            <a:endParaRPr lang="en-US" altLang="en-US"/>
          </a:p>
        </p:txBody>
      </p:sp>
    </p:spTree>
    <p:extLst>
      <p:ext uri="{BB962C8B-B14F-4D97-AF65-F5344CB8AC3E}">
        <p14:creationId xmlns:p14="http://schemas.microsoft.com/office/powerpoint/2010/main" val="2321182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Testable</a:t>
            </a:r>
          </a:p>
        </p:txBody>
      </p:sp>
      <p:sp>
        <p:nvSpPr>
          <p:cNvPr id="3" name="Content Placeholder 2"/>
          <p:cNvSpPr>
            <a:spLocks noGrp="1"/>
          </p:cNvSpPr>
          <p:nvPr>
            <p:ph idx="1"/>
          </p:nvPr>
        </p:nvSpPr>
        <p:spPr/>
        <p:txBody>
          <a:bodyPr/>
          <a:lstStyle/>
          <a:p>
            <a:r>
              <a:rPr lang="en-GB" dirty="0"/>
              <a:t>The login screen must look nice and be liked by most of the users</a:t>
            </a:r>
          </a:p>
          <a:p>
            <a:pPr lvl="1"/>
            <a:r>
              <a:rPr lang="en-GB" dirty="0"/>
              <a:t>Very hard to test</a:t>
            </a:r>
          </a:p>
          <a:p>
            <a:r>
              <a:rPr lang="en-GB" dirty="0"/>
              <a:t>The login screen must look nice and must score greater than 7/10 when we assess the screen using a random group of 20 patients</a:t>
            </a:r>
          </a:p>
          <a:p>
            <a:pPr lvl="1"/>
            <a:r>
              <a:rPr lang="en-GB" dirty="0"/>
              <a:t>Easier</a:t>
            </a:r>
          </a:p>
        </p:txBody>
      </p:sp>
      <p:sp>
        <p:nvSpPr>
          <p:cNvPr id="4" name="Date Placeholder 3"/>
          <p:cNvSpPr>
            <a:spLocks noGrp="1"/>
          </p:cNvSpPr>
          <p:nvPr>
            <p:ph type="dt" sz="half"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p>
            <a:pPr>
              <a:defRPr/>
            </a:pPr>
            <a:r>
              <a:rPr lang="en-US" altLang="en-US"/>
              <a:t>slide  </a:t>
            </a:r>
            <a:fld id="{BD5A7E2A-539C-4F66-A2C3-C799D61BCAF2}" type="slidenum">
              <a:rPr lang="en-US" altLang="en-US" smtClean="0"/>
              <a:pPr>
                <a:defRPr/>
              </a:pPr>
              <a:t>14</a:t>
            </a:fld>
            <a:endParaRPr lang="en-US" altLang="en-US"/>
          </a:p>
        </p:txBody>
      </p:sp>
    </p:spTree>
    <p:extLst>
      <p:ext uri="{BB962C8B-B14F-4D97-AF65-F5344CB8AC3E}">
        <p14:creationId xmlns:p14="http://schemas.microsoft.com/office/powerpoint/2010/main" val="1738082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Testability </a:t>
            </a:r>
          </a:p>
        </p:txBody>
      </p:sp>
      <p:sp>
        <p:nvSpPr>
          <p:cNvPr id="3" name="Content Placeholder 2"/>
          <p:cNvSpPr>
            <a:spLocks noGrp="1"/>
          </p:cNvSpPr>
          <p:nvPr>
            <p:ph idx="1"/>
          </p:nvPr>
        </p:nvSpPr>
        <p:spPr/>
        <p:txBody>
          <a:bodyPr/>
          <a:lstStyle/>
          <a:p>
            <a:r>
              <a:rPr lang="en-GB" dirty="0"/>
              <a:t>The username for registration must be at least 8 characters long and contain at least 1 upper and lower case letter</a:t>
            </a:r>
          </a:p>
          <a:p>
            <a:r>
              <a:rPr lang="en-GB" dirty="0"/>
              <a:t>Test using</a:t>
            </a:r>
          </a:p>
          <a:p>
            <a:pPr lvl="1"/>
            <a:r>
              <a:rPr lang="en-GB" dirty="0"/>
              <a:t>Junit</a:t>
            </a:r>
          </a:p>
          <a:p>
            <a:pPr lvl="1"/>
            <a:r>
              <a:rPr lang="en-GB" dirty="0"/>
              <a:t>Test is automatic</a:t>
            </a:r>
          </a:p>
        </p:txBody>
      </p:sp>
      <p:sp>
        <p:nvSpPr>
          <p:cNvPr id="4" name="Date Placeholder 3"/>
          <p:cNvSpPr>
            <a:spLocks noGrp="1"/>
          </p:cNvSpPr>
          <p:nvPr>
            <p:ph type="dt" sz="half"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p>
            <a:pPr>
              <a:defRPr/>
            </a:pPr>
            <a:r>
              <a:rPr lang="en-US" altLang="en-US"/>
              <a:t>slide  </a:t>
            </a:r>
            <a:fld id="{BD5A7E2A-539C-4F66-A2C3-C799D61BCAF2}" type="slidenum">
              <a:rPr lang="en-US" altLang="en-US" smtClean="0"/>
              <a:pPr>
                <a:defRPr/>
              </a:pPr>
              <a:t>15</a:t>
            </a:fld>
            <a:endParaRPr lang="en-US" altLang="en-US"/>
          </a:p>
        </p:txBody>
      </p:sp>
    </p:spTree>
    <p:extLst>
      <p:ext uri="{BB962C8B-B14F-4D97-AF65-F5344CB8AC3E}">
        <p14:creationId xmlns:p14="http://schemas.microsoft.com/office/powerpoint/2010/main" val="640309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46063"/>
            <a:ext cx="8229600" cy="661987"/>
          </a:xfrm>
        </p:spPr>
        <p:txBody>
          <a:bodyPr/>
          <a:lstStyle/>
          <a:p>
            <a:r>
              <a:rPr lang="en-GB" altLang="en-US"/>
              <a:t>Story points</a:t>
            </a:r>
          </a:p>
        </p:txBody>
      </p:sp>
      <p:sp>
        <p:nvSpPr>
          <p:cNvPr id="24579" name="Content Placeholder 2"/>
          <p:cNvSpPr>
            <a:spLocks noGrp="1"/>
          </p:cNvSpPr>
          <p:nvPr>
            <p:ph idx="1"/>
          </p:nvPr>
        </p:nvSpPr>
        <p:spPr>
          <a:xfrm>
            <a:off x="457200" y="1233488"/>
            <a:ext cx="7848600" cy="4572000"/>
          </a:xfrm>
        </p:spPr>
        <p:txBody>
          <a:bodyPr/>
          <a:lstStyle/>
          <a:p>
            <a:r>
              <a:rPr lang="en-GB" altLang="en-US"/>
              <a:t>Estimate of size of user story in development time</a:t>
            </a:r>
          </a:p>
          <a:p>
            <a:r>
              <a:rPr lang="en-GB" altLang="en-US"/>
              <a:t>Relative estimation time</a:t>
            </a:r>
          </a:p>
          <a:p>
            <a:pPr lvl="1"/>
            <a:r>
              <a:rPr lang="en-GB" altLang="en-US">
                <a:latin typeface="TheSans B5 Plain"/>
              </a:rPr>
              <a:t>For a given team</a:t>
            </a:r>
          </a:p>
          <a:p>
            <a:pPr lvl="1"/>
            <a:r>
              <a:rPr lang="en-GB" altLang="en-US">
                <a:latin typeface="TheSans B5 Plain"/>
              </a:rPr>
              <a:t>Using a particular programming environment</a:t>
            </a:r>
          </a:p>
          <a:p>
            <a:pPr lvl="1"/>
            <a:r>
              <a:rPr lang="en-GB" altLang="en-US">
                <a:latin typeface="TheSans B5 Plain"/>
              </a:rPr>
              <a:t>Can be estimated using planning poker approach</a:t>
            </a:r>
          </a:p>
          <a:p>
            <a:r>
              <a:rPr lang="en-GB" altLang="en-US"/>
              <a:t>Useful for whole project rather than 1 story</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245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Font typeface="Times" panose="02020603050405020304" pitchFamily="18" charset="0"/>
              <a:buChar char="•"/>
              <a:defRPr sz="3200">
                <a:solidFill>
                  <a:srgbClr val="08515E"/>
                </a:solidFill>
                <a:latin typeface="TheSans B7 Bold"/>
              </a:defRPr>
            </a:lvl1pPr>
            <a:lvl2pPr marL="742950" indent="-285750">
              <a:lnSpc>
                <a:spcPct val="90000"/>
              </a:lnSpc>
              <a:spcBef>
                <a:spcPct val="20000"/>
              </a:spcBef>
              <a:buFont typeface="Times CE"/>
              <a:buChar char="-"/>
              <a:defRPr sz="3200">
                <a:solidFill>
                  <a:srgbClr val="336600"/>
                </a:solidFill>
                <a:latin typeface="TheSans B5 Plain"/>
              </a:defRPr>
            </a:lvl2pPr>
            <a:lvl3pPr marL="1143000" indent="-228600">
              <a:lnSpc>
                <a:spcPct val="90000"/>
              </a:lnSpc>
              <a:spcBef>
                <a:spcPct val="20000"/>
              </a:spcBef>
              <a:buFont typeface="Times" panose="02020603050405020304" pitchFamily="18" charset="0"/>
              <a:buChar char="-"/>
              <a:defRPr sz="2800">
                <a:solidFill>
                  <a:srgbClr val="08515E"/>
                </a:solidFill>
                <a:latin typeface="TheSans B5 Plain"/>
              </a:defRPr>
            </a:lvl3pPr>
            <a:lvl4pPr marL="1600200" indent="-228600">
              <a:lnSpc>
                <a:spcPct val="90000"/>
              </a:lnSpc>
              <a:spcBef>
                <a:spcPct val="20000"/>
              </a:spcBef>
              <a:buFont typeface="Times" panose="02020603050405020304" pitchFamily="18" charset="0"/>
              <a:buChar char="-"/>
              <a:defRPr sz="2400">
                <a:solidFill>
                  <a:srgbClr val="336600"/>
                </a:solidFill>
                <a:latin typeface="TheSans B5 Plain"/>
              </a:defRPr>
            </a:lvl4pPr>
            <a:lvl5pPr marL="2057400" indent="-228600">
              <a:lnSpc>
                <a:spcPct val="90000"/>
              </a:lnSpc>
              <a:spcBef>
                <a:spcPct val="20000"/>
              </a:spcBef>
              <a:buFont typeface="Times" panose="02020603050405020304" pitchFamily="18" charset="0"/>
              <a:buChar char="-"/>
              <a:defRPr sz="2400">
                <a:solidFill>
                  <a:srgbClr val="08515E"/>
                </a:solidFill>
                <a:latin typeface="TheSans B5 Plain"/>
              </a:defRPr>
            </a:lvl5pPr>
            <a:lvl6pPr marL="25146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6pPr>
            <a:lvl7pPr marL="29718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7pPr>
            <a:lvl8pPr marL="34290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8pPr>
            <a:lvl9pPr marL="38862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9pPr>
          </a:lstStyle>
          <a:p>
            <a:pPr>
              <a:lnSpc>
                <a:spcPct val="100000"/>
              </a:lnSpc>
              <a:spcBef>
                <a:spcPct val="0"/>
              </a:spcBef>
              <a:buFontTx/>
              <a:buNone/>
            </a:pPr>
            <a:r>
              <a:rPr lang="en-US" altLang="en-US" sz="1200">
                <a:latin typeface="TheSans B5 Plain"/>
              </a:rPr>
              <a:t>slide  </a:t>
            </a:r>
            <a:fld id="{CE83D0CE-0199-4A43-BD37-6721560F9C38}" type="slidenum">
              <a:rPr lang="en-US" altLang="en-US" sz="1200" smtClean="0">
                <a:latin typeface="TheSans B5 Plain"/>
              </a:rPr>
              <a:pPr>
                <a:lnSpc>
                  <a:spcPct val="100000"/>
                </a:lnSpc>
                <a:spcBef>
                  <a:spcPct val="0"/>
                </a:spcBef>
                <a:buFontTx/>
                <a:buNone/>
              </a:pPr>
              <a:t>16</a:t>
            </a:fld>
            <a:endParaRPr lang="en-US" altLang="en-US" sz="1200">
              <a:latin typeface="TheSans B5 Plai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Story points</a:t>
            </a:r>
          </a:p>
        </p:txBody>
      </p:sp>
      <p:sp>
        <p:nvSpPr>
          <p:cNvPr id="3" name="Content Placeholder 2"/>
          <p:cNvSpPr>
            <a:spLocks noGrp="1"/>
          </p:cNvSpPr>
          <p:nvPr>
            <p:ph idx="1"/>
          </p:nvPr>
        </p:nvSpPr>
        <p:spPr/>
        <p:txBody>
          <a:bodyPr/>
          <a:lstStyle/>
          <a:p>
            <a:r>
              <a:rPr lang="en-GB" dirty="0"/>
              <a:t>A user story of 10 points should take on average twice the time of one measured as 5 points but</a:t>
            </a:r>
          </a:p>
          <a:p>
            <a:pPr lvl="1"/>
            <a:r>
              <a:rPr lang="en-GB" dirty="0"/>
              <a:t>With the same level of developer</a:t>
            </a:r>
          </a:p>
          <a:p>
            <a:pPr lvl="1"/>
            <a:r>
              <a:rPr lang="en-GB" dirty="0"/>
              <a:t>Given the same conditions</a:t>
            </a:r>
          </a:p>
          <a:p>
            <a:pPr lvl="1"/>
            <a:r>
              <a:rPr lang="en-GB" dirty="0"/>
              <a:t>Given no dependency issues</a:t>
            </a:r>
          </a:p>
        </p:txBody>
      </p:sp>
      <p:sp>
        <p:nvSpPr>
          <p:cNvPr id="4" name="Date Placeholder 3"/>
          <p:cNvSpPr>
            <a:spLocks noGrp="1"/>
          </p:cNvSpPr>
          <p:nvPr>
            <p:ph type="dt" sz="half"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p>
            <a:pPr>
              <a:defRPr/>
            </a:pPr>
            <a:r>
              <a:rPr lang="en-US" altLang="en-US"/>
              <a:t>slide  </a:t>
            </a:r>
            <a:fld id="{BD5A7E2A-539C-4F66-A2C3-C799D61BCAF2}" type="slidenum">
              <a:rPr lang="en-US" altLang="en-US" smtClean="0"/>
              <a:pPr>
                <a:defRPr/>
              </a:pPr>
              <a:t>17</a:t>
            </a:fld>
            <a:endParaRPr lang="en-US" altLang="en-US"/>
          </a:p>
        </p:txBody>
      </p:sp>
    </p:spTree>
    <p:extLst>
      <p:ext uri="{BB962C8B-B14F-4D97-AF65-F5344CB8AC3E}">
        <p14:creationId xmlns:p14="http://schemas.microsoft.com/office/powerpoint/2010/main" val="367977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altLang="en-US"/>
              <a:t>XP user story example</a:t>
            </a:r>
          </a:p>
        </p:txBody>
      </p:sp>
      <p:sp>
        <p:nvSpPr>
          <p:cNvPr id="25603" name="Content Placeholder 2"/>
          <p:cNvSpPr>
            <a:spLocks noGrp="1"/>
          </p:cNvSpPr>
          <p:nvPr>
            <p:ph idx="1"/>
          </p:nvPr>
        </p:nvSpPr>
        <p:spPr/>
        <p:txBody>
          <a:bodyPr/>
          <a:lstStyle/>
          <a:p>
            <a:pPr marL="0" indent="0">
              <a:buFont typeface="Times" panose="02020603050405020304" pitchFamily="18" charset="0"/>
              <a:buNone/>
            </a:pPr>
            <a:r>
              <a:rPr lang="en-GB" altLang="en-US"/>
              <a:t>“As a user closing the application,</a:t>
            </a:r>
          </a:p>
          <a:p>
            <a:pPr marL="0" indent="0">
              <a:buFont typeface="Times" panose="02020603050405020304" pitchFamily="18" charset="0"/>
              <a:buNone/>
            </a:pPr>
            <a:r>
              <a:rPr lang="en-GB" altLang="en-US"/>
              <a:t>I want to be prompted to save anything that has changed since the last save</a:t>
            </a:r>
          </a:p>
          <a:p>
            <a:pPr marL="0" indent="0">
              <a:buFont typeface="Times" panose="02020603050405020304" pitchFamily="18" charset="0"/>
              <a:buNone/>
            </a:pPr>
            <a:r>
              <a:rPr lang="en-GB" altLang="en-US"/>
              <a:t>so that I can preserve useful work and discard erroneous work.”</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256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Font typeface="Times" panose="02020603050405020304" pitchFamily="18" charset="0"/>
              <a:buChar char="•"/>
              <a:defRPr sz="3200">
                <a:solidFill>
                  <a:srgbClr val="08515E"/>
                </a:solidFill>
                <a:latin typeface="TheSans B7 Bold"/>
              </a:defRPr>
            </a:lvl1pPr>
            <a:lvl2pPr marL="742950" indent="-285750">
              <a:lnSpc>
                <a:spcPct val="90000"/>
              </a:lnSpc>
              <a:spcBef>
                <a:spcPct val="20000"/>
              </a:spcBef>
              <a:buFont typeface="Times CE"/>
              <a:buChar char="-"/>
              <a:defRPr sz="3200">
                <a:solidFill>
                  <a:srgbClr val="336600"/>
                </a:solidFill>
                <a:latin typeface="TheSans B5 Plain"/>
              </a:defRPr>
            </a:lvl2pPr>
            <a:lvl3pPr marL="1143000" indent="-228600">
              <a:lnSpc>
                <a:spcPct val="90000"/>
              </a:lnSpc>
              <a:spcBef>
                <a:spcPct val="20000"/>
              </a:spcBef>
              <a:buFont typeface="Times" panose="02020603050405020304" pitchFamily="18" charset="0"/>
              <a:buChar char="-"/>
              <a:defRPr sz="2800">
                <a:solidFill>
                  <a:srgbClr val="08515E"/>
                </a:solidFill>
                <a:latin typeface="TheSans B5 Plain"/>
              </a:defRPr>
            </a:lvl3pPr>
            <a:lvl4pPr marL="1600200" indent="-228600">
              <a:lnSpc>
                <a:spcPct val="90000"/>
              </a:lnSpc>
              <a:spcBef>
                <a:spcPct val="20000"/>
              </a:spcBef>
              <a:buFont typeface="Times" panose="02020603050405020304" pitchFamily="18" charset="0"/>
              <a:buChar char="-"/>
              <a:defRPr sz="2400">
                <a:solidFill>
                  <a:srgbClr val="336600"/>
                </a:solidFill>
                <a:latin typeface="TheSans B5 Plain"/>
              </a:defRPr>
            </a:lvl4pPr>
            <a:lvl5pPr marL="2057400" indent="-228600">
              <a:lnSpc>
                <a:spcPct val="90000"/>
              </a:lnSpc>
              <a:spcBef>
                <a:spcPct val="20000"/>
              </a:spcBef>
              <a:buFont typeface="Times" panose="02020603050405020304" pitchFamily="18" charset="0"/>
              <a:buChar char="-"/>
              <a:defRPr sz="2400">
                <a:solidFill>
                  <a:srgbClr val="08515E"/>
                </a:solidFill>
                <a:latin typeface="TheSans B5 Plain"/>
              </a:defRPr>
            </a:lvl5pPr>
            <a:lvl6pPr marL="25146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6pPr>
            <a:lvl7pPr marL="29718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7pPr>
            <a:lvl8pPr marL="34290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8pPr>
            <a:lvl9pPr marL="38862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9pPr>
          </a:lstStyle>
          <a:p>
            <a:pPr>
              <a:lnSpc>
                <a:spcPct val="100000"/>
              </a:lnSpc>
              <a:spcBef>
                <a:spcPct val="0"/>
              </a:spcBef>
              <a:buFontTx/>
              <a:buNone/>
            </a:pPr>
            <a:r>
              <a:rPr lang="en-US" altLang="en-US" sz="1200">
                <a:latin typeface="TheSans B5 Plain"/>
              </a:rPr>
              <a:t>slide  </a:t>
            </a:r>
            <a:fld id="{3F598E5E-BF99-424D-8F27-1A10F0C9D53A}" type="slidenum">
              <a:rPr lang="en-US" altLang="en-US" sz="1200" smtClean="0">
                <a:latin typeface="TheSans B5 Plain"/>
              </a:rPr>
              <a:pPr>
                <a:lnSpc>
                  <a:spcPct val="100000"/>
                </a:lnSpc>
                <a:spcBef>
                  <a:spcPct val="0"/>
                </a:spcBef>
                <a:buFontTx/>
                <a:buNone/>
              </a:pPr>
              <a:t>18</a:t>
            </a:fld>
            <a:endParaRPr lang="en-US" altLang="en-US" sz="1200">
              <a:latin typeface="TheSans B5 Plai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661988"/>
          </a:xfrm>
        </p:spPr>
        <p:txBody>
          <a:bodyPr/>
          <a:lstStyle/>
          <a:p>
            <a:r>
              <a:rPr lang="en-GB" dirty="0"/>
              <a:t>XP user story example</a:t>
            </a:r>
          </a:p>
        </p:txBody>
      </p:sp>
      <p:sp>
        <p:nvSpPr>
          <p:cNvPr id="3" name="Content Placeholder 2"/>
          <p:cNvSpPr>
            <a:spLocks noGrp="1"/>
          </p:cNvSpPr>
          <p:nvPr>
            <p:ph idx="1"/>
          </p:nvPr>
        </p:nvSpPr>
        <p:spPr>
          <a:xfrm>
            <a:off x="457200" y="801216"/>
            <a:ext cx="7848600" cy="5675784"/>
          </a:xfrm>
        </p:spPr>
        <p:txBody>
          <a:bodyPr/>
          <a:lstStyle/>
          <a:p>
            <a:r>
              <a:rPr lang="en-GB" sz="2800" dirty="0"/>
              <a:t>Login</a:t>
            </a:r>
          </a:p>
          <a:p>
            <a:pPr lvl="1"/>
            <a:r>
              <a:rPr lang="en-GB" sz="2800" dirty="0"/>
              <a:t>As a [registered patient] of the system I want to be able to [login] into the system. So I can [access my records securely]</a:t>
            </a:r>
          </a:p>
        </p:txBody>
      </p:sp>
      <p:sp>
        <p:nvSpPr>
          <p:cNvPr id="4" name="Date Placeholder 3"/>
          <p:cNvSpPr>
            <a:spLocks noGrp="1"/>
          </p:cNvSpPr>
          <p:nvPr>
            <p:ph type="dt" sz="half"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p>
            <a:pPr>
              <a:defRPr/>
            </a:pPr>
            <a:r>
              <a:rPr lang="en-US" altLang="en-US"/>
              <a:t>slide  </a:t>
            </a:r>
            <a:fld id="{BD5A7E2A-539C-4F66-A2C3-C799D61BCAF2}" type="slidenum">
              <a:rPr lang="en-US" altLang="en-US" smtClean="0"/>
              <a:pPr>
                <a:defRPr/>
              </a:pPr>
              <a:t>19</a:t>
            </a:fld>
            <a:endParaRPr lang="en-US" altLang="en-US"/>
          </a:p>
        </p:txBody>
      </p:sp>
      <p:sp>
        <p:nvSpPr>
          <p:cNvPr id="7" name="Rectangle 6"/>
          <p:cNvSpPr/>
          <p:nvPr/>
        </p:nvSpPr>
        <p:spPr>
          <a:xfrm>
            <a:off x="1007604" y="2586236"/>
            <a:ext cx="6696744" cy="2736304"/>
          </a:xfrm>
          <a:prstGeom prst="rect">
            <a:avLst/>
          </a:prstGeom>
          <a:solidFill>
            <a:schemeClr val="bg1"/>
          </a:solidFill>
          <a:ln w="508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4263607" y="2859842"/>
            <a:ext cx="2160414" cy="423664"/>
          </a:xfrm>
          <a:prstGeom prst="rect">
            <a:avLst/>
          </a:prstGeom>
          <a:solidFill>
            <a:schemeClr val="bg1"/>
          </a:solidFill>
          <a:ln w="508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4263607" y="3557112"/>
            <a:ext cx="2160414" cy="423664"/>
          </a:xfrm>
          <a:prstGeom prst="rect">
            <a:avLst/>
          </a:prstGeom>
          <a:solidFill>
            <a:schemeClr val="bg1"/>
          </a:solidFill>
          <a:ln w="508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4258641" y="4517544"/>
            <a:ext cx="2160414" cy="423664"/>
          </a:xfrm>
          <a:prstGeom prst="rect">
            <a:avLst/>
          </a:prstGeom>
          <a:solidFill>
            <a:schemeClr val="bg2"/>
          </a:solidFill>
          <a:ln w="508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Login</a:t>
            </a:r>
          </a:p>
        </p:txBody>
      </p:sp>
      <p:sp>
        <p:nvSpPr>
          <p:cNvPr id="11" name="TextBox 10"/>
          <p:cNvSpPr txBox="1"/>
          <p:nvPr/>
        </p:nvSpPr>
        <p:spPr>
          <a:xfrm flipH="1">
            <a:off x="2218488" y="2805001"/>
            <a:ext cx="1754481" cy="461665"/>
          </a:xfrm>
          <a:prstGeom prst="rect">
            <a:avLst/>
          </a:prstGeom>
          <a:noFill/>
        </p:spPr>
        <p:txBody>
          <a:bodyPr wrap="square" rtlCol="0">
            <a:spAutoFit/>
          </a:bodyPr>
          <a:lstStyle/>
          <a:p>
            <a:r>
              <a:rPr lang="en-GB" dirty="0"/>
              <a:t>User name</a:t>
            </a:r>
          </a:p>
        </p:txBody>
      </p:sp>
      <p:sp>
        <p:nvSpPr>
          <p:cNvPr id="12" name="TextBox 11"/>
          <p:cNvSpPr txBox="1"/>
          <p:nvPr/>
        </p:nvSpPr>
        <p:spPr>
          <a:xfrm flipH="1">
            <a:off x="2346977" y="3382230"/>
            <a:ext cx="1754481" cy="461665"/>
          </a:xfrm>
          <a:prstGeom prst="rect">
            <a:avLst/>
          </a:prstGeom>
          <a:noFill/>
        </p:spPr>
        <p:txBody>
          <a:bodyPr wrap="square" rtlCol="0">
            <a:spAutoFit/>
          </a:bodyPr>
          <a:lstStyle/>
          <a:p>
            <a:r>
              <a:rPr lang="en-GB" dirty="0"/>
              <a:t>Password</a:t>
            </a:r>
          </a:p>
        </p:txBody>
      </p:sp>
      <p:sp>
        <p:nvSpPr>
          <p:cNvPr id="13" name="Speech Bubble: Rectangle 12"/>
          <p:cNvSpPr/>
          <p:nvPr/>
        </p:nvSpPr>
        <p:spPr>
          <a:xfrm>
            <a:off x="6732240" y="2805001"/>
            <a:ext cx="2232248" cy="584471"/>
          </a:xfrm>
          <a:prstGeom prst="wedgeRectCallout">
            <a:avLst>
              <a:gd name="adj1" fmla="val -61203"/>
              <a:gd name="adj2" fmla="val -125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292A2D"/>
                </a:solidFill>
              </a:rPr>
              <a:t>Email address of</a:t>
            </a:r>
          </a:p>
          <a:p>
            <a:pPr algn="ctr"/>
            <a:r>
              <a:rPr lang="en-GB" sz="2000" dirty="0">
                <a:solidFill>
                  <a:srgbClr val="292A2D"/>
                </a:solidFill>
              </a:rPr>
              <a:t>patient</a:t>
            </a:r>
          </a:p>
        </p:txBody>
      </p:sp>
      <p:sp>
        <p:nvSpPr>
          <p:cNvPr id="14" name="Speech Bubble: Rectangle 13"/>
          <p:cNvSpPr/>
          <p:nvPr/>
        </p:nvSpPr>
        <p:spPr>
          <a:xfrm>
            <a:off x="6876255" y="3910037"/>
            <a:ext cx="2178413" cy="607507"/>
          </a:xfrm>
          <a:prstGeom prst="wedgeRectCallout">
            <a:avLst>
              <a:gd name="adj1" fmla="val -69350"/>
              <a:gd name="adj2" fmla="val -957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292A2D"/>
                </a:solidFill>
              </a:rPr>
              <a:t>password</a:t>
            </a:r>
          </a:p>
        </p:txBody>
      </p:sp>
      <p:sp>
        <p:nvSpPr>
          <p:cNvPr id="15" name="Speech Bubble: Rectangle 14"/>
          <p:cNvSpPr/>
          <p:nvPr/>
        </p:nvSpPr>
        <p:spPr>
          <a:xfrm>
            <a:off x="6786075" y="5112099"/>
            <a:ext cx="2178413" cy="1125213"/>
          </a:xfrm>
          <a:prstGeom prst="wedgeRectCallout">
            <a:avLst>
              <a:gd name="adj1" fmla="val -69350"/>
              <a:gd name="adj2" fmla="val -957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292A2D"/>
                </a:solidFill>
              </a:rPr>
              <a:t>Login using</a:t>
            </a:r>
          </a:p>
          <a:p>
            <a:pPr algn="ctr"/>
            <a:r>
              <a:rPr lang="en-GB" sz="2000" dirty="0">
                <a:solidFill>
                  <a:srgbClr val="292A2D"/>
                </a:solidFill>
              </a:rPr>
              <a:t>Challenge</a:t>
            </a:r>
          </a:p>
          <a:p>
            <a:pPr algn="ctr"/>
            <a:r>
              <a:rPr lang="en-GB" sz="2000" dirty="0">
                <a:solidFill>
                  <a:srgbClr val="292A2D"/>
                </a:solidFill>
              </a:rPr>
              <a:t>Protocol 1.432</a:t>
            </a:r>
          </a:p>
        </p:txBody>
      </p:sp>
      <p:sp>
        <p:nvSpPr>
          <p:cNvPr id="16" name="TextBox 15"/>
          <p:cNvSpPr txBox="1"/>
          <p:nvPr/>
        </p:nvSpPr>
        <p:spPr>
          <a:xfrm flipH="1">
            <a:off x="1329544" y="4458568"/>
            <a:ext cx="2327644" cy="461665"/>
          </a:xfrm>
          <a:prstGeom prst="rect">
            <a:avLst/>
          </a:prstGeom>
          <a:noFill/>
        </p:spPr>
        <p:txBody>
          <a:bodyPr wrap="square" rtlCol="0">
            <a:spAutoFit/>
          </a:bodyPr>
          <a:lstStyle/>
          <a:p>
            <a:r>
              <a:rPr lang="en-GB" dirty="0">
                <a:solidFill>
                  <a:srgbClr val="FF0000"/>
                </a:solidFill>
              </a:rPr>
              <a:t>Response text</a:t>
            </a:r>
          </a:p>
        </p:txBody>
      </p:sp>
      <p:sp>
        <p:nvSpPr>
          <p:cNvPr id="17" name="Speech Bubble: Rectangle 16"/>
          <p:cNvSpPr/>
          <p:nvPr/>
        </p:nvSpPr>
        <p:spPr>
          <a:xfrm>
            <a:off x="2218488" y="5385914"/>
            <a:ext cx="3577475" cy="851398"/>
          </a:xfrm>
          <a:prstGeom prst="wedgeRectCallout">
            <a:avLst>
              <a:gd name="adj1" fmla="val -46087"/>
              <a:gd name="adj2" fmla="val -1060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292A2D"/>
                </a:solidFill>
              </a:rPr>
              <a:t>Response e.g.</a:t>
            </a:r>
          </a:p>
          <a:p>
            <a:pPr algn="ctr"/>
            <a:r>
              <a:rPr lang="en-GB" dirty="0">
                <a:solidFill>
                  <a:srgbClr val="292A2D"/>
                </a:solidFill>
              </a:rPr>
              <a:t>Password incorrect etc.</a:t>
            </a:r>
          </a:p>
        </p:txBody>
      </p:sp>
    </p:spTree>
    <p:extLst>
      <p:ext uri="{BB962C8B-B14F-4D97-AF65-F5344CB8AC3E}">
        <p14:creationId xmlns:p14="http://schemas.microsoft.com/office/powerpoint/2010/main" val="3463320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188913"/>
            <a:ext cx="8229600" cy="661987"/>
          </a:xfrm>
        </p:spPr>
        <p:txBody>
          <a:bodyPr/>
          <a:lstStyle/>
          <a:p>
            <a:r>
              <a:rPr lang="en-GB" altLang="en-US"/>
              <a:t>AGILE</a:t>
            </a:r>
          </a:p>
        </p:txBody>
      </p:sp>
      <p:sp>
        <p:nvSpPr>
          <p:cNvPr id="10243" name="Content Placeholder 2"/>
          <p:cNvSpPr>
            <a:spLocks noGrp="1"/>
          </p:cNvSpPr>
          <p:nvPr>
            <p:ph idx="1"/>
          </p:nvPr>
        </p:nvSpPr>
        <p:spPr>
          <a:xfrm>
            <a:off x="457200" y="944563"/>
            <a:ext cx="7848600" cy="4572000"/>
          </a:xfrm>
        </p:spPr>
        <p:txBody>
          <a:bodyPr/>
          <a:lstStyle/>
          <a:p>
            <a:r>
              <a:rPr lang="en-GB" altLang="en-US" sz="2800"/>
              <a:t>Suggested in 1999/2000 by Kent Beck</a:t>
            </a:r>
          </a:p>
          <a:p>
            <a:r>
              <a:rPr lang="en-GB" altLang="en-US" sz="2800"/>
              <a:t>Agile manifesto</a:t>
            </a:r>
          </a:p>
          <a:p>
            <a:pPr lvl="1"/>
            <a:r>
              <a:rPr lang="en-GB" altLang="en-US" sz="2800">
                <a:latin typeface="TheSans B5 Plain"/>
              </a:rPr>
              <a:t>2001</a:t>
            </a:r>
          </a:p>
          <a:p>
            <a:r>
              <a:rPr lang="en-GB" altLang="en-US" sz="2800"/>
              <a:t>Nothing new</a:t>
            </a:r>
          </a:p>
          <a:p>
            <a:r>
              <a:rPr lang="en-GB" altLang="en-US" sz="2800"/>
              <a:t>Agile manifesto</a:t>
            </a:r>
          </a:p>
          <a:p>
            <a:pPr lvl="1"/>
            <a:r>
              <a:rPr lang="en-GB" altLang="en-US" sz="2800">
                <a:latin typeface="TheSans B5 Plain"/>
              </a:rPr>
              <a:t>Individuals and interactions over processes and tools</a:t>
            </a:r>
          </a:p>
          <a:p>
            <a:pPr lvl="1"/>
            <a:r>
              <a:rPr lang="en-GB" altLang="en-US" sz="2800">
                <a:latin typeface="TheSans B5 Plain"/>
              </a:rPr>
              <a:t>Working software over comprehensive documentation</a:t>
            </a:r>
          </a:p>
          <a:p>
            <a:pPr lvl="1"/>
            <a:r>
              <a:rPr lang="en-GB" altLang="en-US" sz="2800">
                <a:latin typeface="TheSans B5 Plain"/>
              </a:rPr>
              <a:t>Customer collaboration over contract negotiation</a:t>
            </a:r>
          </a:p>
          <a:p>
            <a:pPr lvl="1"/>
            <a:r>
              <a:rPr lang="en-GB" altLang="en-US" sz="2800">
                <a:latin typeface="TheSans B5 Plain"/>
              </a:rPr>
              <a:t>Responding to change over following a plan</a:t>
            </a:r>
          </a:p>
          <a:p>
            <a:endParaRPr lang="en-GB" altLang="en-US" sz="2800"/>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102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Font typeface="Times" panose="02020603050405020304" pitchFamily="18" charset="0"/>
              <a:buChar char="•"/>
              <a:defRPr sz="3200">
                <a:solidFill>
                  <a:srgbClr val="08515E"/>
                </a:solidFill>
                <a:latin typeface="TheSans B7 Bold"/>
              </a:defRPr>
            </a:lvl1pPr>
            <a:lvl2pPr marL="742950" indent="-285750">
              <a:lnSpc>
                <a:spcPct val="90000"/>
              </a:lnSpc>
              <a:spcBef>
                <a:spcPct val="20000"/>
              </a:spcBef>
              <a:buFont typeface="Times CE"/>
              <a:buChar char="-"/>
              <a:defRPr sz="3200">
                <a:solidFill>
                  <a:srgbClr val="336600"/>
                </a:solidFill>
                <a:latin typeface="TheSans B5 Plain"/>
              </a:defRPr>
            </a:lvl2pPr>
            <a:lvl3pPr marL="1143000" indent="-228600">
              <a:lnSpc>
                <a:spcPct val="90000"/>
              </a:lnSpc>
              <a:spcBef>
                <a:spcPct val="20000"/>
              </a:spcBef>
              <a:buFont typeface="Times" panose="02020603050405020304" pitchFamily="18" charset="0"/>
              <a:buChar char="-"/>
              <a:defRPr sz="2800">
                <a:solidFill>
                  <a:srgbClr val="08515E"/>
                </a:solidFill>
                <a:latin typeface="TheSans B5 Plain"/>
              </a:defRPr>
            </a:lvl3pPr>
            <a:lvl4pPr marL="1600200" indent="-228600">
              <a:lnSpc>
                <a:spcPct val="90000"/>
              </a:lnSpc>
              <a:spcBef>
                <a:spcPct val="20000"/>
              </a:spcBef>
              <a:buFont typeface="Times" panose="02020603050405020304" pitchFamily="18" charset="0"/>
              <a:buChar char="-"/>
              <a:defRPr sz="2400">
                <a:solidFill>
                  <a:srgbClr val="336600"/>
                </a:solidFill>
                <a:latin typeface="TheSans B5 Plain"/>
              </a:defRPr>
            </a:lvl4pPr>
            <a:lvl5pPr marL="2057400" indent="-228600">
              <a:lnSpc>
                <a:spcPct val="90000"/>
              </a:lnSpc>
              <a:spcBef>
                <a:spcPct val="20000"/>
              </a:spcBef>
              <a:buFont typeface="Times" panose="02020603050405020304" pitchFamily="18" charset="0"/>
              <a:buChar char="-"/>
              <a:defRPr sz="2400">
                <a:solidFill>
                  <a:srgbClr val="08515E"/>
                </a:solidFill>
                <a:latin typeface="TheSans B5 Plain"/>
              </a:defRPr>
            </a:lvl5pPr>
            <a:lvl6pPr marL="25146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6pPr>
            <a:lvl7pPr marL="29718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7pPr>
            <a:lvl8pPr marL="34290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8pPr>
            <a:lvl9pPr marL="38862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9pPr>
          </a:lstStyle>
          <a:p>
            <a:pPr>
              <a:lnSpc>
                <a:spcPct val="100000"/>
              </a:lnSpc>
              <a:spcBef>
                <a:spcPct val="0"/>
              </a:spcBef>
              <a:buFontTx/>
              <a:buNone/>
            </a:pPr>
            <a:r>
              <a:rPr lang="en-US" altLang="en-US" sz="1200">
                <a:latin typeface="TheSans B5 Plain"/>
              </a:rPr>
              <a:t>slide  </a:t>
            </a:r>
            <a:fld id="{66EB1704-6E0C-4DBC-8F3E-2D7515CDC19F}" type="slidenum">
              <a:rPr lang="en-US" altLang="en-US" sz="1200" smtClean="0">
                <a:latin typeface="TheSans B5 Plain"/>
              </a:rPr>
              <a:pPr>
                <a:lnSpc>
                  <a:spcPct val="100000"/>
                </a:lnSpc>
                <a:spcBef>
                  <a:spcPct val="0"/>
                </a:spcBef>
                <a:buFontTx/>
                <a:buNone/>
              </a:pPr>
              <a:t>2</a:t>
            </a:fld>
            <a:endParaRPr lang="en-US" altLang="en-US" sz="1200">
              <a:latin typeface="TheSans B5 Plai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GB" altLang="en-US"/>
              <a:t>User stories XP criticisms </a:t>
            </a:r>
          </a:p>
        </p:txBody>
      </p:sp>
      <p:sp>
        <p:nvSpPr>
          <p:cNvPr id="27651" name="Content Placeholder 2"/>
          <p:cNvSpPr>
            <a:spLocks noGrp="1"/>
          </p:cNvSpPr>
          <p:nvPr>
            <p:ph idx="1"/>
          </p:nvPr>
        </p:nvSpPr>
        <p:spPr/>
        <p:txBody>
          <a:bodyPr/>
          <a:lstStyle/>
          <a:p>
            <a:r>
              <a:rPr lang="en-GB" altLang="en-US"/>
              <a:t>They capture only functional requirements</a:t>
            </a:r>
          </a:p>
          <a:p>
            <a:r>
              <a:rPr lang="en-GB" altLang="en-US"/>
              <a:t>They are too vague for a basis of contract (perhaps only suitable for T&amp;M project)</a:t>
            </a:r>
          </a:p>
          <a:p>
            <a:r>
              <a:rPr lang="en-GB" altLang="en-US"/>
              <a:t>They are only suitable for highly experienced developers</a:t>
            </a:r>
          </a:p>
          <a:p>
            <a:r>
              <a:rPr lang="en-GB" altLang="en-US"/>
              <a:t>Size estimation ignores non functional requirements</a:t>
            </a:r>
          </a:p>
          <a:p>
            <a:endParaRPr lang="en-GB" altLang="en-US"/>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276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Font typeface="Times" panose="02020603050405020304" pitchFamily="18" charset="0"/>
              <a:buChar char="•"/>
              <a:defRPr sz="3200">
                <a:solidFill>
                  <a:srgbClr val="08515E"/>
                </a:solidFill>
                <a:latin typeface="TheSans B7 Bold"/>
              </a:defRPr>
            </a:lvl1pPr>
            <a:lvl2pPr marL="742950" indent="-285750">
              <a:lnSpc>
                <a:spcPct val="90000"/>
              </a:lnSpc>
              <a:spcBef>
                <a:spcPct val="20000"/>
              </a:spcBef>
              <a:buFont typeface="Times CE"/>
              <a:buChar char="-"/>
              <a:defRPr sz="3200">
                <a:solidFill>
                  <a:srgbClr val="336600"/>
                </a:solidFill>
                <a:latin typeface="TheSans B5 Plain"/>
              </a:defRPr>
            </a:lvl2pPr>
            <a:lvl3pPr marL="1143000" indent="-228600">
              <a:lnSpc>
                <a:spcPct val="90000"/>
              </a:lnSpc>
              <a:spcBef>
                <a:spcPct val="20000"/>
              </a:spcBef>
              <a:buFont typeface="Times" panose="02020603050405020304" pitchFamily="18" charset="0"/>
              <a:buChar char="-"/>
              <a:defRPr sz="2800">
                <a:solidFill>
                  <a:srgbClr val="08515E"/>
                </a:solidFill>
                <a:latin typeface="TheSans B5 Plain"/>
              </a:defRPr>
            </a:lvl3pPr>
            <a:lvl4pPr marL="1600200" indent="-228600">
              <a:lnSpc>
                <a:spcPct val="90000"/>
              </a:lnSpc>
              <a:spcBef>
                <a:spcPct val="20000"/>
              </a:spcBef>
              <a:buFont typeface="Times" panose="02020603050405020304" pitchFamily="18" charset="0"/>
              <a:buChar char="-"/>
              <a:defRPr sz="2400">
                <a:solidFill>
                  <a:srgbClr val="336600"/>
                </a:solidFill>
                <a:latin typeface="TheSans B5 Plain"/>
              </a:defRPr>
            </a:lvl4pPr>
            <a:lvl5pPr marL="2057400" indent="-228600">
              <a:lnSpc>
                <a:spcPct val="90000"/>
              </a:lnSpc>
              <a:spcBef>
                <a:spcPct val="20000"/>
              </a:spcBef>
              <a:buFont typeface="Times" panose="02020603050405020304" pitchFamily="18" charset="0"/>
              <a:buChar char="-"/>
              <a:defRPr sz="2400">
                <a:solidFill>
                  <a:srgbClr val="08515E"/>
                </a:solidFill>
                <a:latin typeface="TheSans B5 Plain"/>
              </a:defRPr>
            </a:lvl5pPr>
            <a:lvl6pPr marL="25146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6pPr>
            <a:lvl7pPr marL="29718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7pPr>
            <a:lvl8pPr marL="34290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8pPr>
            <a:lvl9pPr marL="38862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9pPr>
          </a:lstStyle>
          <a:p>
            <a:pPr>
              <a:lnSpc>
                <a:spcPct val="100000"/>
              </a:lnSpc>
              <a:spcBef>
                <a:spcPct val="0"/>
              </a:spcBef>
              <a:buFontTx/>
              <a:buNone/>
            </a:pPr>
            <a:r>
              <a:rPr lang="en-US" altLang="en-US" sz="1200">
                <a:latin typeface="TheSans B5 Plain"/>
              </a:rPr>
              <a:t>slide  </a:t>
            </a:r>
            <a:fld id="{9C67035D-A752-48A2-840F-57D419B194A8}" type="slidenum">
              <a:rPr lang="en-US" altLang="en-US" sz="1200" smtClean="0">
                <a:latin typeface="TheSans B5 Plain"/>
              </a:rPr>
              <a:pPr>
                <a:lnSpc>
                  <a:spcPct val="100000"/>
                </a:lnSpc>
                <a:spcBef>
                  <a:spcPct val="0"/>
                </a:spcBef>
                <a:buFontTx/>
                <a:buNone/>
              </a:pPr>
              <a:t>20</a:t>
            </a:fld>
            <a:endParaRPr lang="en-US" altLang="en-US" sz="1200">
              <a:latin typeface="TheSans B5 Plai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GB" altLang="en-US"/>
              <a:t>XP process</a:t>
            </a:r>
          </a:p>
        </p:txBody>
      </p:sp>
      <p:sp>
        <p:nvSpPr>
          <p:cNvPr id="28675" name="Content Placeholder 2"/>
          <p:cNvSpPr>
            <a:spLocks noGrp="1"/>
          </p:cNvSpPr>
          <p:nvPr>
            <p:ph idx="1"/>
          </p:nvPr>
        </p:nvSpPr>
        <p:spPr/>
        <p:txBody>
          <a:bodyPr/>
          <a:lstStyle/>
          <a:p>
            <a:r>
              <a:rPr lang="en-GB" altLang="en-US"/>
              <a:t>Planning</a:t>
            </a:r>
          </a:p>
          <a:p>
            <a:pPr lvl="1"/>
            <a:r>
              <a:rPr lang="en-GB" altLang="en-US">
                <a:latin typeface="TheSans B5 Plain"/>
              </a:rPr>
              <a:t>User stories written (customer and developers)</a:t>
            </a:r>
          </a:p>
          <a:p>
            <a:pPr lvl="1"/>
            <a:r>
              <a:rPr lang="en-GB" altLang="en-US">
                <a:latin typeface="TheSans B5 Plain"/>
              </a:rPr>
              <a:t>User stories estimated (developers)</a:t>
            </a:r>
          </a:p>
          <a:p>
            <a:pPr lvl="1"/>
            <a:r>
              <a:rPr lang="en-GB" altLang="en-US">
                <a:latin typeface="TheSans B5 Plain"/>
              </a:rPr>
              <a:t>User stories prioritized</a:t>
            </a:r>
          </a:p>
          <a:p>
            <a:pPr lvl="1"/>
            <a:r>
              <a:rPr lang="en-GB" altLang="en-US">
                <a:latin typeface="TheSans B5 Plain"/>
              </a:rPr>
              <a:t>Project plan</a:t>
            </a:r>
          </a:p>
          <a:p>
            <a:pPr lvl="2"/>
            <a:r>
              <a:rPr lang="en-GB" altLang="en-US">
                <a:latin typeface="TheSans B5 Plain"/>
              </a:rPr>
              <a:t>When will features be delivered</a:t>
            </a:r>
          </a:p>
          <a:p>
            <a:pPr lvl="2"/>
            <a:r>
              <a:rPr lang="en-GB" altLang="en-US">
                <a:latin typeface="TheSans B5 Plain"/>
              </a:rPr>
              <a:t>How often will project be iterated </a:t>
            </a:r>
          </a:p>
          <a:p>
            <a:pPr lvl="1"/>
            <a:endParaRPr lang="en-GB" altLang="en-US">
              <a:latin typeface="TheSans B5 Plain"/>
            </a:endParaRP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286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Font typeface="Times" panose="02020603050405020304" pitchFamily="18" charset="0"/>
              <a:buChar char="•"/>
              <a:defRPr sz="3200">
                <a:solidFill>
                  <a:srgbClr val="08515E"/>
                </a:solidFill>
                <a:latin typeface="TheSans B7 Bold"/>
              </a:defRPr>
            </a:lvl1pPr>
            <a:lvl2pPr marL="742950" indent="-285750">
              <a:lnSpc>
                <a:spcPct val="90000"/>
              </a:lnSpc>
              <a:spcBef>
                <a:spcPct val="20000"/>
              </a:spcBef>
              <a:buFont typeface="Times CE"/>
              <a:buChar char="-"/>
              <a:defRPr sz="3200">
                <a:solidFill>
                  <a:srgbClr val="336600"/>
                </a:solidFill>
                <a:latin typeface="TheSans B5 Plain"/>
              </a:defRPr>
            </a:lvl2pPr>
            <a:lvl3pPr marL="1143000" indent="-228600">
              <a:lnSpc>
                <a:spcPct val="90000"/>
              </a:lnSpc>
              <a:spcBef>
                <a:spcPct val="20000"/>
              </a:spcBef>
              <a:buFont typeface="Times" panose="02020603050405020304" pitchFamily="18" charset="0"/>
              <a:buChar char="-"/>
              <a:defRPr sz="2800">
                <a:solidFill>
                  <a:srgbClr val="08515E"/>
                </a:solidFill>
                <a:latin typeface="TheSans B5 Plain"/>
              </a:defRPr>
            </a:lvl3pPr>
            <a:lvl4pPr marL="1600200" indent="-228600">
              <a:lnSpc>
                <a:spcPct val="90000"/>
              </a:lnSpc>
              <a:spcBef>
                <a:spcPct val="20000"/>
              </a:spcBef>
              <a:buFont typeface="Times" panose="02020603050405020304" pitchFamily="18" charset="0"/>
              <a:buChar char="-"/>
              <a:defRPr sz="2400">
                <a:solidFill>
                  <a:srgbClr val="336600"/>
                </a:solidFill>
                <a:latin typeface="TheSans B5 Plain"/>
              </a:defRPr>
            </a:lvl4pPr>
            <a:lvl5pPr marL="2057400" indent="-228600">
              <a:lnSpc>
                <a:spcPct val="90000"/>
              </a:lnSpc>
              <a:spcBef>
                <a:spcPct val="20000"/>
              </a:spcBef>
              <a:buFont typeface="Times" panose="02020603050405020304" pitchFamily="18" charset="0"/>
              <a:buChar char="-"/>
              <a:defRPr sz="2400">
                <a:solidFill>
                  <a:srgbClr val="08515E"/>
                </a:solidFill>
                <a:latin typeface="TheSans B5 Plain"/>
              </a:defRPr>
            </a:lvl5pPr>
            <a:lvl6pPr marL="25146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6pPr>
            <a:lvl7pPr marL="29718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7pPr>
            <a:lvl8pPr marL="34290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8pPr>
            <a:lvl9pPr marL="38862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9pPr>
          </a:lstStyle>
          <a:p>
            <a:pPr>
              <a:lnSpc>
                <a:spcPct val="100000"/>
              </a:lnSpc>
              <a:spcBef>
                <a:spcPct val="0"/>
              </a:spcBef>
              <a:buFontTx/>
              <a:buNone/>
            </a:pPr>
            <a:r>
              <a:rPr lang="en-US" altLang="en-US" sz="1200">
                <a:latin typeface="TheSans B5 Plain"/>
              </a:rPr>
              <a:t>slide  </a:t>
            </a:r>
            <a:fld id="{78E79C71-985A-4725-B565-F3ACDC492FA8}" type="slidenum">
              <a:rPr lang="en-US" altLang="en-US" sz="1200" smtClean="0">
                <a:latin typeface="TheSans B5 Plain"/>
              </a:rPr>
              <a:pPr>
                <a:lnSpc>
                  <a:spcPct val="100000"/>
                </a:lnSpc>
                <a:spcBef>
                  <a:spcPct val="0"/>
                </a:spcBef>
                <a:buFontTx/>
                <a:buNone/>
              </a:pPr>
              <a:t>21</a:t>
            </a:fld>
            <a:endParaRPr lang="en-US" altLang="en-US" sz="1200">
              <a:latin typeface="TheSans B5 Plai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661988"/>
          </a:xfrm>
        </p:spPr>
        <p:txBody>
          <a:bodyPr/>
          <a:lstStyle/>
          <a:p>
            <a:r>
              <a:rPr lang="en-GB" dirty="0"/>
              <a:t>XP planning</a:t>
            </a:r>
          </a:p>
        </p:txBody>
      </p:sp>
      <p:sp>
        <p:nvSpPr>
          <p:cNvPr id="3" name="Content Placeholder 2"/>
          <p:cNvSpPr>
            <a:spLocks noGrp="1"/>
          </p:cNvSpPr>
          <p:nvPr>
            <p:ph idx="1"/>
          </p:nvPr>
        </p:nvSpPr>
        <p:spPr>
          <a:xfrm>
            <a:off x="457200" y="1233264"/>
            <a:ext cx="7848600" cy="4572000"/>
          </a:xfrm>
        </p:spPr>
        <p:txBody>
          <a:bodyPr/>
          <a:lstStyle/>
          <a:p>
            <a:r>
              <a:rPr lang="en-GB" dirty="0"/>
              <a:t>Order of development</a:t>
            </a:r>
          </a:p>
          <a:p>
            <a:pPr lvl="1"/>
            <a:r>
              <a:rPr lang="en-GB" dirty="0"/>
              <a:t>Dependent core code</a:t>
            </a:r>
          </a:p>
          <a:p>
            <a:pPr lvl="1"/>
            <a:r>
              <a:rPr lang="en-GB" dirty="0"/>
              <a:t>Smaller high priority stories</a:t>
            </a:r>
          </a:p>
          <a:p>
            <a:pPr lvl="1"/>
            <a:r>
              <a:rPr lang="en-GB" dirty="0"/>
              <a:t>Larger high priority stories</a:t>
            </a:r>
          </a:p>
          <a:p>
            <a:pPr lvl="1"/>
            <a:r>
              <a:rPr lang="en-GB" dirty="0"/>
              <a:t>Lower priority small stories </a:t>
            </a:r>
          </a:p>
          <a:p>
            <a:pPr lvl="1"/>
            <a:r>
              <a:rPr lang="en-GB" dirty="0"/>
              <a:t>Lower priority larger stories</a:t>
            </a:r>
          </a:p>
          <a:p>
            <a:r>
              <a:rPr lang="en-GB" dirty="0"/>
              <a:t>This allows you to discard less important code if time runs out</a:t>
            </a:r>
          </a:p>
        </p:txBody>
      </p:sp>
      <p:sp>
        <p:nvSpPr>
          <p:cNvPr id="4" name="Date Placeholder 3"/>
          <p:cNvSpPr>
            <a:spLocks noGrp="1"/>
          </p:cNvSpPr>
          <p:nvPr>
            <p:ph type="dt" sz="half"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p>
            <a:pPr>
              <a:defRPr/>
            </a:pPr>
            <a:r>
              <a:rPr lang="en-US" altLang="en-US"/>
              <a:t>slide  </a:t>
            </a:r>
            <a:fld id="{BD5A7E2A-539C-4F66-A2C3-C799D61BCAF2}" type="slidenum">
              <a:rPr lang="en-US" altLang="en-US" smtClean="0"/>
              <a:pPr>
                <a:defRPr/>
              </a:pPr>
              <a:t>22</a:t>
            </a:fld>
            <a:endParaRPr lang="en-US" altLang="en-US"/>
          </a:p>
        </p:txBody>
      </p:sp>
    </p:spTree>
    <p:extLst>
      <p:ext uri="{BB962C8B-B14F-4D97-AF65-F5344CB8AC3E}">
        <p14:creationId xmlns:p14="http://schemas.microsoft.com/office/powerpoint/2010/main" val="503543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XP planning and testing</a:t>
            </a:r>
          </a:p>
        </p:txBody>
      </p:sp>
      <p:sp>
        <p:nvSpPr>
          <p:cNvPr id="3" name="Content Placeholder 2"/>
          <p:cNvSpPr>
            <a:spLocks noGrp="1"/>
          </p:cNvSpPr>
          <p:nvPr>
            <p:ph idx="1"/>
          </p:nvPr>
        </p:nvSpPr>
        <p:spPr/>
        <p:txBody>
          <a:bodyPr/>
          <a:lstStyle/>
          <a:p>
            <a:r>
              <a:rPr lang="en-GB" dirty="0"/>
              <a:t>All high priority core code needs testing properly  before</a:t>
            </a:r>
          </a:p>
          <a:p>
            <a:pPr lvl="1"/>
            <a:r>
              <a:rPr lang="en-GB" dirty="0"/>
              <a:t>Development of low priority code</a:t>
            </a:r>
          </a:p>
          <a:p>
            <a:r>
              <a:rPr lang="en-GB" dirty="0"/>
              <a:t>If higher priority is developed but not totally tested and debugged</a:t>
            </a:r>
          </a:p>
          <a:p>
            <a:pPr lvl="1"/>
            <a:r>
              <a:rPr lang="en-GB" dirty="0"/>
              <a:t>It is INCOMPLETE!</a:t>
            </a:r>
          </a:p>
          <a:p>
            <a:r>
              <a:rPr lang="en-GB" dirty="0"/>
              <a:t>Only code that has completed testing is complete code</a:t>
            </a:r>
          </a:p>
        </p:txBody>
      </p:sp>
      <p:sp>
        <p:nvSpPr>
          <p:cNvPr id="4" name="Date Placeholder 3"/>
          <p:cNvSpPr>
            <a:spLocks noGrp="1"/>
          </p:cNvSpPr>
          <p:nvPr>
            <p:ph type="dt" sz="half"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p>
            <a:pPr>
              <a:defRPr/>
            </a:pPr>
            <a:r>
              <a:rPr lang="en-US" altLang="en-US"/>
              <a:t>slide  </a:t>
            </a:r>
            <a:fld id="{BD5A7E2A-539C-4F66-A2C3-C799D61BCAF2}" type="slidenum">
              <a:rPr lang="en-US" altLang="en-US" smtClean="0"/>
              <a:pPr>
                <a:defRPr/>
              </a:pPr>
              <a:t>23</a:t>
            </a:fld>
            <a:endParaRPr lang="en-US" altLang="en-US"/>
          </a:p>
        </p:txBody>
      </p:sp>
    </p:spTree>
    <p:extLst>
      <p:ext uri="{BB962C8B-B14F-4D97-AF65-F5344CB8AC3E}">
        <p14:creationId xmlns:p14="http://schemas.microsoft.com/office/powerpoint/2010/main" val="1357397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altLang="en-US"/>
              <a:t>XP Development phase</a:t>
            </a:r>
          </a:p>
        </p:txBody>
      </p:sp>
      <p:sp>
        <p:nvSpPr>
          <p:cNvPr id="29699" name="Content Placeholder 2"/>
          <p:cNvSpPr>
            <a:spLocks noGrp="1"/>
          </p:cNvSpPr>
          <p:nvPr>
            <p:ph idx="1"/>
          </p:nvPr>
        </p:nvSpPr>
        <p:spPr/>
        <p:txBody>
          <a:bodyPr/>
          <a:lstStyle/>
          <a:p>
            <a:pPr>
              <a:buFont typeface="Arial" panose="020B0604020202020204" pitchFamily="34" charset="0"/>
              <a:buChar char="•"/>
            </a:pPr>
            <a:r>
              <a:rPr lang="en-GB" altLang="en-US"/>
              <a:t>Software is released on a regular schedule (weekly, fortnightly)</a:t>
            </a:r>
          </a:p>
          <a:p>
            <a:pPr>
              <a:buFont typeface="Arial" panose="020B0604020202020204" pitchFamily="34" charset="0"/>
              <a:buChar char="•"/>
            </a:pPr>
            <a:r>
              <a:rPr lang="en-GB" altLang="en-US"/>
              <a:t>Unit tests</a:t>
            </a:r>
          </a:p>
          <a:p>
            <a:pPr lvl="1">
              <a:buFont typeface="Arial" panose="020B0604020202020204" pitchFamily="34" charset="0"/>
              <a:buChar char="•"/>
            </a:pPr>
            <a:r>
              <a:rPr lang="en-GB" altLang="en-US">
                <a:latin typeface="TheSans B5 Plain"/>
              </a:rPr>
              <a:t>Developed by development team</a:t>
            </a:r>
          </a:p>
          <a:p>
            <a:pPr>
              <a:buFont typeface="Arial" panose="020B0604020202020204" pitchFamily="34" charset="0"/>
              <a:buChar char="•"/>
            </a:pPr>
            <a:r>
              <a:rPr lang="en-GB" altLang="en-US"/>
              <a:t>Acceptance tests</a:t>
            </a:r>
          </a:p>
          <a:p>
            <a:pPr lvl="1">
              <a:buFont typeface="Arial" panose="020B0604020202020204" pitchFamily="34" charset="0"/>
              <a:buChar char="•"/>
            </a:pPr>
            <a:r>
              <a:rPr lang="en-GB" altLang="en-US">
                <a:latin typeface="TheSans B5 Plain"/>
              </a:rPr>
              <a:t>Specified by customer</a:t>
            </a:r>
          </a:p>
          <a:p>
            <a:pPr lvl="1">
              <a:buFont typeface="Arial" panose="020B0604020202020204" pitchFamily="34" charset="0"/>
              <a:buChar char="•"/>
            </a:pPr>
            <a:r>
              <a:rPr lang="en-GB" altLang="en-US">
                <a:latin typeface="TheSans B5 Plain"/>
              </a:rPr>
              <a:t>Can be script (user input, acceptable output)</a:t>
            </a:r>
          </a:p>
          <a:p>
            <a:pPr lvl="1">
              <a:buFont typeface="Arial" panose="020B0604020202020204" pitchFamily="34" charset="0"/>
              <a:buChar char="•"/>
            </a:pPr>
            <a:r>
              <a:rPr lang="en-GB" altLang="en-US">
                <a:latin typeface="TheSans B5 Plain"/>
              </a:rPr>
              <a:t>Ideally also automated</a:t>
            </a:r>
          </a:p>
          <a:p>
            <a:pPr>
              <a:buFont typeface="Arial" panose="020B0604020202020204" pitchFamily="34" charset="0"/>
              <a:buChar char="•"/>
            </a:pPr>
            <a:endParaRPr lang="en-GB" altLang="en-US"/>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297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Font typeface="Times" panose="02020603050405020304" pitchFamily="18" charset="0"/>
              <a:buChar char="•"/>
              <a:defRPr sz="3200">
                <a:solidFill>
                  <a:srgbClr val="08515E"/>
                </a:solidFill>
                <a:latin typeface="TheSans B7 Bold"/>
              </a:defRPr>
            </a:lvl1pPr>
            <a:lvl2pPr marL="742950" indent="-285750">
              <a:lnSpc>
                <a:spcPct val="90000"/>
              </a:lnSpc>
              <a:spcBef>
                <a:spcPct val="20000"/>
              </a:spcBef>
              <a:buFont typeface="Times CE"/>
              <a:buChar char="-"/>
              <a:defRPr sz="3200">
                <a:solidFill>
                  <a:srgbClr val="336600"/>
                </a:solidFill>
                <a:latin typeface="TheSans B5 Plain"/>
              </a:defRPr>
            </a:lvl2pPr>
            <a:lvl3pPr marL="1143000" indent="-228600">
              <a:lnSpc>
                <a:spcPct val="90000"/>
              </a:lnSpc>
              <a:spcBef>
                <a:spcPct val="20000"/>
              </a:spcBef>
              <a:buFont typeface="Times" panose="02020603050405020304" pitchFamily="18" charset="0"/>
              <a:buChar char="-"/>
              <a:defRPr sz="2800">
                <a:solidFill>
                  <a:srgbClr val="08515E"/>
                </a:solidFill>
                <a:latin typeface="TheSans B5 Plain"/>
              </a:defRPr>
            </a:lvl3pPr>
            <a:lvl4pPr marL="1600200" indent="-228600">
              <a:lnSpc>
                <a:spcPct val="90000"/>
              </a:lnSpc>
              <a:spcBef>
                <a:spcPct val="20000"/>
              </a:spcBef>
              <a:buFont typeface="Times" panose="02020603050405020304" pitchFamily="18" charset="0"/>
              <a:buChar char="-"/>
              <a:defRPr sz="2400">
                <a:solidFill>
                  <a:srgbClr val="336600"/>
                </a:solidFill>
                <a:latin typeface="TheSans B5 Plain"/>
              </a:defRPr>
            </a:lvl4pPr>
            <a:lvl5pPr marL="2057400" indent="-228600">
              <a:lnSpc>
                <a:spcPct val="90000"/>
              </a:lnSpc>
              <a:spcBef>
                <a:spcPct val="20000"/>
              </a:spcBef>
              <a:buFont typeface="Times" panose="02020603050405020304" pitchFamily="18" charset="0"/>
              <a:buChar char="-"/>
              <a:defRPr sz="2400">
                <a:solidFill>
                  <a:srgbClr val="08515E"/>
                </a:solidFill>
                <a:latin typeface="TheSans B5 Plain"/>
              </a:defRPr>
            </a:lvl5pPr>
            <a:lvl6pPr marL="25146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6pPr>
            <a:lvl7pPr marL="29718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7pPr>
            <a:lvl8pPr marL="34290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8pPr>
            <a:lvl9pPr marL="38862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9pPr>
          </a:lstStyle>
          <a:p>
            <a:pPr>
              <a:lnSpc>
                <a:spcPct val="100000"/>
              </a:lnSpc>
              <a:spcBef>
                <a:spcPct val="0"/>
              </a:spcBef>
              <a:buFontTx/>
              <a:buNone/>
            </a:pPr>
            <a:r>
              <a:rPr lang="en-US" altLang="en-US" sz="1200">
                <a:latin typeface="TheSans B5 Plain"/>
              </a:rPr>
              <a:t>slide  </a:t>
            </a:r>
            <a:fld id="{A916B5AE-EE94-45C7-B09E-867E678FF7E8}" type="slidenum">
              <a:rPr lang="en-US" altLang="en-US" sz="1200" smtClean="0">
                <a:latin typeface="TheSans B5 Plain"/>
              </a:rPr>
              <a:pPr>
                <a:lnSpc>
                  <a:spcPct val="100000"/>
                </a:lnSpc>
                <a:spcBef>
                  <a:spcPct val="0"/>
                </a:spcBef>
                <a:buFontTx/>
                <a:buNone/>
              </a:pPr>
              <a:t>24</a:t>
            </a:fld>
            <a:endParaRPr lang="en-US" altLang="en-US" sz="1200">
              <a:latin typeface="TheSans B5 Plai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GB" altLang="en-US"/>
              <a:t>Problems with Agile</a:t>
            </a:r>
          </a:p>
        </p:txBody>
      </p:sp>
      <p:sp>
        <p:nvSpPr>
          <p:cNvPr id="30723" name="Content Placeholder 2"/>
          <p:cNvSpPr>
            <a:spLocks noGrp="1"/>
          </p:cNvSpPr>
          <p:nvPr>
            <p:ph idx="1"/>
          </p:nvPr>
        </p:nvSpPr>
        <p:spPr/>
        <p:txBody>
          <a:bodyPr/>
          <a:lstStyle/>
          <a:p>
            <a:r>
              <a:rPr lang="en-GB" altLang="en-US"/>
              <a:t>Contract issues and costs</a:t>
            </a:r>
          </a:p>
          <a:p>
            <a:r>
              <a:rPr lang="en-GB" altLang="en-US"/>
              <a:t>Code quality and design</a:t>
            </a:r>
          </a:p>
          <a:p>
            <a:r>
              <a:rPr lang="en-GB" altLang="en-US"/>
              <a:t>Managing large projects</a:t>
            </a:r>
          </a:p>
          <a:p>
            <a:r>
              <a:rPr lang="en-GB" altLang="en-US"/>
              <a:t>Does it work?</a:t>
            </a:r>
          </a:p>
          <a:p>
            <a:endParaRPr lang="en-GB" altLang="en-US"/>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307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Font typeface="Times" panose="02020603050405020304" pitchFamily="18" charset="0"/>
              <a:buChar char="•"/>
              <a:defRPr sz="3200">
                <a:solidFill>
                  <a:srgbClr val="08515E"/>
                </a:solidFill>
                <a:latin typeface="TheSans B7 Bold"/>
              </a:defRPr>
            </a:lvl1pPr>
            <a:lvl2pPr marL="742950" indent="-285750">
              <a:lnSpc>
                <a:spcPct val="90000"/>
              </a:lnSpc>
              <a:spcBef>
                <a:spcPct val="20000"/>
              </a:spcBef>
              <a:buFont typeface="Times CE"/>
              <a:buChar char="-"/>
              <a:defRPr sz="3200">
                <a:solidFill>
                  <a:srgbClr val="336600"/>
                </a:solidFill>
                <a:latin typeface="TheSans B5 Plain"/>
              </a:defRPr>
            </a:lvl2pPr>
            <a:lvl3pPr marL="1143000" indent="-228600">
              <a:lnSpc>
                <a:spcPct val="90000"/>
              </a:lnSpc>
              <a:spcBef>
                <a:spcPct val="20000"/>
              </a:spcBef>
              <a:buFont typeface="Times" panose="02020603050405020304" pitchFamily="18" charset="0"/>
              <a:buChar char="-"/>
              <a:defRPr sz="2800">
                <a:solidFill>
                  <a:srgbClr val="08515E"/>
                </a:solidFill>
                <a:latin typeface="TheSans B5 Plain"/>
              </a:defRPr>
            </a:lvl3pPr>
            <a:lvl4pPr marL="1600200" indent="-228600">
              <a:lnSpc>
                <a:spcPct val="90000"/>
              </a:lnSpc>
              <a:spcBef>
                <a:spcPct val="20000"/>
              </a:spcBef>
              <a:buFont typeface="Times" panose="02020603050405020304" pitchFamily="18" charset="0"/>
              <a:buChar char="-"/>
              <a:defRPr sz="2400">
                <a:solidFill>
                  <a:srgbClr val="336600"/>
                </a:solidFill>
                <a:latin typeface="TheSans B5 Plain"/>
              </a:defRPr>
            </a:lvl4pPr>
            <a:lvl5pPr marL="2057400" indent="-228600">
              <a:lnSpc>
                <a:spcPct val="90000"/>
              </a:lnSpc>
              <a:spcBef>
                <a:spcPct val="20000"/>
              </a:spcBef>
              <a:buFont typeface="Times" panose="02020603050405020304" pitchFamily="18" charset="0"/>
              <a:buChar char="-"/>
              <a:defRPr sz="2400">
                <a:solidFill>
                  <a:srgbClr val="08515E"/>
                </a:solidFill>
                <a:latin typeface="TheSans B5 Plain"/>
              </a:defRPr>
            </a:lvl5pPr>
            <a:lvl6pPr marL="25146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6pPr>
            <a:lvl7pPr marL="29718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7pPr>
            <a:lvl8pPr marL="34290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8pPr>
            <a:lvl9pPr marL="38862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9pPr>
          </a:lstStyle>
          <a:p>
            <a:pPr>
              <a:lnSpc>
                <a:spcPct val="100000"/>
              </a:lnSpc>
              <a:spcBef>
                <a:spcPct val="0"/>
              </a:spcBef>
              <a:buFontTx/>
              <a:buNone/>
            </a:pPr>
            <a:r>
              <a:rPr lang="en-US" altLang="en-US" sz="1200">
                <a:latin typeface="TheSans B5 Plain"/>
              </a:rPr>
              <a:t>slide  </a:t>
            </a:r>
            <a:fld id="{5D1BB7DD-3269-4FDB-B43D-D70594DFC0BF}" type="slidenum">
              <a:rPr lang="en-US" altLang="en-US" sz="1200" smtClean="0">
                <a:latin typeface="TheSans B5 Plain"/>
              </a:rPr>
              <a:pPr>
                <a:lnSpc>
                  <a:spcPct val="100000"/>
                </a:lnSpc>
                <a:spcBef>
                  <a:spcPct val="0"/>
                </a:spcBef>
                <a:buFontTx/>
                <a:buNone/>
              </a:pPr>
              <a:t>25</a:t>
            </a:fld>
            <a:endParaRPr lang="en-US" altLang="en-US" sz="1200">
              <a:latin typeface="TheSans B5 Plai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333375"/>
            <a:ext cx="8229600" cy="661988"/>
          </a:xfrm>
        </p:spPr>
        <p:txBody>
          <a:bodyPr/>
          <a:lstStyle/>
          <a:p>
            <a:r>
              <a:rPr lang="en-GB" altLang="en-US"/>
              <a:t>XP criticisms </a:t>
            </a:r>
          </a:p>
        </p:txBody>
      </p:sp>
      <p:sp>
        <p:nvSpPr>
          <p:cNvPr id="32771" name="Content Placeholder 2"/>
          <p:cNvSpPr>
            <a:spLocks noGrp="1"/>
          </p:cNvSpPr>
          <p:nvPr>
            <p:ph idx="1"/>
          </p:nvPr>
        </p:nvSpPr>
        <p:spPr>
          <a:xfrm>
            <a:off x="457200" y="1233488"/>
            <a:ext cx="7848600" cy="4572000"/>
          </a:xfrm>
        </p:spPr>
        <p:txBody>
          <a:bodyPr/>
          <a:lstStyle/>
          <a:p>
            <a:r>
              <a:rPr lang="en-GB" altLang="en-US" sz="2800"/>
              <a:t>Feature creep</a:t>
            </a:r>
          </a:p>
          <a:p>
            <a:r>
              <a:rPr lang="en-GB" altLang="en-US" sz="2800"/>
              <a:t>High risk (time or cost overrun)</a:t>
            </a:r>
          </a:p>
          <a:p>
            <a:r>
              <a:rPr lang="en-GB" altLang="en-US" sz="2800"/>
              <a:t>No upfront design</a:t>
            </a:r>
          </a:p>
          <a:p>
            <a:pPr lvl="1"/>
            <a:r>
              <a:rPr lang="en-GB" altLang="en-US" sz="2800">
                <a:latin typeface="TheSans B5 Plain"/>
              </a:rPr>
              <a:t>Can be a big issue with database design</a:t>
            </a:r>
          </a:p>
          <a:p>
            <a:pPr lvl="1"/>
            <a:r>
              <a:rPr lang="en-GB" altLang="en-US" sz="2800">
                <a:latin typeface="TheSans B5 Plain"/>
              </a:rPr>
              <a:t>Can lead to design contradictions</a:t>
            </a:r>
          </a:p>
          <a:p>
            <a:r>
              <a:rPr lang="en-GB" altLang="en-US" sz="2800"/>
              <a:t>Constant re-factoring</a:t>
            </a:r>
          </a:p>
          <a:p>
            <a:pPr lvl="1"/>
            <a:r>
              <a:rPr lang="en-GB" altLang="en-US" sz="2800">
                <a:latin typeface="TheSans B5 Plain"/>
              </a:rPr>
              <a:t>Increased overhead</a:t>
            </a:r>
          </a:p>
          <a:p>
            <a:pPr lvl="1"/>
            <a:r>
              <a:rPr lang="en-GB" altLang="en-US" sz="2800">
                <a:latin typeface="TheSans B5 Plain"/>
              </a:rPr>
              <a:t>Can break existing code</a:t>
            </a:r>
          </a:p>
          <a:p>
            <a:r>
              <a:rPr lang="en-GB" altLang="en-US" sz="2800"/>
              <a:t>On site customer</a:t>
            </a:r>
          </a:p>
          <a:p>
            <a:pPr lvl="1"/>
            <a:r>
              <a:rPr lang="en-GB" altLang="en-US" sz="2800">
                <a:latin typeface="TheSans B5 Plain"/>
              </a:rPr>
              <a:t>See point 1…</a:t>
            </a:r>
          </a:p>
          <a:p>
            <a:pPr lvl="1"/>
            <a:endParaRPr lang="en-GB" altLang="en-US" sz="2800">
              <a:latin typeface="TheSans B5 Plain"/>
            </a:endParaRPr>
          </a:p>
          <a:p>
            <a:pPr lvl="1"/>
            <a:endParaRPr lang="en-GB" altLang="en-US" sz="2800">
              <a:latin typeface="TheSans B5 Plain"/>
            </a:endParaRPr>
          </a:p>
          <a:p>
            <a:pPr lvl="1"/>
            <a:endParaRPr lang="en-GB" altLang="en-US" sz="2800">
              <a:latin typeface="TheSans B5 Plain"/>
            </a:endParaRPr>
          </a:p>
          <a:p>
            <a:pPr lvl="1"/>
            <a:endParaRPr lang="en-GB" altLang="en-US" sz="2800">
              <a:latin typeface="TheSans B5 Plain"/>
            </a:endParaRP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327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Font typeface="Times" panose="02020603050405020304" pitchFamily="18" charset="0"/>
              <a:buChar char="•"/>
              <a:defRPr sz="3200">
                <a:solidFill>
                  <a:srgbClr val="08515E"/>
                </a:solidFill>
                <a:latin typeface="TheSans B7 Bold"/>
              </a:defRPr>
            </a:lvl1pPr>
            <a:lvl2pPr marL="742950" indent="-285750">
              <a:lnSpc>
                <a:spcPct val="90000"/>
              </a:lnSpc>
              <a:spcBef>
                <a:spcPct val="20000"/>
              </a:spcBef>
              <a:buFont typeface="Times CE"/>
              <a:buChar char="-"/>
              <a:defRPr sz="3200">
                <a:solidFill>
                  <a:srgbClr val="336600"/>
                </a:solidFill>
                <a:latin typeface="TheSans B5 Plain"/>
              </a:defRPr>
            </a:lvl2pPr>
            <a:lvl3pPr marL="1143000" indent="-228600">
              <a:lnSpc>
                <a:spcPct val="90000"/>
              </a:lnSpc>
              <a:spcBef>
                <a:spcPct val="20000"/>
              </a:spcBef>
              <a:buFont typeface="Times" panose="02020603050405020304" pitchFamily="18" charset="0"/>
              <a:buChar char="-"/>
              <a:defRPr sz="2800">
                <a:solidFill>
                  <a:srgbClr val="08515E"/>
                </a:solidFill>
                <a:latin typeface="TheSans B5 Plain"/>
              </a:defRPr>
            </a:lvl3pPr>
            <a:lvl4pPr marL="1600200" indent="-228600">
              <a:lnSpc>
                <a:spcPct val="90000"/>
              </a:lnSpc>
              <a:spcBef>
                <a:spcPct val="20000"/>
              </a:spcBef>
              <a:buFont typeface="Times" panose="02020603050405020304" pitchFamily="18" charset="0"/>
              <a:buChar char="-"/>
              <a:defRPr sz="2400">
                <a:solidFill>
                  <a:srgbClr val="336600"/>
                </a:solidFill>
                <a:latin typeface="TheSans B5 Plain"/>
              </a:defRPr>
            </a:lvl4pPr>
            <a:lvl5pPr marL="2057400" indent="-228600">
              <a:lnSpc>
                <a:spcPct val="90000"/>
              </a:lnSpc>
              <a:spcBef>
                <a:spcPct val="20000"/>
              </a:spcBef>
              <a:buFont typeface="Times" panose="02020603050405020304" pitchFamily="18" charset="0"/>
              <a:buChar char="-"/>
              <a:defRPr sz="2400">
                <a:solidFill>
                  <a:srgbClr val="08515E"/>
                </a:solidFill>
                <a:latin typeface="TheSans B5 Plain"/>
              </a:defRPr>
            </a:lvl5pPr>
            <a:lvl6pPr marL="25146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6pPr>
            <a:lvl7pPr marL="29718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7pPr>
            <a:lvl8pPr marL="34290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8pPr>
            <a:lvl9pPr marL="38862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9pPr>
          </a:lstStyle>
          <a:p>
            <a:pPr>
              <a:lnSpc>
                <a:spcPct val="100000"/>
              </a:lnSpc>
              <a:spcBef>
                <a:spcPct val="0"/>
              </a:spcBef>
              <a:buFontTx/>
              <a:buNone/>
            </a:pPr>
            <a:r>
              <a:rPr lang="en-US" altLang="en-US" sz="1200">
                <a:latin typeface="TheSans B5 Plain"/>
              </a:rPr>
              <a:t>slide  </a:t>
            </a:r>
            <a:fld id="{0AA49C4A-B181-43C1-878E-8F43C01F8635}" type="slidenum">
              <a:rPr lang="en-US" altLang="en-US" sz="1200" smtClean="0">
                <a:latin typeface="TheSans B5 Plain"/>
              </a:rPr>
              <a:pPr>
                <a:lnSpc>
                  <a:spcPct val="100000"/>
                </a:lnSpc>
                <a:spcBef>
                  <a:spcPct val="0"/>
                </a:spcBef>
                <a:buFontTx/>
                <a:buNone/>
              </a:pPr>
              <a:t>26</a:t>
            </a:fld>
            <a:endParaRPr lang="en-US" altLang="en-US" sz="1200">
              <a:latin typeface="TheSans B5 Plai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GB" altLang="en-US"/>
              <a:t>XP criticisms</a:t>
            </a:r>
          </a:p>
        </p:txBody>
      </p:sp>
      <p:sp>
        <p:nvSpPr>
          <p:cNvPr id="33795" name="Content Placeholder 2"/>
          <p:cNvSpPr>
            <a:spLocks noGrp="1"/>
          </p:cNvSpPr>
          <p:nvPr>
            <p:ph idx="1"/>
          </p:nvPr>
        </p:nvSpPr>
        <p:spPr/>
        <p:txBody>
          <a:bodyPr/>
          <a:lstStyle/>
          <a:p>
            <a:r>
              <a:rPr lang="en-GB" altLang="en-US"/>
              <a:t>Less documentation</a:t>
            </a:r>
          </a:p>
          <a:p>
            <a:pPr lvl="1"/>
            <a:r>
              <a:rPr lang="en-GB" altLang="en-US">
                <a:latin typeface="TheSans B5 Plain"/>
              </a:rPr>
              <a:t>High communications overhead</a:t>
            </a:r>
          </a:p>
          <a:p>
            <a:pPr lvl="1"/>
            <a:r>
              <a:rPr lang="en-GB" altLang="en-US">
                <a:latin typeface="TheSans B5 Plain"/>
              </a:rPr>
              <a:t>More assumptions</a:t>
            </a:r>
          </a:p>
          <a:p>
            <a:r>
              <a:rPr lang="en-GB" altLang="en-US"/>
              <a:t>Simplicity impact (object patterns)</a:t>
            </a:r>
          </a:p>
          <a:p>
            <a:pPr lvl="1"/>
            <a:r>
              <a:rPr lang="en-GB" altLang="en-US">
                <a:latin typeface="TheSans B5 Plain"/>
              </a:rPr>
              <a:t>Re-use</a:t>
            </a:r>
          </a:p>
          <a:p>
            <a:pPr lvl="1"/>
            <a:r>
              <a:rPr lang="en-GB" altLang="en-US">
                <a:latin typeface="TheSans B5 Plain"/>
              </a:rPr>
              <a:t>Flexibility</a:t>
            </a:r>
          </a:p>
          <a:p>
            <a:endParaRPr lang="en-GB" altLang="en-US"/>
          </a:p>
          <a:p>
            <a:endParaRPr lang="en-GB" altLang="en-US"/>
          </a:p>
          <a:p>
            <a:pPr lvl="1"/>
            <a:endParaRPr lang="en-GB" altLang="en-US">
              <a:latin typeface="TheSans B5 Plain"/>
            </a:endParaRP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337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Font typeface="Times" panose="02020603050405020304" pitchFamily="18" charset="0"/>
              <a:buChar char="•"/>
              <a:defRPr sz="3200">
                <a:solidFill>
                  <a:srgbClr val="08515E"/>
                </a:solidFill>
                <a:latin typeface="TheSans B7 Bold"/>
              </a:defRPr>
            </a:lvl1pPr>
            <a:lvl2pPr marL="742950" indent="-285750">
              <a:lnSpc>
                <a:spcPct val="90000"/>
              </a:lnSpc>
              <a:spcBef>
                <a:spcPct val="20000"/>
              </a:spcBef>
              <a:buFont typeface="Times CE"/>
              <a:buChar char="-"/>
              <a:defRPr sz="3200">
                <a:solidFill>
                  <a:srgbClr val="336600"/>
                </a:solidFill>
                <a:latin typeface="TheSans B5 Plain"/>
              </a:defRPr>
            </a:lvl2pPr>
            <a:lvl3pPr marL="1143000" indent="-228600">
              <a:lnSpc>
                <a:spcPct val="90000"/>
              </a:lnSpc>
              <a:spcBef>
                <a:spcPct val="20000"/>
              </a:spcBef>
              <a:buFont typeface="Times" panose="02020603050405020304" pitchFamily="18" charset="0"/>
              <a:buChar char="-"/>
              <a:defRPr sz="2800">
                <a:solidFill>
                  <a:srgbClr val="08515E"/>
                </a:solidFill>
                <a:latin typeface="TheSans B5 Plain"/>
              </a:defRPr>
            </a:lvl3pPr>
            <a:lvl4pPr marL="1600200" indent="-228600">
              <a:lnSpc>
                <a:spcPct val="90000"/>
              </a:lnSpc>
              <a:spcBef>
                <a:spcPct val="20000"/>
              </a:spcBef>
              <a:buFont typeface="Times" panose="02020603050405020304" pitchFamily="18" charset="0"/>
              <a:buChar char="-"/>
              <a:defRPr sz="2400">
                <a:solidFill>
                  <a:srgbClr val="336600"/>
                </a:solidFill>
                <a:latin typeface="TheSans B5 Plain"/>
              </a:defRPr>
            </a:lvl4pPr>
            <a:lvl5pPr marL="2057400" indent="-228600">
              <a:lnSpc>
                <a:spcPct val="90000"/>
              </a:lnSpc>
              <a:spcBef>
                <a:spcPct val="20000"/>
              </a:spcBef>
              <a:buFont typeface="Times" panose="02020603050405020304" pitchFamily="18" charset="0"/>
              <a:buChar char="-"/>
              <a:defRPr sz="2400">
                <a:solidFill>
                  <a:srgbClr val="08515E"/>
                </a:solidFill>
                <a:latin typeface="TheSans B5 Plain"/>
              </a:defRPr>
            </a:lvl5pPr>
            <a:lvl6pPr marL="25146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6pPr>
            <a:lvl7pPr marL="29718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7pPr>
            <a:lvl8pPr marL="34290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8pPr>
            <a:lvl9pPr marL="38862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9pPr>
          </a:lstStyle>
          <a:p>
            <a:pPr>
              <a:lnSpc>
                <a:spcPct val="100000"/>
              </a:lnSpc>
              <a:spcBef>
                <a:spcPct val="0"/>
              </a:spcBef>
              <a:buFontTx/>
              <a:buNone/>
            </a:pPr>
            <a:r>
              <a:rPr lang="en-US" altLang="en-US" sz="1200">
                <a:latin typeface="TheSans B5 Plain"/>
              </a:rPr>
              <a:t>slide  </a:t>
            </a:r>
            <a:fld id="{A7D4F01C-3D9C-415C-A5F1-1D5C64EA21D4}" type="slidenum">
              <a:rPr lang="en-US" altLang="en-US" sz="1200" smtClean="0">
                <a:latin typeface="TheSans B5 Plain"/>
              </a:rPr>
              <a:pPr>
                <a:lnSpc>
                  <a:spcPct val="100000"/>
                </a:lnSpc>
                <a:spcBef>
                  <a:spcPct val="0"/>
                </a:spcBef>
                <a:buFontTx/>
                <a:buNone/>
              </a:pPr>
              <a:t>27</a:t>
            </a:fld>
            <a:endParaRPr lang="en-US" altLang="en-US" sz="1200">
              <a:latin typeface="TheSans B5 Plai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GB" altLang="en-US"/>
              <a:t>Pair programming</a:t>
            </a:r>
          </a:p>
        </p:txBody>
      </p:sp>
      <p:sp>
        <p:nvSpPr>
          <p:cNvPr id="34819" name="Content Placeholder 2"/>
          <p:cNvSpPr>
            <a:spLocks noGrp="1"/>
          </p:cNvSpPr>
          <p:nvPr>
            <p:ph idx="1"/>
          </p:nvPr>
        </p:nvSpPr>
        <p:spPr/>
        <p:txBody>
          <a:bodyPr/>
          <a:lstStyle/>
          <a:p>
            <a:r>
              <a:rPr lang="en-GB" altLang="en-US"/>
              <a:t>Two programmers</a:t>
            </a:r>
          </a:p>
          <a:p>
            <a:r>
              <a:rPr lang="en-GB" altLang="en-US"/>
              <a:t>Driver</a:t>
            </a:r>
          </a:p>
          <a:p>
            <a:pPr lvl="1"/>
            <a:r>
              <a:rPr lang="en-GB" altLang="en-US">
                <a:latin typeface="TheSans B5 Plain"/>
              </a:rPr>
              <a:t>Writes code</a:t>
            </a:r>
          </a:p>
          <a:p>
            <a:r>
              <a:rPr lang="en-GB" altLang="en-US"/>
              <a:t>Observer</a:t>
            </a:r>
          </a:p>
          <a:p>
            <a:pPr lvl="1"/>
            <a:r>
              <a:rPr lang="en-GB" altLang="en-US">
                <a:latin typeface="TheSans B5 Plain"/>
              </a:rPr>
              <a:t>Reviews code/makes comments</a:t>
            </a:r>
          </a:p>
          <a:p>
            <a:pPr lvl="1"/>
            <a:r>
              <a:rPr lang="en-GB" altLang="en-US">
                <a:latin typeface="TheSans B5 Plain"/>
              </a:rPr>
              <a:t>Ideas for code improvement</a:t>
            </a:r>
          </a:p>
          <a:p>
            <a:r>
              <a:rPr lang="en-GB" altLang="en-US"/>
              <a:t>Collective code ownership</a:t>
            </a:r>
          </a:p>
          <a:p>
            <a:pPr lvl="1"/>
            <a:r>
              <a:rPr lang="en-GB" altLang="en-US">
                <a:latin typeface="TheSans B5 Plain"/>
              </a:rPr>
              <a:t>Moving code, reduces risk</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348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Font typeface="Times" panose="02020603050405020304" pitchFamily="18" charset="0"/>
              <a:buChar char="•"/>
              <a:defRPr sz="3200">
                <a:solidFill>
                  <a:srgbClr val="08515E"/>
                </a:solidFill>
                <a:latin typeface="TheSans B7 Bold"/>
              </a:defRPr>
            </a:lvl1pPr>
            <a:lvl2pPr marL="742950" indent="-285750">
              <a:lnSpc>
                <a:spcPct val="90000"/>
              </a:lnSpc>
              <a:spcBef>
                <a:spcPct val="20000"/>
              </a:spcBef>
              <a:buFont typeface="Times CE"/>
              <a:buChar char="-"/>
              <a:defRPr sz="3200">
                <a:solidFill>
                  <a:srgbClr val="336600"/>
                </a:solidFill>
                <a:latin typeface="TheSans B5 Plain"/>
              </a:defRPr>
            </a:lvl2pPr>
            <a:lvl3pPr marL="1143000" indent="-228600">
              <a:lnSpc>
                <a:spcPct val="90000"/>
              </a:lnSpc>
              <a:spcBef>
                <a:spcPct val="20000"/>
              </a:spcBef>
              <a:buFont typeface="Times" panose="02020603050405020304" pitchFamily="18" charset="0"/>
              <a:buChar char="-"/>
              <a:defRPr sz="2800">
                <a:solidFill>
                  <a:srgbClr val="08515E"/>
                </a:solidFill>
                <a:latin typeface="TheSans B5 Plain"/>
              </a:defRPr>
            </a:lvl3pPr>
            <a:lvl4pPr marL="1600200" indent="-228600">
              <a:lnSpc>
                <a:spcPct val="90000"/>
              </a:lnSpc>
              <a:spcBef>
                <a:spcPct val="20000"/>
              </a:spcBef>
              <a:buFont typeface="Times" panose="02020603050405020304" pitchFamily="18" charset="0"/>
              <a:buChar char="-"/>
              <a:defRPr sz="2400">
                <a:solidFill>
                  <a:srgbClr val="336600"/>
                </a:solidFill>
                <a:latin typeface="TheSans B5 Plain"/>
              </a:defRPr>
            </a:lvl4pPr>
            <a:lvl5pPr marL="2057400" indent="-228600">
              <a:lnSpc>
                <a:spcPct val="90000"/>
              </a:lnSpc>
              <a:spcBef>
                <a:spcPct val="20000"/>
              </a:spcBef>
              <a:buFont typeface="Times" panose="02020603050405020304" pitchFamily="18" charset="0"/>
              <a:buChar char="-"/>
              <a:defRPr sz="2400">
                <a:solidFill>
                  <a:srgbClr val="08515E"/>
                </a:solidFill>
                <a:latin typeface="TheSans B5 Plain"/>
              </a:defRPr>
            </a:lvl5pPr>
            <a:lvl6pPr marL="25146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6pPr>
            <a:lvl7pPr marL="29718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7pPr>
            <a:lvl8pPr marL="34290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8pPr>
            <a:lvl9pPr marL="38862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9pPr>
          </a:lstStyle>
          <a:p>
            <a:pPr>
              <a:lnSpc>
                <a:spcPct val="100000"/>
              </a:lnSpc>
              <a:spcBef>
                <a:spcPct val="0"/>
              </a:spcBef>
              <a:buFontTx/>
              <a:buNone/>
            </a:pPr>
            <a:r>
              <a:rPr lang="en-US" altLang="en-US" sz="1200">
                <a:latin typeface="TheSans B5 Plain"/>
              </a:rPr>
              <a:t>slide  </a:t>
            </a:r>
            <a:fld id="{1918E539-136C-490C-BB00-D5F0CE44D233}" type="slidenum">
              <a:rPr lang="en-US" altLang="en-US" sz="1200" smtClean="0">
                <a:latin typeface="TheSans B5 Plain"/>
              </a:rPr>
              <a:pPr>
                <a:lnSpc>
                  <a:spcPct val="100000"/>
                </a:lnSpc>
                <a:spcBef>
                  <a:spcPct val="0"/>
                </a:spcBef>
                <a:buFontTx/>
                <a:buNone/>
              </a:pPr>
              <a:t>28</a:t>
            </a:fld>
            <a:endParaRPr lang="en-US" altLang="en-US" sz="1200">
              <a:latin typeface="TheSans B5 Plai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Pair programming</a:t>
            </a:r>
          </a:p>
        </p:txBody>
      </p:sp>
      <p:sp>
        <p:nvSpPr>
          <p:cNvPr id="3" name="Content Placeholder 2"/>
          <p:cNvSpPr>
            <a:spLocks noGrp="1"/>
          </p:cNvSpPr>
          <p:nvPr>
            <p:ph idx="1"/>
          </p:nvPr>
        </p:nvSpPr>
        <p:spPr/>
        <p:txBody>
          <a:bodyPr/>
          <a:lstStyle/>
          <a:p>
            <a:r>
              <a:rPr lang="en-GB" dirty="0"/>
              <a:t>Reduces chance of programmer writing poorly commented or low quality code</a:t>
            </a:r>
          </a:p>
          <a:p>
            <a:pPr lvl="1"/>
            <a:r>
              <a:rPr lang="en-GB" dirty="0"/>
              <a:t>If the reviewer doesn’t understand the code the driver is under pressure to improve</a:t>
            </a:r>
          </a:p>
          <a:p>
            <a:r>
              <a:rPr lang="en-GB" dirty="0"/>
              <a:t>Increases code ownership</a:t>
            </a:r>
          </a:p>
          <a:p>
            <a:pPr lvl="1"/>
            <a:r>
              <a:rPr lang="en-GB" dirty="0"/>
              <a:t>Someone owns code if they can modify/debug test and improve it</a:t>
            </a:r>
          </a:p>
        </p:txBody>
      </p:sp>
      <p:sp>
        <p:nvSpPr>
          <p:cNvPr id="4" name="Date Placeholder 3"/>
          <p:cNvSpPr>
            <a:spLocks noGrp="1"/>
          </p:cNvSpPr>
          <p:nvPr>
            <p:ph type="dt" sz="half"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p>
            <a:pPr>
              <a:defRPr/>
            </a:pPr>
            <a:r>
              <a:rPr lang="en-US" altLang="en-US"/>
              <a:t>slide  </a:t>
            </a:r>
            <a:fld id="{BD5A7E2A-539C-4F66-A2C3-C799D61BCAF2}" type="slidenum">
              <a:rPr lang="en-US" altLang="en-US" smtClean="0"/>
              <a:pPr>
                <a:defRPr/>
              </a:pPr>
              <a:t>29</a:t>
            </a:fld>
            <a:endParaRPr lang="en-US" altLang="en-US"/>
          </a:p>
        </p:txBody>
      </p:sp>
    </p:spTree>
    <p:extLst>
      <p:ext uri="{BB962C8B-B14F-4D97-AF65-F5344CB8AC3E}">
        <p14:creationId xmlns:p14="http://schemas.microsoft.com/office/powerpoint/2010/main" val="571147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260350"/>
            <a:ext cx="8229600" cy="661988"/>
          </a:xfrm>
        </p:spPr>
        <p:txBody>
          <a:bodyPr/>
          <a:lstStyle/>
          <a:p>
            <a:r>
              <a:rPr lang="en-GB" altLang="en-US"/>
              <a:t>Agile 12 principles (1-6)</a:t>
            </a:r>
          </a:p>
        </p:txBody>
      </p:sp>
      <p:sp>
        <p:nvSpPr>
          <p:cNvPr id="12291" name="Content Placeholder 2"/>
          <p:cNvSpPr>
            <a:spLocks noGrp="1"/>
          </p:cNvSpPr>
          <p:nvPr>
            <p:ph idx="1"/>
          </p:nvPr>
        </p:nvSpPr>
        <p:spPr>
          <a:xfrm>
            <a:off x="457200" y="1196975"/>
            <a:ext cx="7848600" cy="4572000"/>
          </a:xfrm>
        </p:spPr>
        <p:txBody>
          <a:bodyPr/>
          <a:lstStyle/>
          <a:p>
            <a:r>
              <a:rPr lang="en-GB" altLang="en-US"/>
              <a:t>Customer satisfaction by rapid delivery of useful software</a:t>
            </a:r>
          </a:p>
          <a:p>
            <a:r>
              <a:rPr lang="en-GB" altLang="en-US"/>
              <a:t>Welcome changing requirements, even late in development</a:t>
            </a:r>
          </a:p>
          <a:p>
            <a:r>
              <a:rPr lang="en-GB" altLang="en-US"/>
              <a:t>Working software is delivered frequently (weeks rather than months)</a:t>
            </a:r>
          </a:p>
          <a:p>
            <a:r>
              <a:rPr lang="en-GB" altLang="en-US"/>
              <a:t>Working software is the principal measure of progress</a:t>
            </a:r>
          </a:p>
          <a:p>
            <a:r>
              <a:rPr lang="en-GB" altLang="en-US"/>
              <a:t>Sustainable development, able to maintain a constant pace</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122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Font typeface="Times" panose="02020603050405020304" pitchFamily="18" charset="0"/>
              <a:buChar char="•"/>
              <a:defRPr sz="3200">
                <a:solidFill>
                  <a:srgbClr val="08515E"/>
                </a:solidFill>
                <a:latin typeface="TheSans B7 Bold"/>
              </a:defRPr>
            </a:lvl1pPr>
            <a:lvl2pPr marL="742950" indent="-285750">
              <a:lnSpc>
                <a:spcPct val="90000"/>
              </a:lnSpc>
              <a:spcBef>
                <a:spcPct val="20000"/>
              </a:spcBef>
              <a:buFont typeface="Times CE"/>
              <a:buChar char="-"/>
              <a:defRPr sz="3200">
                <a:solidFill>
                  <a:srgbClr val="336600"/>
                </a:solidFill>
                <a:latin typeface="TheSans B5 Plain"/>
              </a:defRPr>
            </a:lvl2pPr>
            <a:lvl3pPr marL="1143000" indent="-228600">
              <a:lnSpc>
                <a:spcPct val="90000"/>
              </a:lnSpc>
              <a:spcBef>
                <a:spcPct val="20000"/>
              </a:spcBef>
              <a:buFont typeface="Times" panose="02020603050405020304" pitchFamily="18" charset="0"/>
              <a:buChar char="-"/>
              <a:defRPr sz="2800">
                <a:solidFill>
                  <a:srgbClr val="08515E"/>
                </a:solidFill>
                <a:latin typeface="TheSans B5 Plain"/>
              </a:defRPr>
            </a:lvl3pPr>
            <a:lvl4pPr marL="1600200" indent="-228600">
              <a:lnSpc>
                <a:spcPct val="90000"/>
              </a:lnSpc>
              <a:spcBef>
                <a:spcPct val="20000"/>
              </a:spcBef>
              <a:buFont typeface="Times" panose="02020603050405020304" pitchFamily="18" charset="0"/>
              <a:buChar char="-"/>
              <a:defRPr sz="2400">
                <a:solidFill>
                  <a:srgbClr val="336600"/>
                </a:solidFill>
                <a:latin typeface="TheSans B5 Plain"/>
              </a:defRPr>
            </a:lvl4pPr>
            <a:lvl5pPr marL="2057400" indent="-228600">
              <a:lnSpc>
                <a:spcPct val="90000"/>
              </a:lnSpc>
              <a:spcBef>
                <a:spcPct val="20000"/>
              </a:spcBef>
              <a:buFont typeface="Times" panose="02020603050405020304" pitchFamily="18" charset="0"/>
              <a:buChar char="-"/>
              <a:defRPr sz="2400">
                <a:solidFill>
                  <a:srgbClr val="08515E"/>
                </a:solidFill>
                <a:latin typeface="TheSans B5 Plain"/>
              </a:defRPr>
            </a:lvl5pPr>
            <a:lvl6pPr marL="25146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6pPr>
            <a:lvl7pPr marL="29718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7pPr>
            <a:lvl8pPr marL="34290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8pPr>
            <a:lvl9pPr marL="38862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9pPr>
          </a:lstStyle>
          <a:p>
            <a:pPr>
              <a:lnSpc>
                <a:spcPct val="100000"/>
              </a:lnSpc>
              <a:spcBef>
                <a:spcPct val="0"/>
              </a:spcBef>
              <a:buFontTx/>
              <a:buNone/>
            </a:pPr>
            <a:r>
              <a:rPr lang="en-US" altLang="en-US" sz="1200">
                <a:latin typeface="TheSans B5 Plain"/>
              </a:rPr>
              <a:t>slide  </a:t>
            </a:r>
            <a:fld id="{0C070509-975C-44D8-88DB-39835C945296}" type="slidenum">
              <a:rPr lang="en-US" altLang="en-US" sz="1200" smtClean="0">
                <a:latin typeface="TheSans B5 Plain"/>
              </a:rPr>
              <a:pPr>
                <a:lnSpc>
                  <a:spcPct val="100000"/>
                </a:lnSpc>
                <a:spcBef>
                  <a:spcPct val="0"/>
                </a:spcBef>
                <a:buFontTx/>
                <a:buNone/>
              </a:pPr>
              <a:t>3</a:t>
            </a:fld>
            <a:endParaRPr lang="en-US" altLang="en-US" sz="1200">
              <a:latin typeface="TheSans B5 Plai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Bus Factor - Why your ‘best’ developer is your biggest problem </a:t>
            </a:r>
            <a:r>
              <a:rPr lang="en-GB" sz="2400" dirty="0"/>
              <a:t>(1)</a:t>
            </a:r>
          </a:p>
        </p:txBody>
      </p:sp>
      <p:sp>
        <p:nvSpPr>
          <p:cNvPr id="4" name="Date Placeholder 3"/>
          <p:cNvSpPr>
            <a:spLocks noGrp="1"/>
          </p:cNvSpPr>
          <p:nvPr>
            <p:ph type="dt" sz="half"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p>
            <a:pPr>
              <a:defRPr/>
            </a:pPr>
            <a:r>
              <a:rPr lang="en-US" altLang="en-US"/>
              <a:t>slide  </a:t>
            </a:r>
            <a:fld id="{BD5A7E2A-539C-4F66-A2C3-C799D61BCAF2}" type="slidenum">
              <a:rPr lang="en-US" altLang="en-US" smtClean="0"/>
              <a:pPr>
                <a:defRPr/>
              </a:pPr>
              <a:t>30</a:t>
            </a:fld>
            <a:endParaRPr lang="en-US" altLang="en-US"/>
          </a:p>
        </p:txBody>
      </p:sp>
      <p:sp>
        <p:nvSpPr>
          <p:cNvPr id="7" name="TextBox 6"/>
          <p:cNvSpPr txBox="1"/>
          <p:nvPr/>
        </p:nvSpPr>
        <p:spPr>
          <a:xfrm>
            <a:off x="195900" y="6018590"/>
            <a:ext cx="8925841" cy="338554"/>
          </a:xfrm>
          <a:prstGeom prst="rect">
            <a:avLst/>
          </a:prstGeom>
          <a:noFill/>
        </p:spPr>
        <p:txBody>
          <a:bodyPr wrap="none" rtlCol="0">
            <a:spAutoFit/>
          </a:bodyPr>
          <a:lstStyle/>
          <a:p>
            <a:r>
              <a:rPr lang="en-GB" sz="1600" b="1" dirty="0"/>
              <a:t>http://5whys.com/blog/the-bus-factor-why-your-best-developer-is-your-biggest-probl.html</a:t>
            </a:r>
          </a:p>
        </p:txBody>
      </p:sp>
      <p:pic>
        <p:nvPicPr>
          <p:cNvPr id="52228" name="Picture 4" descr="https://encrypted-tbn1.gstatic.com/images?q=tbn:ANd9GcTnqyWdSElEQUI_XJ1PUI5VwKtNQA-jGdPxd3lqsTD47zBY1sWYW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6286" y="2754501"/>
            <a:ext cx="1809750" cy="1952625"/>
          </a:xfrm>
          <a:prstGeom prst="rect">
            <a:avLst/>
          </a:prstGeom>
          <a:noFill/>
          <a:extLst>
            <a:ext uri="{909E8E84-426E-40DD-AFC4-6F175D3DCCD1}">
              <a14:hiddenFill xmlns:a14="http://schemas.microsoft.com/office/drawing/2010/main">
                <a:solidFill>
                  <a:srgbClr val="FFFFFF"/>
                </a:solidFill>
              </a14:hiddenFill>
            </a:ext>
          </a:extLst>
        </p:spPr>
      </p:pic>
      <p:pic>
        <p:nvPicPr>
          <p:cNvPr id="52226" name="Picture 2" descr="Bus Clipart   Cliparts Co"/>
          <p:cNvPicPr>
            <a:picLocks noChangeAspect="1" noChangeArrowheads="1"/>
          </p:cNvPicPr>
          <p:nvPr/>
        </p:nvPicPr>
        <p:blipFill rotWithShape="1">
          <a:blip r:embed="rId3">
            <a:extLst>
              <a:ext uri="{28A0092B-C50C-407E-A947-70E740481C1C}">
                <a14:useLocalDpi xmlns:a14="http://schemas.microsoft.com/office/drawing/2010/main" val="0"/>
              </a:ext>
            </a:extLst>
          </a:blip>
          <a:srcRect l="4815" t="11070" r="6049" b="21844"/>
          <a:stretch/>
        </p:blipFill>
        <p:spPr bwMode="auto">
          <a:xfrm>
            <a:off x="1905418" y="2245916"/>
            <a:ext cx="4952164" cy="290048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1377280"/>
            <a:ext cx="7848600" cy="4572000"/>
          </a:xfrm>
          <a:solidFill>
            <a:schemeClr val="bg1"/>
          </a:solidFill>
        </p:spPr>
        <p:txBody>
          <a:bodyPr/>
          <a:lstStyle/>
          <a:p>
            <a:endParaRPr lang="en-GB" dirty="0"/>
          </a:p>
          <a:p>
            <a:r>
              <a:rPr lang="en-GB" dirty="0"/>
              <a:t>Bus factor</a:t>
            </a:r>
          </a:p>
          <a:p>
            <a:pPr lvl="1"/>
            <a:r>
              <a:rPr lang="en-GB" dirty="0"/>
              <a:t>1 developer run over by bus project will halt = bus factor 1</a:t>
            </a:r>
          </a:p>
          <a:p>
            <a:pPr lvl="1"/>
            <a:r>
              <a:rPr lang="en-GB" dirty="0"/>
              <a:t>2 developers run over by bus to halt project = bus factor 2</a:t>
            </a:r>
          </a:p>
          <a:p>
            <a:r>
              <a:rPr lang="en-GB" dirty="0"/>
              <a:t>The bus factor can be increased by</a:t>
            </a:r>
          </a:p>
          <a:p>
            <a:pPr lvl="1"/>
            <a:r>
              <a:rPr lang="en-GB" dirty="0"/>
              <a:t>Improving code ownership</a:t>
            </a:r>
          </a:p>
        </p:txBody>
      </p:sp>
    </p:spTree>
    <p:extLst>
      <p:ext uri="{BB962C8B-B14F-4D97-AF65-F5344CB8AC3E}">
        <p14:creationId xmlns:p14="http://schemas.microsoft.com/office/powerpoint/2010/main" val="272728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2228"/>
                                        </p:tgtEl>
                                        <p:attrNameLst>
                                          <p:attrName>style.visibility</p:attrName>
                                        </p:attrNameLst>
                                      </p:cBhvr>
                                      <p:to>
                                        <p:strVal val="visible"/>
                                      </p:to>
                                    </p:set>
                                  </p:childTnLst>
                                  <p:subTnLst>
                                    <p:set>
                                      <p:cBhvr override="childStyle">
                                        <p:cTn dur="1" fill="hold" display="0" masterRel="nextClick" afterEffect="1"/>
                                        <p:tgtEl>
                                          <p:spTgt spid="5222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52226"/>
                                        </p:tgtEl>
                                        <p:attrNameLst>
                                          <p:attrName>style.visibility</p:attrName>
                                        </p:attrNameLst>
                                      </p:cBhvr>
                                      <p:to>
                                        <p:strVal val="visible"/>
                                      </p:to>
                                    </p:set>
                                    <p:anim calcmode="lin" valueType="num">
                                      <p:cBhvr additive="base">
                                        <p:cTn id="11" dur="500" fill="hold"/>
                                        <p:tgtEl>
                                          <p:spTgt spid="52226"/>
                                        </p:tgtEl>
                                        <p:attrNameLst>
                                          <p:attrName>ppt_x</p:attrName>
                                        </p:attrNameLst>
                                      </p:cBhvr>
                                      <p:tavLst>
                                        <p:tav tm="0">
                                          <p:val>
                                            <p:strVal val="1+#ppt_w/2"/>
                                          </p:val>
                                        </p:tav>
                                        <p:tav tm="100000">
                                          <p:val>
                                            <p:strVal val="#ppt_x"/>
                                          </p:val>
                                        </p:tav>
                                      </p:tavLst>
                                    </p:anim>
                                    <p:anim calcmode="lin" valueType="num">
                                      <p:cBhvr additive="base">
                                        <p:cTn id="12" dur="500" fill="hold"/>
                                        <p:tgtEl>
                                          <p:spTgt spid="5222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222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661988"/>
          </a:xfrm>
        </p:spPr>
        <p:txBody>
          <a:bodyPr/>
          <a:lstStyle/>
          <a:p>
            <a:r>
              <a:rPr lang="en-GB" dirty="0"/>
              <a:t>Widening code ownership</a:t>
            </a:r>
          </a:p>
        </p:txBody>
      </p:sp>
      <p:sp>
        <p:nvSpPr>
          <p:cNvPr id="3" name="Content Placeholder 2"/>
          <p:cNvSpPr>
            <a:spLocks noGrp="1"/>
          </p:cNvSpPr>
          <p:nvPr>
            <p:ph idx="1"/>
          </p:nvPr>
        </p:nvSpPr>
        <p:spPr>
          <a:xfrm>
            <a:off x="457200" y="1124744"/>
            <a:ext cx="8305800" cy="4572000"/>
          </a:xfrm>
        </p:spPr>
        <p:txBody>
          <a:bodyPr/>
          <a:lstStyle/>
          <a:p>
            <a:r>
              <a:rPr lang="en-GB" sz="2800" dirty="0"/>
              <a:t>Approaches</a:t>
            </a:r>
          </a:p>
          <a:p>
            <a:pPr lvl="1"/>
            <a:r>
              <a:rPr lang="en-GB" sz="2800" dirty="0"/>
              <a:t>Improve code documentation</a:t>
            </a:r>
          </a:p>
          <a:p>
            <a:pPr lvl="1"/>
            <a:r>
              <a:rPr lang="en-GB" sz="2800" dirty="0"/>
              <a:t>Improve class design (more inheritance)</a:t>
            </a:r>
          </a:p>
          <a:p>
            <a:pPr lvl="1"/>
            <a:r>
              <a:rPr lang="en-GB" sz="2800" dirty="0"/>
              <a:t>Reducing class size</a:t>
            </a:r>
          </a:p>
          <a:p>
            <a:pPr lvl="1"/>
            <a:r>
              <a:rPr lang="en-GB" sz="2800" dirty="0"/>
              <a:t>Implementing automated testing</a:t>
            </a:r>
          </a:p>
          <a:p>
            <a:pPr lvl="1"/>
            <a:r>
              <a:rPr lang="en-GB" sz="2800" dirty="0"/>
              <a:t>Use code reviewing in your development team</a:t>
            </a:r>
          </a:p>
          <a:p>
            <a:pPr lvl="1"/>
            <a:r>
              <a:rPr lang="en-GB" sz="2800" dirty="0"/>
              <a:t>Move code between developers</a:t>
            </a:r>
          </a:p>
          <a:p>
            <a:pPr lvl="2"/>
            <a:r>
              <a:rPr lang="en-GB" sz="2400" dirty="0"/>
              <a:t>first develops initial cut</a:t>
            </a:r>
          </a:p>
          <a:p>
            <a:pPr lvl="2"/>
            <a:r>
              <a:rPr lang="en-GB" sz="2400" dirty="0"/>
              <a:t>second debugs and puts in first code changes</a:t>
            </a:r>
          </a:p>
          <a:p>
            <a:pPr lvl="2"/>
            <a:r>
              <a:rPr lang="en-GB" sz="2400" dirty="0"/>
              <a:t>first does second debugging and more mod requests</a:t>
            </a:r>
          </a:p>
        </p:txBody>
      </p:sp>
      <p:sp>
        <p:nvSpPr>
          <p:cNvPr id="4" name="Date Placeholder 3"/>
          <p:cNvSpPr>
            <a:spLocks noGrp="1"/>
          </p:cNvSpPr>
          <p:nvPr>
            <p:ph type="dt" sz="half"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p>
            <a:pPr>
              <a:defRPr/>
            </a:pPr>
            <a:r>
              <a:rPr lang="en-US" altLang="en-US"/>
              <a:t>slide  </a:t>
            </a:r>
            <a:fld id="{BD5A7E2A-539C-4F66-A2C3-C799D61BCAF2}" type="slidenum">
              <a:rPr lang="en-US" altLang="en-US" smtClean="0"/>
              <a:pPr>
                <a:defRPr/>
              </a:pPr>
              <a:t>31</a:t>
            </a:fld>
            <a:endParaRPr lang="en-US" altLang="en-US"/>
          </a:p>
        </p:txBody>
      </p:sp>
    </p:spTree>
    <p:extLst>
      <p:ext uri="{BB962C8B-B14F-4D97-AF65-F5344CB8AC3E}">
        <p14:creationId xmlns:p14="http://schemas.microsoft.com/office/powerpoint/2010/main" val="3022481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GB" altLang="en-US"/>
              <a:t>Mentor pair programming</a:t>
            </a:r>
          </a:p>
        </p:txBody>
      </p:sp>
      <p:sp>
        <p:nvSpPr>
          <p:cNvPr id="36867" name="Content Placeholder 2"/>
          <p:cNvSpPr>
            <a:spLocks noGrp="1"/>
          </p:cNvSpPr>
          <p:nvPr>
            <p:ph idx="1"/>
          </p:nvPr>
        </p:nvSpPr>
        <p:spPr/>
        <p:txBody>
          <a:bodyPr/>
          <a:lstStyle/>
          <a:p>
            <a:r>
              <a:rPr lang="en-GB" altLang="en-US"/>
              <a:t>Lead programmer (mentor)</a:t>
            </a:r>
          </a:p>
          <a:p>
            <a:pPr lvl="1"/>
            <a:r>
              <a:rPr lang="en-GB" altLang="en-US">
                <a:latin typeface="TheSans B5 Plain"/>
              </a:rPr>
              <a:t>Solves a problem in the company’s problem domain</a:t>
            </a:r>
          </a:p>
          <a:p>
            <a:r>
              <a:rPr lang="en-GB" altLang="en-US"/>
              <a:t>Trainee programmer learns</a:t>
            </a:r>
          </a:p>
          <a:p>
            <a:pPr lvl="1"/>
            <a:r>
              <a:rPr lang="en-GB" altLang="en-US">
                <a:latin typeface="TheSans B5 Plain"/>
              </a:rPr>
              <a:t>Company practises, e.g. coding standards</a:t>
            </a:r>
          </a:p>
          <a:p>
            <a:pPr lvl="1"/>
            <a:r>
              <a:rPr lang="en-GB" altLang="en-US">
                <a:latin typeface="TheSans B5 Plain"/>
              </a:rPr>
              <a:t>Company API</a:t>
            </a:r>
          </a:p>
          <a:p>
            <a:pPr lvl="1"/>
            <a:r>
              <a:rPr lang="en-GB" altLang="en-US">
                <a:latin typeface="TheSans B5 Plain"/>
              </a:rPr>
              <a:t>Issues to do with the problem domain</a:t>
            </a:r>
          </a:p>
          <a:p>
            <a:endParaRPr lang="en-GB" altLang="en-US"/>
          </a:p>
          <a:p>
            <a:endParaRPr lang="en-GB" altLang="en-US"/>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368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Font typeface="Times" panose="02020603050405020304" pitchFamily="18" charset="0"/>
              <a:buChar char="•"/>
              <a:defRPr sz="3200">
                <a:solidFill>
                  <a:srgbClr val="08515E"/>
                </a:solidFill>
                <a:latin typeface="TheSans B7 Bold"/>
              </a:defRPr>
            </a:lvl1pPr>
            <a:lvl2pPr marL="742950" indent="-285750">
              <a:lnSpc>
                <a:spcPct val="90000"/>
              </a:lnSpc>
              <a:spcBef>
                <a:spcPct val="20000"/>
              </a:spcBef>
              <a:buFont typeface="Times CE"/>
              <a:buChar char="-"/>
              <a:defRPr sz="3200">
                <a:solidFill>
                  <a:srgbClr val="336600"/>
                </a:solidFill>
                <a:latin typeface="TheSans B5 Plain"/>
              </a:defRPr>
            </a:lvl2pPr>
            <a:lvl3pPr marL="1143000" indent="-228600">
              <a:lnSpc>
                <a:spcPct val="90000"/>
              </a:lnSpc>
              <a:spcBef>
                <a:spcPct val="20000"/>
              </a:spcBef>
              <a:buFont typeface="Times" panose="02020603050405020304" pitchFamily="18" charset="0"/>
              <a:buChar char="-"/>
              <a:defRPr sz="2800">
                <a:solidFill>
                  <a:srgbClr val="08515E"/>
                </a:solidFill>
                <a:latin typeface="TheSans B5 Plain"/>
              </a:defRPr>
            </a:lvl3pPr>
            <a:lvl4pPr marL="1600200" indent="-228600">
              <a:lnSpc>
                <a:spcPct val="90000"/>
              </a:lnSpc>
              <a:spcBef>
                <a:spcPct val="20000"/>
              </a:spcBef>
              <a:buFont typeface="Times" panose="02020603050405020304" pitchFamily="18" charset="0"/>
              <a:buChar char="-"/>
              <a:defRPr sz="2400">
                <a:solidFill>
                  <a:srgbClr val="336600"/>
                </a:solidFill>
                <a:latin typeface="TheSans B5 Plain"/>
              </a:defRPr>
            </a:lvl4pPr>
            <a:lvl5pPr marL="2057400" indent="-228600">
              <a:lnSpc>
                <a:spcPct val="90000"/>
              </a:lnSpc>
              <a:spcBef>
                <a:spcPct val="20000"/>
              </a:spcBef>
              <a:buFont typeface="Times" panose="02020603050405020304" pitchFamily="18" charset="0"/>
              <a:buChar char="-"/>
              <a:defRPr sz="2400">
                <a:solidFill>
                  <a:srgbClr val="08515E"/>
                </a:solidFill>
                <a:latin typeface="TheSans B5 Plain"/>
              </a:defRPr>
            </a:lvl5pPr>
            <a:lvl6pPr marL="25146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6pPr>
            <a:lvl7pPr marL="29718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7pPr>
            <a:lvl8pPr marL="34290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8pPr>
            <a:lvl9pPr marL="38862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9pPr>
          </a:lstStyle>
          <a:p>
            <a:pPr>
              <a:lnSpc>
                <a:spcPct val="100000"/>
              </a:lnSpc>
              <a:spcBef>
                <a:spcPct val="0"/>
              </a:spcBef>
              <a:buFontTx/>
              <a:buNone/>
            </a:pPr>
            <a:r>
              <a:rPr lang="en-US" altLang="en-US" sz="1200">
                <a:latin typeface="TheSans B5 Plain"/>
              </a:rPr>
              <a:t>slide  </a:t>
            </a:r>
            <a:fld id="{35EE939C-3179-4573-88D3-B38976C038B2}" type="slidenum">
              <a:rPr lang="en-US" altLang="en-US" sz="1200" smtClean="0">
                <a:latin typeface="TheSans B5 Plain"/>
              </a:rPr>
              <a:pPr>
                <a:lnSpc>
                  <a:spcPct val="100000"/>
                </a:lnSpc>
                <a:spcBef>
                  <a:spcPct val="0"/>
                </a:spcBef>
                <a:buFontTx/>
                <a:buNone/>
              </a:pPr>
              <a:t>32</a:t>
            </a:fld>
            <a:endParaRPr lang="en-US" altLang="en-US" sz="1200">
              <a:latin typeface="TheSans B5 Plai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GB" altLang="en-US" dirty="0"/>
              <a:t>Pair programming research</a:t>
            </a:r>
          </a:p>
        </p:txBody>
      </p:sp>
      <p:sp>
        <p:nvSpPr>
          <p:cNvPr id="38915" name="Content Placeholder 2"/>
          <p:cNvSpPr>
            <a:spLocks noGrp="1"/>
          </p:cNvSpPr>
          <p:nvPr>
            <p:ph idx="1"/>
          </p:nvPr>
        </p:nvSpPr>
        <p:spPr/>
        <p:txBody>
          <a:bodyPr/>
          <a:lstStyle/>
          <a:p>
            <a:r>
              <a:rPr lang="en-GB" altLang="en-US" dirty="0"/>
              <a:t>University of Utah</a:t>
            </a:r>
          </a:p>
          <a:p>
            <a:pPr lvl="1"/>
            <a:r>
              <a:rPr lang="en-GB" altLang="en-US" dirty="0">
                <a:latin typeface="TheSans B5 Plain"/>
              </a:rPr>
              <a:t>Williams et al. 2000</a:t>
            </a:r>
          </a:p>
          <a:p>
            <a:pPr lvl="1"/>
            <a:r>
              <a:rPr lang="en-GB" altLang="en-US" dirty="0">
                <a:latin typeface="TheSans B5 Plain"/>
              </a:rPr>
              <a:t>15% increase in time to code</a:t>
            </a:r>
          </a:p>
          <a:p>
            <a:pPr lvl="1"/>
            <a:r>
              <a:rPr lang="en-GB" altLang="en-US" dirty="0">
                <a:latin typeface="TheSans B5 Plain"/>
              </a:rPr>
              <a:t>15% decrease in bugs</a:t>
            </a:r>
          </a:p>
          <a:p>
            <a:r>
              <a:rPr lang="en-GB" altLang="en-US" dirty="0" err="1"/>
              <a:t>Lui</a:t>
            </a:r>
            <a:r>
              <a:rPr lang="en-GB" altLang="en-US" dirty="0"/>
              <a:t> 2006</a:t>
            </a:r>
          </a:p>
          <a:p>
            <a:pPr lvl="1"/>
            <a:r>
              <a:rPr lang="en-GB" altLang="en-US" dirty="0">
                <a:latin typeface="TheSans B5 Plain"/>
              </a:rPr>
              <a:t>Novices gain more than experts</a:t>
            </a:r>
          </a:p>
          <a:p>
            <a:pPr lvl="1"/>
            <a:r>
              <a:rPr lang="en-GB" altLang="en-US" dirty="0">
                <a:latin typeface="TheSans B5 Plain"/>
              </a:rPr>
              <a:t>Complex problems helped more than simple problems</a:t>
            </a:r>
          </a:p>
          <a:p>
            <a:endParaRPr lang="en-GB" altLang="en-US" dirty="0"/>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389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Font typeface="Times" panose="02020603050405020304" pitchFamily="18" charset="0"/>
              <a:buChar char="•"/>
              <a:defRPr sz="3200">
                <a:solidFill>
                  <a:srgbClr val="08515E"/>
                </a:solidFill>
                <a:latin typeface="TheSans B7 Bold"/>
              </a:defRPr>
            </a:lvl1pPr>
            <a:lvl2pPr marL="742950" indent="-285750">
              <a:lnSpc>
                <a:spcPct val="90000"/>
              </a:lnSpc>
              <a:spcBef>
                <a:spcPct val="20000"/>
              </a:spcBef>
              <a:buFont typeface="Times CE"/>
              <a:buChar char="-"/>
              <a:defRPr sz="3200">
                <a:solidFill>
                  <a:srgbClr val="336600"/>
                </a:solidFill>
                <a:latin typeface="TheSans B5 Plain"/>
              </a:defRPr>
            </a:lvl2pPr>
            <a:lvl3pPr marL="1143000" indent="-228600">
              <a:lnSpc>
                <a:spcPct val="90000"/>
              </a:lnSpc>
              <a:spcBef>
                <a:spcPct val="20000"/>
              </a:spcBef>
              <a:buFont typeface="Times" panose="02020603050405020304" pitchFamily="18" charset="0"/>
              <a:buChar char="-"/>
              <a:defRPr sz="2800">
                <a:solidFill>
                  <a:srgbClr val="08515E"/>
                </a:solidFill>
                <a:latin typeface="TheSans B5 Plain"/>
              </a:defRPr>
            </a:lvl3pPr>
            <a:lvl4pPr marL="1600200" indent="-228600">
              <a:lnSpc>
                <a:spcPct val="90000"/>
              </a:lnSpc>
              <a:spcBef>
                <a:spcPct val="20000"/>
              </a:spcBef>
              <a:buFont typeface="Times" panose="02020603050405020304" pitchFamily="18" charset="0"/>
              <a:buChar char="-"/>
              <a:defRPr sz="2400">
                <a:solidFill>
                  <a:srgbClr val="336600"/>
                </a:solidFill>
                <a:latin typeface="TheSans B5 Plain"/>
              </a:defRPr>
            </a:lvl4pPr>
            <a:lvl5pPr marL="2057400" indent="-228600">
              <a:lnSpc>
                <a:spcPct val="90000"/>
              </a:lnSpc>
              <a:spcBef>
                <a:spcPct val="20000"/>
              </a:spcBef>
              <a:buFont typeface="Times" panose="02020603050405020304" pitchFamily="18" charset="0"/>
              <a:buChar char="-"/>
              <a:defRPr sz="2400">
                <a:solidFill>
                  <a:srgbClr val="08515E"/>
                </a:solidFill>
                <a:latin typeface="TheSans B5 Plain"/>
              </a:defRPr>
            </a:lvl5pPr>
            <a:lvl6pPr marL="25146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6pPr>
            <a:lvl7pPr marL="29718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7pPr>
            <a:lvl8pPr marL="34290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8pPr>
            <a:lvl9pPr marL="38862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9pPr>
          </a:lstStyle>
          <a:p>
            <a:pPr>
              <a:lnSpc>
                <a:spcPct val="100000"/>
              </a:lnSpc>
              <a:spcBef>
                <a:spcPct val="0"/>
              </a:spcBef>
              <a:buFontTx/>
              <a:buNone/>
            </a:pPr>
            <a:r>
              <a:rPr lang="en-US" altLang="en-US" sz="1200">
                <a:latin typeface="TheSans B5 Plain"/>
              </a:rPr>
              <a:t>slide  </a:t>
            </a:r>
            <a:fld id="{D4FE0861-38BE-4B95-84EE-872CBC5BADD2}" type="slidenum">
              <a:rPr lang="en-US" altLang="en-US" sz="1200" smtClean="0">
                <a:latin typeface="TheSans B5 Plain"/>
              </a:rPr>
              <a:pPr>
                <a:lnSpc>
                  <a:spcPct val="100000"/>
                </a:lnSpc>
                <a:spcBef>
                  <a:spcPct val="0"/>
                </a:spcBef>
                <a:buFontTx/>
                <a:buNone/>
              </a:pPr>
              <a:t>33</a:t>
            </a:fld>
            <a:endParaRPr lang="en-US" altLang="en-US" sz="1200">
              <a:latin typeface="TheSans B5 Plai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2756"/>
            <a:ext cx="8229600" cy="661988"/>
          </a:xfrm>
        </p:spPr>
        <p:txBody>
          <a:bodyPr/>
          <a:lstStyle/>
          <a:p>
            <a:r>
              <a:rPr lang="en-GB" dirty="0"/>
              <a:t>William et al</a:t>
            </a:r>
          </a:p>
        </p:txBody>
      </p:sp>
      <p:sp>
        <p:nvSpPr>
          <p:cNvPr id="3" name="Content Placeholder 2"/>
          <p:cNvSpPr>
            <a:spLocks noGrp="1"/>
          </p:cNvSpPr>
          <p:nvPr>
            <p:ph idx="1"/>
          </p:nvPr>
        </p:nvSpPr>
        <p:spPr>
          <a:xfrm>
            <a:off x="457200" y="1340768"/>
            <a:ext cx="7848600" cy="4572000"/>
          </a:xfrm>
        </p:spPr>
        <p:txBody>
          <a:bodyPr/>
          <a:lstStyle/>
          <a:p>
            <a:r>
              <a:rPr lang="en-GB" sz="2800" dirty="0"/>
              <a:t>74%</a:t>
            </a:r>
          </a:p>
          <a:p>
            <a:pPr lvl="1"/>
            <a:r>
              <a:rPr lang="en-GB" sz="2800" dirty="0"/>
              <a:t>“between my partner and I, we could figure everything out”</a:t>
            </a:r>
          </a:p>
          <a:p>
            <a:r>
              <a:rPr lang="en-GB" sz="2800" dirty="0"/>
              <a:t>63%</a:t>
            </a:r>
          </a:p>
          <a:p>
            <a:pPr lvl="1"/>
            <a:r>
              <a:rPr lang="en-GB" sz="2800" dirty="0"/>
              <a:t>“it was the pair-pressure – I could not let my partner down”</a:t>
            </a:r>
          </a:p>
          <a:p>
            <a:r>
              <a:rPr lang="en-GB" sz="2800" dirty="0"/>
              <a:t>95%</a:t>
            </a:r>
          </a:p>
          <a:p>
            <a:pPr lvl="1"/>
            <a:r>
              <a:rPr lang="en-GB" sz="2800" dirty="0"/>
              <a:t>I was more confident in our assignments because we pair programmed.</a:t>
            </a:r>
          </a:p>
          <a:p>
            <a:pPr lvl="1"/>
            <a:endParaRPr lang="en-GB" sz="2800" dirty="0"/>
          </a:p>
        </p:txBody>
      </p:sp>
      <p:sp>
        <p:nvSpPr>
          <p:cNvPr id="4" name="Date Placeholder 3"/>
          <p:cNvSpPr>
            <a:spLocks noGrp="1"/>
          </p:cNvSpPr>
          <p:nvPr>
            <p:ph type="dt" sz="half"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p>
            <a:pPr>
              <a:defRPr/>
            </a:pPr>
            <a:r>
              <a:rPr lang="en-US" altLang="en-US"/>
              <a:t>slide  </a:t>
            </a:r>
            <a:fld id="{BD5A7E2A-539C-4F66-A2C3-C799D61BCAF2}" type="slidenum">
              <a:rPr lang="en-US" altLang="en-US" smtClean="0"/>
              <a:pPr>
                <a:defRPr/>
              </a:pPr>
              <a:t>34</a:t>
            </a:fld>
            <a:endParaRPr lang="en-US" altLang="en-US"/>
          </a:p>
        </p:txBody>
      </p:sp>
    </p:spTree>
    <p:extLst>
      <p:ext uri="{BB962C8B-B14F-4D97-AF65-F5344CB8AC3E}">
        <p14:creationId xmlns:p14="http://schemas.microsoft.com/office/powerpoint/2010/main" val="2506764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latin typeface="TheSans B5 Plain"/>
              </a:rPr>
              <a:t>Williams et al</a:t>
            </a:r>
            <a:endParaRPr lang="en-GB" dirty="0"/>
          </a:p>
        </p:txBody>
      </p:sp>
      <p:sp>
        <p:nvSpPr>
          <p:cNvPr id="3" name="Content Placeholder 2"/>
          <p:cNvSpPr>
            <a:spLocks noGrp="1"/>
          </p:cNvSpPr>
          <p:nvPr>
            <p:ph idx="1"/>
          </p:nvPr>
        </p:nvSpPr>
        <p:spPr/>
        <p:txBody>
          <a:bodyPr/>
          <a:lstStyle/>
          <a:p>
            <a:pPr marL="0" indent="0">
              <a:buNone/>
            </a:pPr>
            <a:r>
              <a:rPr lang="en-GB" sz="2400" dirty="0"/>
              <a:t>One day, after I did a lot of testing on our project, I was pretty sure that the project was high quality. I then gave it to my partner. </a:t>
            </a:r>
          </a:p>
          <a:p>
            <a:pPr marL="0" indent="0">
              <a:buNone/>
            </a:pPr>
            <a:r>
              <a:rPr lang="en-GB" sz="2400" dirty="0"/>
              <a:t>I did not expect he would find any errors. Guess what? He found an error in just two minutes! </a:t>
            </a:r>
          </a:p>
          <a:p>
            <a:pPr marL="0" indent="0">
              <a:buNone/>
            </a:pPr>
            <a:r>
              <a:rPr lang="en-GB" sz="2400" dirty="0"/>
              <a:t>Oh dear, why didn’t I notice that? We all know, two heads are better than one. </a:t>
            </a:r>
          </a:p>
          <a:p>
            <a:pPr marL="0" indent="0">
              <a:buNone/>
            </a:pPr>
            <a:r>
              <a:rPr lang="en-GB" sz="2400" dirty="0"/>
              <a:t>Pair-programming enabled our project to have higher defect prevention and defect removal. As a result, we got a higher quality product. </a:t>
            </a:r>
          </a:p>
        </p:txBody>
      </p:sp>
      <p:sp>
        <p:nvSpPr>
          <p:cNvPr id="4" name="Date Placeholder 3"/>
          <p:cNvSpPr>
            <a:spLocks noGrp="1"/>
          </p:cNvSpPr>
          <p:nvPr>
            <p:ph type="dt" sz="half"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p>
            <a:pPr>
              <a:defRPr/>
            </a:pPr>
            <a:r>
              <a:rPr lang="en-US" altLang="en-US"/>
              <a:t>slide  </a:t>
            </a:r>
            <a:fld id="{BD5A7E2A-539C-4F66-A2C3-C799D61BCAF2}" type="slidenum">
              <a:rPr lang="en-US" altLang="en-US" smtClean="0"/>
              <a:pPr>
                <a:defRPr/>
              </a:pPr>
              <a:t>35</a:t>
            </a:fld>
            <a:endParaRPr lang="en-US" altLang="en-US"/>
          </a:p>
        </p:txBody>
      </p:sp>
    </p:spTree>
    <p:extLst>
      <p:ext uri="{BB962C8B-B14F-4D97-AF65-F5344CB8AC3E}">
        <p14:creationId xmlns:p14="http://schemas.microsoft.com/office/powerpoint/2010/main" val="26282497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549275"/>
            <a:ext cx="8229600" cy="661988"/>
          </a:xfrm>
        </p:spPr>
        <p:txBody>
          <a:bodyPr/>
          <a:lstStyle/>
          <a:p>
            <a:r>
              <a:rPr lang="en-GB" altLang="en-US"/>
              <a:t>Pair programming criticism</a:t>
            </a:r>
          </a:p>
        </p:txBody>
      </p:sp>
      <p:sp>
        <p:nvSpPr>
          <p:cNvPr id="39939" name="Content Placeholder 2"/>
          <p:cNvSpPr>
            <a:spLocks noGrp="1"/>
          </p:cNvSpPr>
          <p:nvPr>
            <p:ph idx="1"/>
          </p:nvPr>
        </p:nvSpPr>
        <p:spPr>
          <a:xfrm>
            <a:off x="457200" y="1449388"/>
            <a:ext cx="7848600" cy="4572000"/>
          </a:xfrm>
        </p:spPr>
        <p:txBody>
          <a:bodyPr/>
          <a:lstStyle/>
          <a:p>
            <a:r>
              <a:rPr lang="en-GB" altLang="en-US" sz="2800" dirty="0"/>
              <a:t>Problem with matching skills</a:t>
            </a:r>
          </a:p>
          <a:p>
            <a:pPr lvl="1"/>
            <a:r>
              <a:rPr lang="en-GB" altLang="en-US" sz="2800" dirty="0">
                <a:latin typeface="TheSans B5 Plain"/>
              </a:rPr>
              <a:t>Low skill + low skill</a:t>
            </a:r>
          </a:p>
          <a:p>
            <a:pPr lvl="1"/>
            <a:r>
              <a:rPr lang="en-GB" altLang="en-US" sz="2800" dirty="0">
                <a:latin typeface="TheSans B5 Plain"/>
              </a:rPr>
              <a:t>Low skill + high skill*</a:t>
            </a:r>
          </a:p>
          <a:p>
            <a:pPr lvl="1"/>
            <a:r>
              <a:rPr lang="en-GB" altLang="en-US" sz="2800" dirty="0">
                <a:latin typeface="TheSans B5 Plain"/>
              </a:rPr>
              <a:t>High skill + high skill</a:t>
            </a:r>
          </a:p>
          <a:p>
            <a:r>
              <a:rPr lang="en-GB" altLang="en-US" sz="2800" dirty="0"/>
              <a:t>No substitute for code review</a:t>
            </a:r>
          </a:p>
          <a:p>
            <a:pPr lvl="1"/>
            <a:r>
              <a:rPr lang="en-GB" altLang="en-US" sz="2800" dirty="0">
                <a:latin typeface="TheSans B5 Plain"/>
              </a:rPr>
              <a:t>Timing (are both developers available)</a:t>
            </a:r>
          </a:p>
          <a:p>
            <a:r>
              <a:rPr lang="en-GB" altLang="en-US" sz="2800" dirty="0"/>
              <a:t>Personal issues</a:t>
            </a:r>
          </a:p>
          <a:p>
            <a:pPr lvl="1"/>
            <a:r>
              <a:rPr lang="en-GB" altLang="en-US" sz="2800" dirty="0">
                <a:latin typeface="TheSans B5 Plain"/>
              </a:rPr>
              <a:t>Eating habits/ bad breath!</a:t>
            </a:r>
          </a:p>
          <a:p>
            <a:pPr lvl="1"/>
            <a:r>
              <a:rPr lang="en-GB" altLang="en-US" sz="2800" dirty="0">
                <a:latin typeface="TheSans B5 Plain"/>
              </a:rPr>
              <a:t>Phone calls</a:t>
            </a:r>
          </a:p>
          <a:p>
            <a:pPr lvl="1"/>
            <a:r>
              <a:rPr lang="en-GB" altLang="en-US" sz="2800" dirty="0">
                <a:latin typeface="TheSans B5 Plain"/>
              </a:rPr>
              <a:t>Ego</a:t>
            </a:r>
          </a:p>
          <a:p>
            <a:endParaRPr lang="en-GB" altLang="en-US" sz="2800" dirty="0"/>
          </a:p>
          <a:p>
            <a:pPr lvl="1"/>
            <a:endParaRPr lang="en-GB" altLang="en-US" sz="2800" dirty="0">
              <a:latin typeface="TheSans B5 Plain"/>
            </a:endParaRPr>
          </a:p>
          <a:p>
            <a:pPr lvl="1"/>
            <a:endParaRPr lang="en-GB" altLang="en-US" sz="2800" dirty="0">
              <a:latin typeface="TheSans B5 Plain"/>
            </a:endParaRPr>
          </a:p>
          <a:p>
            <a:endParaRPr lang="en-GB" altLang="en-US" sz="2800" dirty="0"/>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399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Font typeface="Times" panose="02020603050405020304" pitchFamily="18" charset="0"/>
              <a:buChar char="•"/>
              <a:defRPr sz="3200">
                <a:solidFill>
                  <a:srgbClr val="08515E"/>
                </a:solidFill>
                <a:latin typeface="TheSans B7 Bold"/>
              </a:defRPr>
            </a:lvl1pPr>
            <a:lvl2pPr marL="742950" indent="-285750">
              <a:lnSpc>
                <a:spcPct val="90000"/>
              </a:lnSpc>
              <a:spcBef>
                <a:spcPct val="20000"/>
              </a:spcBef>
              <a:buFont typeface="Times CE"/>
              <a:buChar char="-"/>
              <a:defRPr sz="3200">
                <a:solidFill>
                  <a:srgbClr val="336600"/>
                </a:solidFill>
                <a:latin typeface="TheSans B5 Plain"/>
              </a:defRPr>
            </a:lvl2pPr>
            <a:lvl3pPr marL="1143000" indent="-228600">
              <a:lnSpc>
                <a:spcPct val="90000"/>
              </a:lnSpc>
              <a:spcBef>
                <a:spcPct val="20000"/>
              </a:spcBef>
              <a:buFont typeface="Times" panose="02020603050405020304" pitchFamily="18" charset="0"/>
              <a:buChar char="-"/>
              <a:defRPr sz="2800">
                <a:solidFill>
                  <a:srgbClr val="08515E"/>
                </a:solidFill>
                <a:latin typeface="TheSans B5 Plain"/>
              </a:defRPr>
            </a:lvl3pPr>
            <a:lvl4pPr marL="1600200" indent="-228600">
              <a:lnSpc>
                <a:spcPct val="90000"/>
              </a:lnSpc>
              <a:spcBef>
                <a:spcPct val="20000"/>
              </a:spcBef>
              <a:buFont typeface="Times" panose="02020603050405020304" pitchFamily="18" charset="0"/>
              <a:buChar char="-"/>
              <a:defRPr sz="2400">
                <a:solidFill>
                  <a:srgbClr val="336600"/>
                </a:solidFill>
                <a:latin typeface="TheSans B5 Plain"/>
              </a:defRPr>
            </a:lvl4pPr>
            <a:lvl5pPr marL="2057400" indent="-228600">
              <a:lnSpc>
                <a:spcPct val="90000"/>
              </a:lnSpc>
              <a:spcBef>
                <a:spcPct val="20000"/>
              </a:spcBef>
              <a:buFont typeface="Times" panose="02020603050405020304" pitchFamily="18" charset="0"/>
              <a:buChar char="-"/>
              <a:defRPr sz="2400">
                <a:solidFill>
                  <a:srgbClr val="08515E"/>
                </a:solidFill>
                <a:latin typeface="TheSans B5 Plain"/>
              </a:defRPr>
            </a:lvl5pPr>
            <a:lvl6pPr marL="25146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6pPr>
            <a:lvl7pPr marL="29718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7pPr>
            <a:lvl8pPr marL="34290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8pPr>
            <a:lvl9pPr marL="38862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9pPr>
          </a:lstStyle>
          <a:p>
            <a:pPr>
              <a:lnSpc>
                <a:spcPct val="100000"/>
              </a:lnSpc>
              <a:spcBef>
                <a:spcPct val="0"/>
              </a:spcBef>
              <a:buFontTx/>
              <a:buNone/>
            </a:pPr>
            <a:r>
              <a:rPr lang="en-US" altLang="en-US" sz="1200">
                <a:latin typeface="TheSans B5 Plain"/>
              </a:rPr>
              <a:t>slide  </a:t>
            </a:r>
            <a:fld id="{04888869-959A-4048-91CE-F425D842BAEA}" type="slidenum">
              <a:rPr lang="en-US" altLang="en-US" sz="1200" smtClean="0">
                <a:latin typeface="TheSans B5 Plain"/>
              </a:rPr>
              <a:pPr>
                <a:lnSpc>
                  <a:spcPct val="100000"/>
                </a:lnSpc>
                <a:spcBef>
                  <a:spcPct val="0"/>
                </a:spcBef>
                <a:buFontTx/>
                <a:buNone/>
              </a:pPr>
              <a:t>36</a:t>
            </a:fld>
            <a:endParaRPr lang="en-US" altLang="en-US" sz="1200">
              <a:latin typeface="TheSans B5 Plai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Agile summary</a:t>
            </a:r>
          </a:p>
        </p:txBody>
      </p:sp>
      <p:sp>
        <p:nvSpPr>
          <p:cNvPr id="3" name="Content Placeholder 2"/>
          <p:cNvSpPr>
            <a:spLocks noGrp="1"/>
          </p:cNvSpPr>
          <p:nvPr>
            <p:ph idx="1"/>
          </p:nvPr>
        </p:nvSpPr>
        <p:spPr/>
        <p:txBody>
          <a:bodyPr/>
          <a:lstStyle/>
          <a:p>
            <a:r>
              <a:rPr lang="en-GB" dirty="0"/>
              <a:t>Designed to reduce risk and be a realistic approach</a:t>
            </a:r>
          </a:p>
          <a:p>
            <a:r>
              <a:rPr lang="en-GB" dirty="0"/>
              <a:t>Various parts of Agile are used in practise</a:t>
            </a:r>
          </a:p>
          <a:p>
            <a:r>
              <a:rPr lang="en-GB" dirty="0"/>
              <a:t>Some research done to test the effectiveness of some Agile approaches (like pair programming)</a:t>
            </a:r>
          </a:p>
        </p:txBody>
      </p:sp>
      <p:sp>
        <p:nvSpPr>
          <p:cNvPr id="4" name="Date Placeholder 3"/>
          <p:cNvSpPr>
            <a:spLocks noGrp="1"/>
          </p:cNvSpPr>
          <p:nvPr>
            <p:ph type="dt" sz="half"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p>
            <a:pPr>
              <a:defRPr/>
            </a:pPr>
            <a:r>
              <a:rPr lang="en-US" altLang="en-US"/>
              <a:t>slide  </a:t>
            </a:r>
            <a:fld id="{BD5A7E2A-539C-4F66-A2C3-C799D61BCAF2}" type="slidenum">
              <a:rPr lang="en-US" altLang="en-US" smtClean="0"/>
              <a:pPr>
                <a:defRPr/>
              </a:pPr>
              <a:t>37</a:t>
            </a:fld>
            <a:endParaRPr lang="en-US" altLang="en-US"/>
          </a:p>
        </p:txBody>
      </p:sp>
    </p:spTree>
    <p:extLst>
      <p:ext uri="{BB962C8B-B14F-4D97-AF65-F5344CB8AC3E}">
        <p14:creationId xmlns:p14="http://schemas.microsoft.com/office/powerpoint/2010/main" val="92031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319088"/>
            <a:ext cx="8229600" cy="661987"/>
          </a:xfrm>
        </p:spPr>
        <p:txBody>
          <a:bodyPr/>
          <a:lstStyle/>
          <a:p>
            <a:r>
              <a:rPr lang="en-GB" altLang="en-US"/>
              <a:t>Agile 12 principles (7-12)</a:t>
            </a:r>
          </a:p>
        </p:txBody>
      </p:sp>
      <p:sp>
        <p:nvSpPr>
          <p:cNvPr id="13315" name="Content Placeholder 2"/>
          <p:cNvSpPr>
            <a:spLocks noGrp="1"/>
          </p:cNvSpPr>
          <p:nvPr>
            <p:ph idx="1"/>
          </p:nvPr>
        </p:nvSpPr>
        <p:spPr>
          <a:xfrm>
            <a:off x="457200" y="1377950"/>
            <a:ext cx="7848600" cy="4572000"/>
          </a:xfrm>
        </p:spPr>
        <p:txBody>
          <a:bodyPr/>
          <a:lstStyle/>
          <a:p>
            <a:r>
              <a:rPr lang="en-GB" altLang="en-US"/>
              <a:t>Face-to-face conversation is the best form of communication (co-location)</a:t>
            </a:r>
          </a:p>
          <a:p>
            <a:r>
              <a:rPr lang="en-GB" altLang="en-US"/>
              <a:t>Projects are built around motivated individuals, who should be trusted</a:t>
            </a:r>
          </a:p>
          <a:p>
            <a:r>
              <a:rPr lang="en-GB" altLang="en-US"/>
              <a:t>Continuous attention to technical excellence and good design</a:t>
            </a:r>
          </a:p>
          <a:p>
            <a:r>
              <a:rPr lang="en-GB" altLang="en-US"/>
              <a:t>Simplicity</a:t>
            </a:r>
          </a:p>
          <a:p>
            <a:r>
              <a:rPr lang="en-GB" altLang="en-US"/>
              <a:t>Self-organizing teams</a:t>
            </a:r>
          </a:p>
          <a:p>
            <a:r>
              <a:rPr lang="en-GB" altLang="en-US"/>
              <a:t>Regular adaptation to changing circumstances</a:t>
            </a:r>
          </a:p>
          <a:p>
            <a:endParaRPr lang="en-GB" altLang="en-US"/>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133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Font typeface="Times" panose="02020603050405020304" pitchFamily="18" charset="0"/>
              <a:buChar char="•"/>
              <a:defRPr sz="3200">
                <a:solidFill>
                  <a:srgbClr val="08515E"/>
                </a:solidFill>
                <a:latin typeface="TheSans B7 Bold"/>
              </a:defRPr>
            </a:lvl1pPr>
            <a:lvl2pPr marL="742950" indent="-285750">
              <a:lnSpc>
                <a:spcPct val="90000"/>
              </a:lnSpc>
              <a:spcBef>
                <a:spcPct val="20000"/>
              </a:spcBef>
              <a:buFont typeface="Times CE"/>
              <a:buChar char="-"/>
              <a:defRPr sz="3200">
                <a:solidFill>
                  <a:srgbClr val="336600"/>
                </a:solidFill>
                <a:latin typeface="TheSans B5 Plain"/>
              </a:defRPr>
            </a:lvl2pPr>
            <a:lvl3pPr marL="1143000" indent="-228600">
              <a:lnSpc>
                <a:spcPct val="90000"/>
              </a:lnSpc>
              <a:spcBef>
                <a:spcPct val="20000"/>
              </a:spcBef>
              <a:buFont typeface="Times" panose="02020603050405020304" pitchFamily="18" charset="0"/>
              <a:buChar char="-"/>
              <a:defRPr sz="2800">
                <a:solidFill>
                  <a:srgbClr val="08515E"/>
                </a:solidFill>
                <a:latin typeface="TheSans B5 Plain"/>
              </a:defRPr>
            </a:lvl3pPr>
            <a:lvl4pPr marL="1600200" indent="-228600">
              <a:lnSpc>
                <a:spcPct val="90000"/>
              </a:lnSpc>
              <a:spcBef>
                <a:spcPct val="20000"/>
              </a:spcBef>
              <a:buFont typeface="Times" panose="02020603050405020304" pitchFamily="18" charset="0"/>
              <a:buChar char="-"/>
              <a:defRPr sz="2400">
                <a:solidFill>
                  <a:srgbClr val="336600"/>
                </a:solidFill>
                <a:latin typeface="TheSans B5 Plain"/>
              </a:defRPr>
            </a:lvl4pPr>
            <a:lvl5pPr marL="2057400" indent="-228600">
              <a:lnSpc>
                <a:spcPct val="90000"/>
              </a:lnSpc>
              <a:spcBef>
                <a:spcPct val="20000"/>
              </a:spcBef>
              <a:buFont typeface="Times" panose="02020603050405020304" pitchFamily="18" charset="0"/>
              <a:buChar char="-"/>
              <a:defRPr sz="2400">
                <a:solidFill>
                  <a:srgbClr val="08515E"/>
                </a:solidFill>
                <a:latin typeface="TheSans B5 Plain"/>
              </a:defRPr>
            </a:lvl5pPr>
            <a:lvl6pPr marL="25146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6pPr>
            <a:lvl7pPr marL="29718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7pPr>
            <a:lvl8pPr marL="34290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8pPr>
            <a:lvl9pPr marL="38862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9pPr>
          </a:lstStyle>
          <a:p>
            <a:pPr>
              <a:lnSpc>
                <a:spcPct val="100000"/>
              </a:lnSpc>
              <a:spcBef>
                <a:spcPct val="0"/>
              </a:spcBef>
              <a:buFontTx/>
              <a:buNone/>
            </a:pPr>
            <a:r>
              <a:rPr lang="en-US" altLang="en-US" sz="1200">
                <a:latin typeface="TheSans B5 Plain"/>
              </a:rPr>
              <a:t>slide  </a:t>
            </a:r>
            <a:fld id="{B7BF9035-72C1-49A6-9A5D-BD177C7079A8}" type="slidenum">
              <a:rPr lang="en-US" altLang="en-US" sz="1200" smtClean="0">
                <a:latin typeface="TheSans B5 Plain"/>
              </a:rPr>
              <a:pPr>
                <a:lnSpc>
                  <a:spcPct val="100000"/>
                </a:lnSpc>
                <a:spcBef>
                  <a:spcPct val="0"/>
                </a:spcBef>
                <a:buFontTx/>
                <a:buNone/>
              </a:pPr>
              <a:t>4</a:t>
            </a:fld>
            <a:endParaRPr lang="en-US" altLang="en-US" sz="1200">
              <a:latin typeface="TheSans B5 Pla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altLang="en-US"/>
              <a:t>Agile reading</a:t>
            </a:r>
          </a:p>
        </p:txBody>
      </p:sp>
      <p:sp>
        <p:nvSpPr>
          <p:cNvPr id="14339" name="Content Placeholder 2"/>
          <p:cNvSpPr>
            <a:spLocks noGrp="1"/>
          </p:cNvSpPr>
          <p:nvPr>
            <p:ph idx="1"/>
          </p:nvPr>
        </p:nvSpPr>
        <p:spPr/>
        <p:txBody>
          <a:bodyPr/>
          <a:lstStyle/>
          <a:p>
            <a:pPr eaLnBrk="1" hangingPunct="1">
              <a:buFontTx/>
              <a:buChar char="•"/>
              <a:tabLst/>
            </a:pPr>
            <a:r>
              <a:rPr lang="en-GB" altLang="en-US" sz="2400" b="1">
                <a:solidFill>
                  <a:srgbClr val="000000"/>
                </a:solidFill>
                <a:latin typeface="Times New Roman" panose="02020603050405020304" pitchFamily="18" charset="0"/>
              </a:rPr>
              <a:t>(For:)</a:t>
            </a:r>
          </a:p>
          <a:p>
            <a:pPr marL="742950" lvl="1" indent="-285750" eaLnBrk="1" hangingPunct="1">
              <a:buFontTx/>
              <a:buChar char="–"/>
              <a:tabLst/>
            </a:pPr>
            <a:r>
              <a:rPr lang="en-GB" altLang="en-US" sz="1800">
                <a:solidFill>
                  <a:srgbClr val="000000"/>
                </a:solidFill>
                <a:latin typeface="Times New Roman" panose="02020603050405020304" pitchFamily="18" charset="0"/>
              </a:rPr>
              <a:t>Beck, K. (1999) Embracing change with extreme programming”, </a:t>
            </a:r>
            <a:r>
              <a:rPr lang="en-GB" altLang="en-US" sz="1800" i="1">
                <a:solidFill>
                  <a:srgbClr val="000000"/>
                </a:solidFill>
                <a:latin typeface="Times New Roman" panose="02020603050405020304" pitchFamily="18" charset="0"/>
              </a:rPr>
              <a:t>IEEE Computer</a:t>
            </a:r>
            <a:r>
              <a:rPr lang="en-GB" altLang="en-US" sz="1800">
                <a:solidFill>
                  <a:srgbClr val="000000"/>
                </a:solidFill>
                <a:latin typeface="Times New Roman" panose="02020603050405020304" pitchFamily="18" charset="0"/>
              </a:rPr>
              <a:t>, </a:t>
            </a:r>
            <a:r>
              <a:rPr lang="en-GB" altLang="en-US" sz="1800" b="1">
                <a:solidFill>
                  <a:srgbClr val="000000"/>
                </a:solidFill>
                <a:latin typeface="Times New Roman" panose="02020603050405020304" pitchFamily="18" charset="0"/>
              </a:rPr>
              <a:t>32</a:t>
            </a:r>
            <a:r>
              <a:rPr lang="en-GB" altLang="en-US" sz="1800">
                <a:solidFill>
                  <a:srgbClr val="000000"/>
                </a:solidFill>
                <a:latin typeface="Times New Roman" panose="02020603050405020304" pitchFamily="18" charset="0"/>
              </a:rPr>
              <a:t>(1), 70-78.</a:t>
            </a:r>
          </a:p>
          <a:p>
            <a:pPr marL="742950" lvl="1" indent="-285750" eaLnBrk="1" hangingPunct="1">
              <a:buFontTx/>
              <a:buChar char="–"/>
              <a:tabLst/>
            </a:pPr>
            <a:r>
              <a:rPr lang="en-GB" altLang="en-US" sz="1800">
                <a:solidFill>
                  <a:srgbClr val="000000"/>
                </a:solidFill>
                <a:latin typeface="Times New Roman" panose="02020603050405020304" pitchFamily="18" charset="0"/>
              </a:rPr>
              <a:t>Beck, K. (2000) </a:t>
            </a:r>
            <a:r>
              <a:rPr lang="en-GB" altLang="en-US" sz="1800" i="1">
                <a:solidFill>
                  <a:srgbClr val="000000"/>
                </a:solidFill>
                <a:latin typeface="Times New Roman" panose="02020603050405020304" pitchFamily="18" charset="0"/>
              </a:rPr>
              <a:t>Extreme Programming Explained</a:t>
            </a:r>
            <a:r>
              <a:rPr lang="en-GB" altLang="en-US" sz="1800">
                <a:solidFill>
                  <a:srgbClr val="000000"/>
                </a:solidFill>
                <a:latin typeface="Times New Roman" panose="02020603050405020304" pitchFamily="18" charset="0"/>
              </a:rPr>
              <a:t>, Addison-Wesley.</a:t>
            </a:r>
          </a:p>
          <a:p>
            <a:pPr marL="742950" lvl="1" indent="-285750" eaLnBrk="1" hangingPunct="1">
              <a:buFontTx/>
              <a:buChar char="–"/>
              <a:tabLst/>
            </a:pPr>
            <a:r>
              <a:rPr lang="en-GB" altLang="en-US" sz="1800">
                <a:solidFill>
                  <a:srgbClr val="000000"/>
                </a:solidFill>
                <a:latin typeface="Times New Roman" panose="02020603050405020304" pitchFamily="18" charset="0"/>
              </a:rPr>
              <a:t>Cockburn, A. (2001) </a:t>
            </a:r>
            <a:r>
              <a:rPr lang="en-GB" altLang="en-US" sz="1800" i="1">
                <a:solidFill>
                  <a:srgbClr val="000000"/>
                </a:solidFill>
                <a:latin typeface="Times New Roman" panose="02020603050405020304" pitchFamily="18" charset="0"/>
              </a:rPr>
              <a:t>Agile Software Development</a:t>
            </a:r>
            <a:r>
              <a:rPr lang="en-GB" altLang="en-US" sz="1800">
                <a:solidFill>
                  <a:srgbClr val="000000"/>
                </a:solidFill>
                <a:latin typeface="Times New Roman" panose="02020603050405020304" pitchFamily="18" charset="0"/>
              </a:rPr>
              <a:t>, Addison-Wesley.</a:t>
            </a:r>
          </a:p>
          <a:p>
            <a:pPr marL="742950" lvl="1" indent="-285750" eaLnBrk="1" hangingPunct="1">
              <a:buFontTx/>
              <a:buChar char="–"/>
              <a:tabLst/>
            </a:pPr>
            <a:r>
              <a:rPr lang="en-GB" altLang="en-US" sz="1800">
                <a:solidFill>
                  <a:srgbClr val="000000"/>
                </a:solidFill>
                <a:latin typeface="Times New Roman" panose="02020603050405020304" pitchFamily="18" charset="0"/>
              </a:rPr>
              <a:t>Highsmith, J.A. (2000) </a:t>
            </a:r>
            <a:r>
              <a:rPr lang="en-GB" altLang="en-US" sz="1800" i="1">
                <a:solidFill>
                  <a:srgbClr val="000000"/>
                </a:solidFill>
                <a:latin typeface="Times New Roman" panose="02020603050405020304" pitchFamily="18" charset="0"/>
              </a:rPr>
              <a:t>Adaptive Software Development: A Collaborative Approch to Managing Complex Systems</a:t>
            </a:r>
            <a:r>
              <a:rPr lang="en-GB" altLang="en-US" sz="1800">
                <a:solidFill>
                  <a:srgbClr val="000000"/>
                </a:solidFill>
                <a:latin typeface="Times New Roman" panose="02020603050405020304" pitchFamily="18" charset="0"/>
              </a:rPr>
              <a:t>, Dorset House.</a:t>
            </a:r>
          </a:p>
          <a:p>
            <a:pPr marL="742950" lvl="1" indent="-285750" eaLnBrk="1" hangingPunct="1">
              <a:buFontTx/>
              <a:buChar char="–"/>
              <a:tabLst/>
            </a:pPr>
            <a:r>
              <a:rPr lang="en-GB" altLang="en-US" sz="1800">
                <a:solidFill>
                  <a:srgbClr val="000000"/>
                </a:solidFill>
                <a:latin typeface="Times New Roman" panose="02020603050405020304" pitchFamily="18" charset="0"/>
              </a:rPr>
              <a:t>Palmer, S.R. &amp; Felsing, J.M. (2002) </a:t>
            </a:r>
            <a:r>
              <a:rPr lang="en-GB" altLang="en-US" sz="1800" i="1">
                <a:solidFill>
                  <a:srgbClr val="000000"/>
                </a:solidFill>
                <a:latin typeface="Times New Roman" panose="02020603050405020304" pitchFamily="18" charset="0"/>
              </a:rPr>
              <a:t>A practical guide to feature-driven development</a:t>
            </a:r>
            <a:r>
              <a:rPr lang="en-GB" altLang="en-US" sz="1800">
                <a:solidFill>
                  <a:srgbClr val="000000"/>
                </a:solidFill>
                <a:latin typeface="Times New Roman" panose="02020603050405020304" pitchFamily="18" charset="0"/>
              </a:rPr>
              <a:t>, Prentice-Hall.</a:t>
            </a:r>
          </a:p>
          <a:p>
            <a:pPr eaLnBrk="1" hangingPunct="1">
              <a:buFontTx/>
              <a:buChar char="•"/>
              <a:tabLst/>
            </a:pPr>
            <a:r>
              <a:rPr lang="en-GB" altLang="en-US" sz="2400" b="1">
                <a:solidFill>
                  <a:srgbClr val="000000"/>
                </a:solidFill>
                <a:latin typeface="Times New Roman" panose="02020603050405020304" pitchFamily="18" charset="0"/>
              </a:rPr>
              <a:t>(Critical or Against:)</a:t>
            </a:r>
          </a:p>
          <a:p>
            <a:pPr marL="742950" lvl="1" indent="-285750" eaLnBrk="1" hangingPunct="1">
              <a:buFontTx/>
              <a:buChar char="–"/>
              <a:tabLst/>
            </a:pPr>
            <a:r>
              <a:rPr lang="en-GB" altLang="en-US" sz="1800">
                <a:solidFill>
                  <a:srgbClr val="000000"/>
                </a:solidFill>
                <a:latin typeface="Times New Roman" panose="02020603050405020304" pitchFamily="18" charset="0"/>
              </a:rPr>
              <a:t>Stephens, M. &amp; Rosenberg, D. (2003) </a:t>
            </a:r>
            <a:r>
              <a:rPr lang="en-GB" altLang="en-US" sz="1800" i="1">
                <a:solidFill>
                  <a:srgbClr val="000000"/>
                </a:solidFill>
                <a:latin typeface="Times New Roman" panose="02020603050405020304" pitchFamily="18" charset="0"/>
              </a:rPr>
              <a:t>Extreme programming refactored</a:t>
            </a:r>
            <a:r>
              <a:rPr lang="en-GB" altLang="en-US" sz="1800">
                <a:solidFill>
                  <a:srgbClr val="000000"/>
                </a:solidFill>
                <a:latin typeface="Times New Roman" panose="02020603050405020304" pitchFamily="18" charset="0"/>
              </a:rPr>
              <a:t>. Apress.</a:t>
            </a:r>
          </a:p>
          <a:p>
            <a:pPr marL="742950" lvl="1" indent="-285750" eaLnBrk="1" hangingPunct="1">
              <a:buFontTx/>
              <a:buChar char="–"/>
              <a:tabLst/>
            </a:pPr>
            <a:r>
              <a:rPr lang="en-GB" altLang="en-US" sz="1800">
                <a:solidFill>
                  <a:srgbClr val="000000"/>
                </a:solidFill>
                <a:latin typeface="Times New Roman" panose="02020603050405020304" pitchFamily="18" charset="0"/>
              </a:rPr>
              <a:t>Demarco, &amp; Boehm (2003) The agile methods fray. </a:t>
            </a:r>
            <a:r>
              <a:rPr lang="en-GB" altLang="en-US" sz="1800" i="1">
                <a:solidFill>
                  <a:srgbClr val="000000"/>
                </a:solidFill>
                <a:latin typeface="Times New Roman" panose="02020603050405020304" pitchFamily="18" charset="0"/>
              </a:rPr>
              <a:t>IEEE Computer</a:t>
            </a:r>
            <a:r>
              <a:rPr lang="en-GB" altLang="en-US" sz="1800">
                <a:solidFill>
                  <a:srgbClr val="000000"/>
                </a:solidFill>
                <a:latin typeface="Times New Roman" panose="02020603050405020304" pitchFamily="18" charset="0"/>
              </a:rPr>
              <a:t>, </a:t>
            </a:r>
            <a:r>
              <a:rPr lang="en-GB" altLang="en-US" sz="1800" b="1">
                <a:solidFill>
                  <a:srgbClr val="000000"/>
                </a:solidFill>
                <a:latin typeface="Times New Roman" panose="02020603050405020304" pitchFamily="18" charset="0"/>
              </a:rPr>
              <a:t>35</a:t>
            </a:r>
            <a:r>
              <a:rPr lang="en-GB" altLang="en-US" sz="1800">
                <a:solidFill>
                  <a:srgbClr val="000000"/>
                </a:solidFill>
                <a:latin typeface="Times New Roman" panose="02020603050405020304" pitchFamily="18" charset="0"/>
              </a:rPr>
              <a:t>(6), 90-92.</a:t>
            </a:r>
          </a:p>
          <a:p>
            <a:pPr eaLnBrk="1" hangingPunct="1">
              <a:buFontTx/>
              <a:buChar char="•"/>
              <a:tabLst/>
            </a:pPr>
            <a:r>
              <a:rPr lang="en-GB" altLang="en-US" sz="2800">
                <a:solidFill>
                  <a:srgbClr val="000000"/>
                </a:solidFill>
                <a:latin typeface="Times New Roman" panose="02020603050405020304" pitchFamily="18" charset="0"/>
              </a:rPr>
              <a:t>&lt;see also www.agilealliance.org and links&gt;</a:t>
            </a:r>
          </a:p>
          <a:p>
            <a:pPr eaLnBrk="1" hangingPunct="1">
              <a:buFontTx/>
              <a:buChar char="•"/>
              <a:tabLst/>
            </a:pPr>
            <a:endParaRPr lang="en-GB" altLang="en-US" sz="2800">
              <a:solidFill>
                <a:srgbClr val="000000"/>
              </a:solidFill>
              <a:latin typeface="Times New Roman" panose="02020603050405020304" pitchFamily="18" charset="0"/>
            </a:endParaRPr>
          </a:p>
          <a:p>
            <a:pPr>
              <a:tabLst/>
            </a:pPr>
            <a:endParaRPr lang="en-GB" altLang="en-US"/>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143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Font typeface="Times" panose="02020603050405020304" pitchFamily="18" charset="0"/>
              <a:buChar char="•"/>
              <a:defRPr sz="3200">
                <a:solidFill>
                  <a:srgbClr val="08515E"/>
                </a:solidFill>
                <a:latin typeface="TheSans B7 Bold"/>
              </a:defRPr>
            </a:lvl1pPr>
            <a:lvl2pPr marL="742950" indent="-285750">
              <a:lnSpc>
                <a:spcPct val="90000"/>
              </a:lnSpc>
              <a:spcBef>
                <a:spcPct val="20000"/>
              </a:spcBef>
              <a:buFont typeface="Times CE"/>
              <a:buChar char="-"/>
              <a:defRPr sz="3200">
                <a:solidFill>
                  <a:srgbClr val="336600"/>
                </a:solidFill>
                <a:latin typeface="TheSans B5 Plain"/>
              </a:defRPr>
            </a:lvl2pPr>
            <a:lvl3pPr marL="1143000" indent="-228600">
              <a:lnSpc>
                <a:spcPct val="90000"/>
              </a:lnSpc>
              <a:spcBef>
                <a:spcPct val="20000"/>
              </a:spcBef>
              <a:buFont typeface="Times" panose="02020603050405020304" pitchFamily="18" charset="0"/>
              <a:buChar char="-"/>
              <a:defRPr sz="2800">
                <a:solidFill>
                  <a:srgbClr val="08515E"/>
                </a:solidFill>
                <a:latin typeface="TheSans B5 Plain"/>
              </a:defRPr>
            </a:lvl3pPr>
            <a:lvl4pPr marL="1600200" indent="-228600">
              <a:lnSpc>
                <a:spcPct val="90000"/>
              </a:lnSpc>
              <a:spcBef>
                <a:spcPct val="20000"/>
              </a:spcBef>
              <a:buFont typeface="Times" panose="02020603050405020304" pitchFamily="18" charset="0"/>
              <a:buChar char="-"/>
              <a:defRPr sz="2400">
                <a:solidFill>
                  <a:srgbClr val="336600"/>
                </a:solidFill>
                <a:latin typeface="TheSans B5 Plain"/>
              </a:defRPr>
            </a:lvl4pPr>
            <a:lvl5pPr marL="2057400" indent="-228600">
              <a:lnSpc>
                <a:spcPct val="90000"/>
              </a:lnSpc>
              <a:spcBef>
                <a:spcPct val="20000"/>
              </a:spcBef>
              <a:buFont typeface="Times" panose="02020603050405020304" pitchFamily="18" charset="0"/>
              <a:buChar char="-"/>
              <a:defRPr sz="2400">
                <a:solidFill>
                  <a:srgbClr val="08515E"/>
                </a:solidFill>
                <a:latin typeface="TheSans B5 Plain"/>
              </a:defRPr>
            </a:lvl5pPr>
            <a:lvl6pPr marL="25146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6pPr>
            <a:lvl7pPr marL="29718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7pPr>
            <a:lvl8pPr marL="34290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8pPr>
            <a:lvl9pPr marL="38862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9pPr>
          </a:lstStyle>
          <a:p>
            <a:pPr>
              <a:lnSpc>
                <a:spcPct val="100000"/>
              </a:lnSpc>
              <a:spcBef>
                <a:spcPct val="0"/>
              </a:spcBef>
              <a:buFontTx/>
              <a:buNone/>
            </a:pPr>
            <a:r>
              <a:rPr lang="en-US" altLang="en-US" sz="1200">
                <a:latin typeface="TheSans B5 Plain"/>
              </a:rPr>
              <a:t>slide  </a:t>
            </a:r>
            <a:fld id="{AE8DAAA0-D8FD-44F4-A7DE-A9FDF26992BF}" type="slidenum">
              <a:rPr lang="en-US" altLang="en-US" sz="1200" smtClean="0">
                <a:latin typeface="TheSans B5 Plain"/>
              </a:rPr>
              <a:pPr>
                <a:lnSpc>
                  <a:spcPct val="100000"/>
                </a:lnSpc>
                <a:spcBef>
                  <a:spcPct val="0"/>
                </a:spcBef>
                <a:buFontTx/>
                <a:buNone/>
              </a:pPr>
              <a:t>5</a:t>
            </a:fld>
            <a:endParaRPr lang="en-US" altLang="en-US" sz="1200">
              <a:latin typeface="TheSans B5 Pla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altLang="en-US"/>
              <a:t>Extreme Programming (XP)</a:t>
            </a:r>
          </a:p>
        </p:txBody>
      </p:sp>
      <p:sp>
        <p:nvSpPr>
          <p:cNvPr id="17411" name="Content Placeholder 2"/>
          <p:cNvSpPr>
            <a:spLocks noGrp="1"/>
          </p:cNvSpPr>
          <p:nvPr>
            <p:ph idx="1"/>
          </p:nvPr>
        </p:nvSpPr>
        <p:spPr/>
        <p:txBody>
          <a:bodyPr/>
          <a:lstStyle/>
          <a:p>
            <a:r>
              <a:rPr lang="en-GB" altLang="en-US"/>
              <a:t>Requirements are expressed as ‘user stories’</a:t>
            </a:r>
          </a:p>
          <a:p>
            <a:r>
              <a:rPr lang="en-GB" altLang="en-US"/>
              <a:t>Programmers work in pairs</a:t>
            </a:r>
          </a:p>
          <a:p>
            <a:r>
              <a:rPr lang="en-GB" altLang="en-US"/>
              <a:t>Tests are developed before code is written</a:t>
            </a:r>
          </a:p>
          <a:p>
            <a:r>
              <a:rPr lang="en-GB" altLang="en-US"/>
              <a:t>All test must be successfully executed</a:t>
            </a:r>
          </a:p>
          <a:p>
            <a:r>
              <a:rPr lang="en-GB" altLang="en-US"/>
              <a:t>New code is then integrated and a new system release is built</a:t>
            </a:r>
          </a:p>
          <a:p>
            <a:r>
              <a:rPr lang="en-GB" altLang="en-US"/>
              <a:t>New release becomes working system</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174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Font typeface="Times" panose="02020603050405020304" pitchFamily="18" charset="0"/>
              <a:buChar char="•"/>
              <a:defRPr sz="3200">
                <a:solidFill>
                  <a:srgbClr val="08515E"/>
                </a:solidFill>
                <a:latin typeface="TheSans B7 Bold"/>
              </a:defRPr>
            </a:lvl1pPr>
            <a:lvl2pPr marL="742950" indent="-285750">
              <a:lnSpc>
                <a:spcPct val="90000"/>
              </a:lnSpc>
              <a:spcBef>
                <a:spcPct val="20000"/>
              </a:spcBef>
              <a:buFont typeface="Times CE"/>
              <a:buChar char="-"/>
              <a:defRPr sz="3200">
                <a:solidFill>
                  <a:srgbClr val="336600"/>
                </a:solidFill>
                <a:latin typeface="TheSans B5 Plain"/>
              </a:defRPr>
            </a:lvl2pPr>
            <a:lvl3pPr marL="1143000" indent="-228600">
              <a:lnSpc>
                <a:spcPct val="90000"/>
              </a:lnSpc>
              <a:spcBef>
                <a:spcPct val="20000"/>
              </a:spcBef>
              <a:buFont typeface="Times" panose="02020603050405020304" pitchFamily="18" charset="0"/>
              <a:buChar char="-"/>
              <a:defRPr sz="2800">
                <a:solidFill>
                  <a:srgbClr val="08515E"/>
                </a:solidFill>
                <a:latin typeface="TheSans B5 Plain"/>
              </a:defRPr>
            </a:lvl3pPr>
            <a:lvl4pPr marL="1600200" indent="-228600">
              <a:lnSpc>
                <a:spcPct val="90000"/>
              </a:lnSpc>
              <a:spcBef>
                <a:spcPct val="20000"/>
              </a:spcBef>
              <a:buFont typeface="Times" panose="02020603050405020304" pitchFamily="18" charset="0"/>
              <a:buChar char="-"/>
              <a:defRPr sz="2400">
                <a:solidFill>
                  <a:srgbClr val="336600"/>
                </a:solidFill>
                <a:latin typeface="TheSans B5 Plain"/>
              </a:defRPr>
            </a:lvl4pPr>
            <a:lvl5pPr marL="2057400" indent="-228600">
              <a:lnSpc>
                <a:spcPct val="90000"/>
              </a:lnSpc>
              <a:spcBef>
                <a:spcPct val="20000"/>
              </a:spcBef>
              <a:buFont typeface="Times" panose="02020603050405020304" pitchFamily="18" charset="0"/>
              <a:buChar char="-"/>
              <a:defRPr sz="2400">
                <a:solidFill>
                  <a:srgbClr val="08515E"/>
                </a:solidFill>
                <a:latin typeface="TheSans B5 Plain"/>
              </a:defRPr>
            </a:lvl5pPr>
            <a:lvl6pPr marL="25146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6pPr>
            <a:lvl7pPr marL="29718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7pPr>
            <a:lvl8pPr marL="34290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8pPr>
            <a:lvl9pPr marL="38862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9pPr>
          </a:lstStyle>
          <a:p>
            <a:pPr>
              <a:lnSpc>
                <a:spcPct val="100000"/>
              </a:lnSpc>
              <a:spcBef>
                <a:spcPct val="0"/>
              </a:spcBef>
              <a:buFontTx/>
              <a:buNone/>
            </a:pPr>
            <a:r>
              <a:rPr lang="en-US" altLang="en-US" sz="1200">
                <a:latin typeface="TheSans B5 Plain"/>
              </a:rPr>
              <a:t>slide  </a:t>
            </a:r>
            <a:fld id="{04728A1D-53C3-4BE2-BF23-CF0788C4C7B0}" type="slidenum">
              <a:rPr lang="en-US" altLang="en-US" sz="1200" smtClean="0">
                <a:latin typeface="TheSans B5 Plain"/>
              </a:rPr>
              <a:pPr>
                <a:lnSpc>
                  <a:spcPct val="100000"/>
                </a:lnSpc>
                <a:spcBef>
                  <a:spcPct val="0"/>
                </a:spcBef>
                <a:buFontTx/>
                <a:buNone/>
              </a:pPr>
              <a:t>6</a:t>
            </a:fld>
            <a:endParaRPr lang="en-US" altLang="en-US" sz="1200">
              <a:latin typeface="TheSans B5 Pla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60350"/>
            <a:ext cx="8229600" cy="661988"/>
          </a:xfrm>
        </p:spPr>
        <p:txBody>
          <a:bodyPr/>
          <a:lstStyle/>
          <a:p>
            <a:r>
              <a:rPr lang="en-GB" altLang="en-US"/>
              <a:t>User stories</a:t>
            </a:r>
          </a:p>
        </p:txBody>
      </p:sp>
      <p:sp>
        <p:nvSpPr>
          <p:cNvPr id="19459" name="Content Placeholder 2"/>
          <p:cNvSpPr>
            <a:spLocks noGrp="1"/>
          </p:cNvSpPr>
          <p:nvPr>
            <p:ph idx="1"/>
          </p:nvPr>
        </p:nvSpPr>
        <p:spPr>
          <a:xfrm>
            <a:off x="457200" y="1089025"/>
            <a:ext cx="7848600" cy="4572000"/>
          </a:xfrm>
        </p:spPr>
        <p:txBody>
          <a:bodyPr/>
          <a:lstStyle/>
          <a:p>
            <a:r>
              <a:rPr lang="en-GB" altLang="en-US"/>
              <a:t>Short descriptions of program functionality which allows the user to “do something”</a:t>
            </a:r>
          </a:p>
          <a:p>
            <a:r>
              <a:rPr lang="en-GB" altLang="en-US"/>
              <a:t>User stories are meant to be</a:t>
            </a:r>
          </a:p>
          <a:p>
            <a:pPr lvl="1"/>
            <a:r>
              <a:rPr lang="en-GB" altLang="en-US">
                <a:latin typeface="TheSans B5 Plain"/>
              </a:rPr>
              <a:t>Independent</a:t>
            </a:r>
          </a:p>
          <a:p>
            <a:pPr lvl="1"/>
            <a:r>
              <a:rPr lang="en-GB" altLang="en-US">
                <a:latin typeface="TheSans B5 Plain"/>
              </a:rPr>
              <a:t>Negotiable</a:t>
            </a:r>
          </a:p>
          <a:p>
            <a:pPr lvl="1"/>
            <a:r>
              <a:rPr lang="en-GB" altLang="en-US">
                <a:latin typeface="TheSans B5 Plain"/>
              </a:rPr>
              <a:t>Valuable</a:t>
            </a:r>
          </a:p>
          <a:p>
            <a:pPr lvl="1"/>
            <a:r>
              <a:rPr lang="en-GB" altLang="en-US">
                <a:latin typeface="TheSans B5 Plain"/>
              </a:rPr>
              <a:t>Estimable</a:t>
            </a:r>
          </a:p>
          <a:p>
            <a:pPr lvl="1"/>
            <a:r>
              <a:rPr lang="en-GB" altLang="en-US">
                <a:latin typeface="TheSans B5 Plain"/>
              </a:rPr>
              <a:t>Small</a:t>
            </a:r>
          </a:p>
          <a:p>
            <a:pPr lvl="1"/>
            <a:r>
              <a:rPr lang="en-GB" altLang="en-US">
                <a:latin typeface="TheSans B5 Plain"/>
              </a:rPr>
              <a:t>Testable</a:t>
            </a:r>
          </a:p>
          <a:p>
            <a:pPr lvl="1"/>
            <a:endParaRPr lang="en-GB" altLang="en-US">
              <a:latin typeface="TheSans B5 Plain"/>
            </a:endParaRPr>
          </a:p>
          <a:p>
            <a:pPr lvl="1"/>
            <a:endParaRPr lang="en-GB" altLang="en-US">
              <a:latin typeface="TheSans B5 Plain"/>
            </a:endParaRP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194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Font typeface="Times" panose="02020603050405020304" pitchFamily="18" charset="0"/>
              <a:buChar char="•"/>
              <a:defRPr sz="3200">
                <a:solidFill>
                  <a:srgbClr val="08515E"/>
                </a:solidFill>
                <a:latin typeface="TheSans B7 Bold"/>
              </a:defRPr>
            </a:lvl1pPr>
            <a:lvl2pPr marL="742950" indent="-285750">
              <a:lnSpc>
                <a:spcPct val="90000"/>
              </a:lnSpc>
              <a:spcBef>
                <a:spcPct val="20000"/>
              </a:spcBef>
              <a:buFont typeface="Times CE"/>
              <a:buChar char="-"/>
              <a:defRPr sz="3200">
                <a:solidFill>
                  <a:srgbClr val="336600"/>
                </a:solidFill>
                <a:latin typeface="TheSans B5 Plain"/>
              </a:defRPr>
            </a:lvl2pPr>
            <a:lvl3pPr marL="1143000" indent="-228600">
              <a:lnSpc>
                <a:spcPct val="90000"/>
              </a:lnSpc>
              <a:spcBef>
                <a:spcPct val="20000"/>
              </a:spcBef>
              <a:buFont typeface="Times" panose="02020603050405020304" pitchFamily="18" charset="0"/>
              <a:buChar char="-"/>
              <a:defRPr sz="2800">
                <a:solidFill>
                  <a:srgbClr val="08515E"/>
                </a:solidFill>
                <a:latin typeface="TheSans B5 Plain"/>
              </a:defRPr>
            </a:lvl3pPr>
            <a:lvl4pPr marL="1600200" indent="-228600">
              <a:lnSpc>
                <a:spcPct val="90000"/>
              </a:lnSpc>
              <a:spcBef>
                <a:spcPct val="20000"/>
              </a:spcBef>
              <a:buFont typeface="Times" panose="02020603050405020304" pitchFamily="18" charset="0"/>
              <a:buChar char="-"/>
              <a:defRPr sz="2400">
                <a:solidFill>
                  <a:srgbClr val="336600"/>
                </a:solidFill>
                <a:latin typeface="TheSans B5 Plain"/>
              </a:defRPr>
            </a:lvl4pPr>
            <a:lvl5pPr marL="2057400" indent="-228600">
              <a:lnSpc>
                <a:spcPct val="90000"/>
              </a:lnSpc>
              <a:spcBef>
                <a:spcPct val="20000"/>
              </a:spcBef>
              <a:buFont typeface="Times" panose="02020603050405020304" pitchFamily="18" charset="0"/>
              <a:buChar char="-"/>
              <a:defRPr sz="2400">
                <a:solidFill>
                  <a:srgbClr val="08515E"/>
                </a:solidFill>
                <a:latin typeface="TheSans B5 Plain"/>
              </a:defRPr>
            </a:lvl5pPr>
            <a:lvl6pPr marL="25146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6pPr>
            <a:lvl7pPr marL="29718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7pPr>
            <a:lvl8pPr marL="34290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8pPr>
            <a:lvl9pPr marL="3886200" indent="-228600" eaLnBrk="0" fontAlgn="base" hangingPunct="0">
              <a:lnSpc>
                <a:spcPct val="90000"/>
              </a:lnSpc>
              <a:spcBef>
                <a:spcPct val="20000"/>
              </a:spcBef>
              <a:spcAft>
                <a:spcPct val="0"/>
              </a:spcAft>
              <a:buFont typeface="Times" panose="02020603050405020304" pitchFamily="18" charset="0"/>
              <a:buChar char="-"/>
              <a:defRPr sz="2400">
                <a:solidFill>
                  <a:srgbClr val="08515E"/>
                </a:solidFill>
                <a:latin typeface="TheSans B5 Plain"/>
              </a:defRPr>
            </a:lvl9pPr>
          </a:lstStyle>
          <a:p>
            <a:pPr>
              <a:lnSpc>
                <a:spcPct val="100000"/>
              </a:lnSpc>
              <a:spcBef>
                <a:spcPct val="0"/>
              </a:spcBef>
              <a:buFontTx/>
              <a:buNone/>
            </a:pPr>
            <a:r>
              <a:rPr lang="en-US" altLang="en-US" sz="1200">
                <a:latin typeface="TheSans B5 Plain"/>
              </a:rPr>
              <a:t>slide  </a:t>
            </a:r>
            <a:fld id="{D879AA2E-944A-4A05-8F99-D87759A912D5}" type="slidenum">
              <a:rPr lang="en-US" altLang="en-US" sz="1200" smtClean="0">
                <a:latin typeface="TheSans B5 Plain"/>
              </a:rPr>
              <a:pPr>
                <a:lnSpc>
                  <a:spcPct val="100000"/>
                </a:lnSpc>
                <a:spcBef>
                  <a:spcPct val="0"/>
                </a:spcBef>
                <a:buFontTx/>
                <a:buNone/>
              </a:pPr>
              <a:t>7</a:t>
            </a:fld>
            <a:endParaRPr lang="en-US" altLang="en-US" sz="1200">
              <a:latin typeface="TheSans B5 Pla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altLang="en-US" dirty="0"/>
              <a:t>Small</a:t>
            </a:r>
          </a:p>
        </p:txBody>
      </p:sp>
      <p:sp>
        <p:nvSpPr>
          <p:cNvPr id="21507" name="Content Placeholder 2"/>
          <p:cNvSpPr>
            <a:spLocks noGrp="1"/>
          </p:cNvSpPr>
          <p:nvPr>
            <p:ph idx="1"/>
          </p:nvPr>
        </p:nvSpPr>
        <p:spPr/>
        <p:txBody>
          <a:bodyPr/>
          <a:lstStyle/>
          <a:p>
            <a:r>
              <a:rPr lang="en-GB" altLang="en-US" dirty="0"/>
              <a:t>Smaller modules are easier to estimate the timescale</a:t>
            </a:r>
          </a:p>
          <a:p>
            <a:r>
              <a:rPr lang="en-GB" altLang="en-US" dirty="0"/>
              <a:t>Reduces the risk</a:t>
            </a:r>
          </a:p>
          <a:p>
            <a:r>
              <a:rPr lang="en-GB" altLang="en-US" dirty="0"/>
              <a:t>Gives clear measure of progress</a:t>
            </a:r>
          </a:p>
          <a:p>
            <a:r>
              <a:rPr lang="en-GB" altLang="en-US" dirty="0"/>
              <a:t>Keep code simpler and easier to test</a:t>
            </a:r>
          </a:p>
          <a:p>
            <a:r>
              <a:rPr lang="en-GB" altLang="en-US" dirty="0"/>
              <a:t>Keeps code coherent </a:t>
            </a:r>
          </a:p>
          <a:p>
            <a:r>
              <a:rPr lang="en-GB" altLang="en-US" dirty="0"/>
              <a:t>So small is beautiful </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215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heSans B5 Plain"/>
                <a:cs typeface="Arial" panose="020B0604020202020204" pitchFamily="34" charset="0"/>
              </a:defRPr>
            </a:lvl1pPr>
            <a:lvl2pPr marL="742950" indent="-285750">
              <a:defRPr sz="2400">
                <a:solidFill>
                  <a:schemeClr val="tx1"/>
                </a:solidFill>
                <a:latin typeface="TheSans B5 Plain"/>
                <a:cs typeface="Arial" panose="020B0604020202020204" pitchFamily="34" charset="0"/>
              </a:defRPr>
            </a:lvl2pPr>
            <a:lvl3pPr marL="1143000" indent="-228600">
              <a:defRPr sz="2400">
                <a:solidFill>
                  <a:schemeClr val="tx1"/>
                </a:solidFill>
                <a:latin typeface="TheSans B5 Plain"/>
                <a:cs typeface="Arial" panose="020B0604020202020204" pitchFamily="34" charset="0"/>
              </a:defRPr>
            </a:lvl3pPr>
            <a:lvl4pPr marL="1600200" indent="-228600">
              <a:defRPr sz="2400">
                <a:solidFill>
                  <a:schemeClr val="tx1"/>
                </a:solidFill>
                <a:latin typeface="TheSans B5 Plain"/>
                <a:cs typeface="Arial" panose="020B0604020202020204" pitchFamily="34" charset="0"/>
              </a:defRPr>
            </a:lvl4pPr>
            <a:lvl5pPr marL="2057400" indent="-22860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52855EB0-DC1F-4BA1-B3C0-B061C1C54269}" type="slidenum">
              <a:rPr lang="en-US" altLang="en-US" sz="1200" smtClean="0">
                <a:solidFill>
                  <a:srgbClr val="08515E"/>
                </a:solidFill>
              </a:rPr>
              <a:pPr/>
              <a:t>8</a:t>
            </a:fld>
            <a:endParaRPr lang="en-US" altLang="en-US" sz="1200">
              <a:solidFill>
                <a:srgbClr val="08515E"/>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altLang="en-US"/>
              <a:t>Independence in user stories</a:t>
            </a:r>
          </a:p>
        </p:txBody>
      </p:sp>
      <p:sp>
        <p:nvSpPr>
          <p:cNvPr id="22531" name="Content Placeholder 2"/>
          <p:cNvSpPr>
            <a:spLocks noGrp="1"/>
          </p:cNvSpPr>
          <p:nvPr>
            <p:ph idx="1"/>
          </p:nvPr>
        </p:nvSpPr>
        <p:spPr/>
        <p:txBody>
          <a:bodyPr/>
          <a:lstStyle/>
          <a:p>
            <a:r>
              <a:rPr lang="en-GB" altLang="en-US"/>
              <a:t>Each story should be implementable without reliance on other user stories</a:t>
            </a:r>
          </a:p>
          <a:p>
            <a:r>
              <a:rPr lang="en-GB" altLang="en-US"/>
              <a:t>This allows each user story to be developed in parallel</a:t>
            </a:r>
          </a:p>
          <a:p>
            <a:r>
              <a:rPr lang="en-GB" altLang="en-US"/>
              <a:t>Faster when more developers</a:t>
            </a:r>
          </a:p>
          <a:p>
            <a:r>
              <a:rPr lang="en-GB" altLang="en-US"/>
              <a:t>This makes sure there are less development independencies</a:t>
            </a:r>
          </a:p>
          <a:p>
            <a:r>
              <a:rPr lang="en-GB" altLang="en-US"/>
              <a:t>This makes sure less is less code coupling (good for quality)</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225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heSans B5 Plain"/>
                <a:cs typeface="Arial" panose="020B0604020202020204" pitchFamily="34" charset="0"/>
              </a:defRPr>
            </a:lvl1pPr>
            <a:lvl2pPr marL="742950" indent="-285750">
              <a:defRPr sz="2400">
                <a:solidFill>
                  <a:schemeClr val="tx1"/>
                </a:solidFill>
                <a:latin typeface="TheSans B5 Plain"/>
                <a:cs typeface="Arial" panose="020B0604020202020204" pitchFamily="34" charset="0"/>
              </a:defRPr>
            </a:lvl2pPr>
            <a:lvl3pPr marL="1143000" indent="-228600">
              <a:defRPr sz="2400">
                <a:solidFill>
                  <a:schemeClr val="tx1"/>
                </a:solidFill>
                <a:latin typeface="TheSans B5 Plain"/>
                <a:cs typeface="Arial" panose="020B0604020202020204" pitchFamily="34" charset="0"/>
              </a:defRPr>
            </a:lvl3pPr>
            <a:lvl4pPr marL="1600200" indent="-228600">
              <a:defRPr sz="2400">
                <a:solidFill>
                  <a:schemeClr val="tx1"/>
                </a:solidFill>
                <a:latin typeface="TheSans B5 Plain"/>
                <a:cs typeface="Arial" panose="020B0604020202020204" pitchFamily="34" charset="0"/>
              </a:defRPr>
            </a:lvl4pPr>
            <a:lvl5pPr marL="2057400" indent="-22860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C96D53E3-2155-4AFD-A831-E29B94A05481}" type="slidenum">
              <a:rPr lang="en-US" altLang="en-US" sz="1200" smtClean="0">
                <a:solidFill>
                  <a:srgbClr val="08515E"/>
                </a:solidFill>
              </a:rPr>
              <a:pPr/>
              <a:t>9</a:t>
            </a:fld>
            <a:endParaRPr lang="en-US" altLang="en-US" sz="1200">
              <a:solidFill>
                <a:srgbClr val="08515E"/>
              </a:solidFill>
            </a:endParaRPr>
          </a:p>
        </p:txBody>
      </p:sp>
    </p:spTree>
  </p:cSld>
  <p:clrMapOvr>
    <a:masterClrMapping/>
  </p:clrMapOvr>
</p:sld>
</file>

<file path=ppt/theme/theme1.xml><?xml version="1.0" encoding="utf-8"?>
<a:theme xmlns:a="http://schemas.openxmlformats.org/drawingml/2006/main" name="Orbitage Presentation 2011">
  <a:themeElements>
    <a:clrScheme name="">
      <a:dk1>
        <a:srgbClr val="00494F"/>
      </a:dk1>
      <a:lt1>
        <a:srgbClr val="FFFFFF"/>
      </a:lt1>
      <a:dk2>
        <a:srgbClr val="709302"/>
      </a:dk2>
      <a:lt2>
        <a:srgbClr val="CEEA82"/>
      </a:lt2>
      <a:accent1>
        <a:srgbClr val="EFEA07"/>
      </a:accent1>
      <a:accent2>
        <a:srgbClr val="8C706B"/>
      </a:accent2>
      <a:accent3>
        <a:srgbClr val="FFFFFF"/>
      </a:accent3>
      <a:accent4>
        <a:srgbClr val="003D42"/>
      </a:accent4>
      <a:accent5>
        <a:srgbClr val="F6F3AA"/>
      </a:accent5>
      <a:accent6>
        <a:srgbClr val="7E6560"/>
      </a:accent6>
      <a:hlink>
        <a:srgbClr val="00494F"/>
      </a:hlink>
      <a:folHlink>
        <a:srgbClr val="CEEA82"/>
      </a:folHlink>
    </a:clrScheme>
    <a:fontScheme name="Orbitage Presentation 2011">
      <a:majorFont>
        <a:latin typeface="TheSans B7 Bold"/>
        <a:ea typeface=""/>
        <a:cs typeface=""/>
      </a:majorFont>
      <a:minorFont>
        <a:latin typeface="TheSans B7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rbitage Presentation 20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bitage Presentation 201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bitage Presentation 201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bitage Presentation 201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bitage Presentation 201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bitage Presentation 201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age Presentation 201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bitage Presentation 201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bitage Presentation 201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bitage Presentation 201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bitage Presentation 201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bitage Presentation 201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Orbitage Presentation 2011</Template>
  <TotalTime>20874</TotalTime>
  <Words>2903</Words>
  <Application>Microsoft Office PowerPoint</Application>
  <PresentationFormat>On-screen Show (4:3)</PresentationFormat>
  <Paragraphs>466</Paragraphs>
  <Slides>37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TheSans B5 Plain</vt:lpstr>
      <vt:lpstr>TheSans B7 Bold</vt:lpstr>
      <vt:lpstr>Times</vt:lpstr>
      <vt:lpstr>Times CE</vt:lpstr>
      <vt:lpstr>Times New Roman</vt:lpstr>
      <vt:lpstr>Orbitage Presentation 2011</vt:lpstr>
      <vt:lpstr>Agile xp AND SCRUM</vt:lpstr>
      <vt:lpstr>AGILE</vt:lpstr>
      <vt:lpstr>Agile 12 principles (1-6)</vt:lpstr>
      <vt:lpstr>Agile 12 principles (7-12)</vt:lpstr>
      <vt:lpstr>Agile reading</vt:lpstr>
      <vt:lpstr>Extreme Programming (XP)</vt:lpstr>
      <vt:lpstr>User stories</vt:lpstr>
      <vt:lpstr>Small</vt:lpstr>
      <vt:lpstr>Independence in user stories</vt:lpstr>
      <vt:lpstr>Independence in user stories in practise</vt:lpstr>
      <vt:lpstr>Negotiable</vt:lpstr>
      <vt:lpstr>Valuable</vt:lpstr>
      <vt:lpstr>Estimable</vt:lpstr>
      <vt:lpstr>Testable</vt:lpstr>
      <vt:lpstr>Testability </vt:lpstr>
      <vt:lpstr>Story points</vt:lpstr>
      <vt:lpstr>Story points</vt:lpstr>
      <vt:lpstr>XP user story example</vt:lpstr>
      <vt:lpstr>XP user story example</vt:lpstr>
      <vt:lpstr>User stories XP criticisms </vt:lpstr>
      <vt:lpstr>XP process</vt:lpstr>
      <vt:lpstr>XP planning</vt:lpstr>
      <vt:lpstr>XP planning and testing</vt:lpstr>
      <vt:lpstr>XP Development phase</vt:lpstr>
      <vt:lpstr>Problems with Agile</vt:lpstr>
      <vt:lpstr>XP criticisms </vt:lpstr>
      <vt:lpstr>XP criticisms</vt:lpstr>
      <vt:lpstr>Pair programming</vt:lpstr>
      <vt:lpstr>Pair programming</vt:lpstr>
      <vt:lpstr>The Bus Factor - Why your ‘best’ developer is your biggest problem (1)</vt:lpstr>
      <vt:lpstr>Widening code ownership</vt:lpstr>
      <vt:lpstr>Mentor pair programming</vt:lpstr>
      <vt:lpstr>Pair programming research</vt:lpstr>
      <vt:lpstr>William et al</vt:lpstr>
      <vt:lpstr>Williams et al</vt:lpstr>
      <vt:lpstr>Pair programming criticism</vt:lpstr>
      <vt:lpstr>Agile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IPTV Systems</dc:title>
  <dc:creator>Jeffrey</dc:creator>
  <cp:lastModifiedBy>Coope, Sebastian</cp:lastModifiedBy>
  <cp:revision>268</cp:revision>
  <dcterms:created xsi:type="dcterms:W3CDTF">2011-03-17T01:48:00Z</dcterms:created>
  <dcterms:modified xsi:type="dcterms:W3CDTF">2020-12-01T20:50:21Z</dcterms:modified>
</cp:coreProperties>
</file>