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3" r:id="rId5"/>
    <p:sldId id="264" r:id="rId6"/>
    <p:sldId id="260" r:id="rId7"/>
    <p:sldId id="261" r:id="rId8"/>
    <p:sldId id="265" r:id="rId9"/>
    <p:sldId id="266" r:id="rId10"/>
    <p:sldId id="262" r:id="rId1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465A6"/>
    <a:srgbClr val="292A2D"/>
    <a:srgbClr val="F4F4F4"/>
    <a:srgbClr val="38393D"/>
    <a:srgbClr val="5A5B62"/>
    <a:srgbClr val="99CC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52" y="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/>
            </a:lvl1pPr>
          </a:lstStyle>
          <a:p>
            <a:fld id="{A4F4A586-E4D2-46A1-830E-ACFA977446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COMP319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anose="02020603050405020304" pitchFamily="18" charset="0"/>
              </a:defRPr>
            </a:lvl1pPr>
          </a:lstStyle>
          <a:p>
            <a:fld id="{4DB4E4BE-9E4C-49A6-94EC-0ED0A65A60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938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6E00F9C6-772B-43E5-8909-EB469BA790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9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D4B885C0-E1E6-4FCE-A793-5017FE0A73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54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81050"/>
            <a:ext cx="2057400" cy="5456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81050"/>
            <a:ext cx="6019800" cy="5456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13983400-110A-4A24-827B-AE6C814092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9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63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C52E3073-EB62-401E-9190-BF1732E514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59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 319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D60F7E9F-3B01-42C4-B28C-A63204963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02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81319064-654C-49CC-81F1-C7862B3FD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8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C8FD9E21-D179-4674-A217-A33FB8D89A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86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8F2E5FF3-7A0B-40C0-9270-98D33BF528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45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444ABC5C-2199-40AC-96F0-252393573B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77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Orbitage</a:t>
            </a:r>
            <a:r>
              <a:rPr lang="en-US"/>
              <a:t>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Introduction to IPTV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 </a:t>
            </a:r>
            <a:fld id="{8EA0A392-B24D-41BC-90E4-49DE7BDE49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5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65288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60775" y="6477000"/>
            <a:ext cx="21351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0">
                <a:solidFill>
                  <a:srgbClr val="08515E"/>
                </a:solidFill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30432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rgbClr val="08515E"/>
                </a:solidFill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8515E"/>
                </a:solidFill>
              </a:defRPr>
            </a:lvl1pPr>
          </a:lstStyle>
          <a:p>
            <a:r>
              <a:rPr lang="en-US" altLang="en-US"/>
              <a:t>slide  </a:t>
            </a:r>
            <a:fld id="{D8254A00-12BE-4282-9079-9464A9BF80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693" r:id="rId3"/>
    <p:sldLayoutId id="2147483703" r:id="rId4"/>
    <p:sldLayoutId id="2147483694" r:id="rId5"/>
    <p:sldLayoutId id="2147483695" r:id="rId6"/>
    <p:sldLayoutId id="2147483696" r:id="rId7"/>
    <p:sldLayoutId id="2147483697" r:id="rId8"/>
    <p:sldLayoutId id="2147483704" r:id="rId9"/>
    <p:sldLayoutId id="2147483698" r:id="rId10"/>
    <p:sldLayoutId id="2147483699" r:id="rId11"/>
    <p:sldLayoutId id="214748370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tabLst>
          <a:tab pos="685800" algn="l"/>
        </a:tabLst>
        <a:defRPr sz="3200">
          <a:solidFill>
            <a:srgbClr val="08515E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 CE"/>
        <a:buChar char="-"/>
        <a:tabLst>
          <a:tab pos="685800" algn="l"/>
        </a:tabLst>
        <a:defRPr sz="3200">
          <a:solidFill>
            <a:srgbClr val="336600"/>
          </a:solidFill>
          <a:latin typeface="TheSans B5 Plain" pitchFamily="34" charset="0"/>
        </a:defRPr>
      </a:lvl2pPr>
      <a:lvl3pPr marL="10287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800">
          <a:solidFill>
            <a:srgbClr val="08515E"/>
          </a:solidFill>
          <a:latin typeface="TheSans B5 Plain" pitchFamily="34" charset="0"/>
        </a:defRPr>
      </a:lvl3pPr>
      <a:lvl4pPr marL="14859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336600"/>
          </a:solidFill>
          <a:latin typeface="TheSans B5 Plain" pitchFamily="34" charset="0"/>
        </a:defRPr>
      </a:lvl4pPr>
      <a:lvl5pPr marL="1892300" indent="-1778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5pPr>
      <a:lvl6pPr marL="23495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6pPr>
      <a:lvl7pPr marL="28067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7pPr>
      <a:lvl8pPr marL="32639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8pPr>
      <a:lvl9pPr marL="37211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90B2-C1F0-4A1C-86D0-4EB0CF63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Closed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5AB5-4EA5-40CD-B43B-2C3815A9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Review of principle</a:t>
            </a:r>
          </a:p>
          <a:p>
            <a:pPr lvl="1"/>
            <a:r>
              <a:rPr lang="en-GB" dirty="0"/>
              <a:t>Class should be</a:t>
            </a:r>
          </a:p>
          <a:p>
            <a:pPr lvl="2"/>
            <a:r>
              <a:rPr lang="en-GB" dirty="0"/>
              <a:t>Closed for modification</a:t>
            </a:r>
          </a:p>
          <a:p>
            <a:pPr lvl="2"/>
            <a:r>
              <a:rPr lang="en-GB" dirty="0"/>
              <a:t>Open for extension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80D30-82B4-4CFE-B96A-049ED1C1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9880-1BDB-44AF-9AEB-4CB1E013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8D97-700F-4B88-B418-4A551F7E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00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E3E6-CC57-4545-9285-6AEBC83C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61988"/>
          </a:xfrm>
        </p:spPr>
        <p:txBody>
          <a:bodyPr/>
          <a:lstStyle/>
          <a:p>
            <a:r>
              <a:rPr lang="en-GB" dirty="0"/>
              <a:t>In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60C2-6E18-4F27-AA3B-A932A14A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7848600" cy="4572000"/>
          </a:xfrm>
        </p:spPr>
        <p:txBody>
          <a:bodyPr/>
          <a:lstStyle/>
          <a:p>
            <a:pPr lvl="1"/>
            <a:r>
              <a:rPr lang="en-GB" dirty="0"/>
              <a:t>PHP</a:t>
            </a:r>
          </a:p>
          <a:p>
            <a:pPr lvl="2"/>
            <a:r>
              <a:rPr lang="en-GB" dirty="0"/>
              <a:t>Yes, later PHP versions support all the same </a:t>
            </a:r>
            <a:r>
              <a:rPr lang="en-GB" dirty="0" smtClean="0"/>
              <a:t>notation (but not packages)</a:t>
            </a:r>
            <a:endParaRPr lang="en-GB" dirty="0"/>
          </a:p>
          <a:p>
            <a:pPr lvl="1"/>
            <a:r>
              <a:rPr lang="en-GB" dirty="0"/>
              <a:t>Python (yes, but different)</a:t>
            </a:r>
          </a:p>
          <a:p>
            <a:pPr lvl="2"/>
            <a:r>
              <a:rPr lang="en-GB" dirty="0"/>
              <a:t>No such protections exist such as final, protected and </a:t>
            </a:r>
            <a:r>
              <a:rPr lang="en-GB" dirty="0" smtClean="0"/>
              <a:t>private, serious weakness!</a:t>
            </a:r>
            <a:endParaRPr lang="en-GB" dirty="0"/>
          </a:p>
          <a:p>
            <a:pPr lvl="2"/>
            <a:r>
              <a:rPr lang="en-GB" dirty="0"/>
              <a:t>Some programmers use _ convention to denote that data is protected</a:t>
            </a:r>
          </a:p>
          <a:p>
            <a:pPr lvl="2"/>
            <a:r>
              <a:rPr lang="en-GB" dirty="0"/>
              <a:t>Inheritance is available</a:t>
            </a:r>
          </a:p>
          <a:p>
            <a:pPr lvl="2"/>
            <a:r>
              <a:rPr lang="en-GB" dirty="0"/>
              <a:t>Interfaces not (but does have abstract classes, can use instead)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1B6E-6C94-43C0-9BC7-3A5E9C57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F34A-DC44-4BEA-A3C6-887CFC34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B15F-5366-4EBA-9619-D6A45C0A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71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CF81-1F5E-4430-89A2-E4F8F888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9629-AD5B-4FC5-BBDD-63B6683A9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Defines service… example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public interface </a:t>
            </a:r>
            <a:r>
              <a:rPr lang="en-GB" sz="2400" dirty="0" err="1"/>
              <a:t>ICardPaymentProvider</a:t>
            </a:r>
            <a:r>
              <a:rPr lang="en-GB" sz="2400" dirty="0"/>
              <a:t> {</a:t>
            </a:r>
          </a:p>
          <a:p>
            <a:pPr marL="0" indent="0">
              <a:buNone/>
            </a:pPr>
            <a:r>
              <a:rPr lang="en-GB" sz="2400" dirty="0"/>
              <a:t>  	</a:t>
            </a:r>
            <a:r>
              <a:rPr lang="en-GB" sz="2400" dirty="0" err="1"/>
              <a:t>CardPaymentResponseCode</a:t>
            </a:r>
            <a:r>
              <a:rPr lang="en-GB" sz="2400" dirty="0"/>
              <a:t> 		</a:t>
            </a:r>
          </a:p>
          <a:p>
            <a:pPr marL="0" indent="0">
              <a:buNone/>
            </a:pPr>
            <a:r>
              <a:rPr lang="en-GB" sz="2400" dirty="0"/>
              <a:t>			</a:t>
            </a:r>
            <a:r>
              <a:rPr lang="en-GB" sz="2400" dirty="0" err="1"/>
              <a:t>takePaymentFromCard</a:t>
            </a:r>
            <a:r>
              <a:rPr lang="en-GB" sz="2400" dirty="0"/>
              <a:t>(String </a:t>
            </a:r>
            <a:r>
              <a:rPr lang="en-GB" sz="2400" dirty="0" err="1"/>
              <a:t>cardName</a:t>
            </a:r>
            <a:r>
              <a:rPr lang="en-GB" sz="2400" dirty="0"/>
              <a:t>,</a:t>
            </a:r>
          </a:p>
          <a:p>
            <a:pPr marL="0" indent="0">
              <a:buNone/>
            </a:pPr>
            <a:r>
              <a:rPr lang="en-GB" sz="2400" dirty="0"/>
              <a:t>		                   String </a:t>
            </a:r>
            <a:r>
              <a:rPr lang="en-GB" sz="2400" dirty="0" err="1"/>
              <a:t>cardNumber,Date</a:t>
            </a:r>
            <a:r>
              <a:rPr lang="en-GB" sz="2400" dirty="0"/>
              <a:t> </a:t>
            </a:r>
            <a:r>
              <a:rPr lang="en-GB" sz="2400" dirty="0" err="1"/>
              <a:t>start,Date</a:t>
            </a:r>
            <a:r>
              <a:rPr lang="en-GB" sz="2400" dirty="0"/>
              <a:t> end,</a:t>
            </a:r>
          </a:p>
          <a:p>
            <a:pPr marL="0" indent="0">
              <a:buNone/>
            </a:pPr>
            <a:r>
              <a:rPr lang="en-GB" sz="2400" dirty="0"/>
              <a:t>             			      String </a:t>
            </a:r>
            <a:r>
              <a:rPr lang="en-GB" sz="2400" dirty="0" err="1"/>
              <a:t>cvv,String</a:t>
            </a:r>
            <a:r>
              <a:rPr lang="en-GB" sz="2400" dirty="0"/>
              <a:t> postcode);</a:t>
            </a:r>
          </a:p>
          <a:p>
            <a:pPr marL="0" indent="0">
              <a:buNone/>
            </a:pPr>
            <a:r>
              <a:rPr lang="en-GB" sz="2400" dirty="0"/>
              <a:t>   }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87AE1-5811-434F-B2D1-68C5B91A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9C7CE-D919-40D0-B848-2B372DE7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BCFB-BBDF-4C91-B45D-8967F75C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BCB2-D85C-4788-BFFA-1B8F5900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9718"/>
            <a:ext cx="8229600" cy="661988"/>
          </a:xfrm>
        </p:spPr>
        <p:txBody>
          <a:bodyPr/>
          <a:lstStyle/>
          <a:p>
            <a:r>
              <a:rPr lang="en-GB" dirty="0" err="1"/>
              <a:t>CardPaymentResponseCode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C834-A1B1-4586-B033-9FB606DF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7848600" cy="5040536"/>
          </a:xfrm>
        </p:spPr>
        <p:txBody>
          <a:bodyPr/>
          <a:lstStyle/>
          <a:p>
            <a:r>
              <a:rPr lang="en-GB" dirty="0"/>
              <a:t>Defined as </a:t>
            </a:r>
            <a:r>
              <a:rPr lang="en-GB" dirty="0" err="1"/>
              <a:t>enum</a:t>
            </a:r>
            <a:endParaRPr lang="en-GB" dirty="0"/>
          </a:p>
          <a:p>
            <a:pPr marL="0" indent="0">
              <a:buNone/>
            </a:pPr>
            <a:r>
              <a:rPr lang="en-GB" sz="2000" dirty="0"/>
              <a:t>public </a:t>
            </a:r>
            <a:r>
              <a:rPr lang="en-GB" sz="2000" dirty="0" err="1"/>
              <a:t>enum</a:t>
            </a:r>
            <a:r>
              <a:rPr lang="en-GB" sz="2000" dirty="0"/>
              <a:t> </a:t>
            </a:r>
            <a:r>
              <a:rPr lang="en-GB" sz="2000" dirty="0" err="1"/>
              <a:t>CardPaymentResponseCode</a:t>
            </a:r>
            <a:r>
              <a:rPr lang="en-GB" sz="2000" dirty="0"/>
              <a:t> {</a:t>
            </a:r>
          </a:p>
          <a:p>
            <a:pPr marL="0" indent="0">
              <a:buNone/>
            </a:pPr>
            <a:r>
              <a:rPr lang="en-GB" sz="2000" dirty="0"/>
              <a:t>	OK,</a:t>
            </a:r>
          </a:p>
          <a:p>
            <a:pPr marL="0" indent="0">
              <a:buNone/>
            </a:pPr>
            <a:r>
              <a:rPr lang="en-GB" sz="2000" dirty="0"/>
              <a:t>	INVALID_CARDNUM,			// Failure of LUHN check</a:t>
            </a:r>
          </a:p>
          <a:p>
            <a:pPr marL="0" indent="0">
              <a:buNone/>
            </a:pPr>
            <a:r>
              <a:rPr lang="en-GB" sz="2000" dirty="0"/>
              <a:t>	INVALID_START_DATE,			// Start date invalid (perhaps in the future)</a:t>
            </a:r>
          </a:p>
          <a:p>
            <a:pPr marL="0" indent="0">
              <a:buNone/>
            </a:pPr>
            <a:r>
              <a:rPr lang="en-GB" sz="2000" dirty="0"/>
              <a:t>	INVALID_END_DATE,			// End date invalid, perhaps before start date or expired</a:t>
            </a:r>
          </a:p>
          <a:p>
            <a:pPr marL="0" indent="0">
              <a:buNone/>
            </a:pPr>
            <a:r>
              <a:rPr lang="en-GB" sz="2000" dirty="0"/>
              <a:t>	INVALID_POST_CODE,			// Post code fails </a:t>
            </a:r>
            <a:r>
              <a:rPr lang="en-GB" sz="2000" dirty="0" err="1"/>
              <a:t>regexp</a:t>
            </a:r>
            <a:r>
              <a:rPr lang="en-GB" sz="2000" dirty="0"/>
              <a:t> check</a:t>
            </a:r>
          </a:p>
          <a:p>
            <a:pPr marL="0" indent="0">
              <a:buNone/>
            </a:pPr>
            <a:r>
              <a:rPr lang="en-GB" sz="2000" dirty="0"/>
              <a:t>	PAYMENT_PROVIDER_UNIMPLEMENTED	// Sub class does not contain provider code</a:t>
            </a:r>
          </a:p>
          <a:p>
            <a:pPr marL="0" indent="0">
              <a:buNone/>
            </a:pPr>
            <a:r>
              <a:rPr lang="en-GB" sz="2000" dirty="0"/>
              <a:t>}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883E-8FF1-4646-84A1-9B20C1D9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4BEBD-B2E6-4FBE-84A0-CD0E266C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838D-B115-455E-9740-D9DC463F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1537-0844-42F4-AF77-5767D889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keyword  (good for the closed)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954E-A4AC-4EC9-AB32-31A8D18A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 attribute defines</a:t>
            </a:r>
          </a:p>
          <a:p>
            <a:pPr lvl="1"/>
            <a:r>
              <a:rPr lang="en-GB" dirty="0"/>
              <a:t>A constant such as final static int PI=3.1415926</a:t>
            </a:r>
          </a:p>
          <a:p>
            <a:r>
              <a:rPr lang="en-GB" dirty="0"/>
              <a:t>final class</a:t>
            </a:r>
          </a:p>
          <a:p>
            <a:pPr lvl="1"/>
            <a:r>
              <a:rPr lang="en-GB" dirty="0"/>
              <a:t>Cannot be sub-classed</a:t>
            </a:r>
          </a:p>
          <a:p>
            <a:r>
              <a:rPr lang="en-GB" dirty="0"/>
              <a:t>final method</a:t>
            </a:r>
          </a:p>
          <a:p>
            <a:pPr lvl="1"/>
            <a:r>
              <a:rPr lang="en-GB" dirty="0"/>
              <a:t>Cannot be over-ridden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C06A-7266-44FC-A196-9B801B63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7FCF6-DAE4-4ED7-9382-A020058F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C4F1-39D8-4B2E-9491-30E7FC0B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44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F19E-E912-4106-A109-F48100B3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29ED-26C7-4AA5-827D-F6F4B503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Non final protected methods</a:t>
            </a:r>
          </a:p>
          <a:p>
            <a:pPr lvl="1"/>
            <a:r>
              <a:rPr lang="en-GB" dirty="0"/>
              <a:t>Cannot be accessed directly</a:t>
            </a:r>
          </a:p>
          <a:p>
            <a:pPr lvl="1"/>
            <a:r>
              <a:rPr lang="en-GB" dirty="0"/>
              <a:t>But can be over-ridden part of extension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52EBD-AE62-4C95-893E-A36DBBD2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EA09C-FBAE-44AB-B633-6AB2A9B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73BA2-6A7A-4EB6-8F4D-139F34C1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52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E694-41C5-421C-BFAF-2815DB28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61988"/>
          </a:xfrm>
        </p:spPr>
        <p:txBody>
          <a:bodyPr/>
          <a:lstStyle/>
          <a:p>
            <a:r>
              <a:rPr lang="en-GB" dirty="0"/>
              <a:t>Base class  (see Wiki for full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841D-5267-4406-8087-AC2EF238C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5232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	public </a:t>
            </a:r>
            <a:r>
              <a:rPr lang="en-GB" sz="2000" b="1" dirty="0">
                <a:solidFill>
                  <a:srgbClr val="FF0000"/>
                </a:solidFill>
              </a:rPr>
              <a:t>final</a:t>
            </a:r>
            <a:r>
              <a:rPr lang="en-GB" sz="1800" dirty="0"/>
              <a:t> </a:t>
            </a:r>
            <a:r>
              <a:rPr lang="en-GB" sz="1800" dirty="0" err="1"/>
              <a:t>CardPaymentResponseCode</a:t>
            </a:r>
            <a:r>
              <a:rPr lang="en-GB" sz="1800" dirty="0"/>
              <a:t> </a:t>
            </a:r>
            <a:r>
              <a:rPr lang="en-GB" sz="1800" dirty="0" err="1"/>
              <a:t>takePaymentFromCard</a:t>
            </a:r>
            <a:r>
              <a:rPr lang="en-GB" sz="1800" dirty="0"/>
              <a:t>(String </a:t>
            </a:r>
            <a:r>
              <a:rPr lang="en-GB" sz="1800" dirty="0" err="1"/>
              <a:t>cardName</a:t>
            </a:r>
            <a:r>
              <a:rPr lang="en-GB" sz="1800" dirty="0"/>
              <a:t>, String </a:t>
            </a:r>
            <a:r>
              <a:rPr lang="en-GB" sz="1800" dirty="0" err="1"/>
              <a:t>cardNumber</a:t>
            </a:r>
            <a:r>
              <a:rPr lang="en-GB" sz="1800" dirty="0"/>
              <a:t>, Date start, Date end,</a:t>
            </a:r>
          </a:p>
          <a:p>
            <a:pPr marL="0" indent="0">
              <a:buNone/>
            </a:pPr>
            <a:r>
              <a:rPr lang="en-GB" sz="1800" dirty="0"/>
              <a:t>			String </a:t>
            </a:r>
            <a:r>
              <a:rPr lang="en-GB" sz="1800" dirty="0" err="1"/>
              <a:t>cvv</a:t>
            </a:r>
            <a:r>
              <a:rPr lang="en-GB" sz="1800" dirty="0"/>
              <a:t>, String postcode) {</a:t>
            </a:r>
          </a:p>
          <a:p>
            <a:pPr marL="0" indent="0">
              <a:buNone/>
            </a:pPr>
            <a:r>
              <a:rPr lang="en-GB" sz="1800" dirty="0"/>
              <a:t>		</a:t>
            </a:r>
            <a:r>
              <a:rPr lang="en-GB" sz="1800" dirty="0" err="1"/>
              <a:t>boolean</a:t>
            </a:r>
            <a:r>
              <a:rPr lang="en-GB" sz="1800" dirty="0"/>
              <a:t> </a:t>
            </a:r>
            <a:r>
              <a:rPr lang="en-GB" sz="1800" dirty="0" err="1"/>
              <a:t>numOK</a:t>
            </a:r>
            <a:r>
              <a:rPr lang="en-GB" sz="1800" dirty="0"/>
              <a:t>=</a:t>
            </a:r>
            <a:r>
              <a:rPr lang="en-GB" sz="1800" dirty="0" err="1"/>
              <a:t>isCardNumValid</a:t>
            </a:r>
            <a:r>
              <a:rPr lang="en-GB" sz="1800" dirty="0"/>
              <a:t>(</a:t>
            </a:r>
            <a:r>
              <a:rPr lang="en-GB" sz="1800" dirty="0" err="1"/>
              <a:t>cardNumber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r>
              <a:rPr lang="en-GB" sz="1800" dirty="0"/>
              <a:t>		if (!</a:t>
            </a:r>
            <a:r>
              <a:rPr lang="en-GB" sz="1800" dirty="0" err="1"/>
              <a:t>numOK</a:t>
            </a:r>
            <a:r>
              <a:rPr lang="en-GB" sz="1800" dirty="0"/>
              <a:t>) {</a:t>
            </a:r>
          </a:p>
          <a:p>
            <a:pPr marL="0" indent="0">
              <a:buNone/>
            </a:pPr>
            <a:r>
              <a:rPr lang="en-GB" sz="1800" dirty="0"/>
              <a:t>			return(</a:t>
            </a:r>
            <a:r>
              <a:rPr lang="en-GB" sz="1800" dirty="0" err="1"/>
              <a:t>CardPaymentResponseCode.INVALID_CARDNUM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r>
              <a:rPr lang="en-GB" sz="1800" dirty="0"/>
              <a:t>		}</a:t>
            </a:r>
          </a:p>
          <a:p>
            <a:pPr marL="0" indent="0">
              <a:buNone/>
            </a:pPr>
            <a:r>
              <a:rPr lang="en-GB" sz="1800" dirty="0"/>
              <a:t>		return(</a:t>
            </a:r>
            <a:r>
              <a:rPr lang="en-GB" sz="1800" dirty="0" err="1"/>
              <a:t>onTakePayment</a:t>
            </a:r>
            <a:r>
              <a:rPr lang="en-GB" sz="1800" dirty="0"/>
              <a:t>());		</a:t>
            </a:r>
          </a:p>
          <a:p>
            <a:pPr marL="0" indent="0">
              <a:buNone/>
            </a:pPr>
            <a:r>
              <a:rPr lang="en-GB" sz="1800" dirty="0"/>
              <a:t>	}</a:t>
            </a:r>
          </a:p>
          <a:p>
            <a:pPr marL="0" indent="0">
              <a:buNone/>
            </a:pPr>
            <a:r>
              <a:rPr lang="en-GB" sz="1800" dirty="0"/>
              <a:t>	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2000" b="1" dirty="0">
                <a:solidFill>
                  <a:srgbClr val="FF0000"/>
                </a:solidFill>
              </a:rPr>
              <a:t>protected</a:t>
            </a:r>
            <a:r>
              <a:rPr lang="en-GB" sz="1800" dirty="0"/>
              <a:t> </a:t>
            </a:r>
            <a:r>
              <a:rPr lang="en-GB" sz="1800" dirty="0" err="1"/>
              <a:t>CardPaymentResponseCode</a:t>
            </a:r>
            <a:r>
              <a:rPr lang="en-GB" sz="1800" dirty="0"/>
              <a:t> </a:t>
            </a:r>
            <a:r>
              <a:rPr lang="en-GB" sz="1800" dirty="0" err="1"/>
              <a:t>onTakePayment</a:t>
            </a:r>
            <a:r>
              <a:rPr lang="en-GB" sz="1800" dirty="0"/>
              <a:t>() {</a:t>
            </a:r>
          </a:p>
          <a:p>
            <a:pPr marL="0" indent="0">
              <a:buNone/>
            </a:pPr>
            <a:r>
              <a:rPr lang="en-GB" sz="1800" dirty="0"/>
              <a:t>		</a:t>
            </a:r>
          </a:p>
          <a:p>
            <a:pPr marL="0" indent="0">
              <a:buNone/>
            </a:pPr>
            <a:r>
              <a:rPr lang="en-GB" sz="1800" dirty="0"/>
              <a:t>		return(</a:t>
            </a:r>
            <a:r>
              <a:rPr lang="en-GB" sz="1800" dirty="0" err="1"/>
              <a:t>CardPaymentResponseCode.PAYMENT_PROVIDER_UNIMPLEMENTED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r>
              <a:rPr lang="en-GB" sz="1800" dirty="0"/>
              <a:t>	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AA9AF-F2C4-4005-9D99-F86E3775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8EF6-63C1-4419-8E79-2E5AF74E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43B0F-9B17-4926-8F8A-A92DF5BD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44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4E92-1040-4EAE-BDB6-16164C45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 provider concrete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7D77-6AD4-4E01-8326-936FB4EB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288"/>
            <a:ext cx="8305800" cy="4572000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</a:rPr>
              <a:t>protected final </a:t>
            </a:r>
            <a:r>
              <a:rPr lang="en-GB" sz="2000" dirty="0"/>
              <a:t>class </a:t>
            </a:r>
            <a:r>
              <a:rPr lang="en-GB" sz="2000" dirty="0" err="1"/>
              <a:t>PaypalPaymentProvider</a:t>
            </a:r>
            <a:r>
              <a:rPr lang="en-GB" sz="2000" dirty="0"/>
              <a:t> extends </a:t>
            </a:r>
            <a:r>
              <a:rPr lang="en-GB" sz="2000" dirty="0" err="1"/>
              <a:t>CardPaymentProviderBase</a:t>
            </a:r>
            <a:r>
              <a:rPr lang="en-GB" sz="2000" dirty="0"/>
              <a:t> {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	protected </a:t>
            </a:r>
            <a:r>
              <a:rPr lang="en-GB" sz="2000" dirty="0" err="1"/>
              <a:t>CardPaymentResponseCode</a:t>
            </a:r>
            <a:r>
              <a:rPr lang="en-GB" sz="2000" dirty="0"/>
              <a:t> </a:t>
            </a:r>
            <a:r>
              <a:rPr lang="en-GB" sz="2000" dirty="0" err="1"/>
              <a:t>onTakePayment</a:t>
            </a:r>
            <a:r>
              <a:rPr lang="en-GB" sz="2000" dirty="0"/>
              <a:t>() {</a:t>
            </a:r>
          </a:p>
          <a:p>
            <a:pPr marL="0" indent="0">
              <a:buNone/>
            </a:pPr>
            <a:r>
              <a:rPr lang="en-GB" sz="2000" dirty="0"/>
              <a:t>		</a:t>
            </a:r>
            <a:r>
              <a:rPr lang="en-GB" sz="2000" dirty="0" err="1"/>
              <a:t>System.out.println</a:t>
            </a:r>
            <a:r>
              <a:rPr lang="en-GB" sz="2000" dirty="0"/>
              <a:t>("</a:t>
            </a:r>
            <a:r>
              <a:rPr lang="en-GB" sz="2000" dirty="0" err="1"/>
              <a:t>Attemping</a:t>
            </a:r>
            <a:r>
              <a:rPr lang="en-GB" sz="2000" dirty="0"/>
              <a:t> to take payment from </a:t>
            </a:r>
            <a:r>
              <a:rPr lang="en-GB" sz="2000" dirty="0" err="1"/>
              <a:t>paypal</a:t>
            </a:r>
            <a:r>
              <a:rPr lang="en-GB" sz="2000" dirty="0"/>
              <a:t>");		</a:t>
            </a:r>
          </a:p>
          <a:p>
            <a:pPr marL="0" indent="0">
              <a:buNone/>
            </a:pPr>
            <a:r>
              <a:rPr lang="en-GB" sz="2000" dirty="0"/>
              <a:t>	/**</a:t>
            </a:r>
          </a:p>
          <a:p>
            <a:pPr marL="0" indent="0">
              <a:buNone/>
            </a:pPr>
            <a:r>
              <a:rPr lang="en-GB" sz="2000" dirty="0"/>
              <a:t>	 * TO DO</a:t>
            </a:r>
          </a:p>
          <a:p>
            <a:pPr marL="0" indent="0">
              <a:buNone/>
            </a:pPr>
            <a:r>
              <a:rPr lang="en-GB" sz="2000" dirty="0"/>
              <a:t>	 * Add in code to contact </a:t>
            </a:r>
            <a:r>
              <a:rPr lang="en-GB" sz="2000" dirty="0" err="1"/>
              <a:t>paypal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	 * Currently code just returns successful response as if payment ok! 	 */</a:t>
            </a:r>
          </a:p>
          <a:p>
            <a:pPr marL="0" indent="0">
              <a:buNone/>
            </a:pPr>
            <a:r>
              <a:rPr lang="en-GB" sz="2000" dirty="0"/>
              <a:t>		return(</a:t>
            </a:r>
            <a:r>
              <a:rPr lang="en-GB" sz="2000" dirty="0" err="1"/>
              <a:t>CardPaymentResponseCode.OK</a:t>
            </a:r>
            <a:r>
              <a:rPr lang="en-GB" sz="2000" dirty="0"/>
              <a:t>);</a:t>
            </a:r>
          </a:p>
          <a:p>
            <a:pPr marL="0" indent="0">
              <a:buNone/>
            </a:pPr>
            <a:r>
              <a:rPr lang="en-GB" sz="2000" dirty="0"/>
              <a:t>	}</a:t>
            </a:r>
          </a:p>
          <a:p>
            <a:pPr marL="0" indent="0">
              <a:buNone/>
            </a:pPr>
            <a:r>
              <a:rPr lang="en-GB" sz="20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13B-EEFE-4117-A463-BF6003C3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F94A-1B2E-408A-90AE-4AAAD2B1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C3E8C-3304-4194-9E31-56D3180E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9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93" y="672554"/>
            <a:ext cx="8507288" cy="661988"/>
          </a:xfrm>
        </p:spPr>
        <p:txBody>
          <a:bodyPr/>
          <a:lstStyle/>
          <a:p>
            <a:r>
              <a:rPr lang="en-GB" dirty="0" smtClean="0"/>
              <a:t>Façade structure and package access</a:t>
            </a:r>
            <a:br>
              <a:rPr lang="en-GB" dirty="0" smtClean="0"/>
            </a:br>
            <a:r>
              <a:rPr lang="en-GB" dirty="0" smtClean="0"/>
              <a:t>Remember this from Comp201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3" y="1556792"/>
            <a:ext cx="7848600" cy="457200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23268" y="6368504"/>
            <a:ext cx="2135188" cy="3810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693" y="6368504"/>
            <a:ext cx="3043238" cy="381000"/>
          </a:xfrm>
        </p:spPr>
        <p:txBody>
          <a:bodyPr/>
          <a:lstStyle/>
          <a:p>
            <a:pPr>
              <a:defRPr/>
            </a:pPr>
            <a:r>
              <a:rPr lang="en-IE" smtClean="0"/>
              <a:t>COMP319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3893" y="6368504"/>
            <a:ext cx="1371600" cy="304800"/>
          </a:xfrm>
        </p:spPr>
        <p:txBody>
          <a:bodyPr/>
          <a:lstStyle/>
          <a:p>
            <a:r>
              <a:rPr lang="en-US" altLang="en-US" smtClean="0"/>
              <a:t>slide  </a:t>
            </a:r>
            <a:fld id="{C52E3073-EB62-401E-9190-BF1732E514A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2551743" y="6247855"/>
            <a:ext cx="3632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rgbClr val="08515E"/>
                </a:solidFill>
                <a:latin typeface="TheSans B5 Plai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heSans B5 Plain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heSans B5 Plain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heSans B5 Plain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heSans B5 Plain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heSans B5 Plain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heSans B5 Plain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heSans B5 Plain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heSans B5 Plain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mtClean="0"/>
              <a:t>COMP201 - Software Engineering</a:t>
            </a:r>
            <a:endParaRPr lang="en-US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247693" y="6247855"/>
            <a:ext cx="8255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8515E"/>
                </a:solidFill>
                <a:latin typeface="TheSans B5 Plain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heSans B5 Plain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heSans B5 Plain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heSans B5 Plain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heSans B5 Plain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heSans B5 Plain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heSans B5 Plain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heSans B5 Plain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heSans B5 Plain"/>
                <a:ea typeface="+mn-ea"/>
                <a:cs typeface="Arial" panose="020B0604020202020204" pitchFamily="34" charset="0"/>
              </a:defRPr>
            </a:lvl9pPr>
          </a:lstStyle>
          <a:p>
            <a:fld id="{042AED99-7FB4-404E-8A97-64753DCE42E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920293" y="1948904"/>
            <a:ext cx="4191000" cy="3581400"/>
            <a:chOff x="816" y="1152"/>
            <a:chExt cx="2640" cy="2256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816" y="1728"/>
              <a:ext cx="480" cy="48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99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1152" y="2832"/>
              <a:ext cx="480" cy="48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99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1968" y="1152"/>
              <a:ext cx="480" cy="48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99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976" y="1824"/>
              <a:ext cx="480" cy="48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99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496" y="2928"/>
              <a:ext cx="480" cy="48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99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104" y="2208"/>
              <a:ext cx="192" cy="672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1632" y="3120"/>
              <a:ext cx="864" cy="96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V="1">
              <a:off x="2880" y="2304"/>
              <a:ext cx="288" cy="672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V="1">
              <a:off x="1200" y="1392"/>
              <a:ext cx="768" cy="384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2448" y="1440"/>
              <a:ext cx="624" cy="432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296" y="2016"/>
              <a:ext cx="168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200" y="2112"/>
              <a:ext cx="1392" cy="8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1488" y="1632"/>
              <a:ext cx="624" cy="1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256" y="1632"/>
              <a:ext cx="432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1584" y="2208"/>
              <a:ext cx="1440" cy="7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6" name="Oval 25"/>
          <p:cNvSpPr/>
          <p:nvPr/>
        </p:nvSpPr>
        <p:spPr>
          <a:xfrm>
            <a:off x="2362285" y="3248496"/>
            <a:ext cx="2037184" cy="15960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GB" dirty="0" smtClean="0">
                <a:solidFill>
                  <a:schemeClr val="tx1"/>
                </a:solidFill>
              </a:rPr>
              <a:t>Public </a:t>
            </a:r>
          </a:p>
          <a:p>
            <a:pPr algn="ctr">
              <a:buNone/>
            </a:pPr>
            <a:r>
              <a:rPr lang="en-GB" dirty="0" smtClean="0">
                <a:solidFill>
                  <a:schemeClr val="tx1"/>
                </a:solidFill>
              </a:rPr>
              <a:t>interface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7"/>
            <a:endCxn id="11" idx="2"/>
          </p:cNvCxnSpPr>
          <p:nvPr/>
        </p:nvCxnSpPr>
        <p:spPr>
          <a:xfrm flipV="1">
            <a:off x="4101130" y="3244304"/>
            <a:ext cx="819163" cy="237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5"/>
          </p:cNvCxnSpPr>
          <p:nvPr/>
        </p:nvCxnSpPr>
        <p:spPr>
          <a:xfrm>
            <a:off x="4101130" y="4610774"/>
            <a:ext cx="1352563" cy="233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0377" y="1972433"/>
            <a:ext cx="12779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dirty="0"/>
              <a:t>Package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99592" y="377770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255599" y="436510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165240" y="2014017"/>
            <a:ext cx="3158028" cy="1167942"/>
          </a:xfrm>
          <a:prstGeom prst="wedgeRectCallout">
            <a:avLst>
              <a:gd name="adj1" fmla="val 32257"/>
              <a:gd name="adj2" fmla="val 6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Example</a:t>
            </a:r>
          </a:p>
          <a:p>
            <a:pPr algn="ctr"/>
            <a:r>
              <a:rPr lang="en-GB" sz="2000" b="1" dirty="0" err="1" smtClean="0"/>
              <a:t>SMSProviderManager</a:t>
            </a:r>
            <a:endParaRPr lang="en-GB" sz="2000" b="1" dirty="0" smtClean="0"/>
          </a:p>
          <a:p>
            <a:pPr algn="ctr"/>
            <a:r>
              <a:rPr lang="en-GB" sz="2000" b="1" dirty="0"/>
              <a:t>p</a:t>
            </a:r>
            <a:r>
              <a:rPr lang="en-GB" sz="2000" b="1" dirty="0" smtClean="0"/>
              <a:t>ublic with public interface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74443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implement Facade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internal classes should have package private access (default), </a:t>
            </a:r>
          </a:p>
          <a:p>
            <a:r>
              <a:rPr lang="en-GB" dirty="0"/>
              <a:t>c</a:t>
            </a:r>
            <a:r>
              <a:rPr lang="en-GB" dirty="0" smtClean="0"/>
              <a:t>lass Class1</a:t>
            </a:r>
          </a:p>
          <a:p>
            <a:r>
              <a:rPr lang="en-GB" dirty="0" smtClean="0"/>
              <a:t>All </a:t>
            </a:r>
            <a:r>
              <a:rPr lang="en-GB" dirty="0" err="1" smtClean="0"/>
              <a:t>overrideable</a:t>
            </a:r>
            <a:r>
              <a:rPr lang="en-GB" dirty="0" smtClean="0"/>
              <a:t> methods should have package private access (not protected)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myMethod</a:t>
            </a:r>
            <a:r>
              <a:rPr lang="en-GB" dirty="0" smtClean="0"/>
              <a:t>() {</a:t>
            </a:r>
          </a:p>
          <a:p>
            <a:r>
              <a:rPr lang="en-GB" dirty="0" smtClean="0"/>
              <a:t>This way you keep the whole package closed, the only way to extend the package is within the package code base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COMP319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 </a:t>
            </a:r>
            <a:fld id="{C52E3073-EB62-401E-9190-BF1732E514A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210238"/>
      </p:ext>
    </p:extLst>
  </p:cSld>
  <p:clrMapOvr>
    <a:masterClrMapping/>
  </p:clrMapOvr>
</p:sld>
</file>

<file path=ppt/theme/theme1.xml><?xml version="1.0" encoding="utf-8"?>
<a:theme xmlns:a="http://schemas.openxmlformats.org/drawingml/2006/main" name="Orbitage Presentation 2011">
  <a:themeElements>
    <a:clrScheme name="">
      <a:dk1>
        <a:srgbClr val="00494F"/>
      </a:dk1>
      <a:lt1>
        <a:srgbClr val="FFFFFF"/>
      </a:lt1>
      <a:dk2>
        <a:srgbClr val="709302"/>
      </a:dk2>
      <a:lt2>
        <a:srgbClr val="CEEA82"/>
      </a:lt2>
      <a:accent1>
        <a:srgbClr val="EFEA07"/>
      </a:accent1>
      <a:accent2>
        <a:srgbClr val="8C706B"/>
      </a:accent2>
      <a:accent3>
        <a:srgbClr val="FFFFFF"/>
      </a:accent3>
      <a:accent4>
        <a:srgbClr val="003D42"/>
      </a:accent4>
      <a:accent5>
        <a:srgbClr val="F6F3AA"/>
      </a:accent5>
      <a:accent6>
        <a:srgbClr val="7E6560"/>
      </a:accent6>
      <a:hlink>
        <a:srgbClr val="00494F"/>
      </a:hlink>
      <a:folHlink>
        <a:srgbClr val="CEEA82"/>
      </a:folHlink>
    </a:clrScheme>
    <a:fontScheme name="Orbitage Presentation 2011">
      <a:majorFont>
        <a:latin typeface="TheSans B7 Bold"/>
        <a:ea typeface=""/>
        <a:cs typeface=""/>
      </a:majorFont>
      <a:minorFont>
        <a:latin typeface="TheSans B7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age Presentation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Orbitage Presentation 2011</Template>
  <TotalTime>3829</TotalTime>
  <Words>313</Words>
  <Application>Microsoft Office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TheSans B5 Plain</vt:lpstr>
      <vt:lpstr>TheSans B7 Bold</vt:lpstr>
      <vt:lpstr>Times</vt:lpstr>
      <vt:lpstr>Times CE</vt:lpstr>
      <vt:lpstr>Orbitage Presentation 2011</vt:lpstr>
      <vt:lpstr>Open Closed programming </vt:lpstr>
      <vt:lpstr>Use of interface</vt:lpstr>
      <vt:lpstr>CardPaymentResponseCode</vt:lpstr>
      <vt:lpstr>final keyword  (good for the closed)</vt:lpstr>
      <vt:lpstr>protected methods</vt:lpstr>
      <vt:lpstr>Base class  (see Wiki for full example)</vt:lpstr>
      <vt:lpstr>Payment provider concrete class</vt:lpstr>
      <vt:lpstr>Façade structure and package access Remember this from Comp201</vt:lpstr>
      <vt:lpstr>How to implement Facade</vt:lpstr>
      <vt:lpstr>In other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IPTV Systems</dc:title>
  <dc:creator>Jeffrey</dc:creator>
  <cp:lastModifiedBy>Coope, Sebastian</cp:lastModifiedBy>
  <cp:revision>150</cp:revision>
  <dcterms:created xsi:type="dcterms:W3CDTF">2011-03-17T01:48:00Z</dcterms:created>
  <dcterms:modified xsi:type="dcterms:W3CDTF">2020-11-11T16:11:43Z</dcterms:modified>
</cp:coreProperties>
</file>