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Nixie One"/>
      <p:regular r:id="rId22"/>
    </p:embeddedFont>
    <p:embeddedFont>
      <p:font typeface="Roboto Slab SemiBold"/>
      <p:regular r:id="rId23"/>
      <p:bold r:id="rId24"/>
    </p:embeddedFont>
    <p:embeddedFont>
      <p:font typeface="Roboto Slab Medium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NixieOne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SlabSemiBold-bold.fntdata"/><Relationship Id="rId23" Type="http://schemas.openxmlformats.org/officeDocument/2006/relationships/font" Target="fonts/RobotoSlab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Medium-bold.fntdata"/><Relationship Id="rId25" Type="http://schemas.openxmlformats.org/officeDocument/2006/relationships/font" Target="fonts/RobotoSlab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0ba7aa31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0ba7aa3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0ba7aa31d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0ba7aa31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0ba7aa31d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0ba7aa31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0ba7aa31d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0ba7aa3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e8419d27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e8419d2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f8c045452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f8c0454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0ba7aa31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0ba7aa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0ba7aa31d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0ba7aa31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0ba7aa31d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0ba7aa31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0ba7aa31d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0ba7aa31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0ba7aa31d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0ba7aa31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0ba7aa31d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0ba7aa31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0ba7aa31d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0ba7aa31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A">
  <p:cSld name="BLANK_1_1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B">
  <p:cSld name="BLANK_1_1_1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risamerikos.com/blog/what-have-you-been-up-to" TargetMode="External"/><Relationship Id="rId4" Type="http://schemas.openxmlformats.org/officeDocument/2006/relationships/hyperlink" Target="https://www.krisamerikos.com/blog/how-have-you-been-learn-what-does-this-question-mean-with-answer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685800" y="23917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Corporate English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 Beginner</a:t>
            </a:r>
            <a:endParaRPr sz="3600"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1864" t="22654"/>
          <a:stretch/>
        </p:blipFill>
        <p:spPr>
          <a:xfrm>
            <a:off x="3794775" y="314550"/>
            <a:ext cx="4986675" cy="459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>
            <p:ph type="ctrTitle"/>
          </p:nvPr>
        </p:nvSpPr>
        <p:spPr>
          <a:xfrm>
            <a:off x="581575" y="2567325"/>
            <a:ext cx="21657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9D9D9"/>
                </a:solidFill>
              </a:rPr>
              <a:t>Email Like a Boss</a:t>
            </a:r>
            <a:r>
              <a:rPr lang="en" sz="3000"/>
              <a:t>E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ctrTitle"/>
          </p:nvPr>
        </p:nvSpPr>
        <p:spPr>
          <a:xfrm>
            <a:off x="636800" y="1686725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Synonyms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50" y="71563"/>
            <a:ext cx="4507650" cy="5000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ctrTitle"/>
          </p:nvPr>
        </p:nvSpPr>
        <p:spPr>
          <a:xfrm>
            <a:off x="298150" y="1842350"/>
            <a:ext cx="2703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</a:rPr>
              <a:t>Conversation Starter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99" name="Google Shape;199;p24"/>
          <p:cNvSpPr txBox="1"/>
          <p:nvPr>
            <p:ph idx="1" type="subTitle"/>
          </p:nvPr>
        </p:nvSpPr>
        <p:spPr>
          <a:xfrm>
            <a:off x="4378500" y="505675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61E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397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34"/>
              <a:buFont typeface="Arial"/>
              <a:buChar char="●"/>
            </a:pPr>
            <a:r>
              <a:rPr b="0" lang="en" sz="1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How's it going?</a:t>
            </a:r>
            <a:endParaRPr b="0" sz="1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3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4"/>
              <a:buFont typeface="Arial"/>
              <a:buChar char="●"/>
            </a:pPr>
            <a:r>
              <a:rPr b="0" lang="en" sz="1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What's going on?</a:t>
            </a:r>
            <a:endParaRPr b="0" sz="1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3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4"/>
              <a:buFont typeface="Arial"/>
              <a:buChar char="●"/>
            </a:pPr>
            <a:r>
              <a:rPr b="0" lang="en" sz="1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What's up?</a:t>
            </a:r>
            <a:endParaRPr b="0" sz="1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3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4"/>
              <a:buFont typeface="Arial"/>
              <a:buChar char="●"/>
            </a:pPr>
            <a:r>
              <a:rPr b="0" lang="en" sz="1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What's poppin'?</a:t>
            </a:r>
            <a:endParaRPr b="0" sz="1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3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4"/>
              <a:buFont typeface="Arial"/>
              <a:buChar char="●"/>
            </a:pPr>
            <a:r>
              <a:rPr b="0" lang="en" sz="1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What's crackin'?</a:t>
            </a:r>
            <a:endParaRPr b="0" sz="1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3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4"/>
              <a:buFont typeface="Arial"/>
              <a:buChar char="●"/>
            </a:pPr>
            <a:r>
              <a:rPr b="0" lang="en" sz="1933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have you been up to</a:t>
            </a:r>
            <a:r>
              <a:rPr b="0" lang="en" sz="1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sz="1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3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4"/>
              <a:buFont typeface="Arial"/>
              <a:buChar char="●"/>
            </a:pPr>
            <a:r>
              <a:rPr b="0" lang="en" sz="1933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have you been</a:t>
            </a:r>
            <a:r>
              <a:rPr b="0" lang="en" sz="1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sz="1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3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4"/>
              <a:buFont typeface="Arial"/>
              <a:buChar char="●"/>
            </a:pPr>
            <a:r>
              <a:rPr b="0" lang="en" sz="1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are you doing?</a:t>
            </a:r>
            <a:endParaRPr b="0" sz="1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3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4"/>
              <a:buFont typeface="Arial"/>
              <a:buChar char="●"/>
            </a:pPr>
            <a:r>
              <a:rPr b="0" lang="en" sz="1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are things?</a:t>
            </a:r>
            <a:endParaRPr/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550" y="239700"/>
            <a:ext cx="5430449" cy="47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605950" y="2015475"/>
            <a:ext cx="16887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Formal </a:t>
            </a:r>
            <a:endParaRPr sz="2400">
              <a:solidFill>
                <a:schemeClr val="l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vs </a:t>
            </a:r>
            <a:endParaRPr sz="2400">
              <a:solidFill>
                <a:schemeClr val="l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Informal</a:t>
            </a:r>
            <a:endParaRPr sz="2400">
              <a:solidFill>
                <a:schemeClr val="l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ctrTitle"/>
          </p:nvPr>
        </p:nvSpPr>
        <p:spPr>
          <a:xfrm>
            <a:off x="298150" y="1842350"/>
            <a:ext cx="2703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</a:rPr>
              <a:t>Bonus</a:t>
            </a:r>
            <a:endParaRPr sz="3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</a:rPr>
              <a:t>Tips &amp; Tricks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213" name="Google Shape;213;p26"/>
          <p:cNvSpPr txBox="1"/>
          <p:nvPr>
            <p:ph idx="1" type="subTitle"/>
          </p:nvPr>
        </p:nvSpPr>
        <p:spPr>
          <a:xfrm>
            <a:off x="4363475" y="1859700"/>
            <a:ext cx="45057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 SemiBold"/>
              <a:buChar char="❏"/>
            </a:pPr>
            <a:r>
              <a:rPr b="0" lang="en">
                <a:solidFill>
                  <a:srgbClr val="000000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Cultural awareness</a:t>
            </a:r>
            <a:endParaRPr b="0">
              <a:solidFill>
                <a:srgbClr val="000000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 SemiBold"/>
              <a:buChar char="❏"/>
            </a:pPr>
            <a:r>
              <a:rPr b="0" lang="en">
                <a:solidFill>
                  <a:srgbClr val="000000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Set Goals</a:t>
            </a:r>
            <a:endParaRPr b="0">
              <a:solidFill>
                <a:srgbClr val="000000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 SemiBold"/>
              <a:buChar char="❏"/>
            </a:pPr>
            <a:r>
              <a:rPr b="0" lang="en">
                <a:solidFill>
                  <a:srgbClr val="000000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Feedback and Improvement</a:t>
            </a:r>
            <a:endParaRPr b="0">
              <a:solidFill>
                <a:srgbClr val="000000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 SemiBold"/>
              <a:buChar char="❏"/>
            </a:pPr>
            <a:r>
              <a:rPr b="0" lang="en">
                <a:solidFill>
                  <a:srgbClr val="000000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Consistency</a:t>
            </a:r>
            <a:endParaRPr b="0" sz="22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ctrTitle"/>
          </p:nvPr>
        </p:nvSpPr>
        <p:spPr>
          <a:xfrm>
            <a:off x="4113600" y="158170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Al Amin</a:t>
            </a:r>
            <a:endParaRPr/>
          </a:p>
        </p:txBody>
      </p:sp>
      <p:sp>
        <p:nvSpPr>
          <p:cNvPr id="220" name="Google Shape;220;p27"/>
          <p:cNvSpPr txBox="1"/>
          <p:nvPr>
            <p:ph idx="1" type="subTitle"/>
          </p:nvPr>
        </p:nvSpPr>
        <p:spPr>
          <a:xfrm>
            <a:off x="4113600" y="2741500"/>
            <a:ext cx="50304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Strategist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Placement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alamin-munna@programming-hero.com</a:t>
            </a:r>
            <a:br>
              <a:rPr lang="en"/>
            </a:br>
            <a:r>
              <a:rPr lang="en"/>
              <a:t>    /mdalamin9/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Q&amp;A</a:t>
            </a:r>
            <a:endParaRPr sz="72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270" y="3666575"/>
            <a:ext cx="235075" cy="2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idx="4294967295" type="ctrTitle"/>
          </p:nvPr>
        </p:nvSpPr>
        <p:spPr>
          <a:xfrm>
            <a:off x="829775" y="2292625"/>
            <a:ext cx="4941600" cy="16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accent6"/>
                </a:solidFill>
              </a:rPr>
              <a:t>1.Tips</a:t>
            </a:r>
            <a:endParaRPr sz="5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accent6"/>
                </a:solidFill>
              </a:rPr>
              <a:t> &amp; </a:t>
            </a:r>
            <a:endParaRPr sz="5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accent6"/>
                </a:solidFill>
              </a:rPr>
              <a:t>Tricks   </a:t>
            </a:r>
            <a:endParaRPr sz="5200">
              <a:solidFill>
                <a:schemeClr val="accent6"/>
              </a:solidFill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7214073" y="747704"/>
            <a:ext cx="354081" cy="33809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6372292" y="1484384"/>
            <a:ext cx="2174700" cy="2174833"/>
            <a:chOff x="6643075" y="3664250"/>
            <a:chExt cx="407950" cy="407975"/>
          </a:xfrm>
        </p:grpSpPr>
        <p:sp>
          <p:nvSpPr>
            <p:cNvPr id="121" name="Google Shape;121;p1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4"/>
          <p:cNvGrpSpPr/>
          <p:nvPr/>
        </p:nvGrpSpPr>
        <p:grpSpPr>
          <a:xfrm>
            <a:off x="4995953" y="3119892"/>
            <a:ext cx="981407" cy="981351"/>
            <a:chOff x="576250" y="4319400"/>
            <a:chExt cx="442075" cy="442050"/>
          </a:xfrm>
        </p:grpSpPr>
        <p:sp>
          <p:nvSpPr>
            <p:cNvPr id="124" name="Google Shape;124;p1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4"/>
          <p:cNvSpPr/>
          <p:nvPr/>
        </p:nvSpPr>
        <p:spPr>
          <a:xfrm>
            <a:off x="5392191" y="1829072"/>
            <a:ext cx="585164" cy="55873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rot="2384392">
            <a:off x="7003547" y="3733235"/>
            <a:ext cx="354079" cy="3380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1146025" y="530725"/>
            <a:ext cx="34887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Corporate English Improvement </a:t>
            </a:r>
            <a:endParaRPr/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146025" y="1493200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 SemiBold"/>
              <a:buChar char="❏"/>
            </a:pPr>
            <a:r>
              <a:rPr lang="en" sz="1500">
                <a:solidFill>
                  <a:srgbClr val="000000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Build Vocabulary</a:t>
            </a:r>
            <a:endParaRPr sz="1500">
              <a:solidFill>
                <a:srgbClr val="000000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 SemiBold"/>
              <a:buChar char="❏"/>
            </a:pPr>
            <a:r>
              <a:rPr lang="en" sz="1500">
                <a:solidFill>
                  <a:srgbClr val="000000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Grammar</a:t>
            </a:r>
            <a:r>
              <a:rPr lang="en" sz="1500">
                <a:solidFill>
                  <a:srgbClr val="000000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and Sentence Structure</a:t>
            </a:r>
            <a:endParaRPr sz="1500">
              <a:solidFill>
                <a:srgbClr val="000000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 SemiBold"/>
              <a:buChar char="❏"/>
            </a:pPr>
            <a:r>
              <a:rPr lang="en" sz="1500">
                <a:solidFill>
                  <a:srgbClr val="000000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Email Etiquette</a:t>
            </a:r>
            <a:endParaRPr sz="1500">
              <a:solidFill>
                <a:srgbClr val="000000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 SemiBold"/>
              <a:buChar char="❏"/>
            </a:pPr>
            <a:r>
              <a:rPr lang="en" sz="1500">
                <a:solidFill>
                  <a:srgbClr val="000000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Listening Skills</a:t>
            </a:r>
            <a:endParaRPr sz="1500">
              <a:solidFill>
                <a:srgbClr val="000000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 SemiBold"/>
              <a:buChar char="❏"/>
            </a:pPr>
            <a:r>
              <a:rPr lang="en" sz="1500">
                <a:solidFill>
                  <a:srgbClr val="000000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Speaking Skills</a:t>
            </a:r>
            <a:endParaRPr sz="1500">
              <a:solidFill>
                <a:srgbClr val="000000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 SemiBold"/>
              <a:buChar char="❏"/>
            </a:pPr>
            <a:r>
              <a:rPr lang="en" sz="1500">
                <a:solidFill>
                  <a:srgbClr val="000000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Writing Skills</a:t>
            </a:r>
            <a:endParaRPr sz="1500">
              <a:solidFill>
                <a:srgbClr val="000000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 SemiBold"/>
              <a:buChar char="❏"/>
            </a:pPr>
            <a:r>
              <a:rPr lang="en" sz="1500">
                <a:solidFill>
                  <a:srgbClr val="000000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Presentation Skills</a:t>
            </a:r>
            <a:endParaRPr sz="1500">
              <a:solidFill>
                <a:srgbClr val="000000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lab SemiBold"/>
              <a:buChar char="❏"/>
            </a:pPr>
            <a:r>
              <a:rPr lang="en" sz="1500">
                <a:solidFill>
                  <a:srgbClr val="000000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Networking</a:t>
            </a:r>
            <a:endParaRPr sz="1500">
              <a:solidFill>
                <a:srgbClr val="000000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256800" y="878600"/>
            <a:ext cx="86304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 Slab SemiBold"/>
              <a:buChar char="○"/>
            </a:pPr>
            <a:r>
              <a:rPr b="1"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Writing Effective Emails</a:t>
            </a:r>
            <a:r>
              <a:rPr lang="en" sz="1200">
                <a:solidFill>
                  <a:schemeClr val="dk1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: </a:t>
            </a:r>
            <a:r>
              <a:rPr lang="en" sz="1200">
                <a:solidFill>
                  <a:srgbClr val="22222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Learn terms like "cordially," "regarding," "attached please find," and "for your consideration." </a:t>
            </a:r>
            <a:endParaRPr sz="1200">
              <a:solidFill>
                <a:srgbClr val="22222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048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 Slab SemiBold"/>
              <a:buChar char="○"/>
            </a:pPr>
            <a:r>
              <a:rPr b="1"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Business Meetings and Discussions: </a:t>
            </a:r>
            <a:r>
              <a:rPr lang="en" sz="1200">
                <a:solidFill>
                  <a:srgbClr val="22222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Familiarize yourself with phrases like "in my opinion," "let's move forward," "I'd like to point out," and "to summarize." </a:t>
            </a:r>
            <a:endParaRPr sz="1200">
              <a:solidFill>
                <a:srgbClr val="22222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048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 Slab SemiBold"/>
              <a:buChar char="○"/>
            </a:pPr>
            <a:r>
              <a:rPr lang="en" sz="1200">
                <a:solidFill>
                  <a:schemeClr val="dk1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Presentation Skills: </a:t>
            </a:r>
            <a:r>
              <a:rPr lang="en" sz="1200">
                <a:solidFill>
                  <a:srgbClr val="22222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Master phrases such as "next slide, please," "data analysis reveals," "significant impact," and "highlighting key takeaways."</a:t>
            </a:r>
            <a:endParaRPr sz="1200">
              <a:solidFill>
                <a:srgbClr val="22222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048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 Slab SemiBold"/>
              <a:buChar char="○"/>
            </a:pPr>
            <a:r>
              <a:rPr lang="en" sz="1200">
                <a:solidFill>
                  <a:schemeClr val="dk1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Negotiations and Deals:</a:t>
            </a:r>
            <a:r>
              <a:rPr lang="en" sz="1200">
                <a:solidFill>
                  <a:srgbClr val="22222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Learn terms like "mutually beneficial," "counterproposal," "bottom line," and "terms and conditions." Utilize these phrases during negotiations to communicate your position effectively.</a:t>
            </a:r>
            <a:endParaRPr sz="1200">
              <a:solidFill>
                <a:srgbClr val="22222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048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 Slab SemiBold"/>
              <a:buChar char="○"/>
            </a:pPr>
            <a:r>
              <a:rPr lang="en" sz="1200">
                <a:solidFill>
                  <a:schemeClr val="dk1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Job Interviews: </a:t>
            </a:r>
            <a:r>
              <a:rPr lang="en" sz="1200">
                <a:solidFill>
                  <a:srgbClr val="22222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Master phrases such as "I'm excited about the opportunity," "my strengths include," "relevant experience," and "contributing to the company's success." </a:t>
            </a:r>
            <a:endParaRPr sz="1200">
              <a:solidFill>
                <a:srgbClr val="22222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  <a:p>
            <a:pPr indent="-3048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 Slab SemiBold"/>
              <a:buChar char="○"/>
            </a:pPr>
            <a:r>
              <a:rPr lang="en" sz="1200">
                <a:solidFill>
                  <a:schemeClr val="dk1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Telephone Etiquette: </a:t>
            </a:r>
            <a:r>
              <a:rPr lang="en" sz="1200">
                <a:solidFill>
                  <a:srgbClr val="22222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Master phrases such as "May I speak with" and "Could you please hold?" "I'll transfer your call," and "Relay the message." </a:t>
            </a:r>
            <a:endParaRPr sz="1200">
              <a:solidFill>
                <a:srgbClr val="22222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1038350" y="416900"/>
            <a:ext cx="294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Build Vocabulary</a:t>
            </a:r>
            <a:endParaRPr sz="1800">
              <a:solidFill>
                <a:schemeClr val="accent5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 and Sentence Structure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505825" y="1693800"/>
            <a:ext cx="83343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 Medium"/>
              <a:buChar char="○"/>
            </a:pPr>
            <a:r>
              <a:rPr lang="en" sz="1400">
                <a:latin typeface="Roboto Slab Medium"/>
                <a:ea typeface="Roboto Slab Medium"/>
                <a:cs typeface="Roboto Slab Medium"/>
                <a:sym typeface="Roboto Slab Medium"/>
              </a:rPr>
              <a:t>Understand Basic Sentence Components:</a:t>
            </a:r>
            <a:r>
              <a:rPr lang="en" sz="1400">
                <a:solidFill>
                  <a:srgbClr val="0000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"She (subject) reads (verb) a book (object)."</a:t>
            </a:r>
            <a:endParaRPr sz="1400">
              <a:solidFill>
                <a:srgbClr val="0000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 Medium"/>
              <a:buChar char="○"/>
            </a:pPr>
            <a:r>
              <a:rPr lang="en" sz="1400">
                <a:latin typeface="Roboto Slab Medium"/>
                <a:ea typeface="Roboto Slab Medium"/>
                <a:cs typeface="Roboto Slab Medium"/>
                <a:sym typeface="Roboto Slab Medium"/>
              </a:rPr>
              <a:t>Study Parts of Speech:</a:t>
            </a:r>
            <a:r>
              <a:rPr lang="en" sz="1400">
                <a:solidFill>
                  <a:srgbClr val="0000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</a:t>
            </a:r>
            <a:r>
              <a:rPr lang="en" sz="1400">
                <a:solidFill>
                  <a:srgbClr val="0000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Nouns, Verbs, Adjectives, Adverbs, Pronouns, Prepositions, Conjunctions, And Interjections</a:t>
            </a:r>
            <a:r>
              <a:rPr lang="en" sz="1400">
                <a:solidFill>
                  <a:srgbClr val="0000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.</a:t>
            </a:r>
            <a:endParaRPr sz="1400">
              <a:solidFill>
                <a:srgbClr val="0000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 Medium"/>
              <a:buChar char="○"/>
            </a:pPr>
            <a:r>
              <a:rPr lang="en" sz="1400">
                <a:latin typeface="Roboto Slab Medium"/>
                <a:ea typeface="Roboto Slab Medium"/>
                <a:cs typeface="Roboto Slab Medium"/>
                <a:sym typeface="Roboto Slab Medium"/>
              </a:rPr>
              <a:t>Use Simple Sentences:</a:t>
            </a:r>
            <a:r>
              <a:rPr lang="en" sz="1400">
                <a:solidFill>
                  <a:srgbClr val="0000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"I like coffee," or "She runs every morning."</a:t>
            </a:r>
            <a:endParaRPr sz="1400">
              <a:solidFill>
                <a:srgbClr val="0000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 Medium"/>
              <a:buChar char="○"/>
            </a:pPr>
            <a:r>
              <a:rPr lang="en" sz="1400">
                <a:latin typeface="Roboto Slab Medium"/>
                <a:ea typeface="Roboto Slab Medium"/>
                <a:cs typeface="Roboto Slab Medium"/>
                <a:sym typeface="Roboto Slab Medium"/>
              </a:rPr>
              <a:t>Pay Attention to Tenses:</a:t>
            </a:r>
            <a:r>
              <a:rPr lang="en" sz="1400">
                <a:solidFill>
                  <a:srgbClr val="0000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 "He is reading a book."</a:t>
            </a:r>
            <a:endParaRPr sz="1400">
              <a:solidFill>
                <a:srgbClr val="0000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 Medium"/>
              <a:buChar char="○"/>
            </a:pPr>
            <a:r>
              <a:rPr lang="en" sz="1400">
                <a:latin typeface="Roboto Slab Medium"/>
                <a:ea typeface="Roboto Slab Medium"/>
                <a:cs typeface="Roboto Slab Medium"/>
                <a:sym typeface="Roboto Slab Medium"/>
              </a:rPr>
              <a:t>Practice Subject-Verb Agreement: </a:t>
            </a:r>
            <a:r>
              <a:rPr lang="en" sz="1400">
                <a:solidFill>
                  <a:srgbClr val="0000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"She works," but "They work."</a:t>
            </a:r>
            <a:endParaRPr sz="1400">
              <a:solidFill>
                <a:srgbClr val="0000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 Medium"/>
              <a:buChar char="○"/>
            </a:pPr>
            <a:r>
              <a:rPr lang="en" sz="1400">
                <a:latin typeface="Roboto Slab Medium"/>
                <a:ea typeface="Roboto Slab Medium"/>
                <a:cs typeface="Roboto Slab Medium"/>
                <a:sym typeface="Roboto Slab Medium"/>
              </a:rPr>
              <a:t>Use Conjunctions and Connectors: “</a:t>
            </a:r>
            <a:r>
              <a:rPr lang="en" sz="1400">
                <a:solidFill>
                  <a:srgbClr val="0000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and," "but," and "because," and connectors like "however" and "in addition" </a:t>
            </a:r>
            <a:endParaRPr sz="1400">
              <a:solidFill>
                <a:srgbClr val="0000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 Medium"/>
              <a:buChar char="○"/>
            </a:pPr>
            <a:r>
              <a:rPr lang="en" sz="1400">
                <a:latin typeface="Roboto Slab Medium"/>
                <a:ea typeface="Roboto Slab Medium"/>
                <a:cs typeface="Roboto Slab Medium"/>
                <a:sym typeface="Roboto Slab Medium"/>
              </a:rPr>
              <a:t>Master Punctuation Rules:</a:t>
            </a:r>
            <a:r>
              <a:rPr lang="en" sz="1400">
                <a:solidFill>
                  <a:srgbClr val="0000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commas, periods, question marks, exclamation points, and quotation </a:t>
            </a:r>
            <a:endParaRPr sz="1400">
              <a:solidFill>
                <a:srgbClr val="0000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Speaking Skills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969425" y="1712100"/>
            <a:ext cx="7540800" cy="24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Focus on Fluency, Not Perfection 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Listen and Respond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Speak Slowly and Clearly 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Use Common Phrases 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Build a Strong Foundation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Skills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92850" y="1625650"/>
            <a:ext cx="8958300" cy="4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Start with Simple Material </a:t>
            </a:r>
            <a:endParaRPr sz="1800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Listen Actively </a:t>
            </a:r>
            <a:endParaRPr sz="1800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Listen to Various Accents</a:t>
            </a:r>
            <a:endParaRPr sz="1800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Break Down Content </a:t>
            </a:r>
            <a:endParaRPr sz="1800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Use Language Learning Apps </a:t>
            </a:r>
            <a:endParaRPr sz="1800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Skills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1278475" y="1743950"/>
            <a:ext cx="7540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Start with Basic Grammar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Practice Frequent Writing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Proofread and Edit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Seek Feedback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Expand Vocabulary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Study Different Writing Styles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Set Writing Goals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Skills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146025" y="16127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Understand Your Audience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Structure Your Presentation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Practice Speaking Clearly 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Visual Aids 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Limit Text on Slides 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Practice, Practice, Practice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Time Management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Engage Your Audience</a:t>
            </a:r>
            <a:endParaRPr sz="1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Seek Constructive Feedback 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