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83F084-469E-4871-B82E-C88DA5175C7A}">
  <a:tblStyle styleId="{F783F084-469E-4871-B82E-C88DA5175C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8d72a4ab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8d72a4ab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8d72a4a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8d72a4a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8d72a4ab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8d72a4ab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8d72a4ab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8d72a4ab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8d72a4ab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8d72a4ab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8d72a4a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8d72a4a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8d72a4ab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8d72a4ab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8d72a4ab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8d72a4ab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8d72a4a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8d72a4a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8d72a4a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8d72a4a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d72a4a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d72a4a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d72a4a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8d72a4a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8d72a4a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8d72a4a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8d72a4ab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8d72a4ab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8d72a4ab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8d72a4ab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8d72a4ab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8d72a4ab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8d72a4ab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8d72a4ab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8d72a4ab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8d72a4ab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406250" y="218740"/>
            <a:ext cx="63315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WoNBias: A Dataset for Classifying Bias &amp;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Prejudice Against Women in Bengali Text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3609475" y="3211498"/>
            <a:ext cx="2075100" cy="426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Submitted by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>
            <p:ph idx="4294967295" type="subTitle"/>
          </p:nvPr>
        </p:nvSpPr>
        <p:spPr>
          <a:xfrm>
            <a:off x="820550" y="3714425"/>
            <a:ext cx="21792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MD. Raisul Islam Aupi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201883005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>
            <p:ph idx="4294967295" type="subTitle"/>
          </p:nvPr>
        </p:nvSpPr>
        <p:spPr>
          <a:xfrm>
            <a:off x="6230750" y="3714425"/>
            <a:ext cx="20751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Nishat Tafannum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2018831029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3609475" y="1458898"/>
            <a:ext cx="2075100" cy="426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Supervised</a:t>
            </a:r>
            <a:r>
              <a:rPr lang="en" sz="1600">
                <a:solidFill>
                  <a:schemeClr val="lt1"/>
                </a:solidFill>
              </a:rPr>
              <a:t> by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25775" y="2036203"/>
            <a:ext cx="28734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Dr. Mohammad Shahidur </a:t>
            </a:r>
            <a:r>
              <a:rPr lang="en" sz="1400">
                <a:solidFill>
                  <a:schemeClr val="lt1"/>
                </a:solidFill>
              </a:rPr>
              <a:t>Rahman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(Professor, CSE, SUST)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6157725" y="2014450"/>
            <a:ext cx="2118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Partha Protim Paul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(Lecturer, IICT, SUST)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4294967295" type="ctrTitle"/>
          </p:nvPr>
        </p:nvSpPr>
        <p:spPr>
          <a:xfrm>
            <a:off x="1059950" y="112075"/>
            <a:ext cx="72849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lt1"/>
                </a:solidFill>
              </a:rPr>
              <a:t>Collected and Annotated Dataset Statistics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081325" y="292075"/>
            <a:ext cx="7239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081325" y="337795"/>
            <a:ext cx="7239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525" y="1222100"/>
            <a:ext cx="5864325" cy="28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4294967295" type="ctrTitle"/>
          </p:nvPr>
        </p:nvSpPr>
        <p:spPr>
          <a:xfrm>
            <a:off x="3025025" y="112075"/>
            <a:ext cx="320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Result &amp; Comparison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88411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884110" y="3505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165675" y="1443800"/>
            <a:ext cx="43014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945125"/>
            <a:ext cx="5079800" cy="387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3"/>
          <p:cNvCxnSpPr/>
          <p:nvPr/>
        </p:nvCxnSpPr>
        <p:spPr>
          <a:xfrm>
            <a:off x="5743075" y="1415725"/>
            <a:ext cx="45000" cy="294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2" name="Google Shape;192;p23"/>
          <p:cNvGraphicFramePr/>
          <p:nvPr/>
        </p:nvGraphicFramePr>
        <p:xfrm>
          <a:off x="6016775" y="16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{F783F084-469E-4871-B82E-C88DA5175C7A}</a:tableStyleId>
              </a:tblPr>
              <a:tblGrid>
                <a:gridCol w="1895100"/>
                <a:gridCol w="874000"/>
              </a:tblGrid>
              <a:tr h="61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Hyperparameter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Epochs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Batch Size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2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Max Length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3" name="Google Shape;193;p23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ctrTitle"/>
          </p:nvPr>
        </p:nvSpPr>
        <p:spPr>
          <a:xfrm>
            <a:off x="3025025" y="112075"/>
            <a:ext cx="320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Result &amp; Comparison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88411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884110" y="3505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2165675" y="1443800"/>
            <a:ext cx="43014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625" y="1257300"/>
            <a:ext cx="2932126" cy="2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175" y="1276350"/>
            <a:ext cx="3299000" cy="24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>
            <p:ph idx="4294967295" type="ctrTitle"/>
          </p:nvPr>
        </p:nvSpPr>
        <p:spPr>
          <a:xfrm>
            <a:off x="2434100" y="4135450"/>
            <a:ext cx="4424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Best Performance for WoNBias Model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4294967295" type="ctrTitle"/>
          </p:nvPr>
        </p:nvSpPr>
        <p:spPr>
          <a:xfrm>
            <a:off x="3025025" y="112075"/>
            <a:ext cx="320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Result &amp; Comparison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88411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884110" y="3505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 txBox="1"/>
          <p:nvPr>
            <p:ph idx="4294967295" type="ctrTitle"/>
          </p:nvPr>
        </p:nvSpPr>
        <p:spPr>
          <a:xfrm>
            <a:off x="2413325" y="4364050"/>
            <a:ext cx="4424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Performance for GPT-3.5-turbo Model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85" y="1356601"/>
            <a:ext cx="3444889" cy="2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75" y="1403361"/>
            <a:ext cx="3018187" cy="23514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4294967295" type="ctrTitle"/>
          </p:nvPr>
        </p:nvSpPr>
        <p:spPr>
          <a:xfrm>
            <a:off x="3025025" y="112075"/>
            <a:ext cx="320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Result &amp; Comparison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288411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2884110" y="3505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6"/>
          <p:cNvSpPr txBox="1"/>
          <p:nvPr>
            <p:ph idx="4294967295" type="ctrTitle"/>
          </p:nvPr>
        </p:nvSpPr>
        <p:spPr>
          <a:xfrm>
            <a:off x="2413325" y="4287850"/>
            <a:ext cx="4424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Performance Comparison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625" y="882838"/>
            <a:ext cx="4015856" cy="324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idx="4294967295" type="ctrTitle"/>
          </p:nvPr>
        </p:nvSpPr>
        <p:spPr>
          <a:xfrm>
            <a:off x="3025025" y="112075"/>
            <a:ext cx="320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Result &amp; Comparison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288411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884110" y="3505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7"/>
          <p:cNvSpPr txBox="1"/>
          <p:nvPr>
            <p:ph idx="4294967295" type="ctrTitle"/>
          </p:nvPr>
        </p:nvSpPr>
        <p:spPr>
          <a:xfrm>
            <a:off x="729300" y="1361775"/>
            <a:ext cx="44247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Lackings of GPT-3.5-turbo Model</a:t>
            </a:r>
            <a:r>
              <a:rPr lang="en" sz="1800">
                <a:solidFill>
                  <a:schemeClr val="lt1"/>
                </a:solidFill>
              </a:rPr>
              <a:t> :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94175" y="2148850"/>
            <a:ext cx="76581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Failure to Understand Bengali syntax and language semantics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ery Low Understanding of Patterns for Detecting Positive, Negative or Neutral Sentences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4294967295" type="ctrTitle"/>
          </p:nvPr>
        </p:nvSpPr>
        <p:spPr>
          <a:xfrm>
            <a:off x="2263025" y="112075"/>
            <a:ext cx="4938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Limitations &amp; Future Directions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2454400" y="312425"/>
            <a:ext cx="457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2347720" y="350525"/>
            <a:ext cx="4800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694175" y="1539250"/>
            <a:ext cx="7658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Exhaustive Approach Limited Dataset Growth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Needs Explicit Context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Unable to Detect All Kinds of Terms or Nouns that Indicates Woman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4294967295" type="ctrTitle"/>
          </p:nvPr>
        </p:nvSpPr>
        <p:spPr>
          <a:xfrm>
            <a:off x="2263025" y="112075"/>
            <a:ext cx="4938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Limitations &amp; Future Directions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2454400" y="312425"/>
            <a:ext cx="457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2347720" y="350525"/>
            <a:ext cx="4800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694175" y="1310650"/>
            <a:ext cx="76581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Grow The Existing Dataset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More than 20,000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with Larger Sentences and Paragraphs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ntroduce More Feminine Names and Indicative Nouns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Pronouns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&amp; Test after Introducing Data with More Noise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comparison with More Real World Application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4294967295" type="ctrTitle"/>
          </p:nvPr>
        </p:nvSpPr>
        <p:spPr>
          <a:xfrm>
            <a:off x="3025025" y="112075"/>
            <a:ext cx="320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Conclusion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288411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2884110" y="3505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55125" y="1448100"/>
            <a:ext cx="6918900" cy="8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Our work suggests the overall viability of our work for primarily in dataset or content filtering and content moderation on any social platform.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212325" y="2743500"/>
            <a:ext cx="6918900" cy="85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Its higher level use can be for universal large language model training for eliminating these kinds of bias in Bengali text generation.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2748000" y="1555800"/>
            <a:ext cx="3648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sz="6000"/>
          </a:p>
        </p:txBody>
      </p:sp>
      <p:sp>
        <p:nvSpPr>
          <p:cNvPr id="270" name="Google Shape;270;p31"/>
          <p:cNvSpPr/>
          <p:nvPr/>
        </p:nvSpPr>
        <p:spPr>
          <a:xfrm>
            <a:off x="8291325" y="314050"/>
            <a:ext cx="586800" cy="57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1128229" y="1211407"/>
            <a:ext cx="57687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Inspiration Behind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Proposed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Path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Collected and Annotated Dataset Statistics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 &amp; Comparison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 &amp; Future Directions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606728" y="359775"/>
            <a:ext cx="1779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Outline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27650" y="510979"/>
            <a:ext cx="2374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27650" y="548236"/>
            <a:ext cx="2374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4294967295" type="ctrTitle"/>
          </p:nvPr>
        </p:nvSpPr>
        <p:spPr>
          <a:xfrm>
            <a:off x="3661350" y="188275"/>
            <a:ext cx="182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Objective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375650" y="342900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375650" y="381000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97275" y="807725"/>
            <a:ext cx="70029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Creating a complete Bengali dataset that encompasses a variety of stereotyping, hateful or discouraging comments, and ideologies toward women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49997" l="0" r="0" t="0"/>
          <a:stretch/>
        </p:blipFill>
        <p:spPr>
          <a:xfrm>
            <a:off x="342900" y="2804050"/>
            <a:ext cx="2814425" cy="142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37847" l="0" r="0" t="-280"/>
          <a:stretch/>
        </p:blipFill>
        <p:spPr>
          <a:xfrm>
            <a:off x="6428950" y="2720225"/>
            <a:ext cx="2562650" cy="1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49277" l="0" r="0" t="0"/>
          <a:stretch/>
        </p:blipFill>
        <p:spPr>
          <a:xfrm>
            <a:off x="3385925" y="2791200"/>
            <a:ext cx="2814425" cy="14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4294967295" type="ctrTitle"/>
          </p:nvPr>
        </p:nvSpPr>
        <p:spPr>
          <a:xfrm>
            <a:off x="820363" y="2217600"/>
            <a:ext cx="182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Negative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34663" y="2372225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4663" y="2334125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>
            <p:ph idx="4294967295" type="ctrTitle"/>
          </p:nvPr>
        </p:nvSpPr>
        <p:spPr>
          <a:xfrm>
            <a:off x="3822638" y="2164625"/>
            <a:ext cx="182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Positive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536938" y="2319250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536938" y="2281150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>
            <p:ph idx="4294967295" type="ctrTitle"/>
          </p:nvPr>
        </p:nvSpPr>
        <p:spPr>
          <a:xfrm>
            <a:off x="6786713" y="2111650"/>
            <a:ext cx="1821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Neutral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501013" y="2266275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501013" y="2228175"/>
            <a:ext cx="243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4294967295" type="ctrTitle"/>
          </p:nvPr>
        </p:nvSpPr>
        <p:spPr>
          <a:xfrm>
            <a:off x="3025025" y="112075"/>
            <a:ext cx="3036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Inspiration Behind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82315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823150" y="26670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91550" y="1226825"/>
            <a:ext cx="6111300" cy="67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Elevating Bengali AI: Integrating Gender Fairness Efforts Toward Women in Large Language Model Development In Bengali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211600" y="2003575"/>
            <a:ext cx="6179700" cy="67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Ensuring Responsible Speech: Addressing Content Moderation Challenges in the Bengali Language Landscape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904875" y="3603980"/>
            <a:ext cx="6438900" cy="573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 the Initiative to prevent bias against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women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boost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533425" y="2785125"/>
            <a:ext cx="6353400" cy="708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Dealing with Existing Large Language Models Struggle with Bias Detection, Particularly Against Women, in Bengali Text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3025025" y="112075"/>
            <a:ext cx="3036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Our Proposed Path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82315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823150" y="26670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021075" y="1325875"/>
            <a:ext cx="6987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have already been study on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Gender Bias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Ethnic Bias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Religion Bias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Cultural Bias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almost all of them covers only the English-speaking demography and there exists few to none for the Bengali-speaking demography.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4294967295" type="ctrTitle"/>
          </p:nvPr>
        </p:nvSpPr>
        <p:spPr>
          <a:xfrm>
            <a:off x="3025025" y="112075"/>
            <a:ext cx="3036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Our Proposed Path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82315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823150" y="26670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16275" y="1554475"/>
            <a:ext cx="6682800" cy="807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initiative directly addresses this gap by creating a complete dataset for detecting bias and prejudice against women in Bengali Text.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194300" y="2842250"/>
            <a:ext cx="6987600" cy="74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 a classification model for this purpose and compare it to existing capability for detecting such bias by real world applications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ctrTitle"/>
          </p:nvPr>
        </p:nvSpPr>
        <p:spPr>
          <a:xfrm>
            <a:off x="3025025" y="112075"/>
            <a:ext cx="3036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Methodology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82315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823150" y="26670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9"/>
          <p:cNvSpPr txBox="1"/>
          <p:nvPr>
            <p:ph idx="4294967295" type="ctrTitle"/>
          </p:nvPr>
        </p:nvSpPr>
        <p:spPr>
          <a:xfrm>
            <a:off x="540900" y="1011250"/>
            <a:ext cx="3177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Data Collection Process 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659125" y="1615450"/>
            <a:ext cx="63780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Participants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Survey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Sessions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 Sources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Posts and Comments From Different Social Sites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Blog Sites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Newspaper Articles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Existing Datasets on Bengali-paraphrase.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4294967295" type="ctrTitle"/>
          </p:nvPr>
        </p:nvSpPr>
        <p:spPr>
          <a:xfrm>
            <a:off x="3025025" y="112075"/>
            <a:ext cx="3036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Methodology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82315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823150" y="26670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>
            <p:ph idx="4294967295" type="ctrTitle"/>
          </p:nvPr>
        </p:nvSpPr>
        <p:spPr>
          <a:xfrm>
            <a:off x="540900" y="1316050"/>
            <a:ext cx="31776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Data Quality Management 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659125" y="1920250"/>
            <a:ext cx="54294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High-Quality Annotations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Filtering Data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Representation and Diversity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Consistency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4294967295" type="ctrTitle"/>
          </p:nvPr>
        </p:nvSpPr>
        <p:spPr>
          <a:xfrm>
            <a:off x="3025025" y="112075"/>
            <a:ext cx="30366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Methodology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823150" y="31242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823150" y="266700"/>
            <a:ext cx="349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___________________________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>
            <p:ph idx="4294967295" type="ctrTitle"/>
          </p:nvPr>
        </p:nvSpPr>
        <p:spPr>
          <a:xfrm>
            <a:off x="540900" y="1011250"/>
            <a:ext cx="3635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Identifying Model to Train 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887725" y="1693275"/>
            <a:ext cx="57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cse-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buetnlp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banglabert's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Sequence Classification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for Double Sequence Classification 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>
            <p:ph idx="4294967295" type="ctrTitle"/>
          </p:nvPr>
        </p:nvSpPr>
        <p:spPr>
          <a:xfrm>
            <a:off x="693300" y="2725750"/>
            <a:ext cx="41232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Identifying model for comparison 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948675" y="3278225"/>
            <a:ext cx="577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GPT-3.5-turbo model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8291325" y="314050"/>
            <a:ext cx="434400" cy="42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