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3" r:id="rId8"/>
    <p:sldId id="264" r:id="rId9"/>
    <p:sldId id="266" r:id="rId10"/>
    <p:sldId id="271" r:id="rId11"/>
    <p:sldId id="274" r:id="rId12"/>
    <p:sldId id="277" r:id="rId13"/>
    <p:sldId id="278" r:id="rId14"/>
    <p:sldId id="279" r:id="rId15"/>
    <p:sldId id="280" r:id="rId16"/>
    <p:sldId id="281" r:id="rId17"/>
    <p:sldId id="282" r:id="rId18"/>
    <p:sldId id="283" r:id="rId19"/>
    <p:sldId id="284" r:id="rId20"/>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817" autoAdjust="0"/>
    <p:restoredTop sz="94660"/>
  </p:normalViewPr>
  <p:slideViewPr>
    <p:cSldViewPr>
      <p:cViewPr varScale="1">
        <p:scale>
          <a:sx n="35" d="100"/>
          <a:sy n="35" d="100"/>
        </p:scale>
        <p:origin x="924" y="3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0"/>
            <a:ext cx="77724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1200" b="0" i="0">
                <a:solidFill>
                  <a:srgbClr val="045C75"/>
                </a:solidFill>
                <a:latin typeface="Constantia"/>
                <a:cs typeface="Constantia"/>
              </a:defRPr>
            </a:lvl1pPr>
          </a:lstStyle>
          <a:p>
            <a:pPr marL="12700">
              <a:lnSpc>
                <a:spcPts val="1245"/>
              </a:lnSpc>
            </a:pPr>
            <a:r>
              <a:rPr spc="-10" dirty="0"/>
              <a:t>7</a:t>
            </a:r>
            <a:r>
              <a:rPr spc="-5" dirty="0"/>
              <a:t>/</a:t>
            </a:r>
            <a:r>
              <a:rPr spc="-10" dirty="0"/>
              <a:t>2</a:t>
            </a:r>
            <a:r>
              <a:rPr dirty="0"/>
              <a:t>6</a:t>
            </a:r>
            <a:r>
              <a:rPr spc="-10" dirty="0"/>
              <a:t>/2</a:t>
            </a:r>
            <a:r>
              <a:rPr dirty="0"/>
              <a:t>0</a:t>
            </a:r>
            <a:r>
              <a:rPr spc="-5" dirty="0"/>
              <a:t>1</a:t>
            </a:r>
            <a:r>
              <a:rPr dirty="0"/>
              <a:t>4</a:t>
            </a:r>
          </a:p>
        </p:txBody>
      </p:sp>
      <p:sp>
        <p:nvSpPr>
          <p:cNvPr id="5" name="Holder 5"/>
          <p:cNvSpPr>
            <a:spLocks noGrp="1"/>
          </p:cNvSpPr>
          <p:nvPr>
            <p:ph type="dt" sz="half" idx="6"/>
          </p:nvPr>
        </p:nvSpPr>
        <p:spPr/>
        <p:txBody>
          <a:bodyPr lIns="0" tIns="0" rIns="0" bIns="0"/>
          <a:lstStyle>
            <a:lvl1pPr>
              <a:defRPr sz="1200" b="0" i="0">
                <a:solidFill>
                  <a:srgbClr val="045C75"/>
                </a:solidFill>
                <a:latin typeface="Constantia"/>
                <a:cs typeface="Constantia"/>
              </a:defRPr>
            </a:lvl1pPr>
          </a:lstStyle>
          <a:p>
            <a:pPr marL="12700">
              <a:lnSpc>
                <a:spcPts val="1245"/>
              </a:lnSpc>
            </a:pPr>
            <a:r>
              <a:rPr dirty="0"/>
              <a:t>V</a:t>
            </a:r>
            <a:r>
              <a:rPr spc="-10" dirty="0"/>
              <a:t>Y</a:t>
            </a:r>
            <a:r>
              <a:rPr spc="-5" dirty="0"/>
              <a:t>BH</a:t>
            </a:r>
            <a:r>
              <a:rPr spc="-120" dirty="0"/>
              <a:t>A</a:t>
            </a:r>
            <a:r>
              <a:rPr spc="-114" dirty="0"/>
              <a:t>V</a:t>
            </a:r>
            <a:r>
              <a:rPr dirty="0"/>
              <a:t>A</a:t>
            </a:r>
            <a:r>
              <a:rPr spc="-45" dirty="0"/>
              <a:t> </a:t>
            </a:r>
            <a:r>
              <a:rPr spc="-10" dirty="0"/>
              <a:t>T</a:t>
            </a:r>
            <a:r>
              <a:rPr spc="-30" dirty="0"/>
              <a:t>E</a:t>
            </a:r>
            <a:r>
              <a:rPr spc="-5" dirty="0"/>
              <a:t>C</a:t>
            </a:r>
            <a:r>
              <a:rPr spc="-10" dirty="0"/>
              <a:t>H</a:t>
            </a:r>
            <a:r>
              <a:rPr dirty="0"/>
              <a:t>N</a:t>
            </a:r>
            <a:r>
              <a:rPr spc="-10" dirty="0"/>
              <a:t>OLO</a:t>
            </a:r>
            <a:r>
              <a:rPr dirty="0"/>
              <a:t>G</a:t>
            </a:r>
            <a:r>
              <a:rPr spc="-5" dirty="0"/>
              <a:t>I</a:t>
            </a:r>
            <a:r>
              <a:rPr dirty="0"/>
              <a:t>ES</a:t>
            </a:r>
          </a:p>
        </p:txBody>
      </p:sp>
      <p:sp>
        <p:nvSpPr>
          <p:cNvPr id="6" name="Holder 6"/>
          <p:cNvSpPr>
            <a:spLocks noGrp="1"/>
          </p:cNvSpPr>
          <p:nvPr>
            <p:ph type="sldNum" sz="quarter" idx="7"/>
          </p:nvPr>
        </p:nvSpPr>
        <p:spPr/>
        <p:txBody>
          <a:bodyPr lIns="0" tIns="0" rIns="0" bIns="0"/>
          <a:lstStyle>
            <a:lvl1pPr>
              <a:defRPr sz="1200" b="0" i="0">
                <a:solidFill>
                  <a:srgbClr val="045C75"/>
                </a:solidFill>
                <a:latin typeface="Constantia"/>
                <a:cs typeface="Constantia"/>
              </a:defRPr>
            </a:lvl1pPr>
          </a:lstStyle>
          <a:p>
            <a:pPr marL="38100">
              <a:lnSpc>
                <a:spcPts val="1245"/>
              </a:lnSpc>
            </a:pPr>
            <a:fld id="{81D60167-4931-47E6-BA6A-407CBD079E47}" type="slidenum">
              <a:rPr dirty="0"/>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300" b="0" i="0">
                <a:solidFill>
                  <a:srgbClr val="04607A"/>
                </a:solidFill>
                <a:latin typeface="Times New Roman"/>
                <a:cs typeface="Times New Roman"/>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1200" b="0" i="0">
                <a:solidFill>
                  <a:srgbClr val="045C75"/>
                </a:solidFill>
                <a:latin typeface="Constantia"/>
                <a:cs typeface="Constantia"/>
              </a:defRPr>
            </a:lvl1pPr>
          </a:lstStyle>
          <a:p>
            <a:pPr marL="12700">
              <a:lnSpc>
                <a:spcPts val="1245"/>
              </a:lnSpc>
            </a:pPr>
            <a:r>
              <a:rPr spc="-10" dirty="0"/>
              <a:t>7</a:t>
            </a:r>
            <a:r>
              <a:rPr spc="-5" dirty="0"/>
              <a:t>/</a:t>
            </a:r>
            <a:r>
              <a:rPr spc="-10" dirty="0"/>
              <a:t>2</a:t>
            </a:r>
            <a:r>
              <a:rPr dirty="0"/>
              <a:t>6</a:t>
            </a:r>
            <a:r>
              <a:rPr spc="-10" dirty="0"/>
              <a:t>/2</a:t>
            </a:r>
            <a:r>
              <a:rPr dirty="0"/>
              <a:t>0</a:t>
            </a:r>
            <a:r>
              <a:rPr spc="-5" dirty="0"/>
              <a:t>1</a:t>
            </a:r>
            <a:r>
              <a:rPr dirty="0"/>
              <a:t>4</a:t>
            </a:r>
          </a:p>
        </p:txBody>
      </p:sp>
      <p:sp>
        <p:nvSpPr>
          <p:cNvPr id="5" name="Holder 5"/>
          <p:cNvSpPr>
            <a:spLocks noGrp="1"/>
          </p:cNvSpPr>
          <p:nvPr>
            <p:ph type="dt" sz="half" idx="6"/>
          </p:nvPr>
        </p:nvSpPr>
        <p:spPr/>
        <p:txBody>
          <a:bodyPr lIns="0" tIns="0" rIns="0" bIns="0"/>
          <a:lstStyle>
            <a:lvl1pPr>
              <a:defRPr sz="1200" b="0" i="0">
                <a:solidFill>
                  <a:srgbClr val="045C75"/>
                </a:solidFill>
                <a:latin typeface="Constantia"/>
                <a:cs typeface="Constantia"/>
              </a:defRPr>
            </a:lvl1pPr>
          </a:lstStyle>
          <a:p>
            <a:pPr marL="12700">
              <a:lnSpc>
                <a:spcPts val="1245"/>
              </a:lnSpc>
            </a:pPr>
            <a:r>
              <a:rPr dirty="0"/>
              <a:t>V</a:t>
            </a:r>
            <a:r>
              <a:rPr spc="-10" dirty="0"/>
              <a:t>Y</a:t>
            </a:r>
            <a:r>
              <a:rPr spc="-5" dirty="0"/>
              <a:t>BH</a:t>
            </a:r>
            <a:r>
              <a:rPr spc="-120" dirty="0"/>
              <a:t>A</a:t>
            </a:r>
            <a:r>
              <a:rPr spc="-114" dirty="0"/>
              <a:t>V</a:t>
            </a:r>
            <a:r>
              <a:rPr dirty="0"/>
              <a:t>A</a:t>
            </a:r>
            <a:r>
              <a:rPr spc="-45" dirty="0"/>
              <a:t> </a:t>
            </a:r>
            <a:r>
              <a:rPr spc="-10" dirty="0"/>
              <a:t>T</a:t>
            </a:r>
            <a:r>
              <a:rPr spc="-30" dirty="0"/>
              <a:t>E</a:t>
            </a:r>
            <a:r>
              <a:rPr spc="-5" dirty="0"/>
              <a:t>C</a:t>
            </a:r>
            <a:r>
              <a:rPr spc="-10" dirty="0"/>
              <a:t>H</a:t>
            </a:r>
            <a:r>
              <a:rPr dirty="0"/>
              <a:t>N</a:t>
            </a:r>
            <a:r>
              <a:rPr spc="-10" dirty="0"/>
              <a:t>OLO</a:t>
            </a:r>
            <a:r>
              <a:rPr dirty="0"/>
              <a:t>G</a:t>
            </a:r>
            <a:r>
              <a:rPr spc="-5" dirty="0"/>
              <a:t>I</a:t>
            </a:r>
            <a:r>
              <a:rPr dirty="0"/>
              <a:t>ES</a:t>
            </a:r>
          </a:p>
        </p:txBody>
      </p:sp>
      <p:sp>
        <p:nvSpPr>
          <p:cNvPr id="6" name="Holder 6"/>
          <p:cNvSpPr>
            <a:spLocks noGrp="1"/>
          </p:cNvSpPr>
          <p:nvPr>
            <p:ph type="sldNum" sz="quarter" idx="7"/>
          </p:nvPr>
        </p:nvSpPr>
        <p:spPr/>
        <p:txBody>
          <a:bodyPr lIns="0" tIns="0" rIns="0" bIns="0"/>
          <a:lstStyle>
            <a:lvl1pPr>
              <a:defRPr sz="1200" b="0" i="0">
                <a:solidFill>
                  <a:srgbClr val="045C75"/>
                </a:solidFill>
                <a:latin typeface="Constantia"/>
                <a:cs typeface="Constantia"/>
              </a:defRPr>
            </a:lvl1pPr>
          </a:lstStyle>
          <a:p>
            <a:pPr marL="38100">
              <a:lnSpc>
                <a:spcPts val="1245"/>
              </a:lnSpc>
            </a:pPr>
            <a:fld id="{81D60167-4931-47E6-BA6A-407CBD079E47}" type="slidenum">
              <a:rPr dirty="0"/>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300" b="0" i="0">
                <a:solidFill>
                  <a:srgbClr val="04607A"/>
                </a:solidFill>
                <a:latin typeface="Times New Roman"/>
                <a:cs typeface="Times New Roman"/>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5718428" y="2540634"/>
            <a:ext cx="2602229" cy="3637915"/>
          </a:xfrm>
          <a:prstGeom prst="rect">
            <a:avLst/>
          </a:prstGeom>
        </p:spPr>
        <p:txBody>
          <a:bodyPr wrap="square" lIns="0" tIns="0" rIns="0" bIns="0">
            <a:spAutoFit/>
          </a:bodyPr>
          <a:lstStyle>
            <a:lvl1pPr>
              <a:defRPr sz="1800" b="0" i="0">
                <a:solidFill>
                  <a:srgbClr val="00AF50"/>
                </a:solidFill>
                <a:latin typeface="Times New Roman"/>
                <a:cs typeface="Times New Roman"/>
              </a:defRPr>
            </a:lvl1pPr>
          </a:lstStyle>
          <a:p>
            <a:endParaRPr/>
          </a:p>
        </p:txBody>
      </p:sp>
      <p:sp>
        <p:nvSpPr>
          <p:cNvPr id="5" name="Holder 5"/>
          <p:cNvSpPr>
            <a:spLocks noGrp="1"/>
          </p:cNvSpPr>
          <p:nvPr>
            <p:ph type="ftr" sz="quarter" idx="5"/>
          </p:nvPr>
        </p:nvSpPr>
        <p:spPr/>
        <p:txBody>
          <a:bodyPr lIns="0" tIns="0" rIns="0" bIns="0"/>
          <a:lstStyle>
            <a:lvl1pPr>
              <a:defRPr sz="1200" b="0" i="0">
                <a:solidFill>
                  <a:srgbClr val="045C75"/>
                </a:solidFill>
                <a:latin typeface="Constantia"/>
                <a:cs typeface="Constantia"/>
              </a:defRPr>
            </a:lvl1pPr>
          </a:lstStyle>
          <a:p>
            <a:pPr marL="12700">
              <a:lnSpc>
                <a:spcPts val="1245"/>
              </a:lnSpc>
            </a:pPr>
            <a:r>
              <a:rPr spc="-10" dirty="0"/>
              <a:t>7</a:t>
            </a:r>
            <a:r>
              <a:rPr spc="-5" dirty="0"/>
              <a:t>/</a:t>
            </a:r>
            <a:r>
              <a:rPr spc="-10" dirty="0"/>
              <a:t>2</a:t>
            </a:r>
            <a:r>
              <a:rPr dirty="0"/>
              <a:t>6</a:t>
            </a:r>
            <a:r>
              <a:rPr spc="-10" dirty="0"/>
              <a:t>/2</a:t>
            </a:r>
            <a:r>
              <a:rPr dirty="0"/>
              <a:t>0</a:t>
            </a:r>
            <a:r>
              <a:rPr spc="-5" dirty="0"/>
              <a:t>1</a:t>
            </a:r>
            <a:r>
              <a:rPr dirty="0"/>
              <a:t>4</a:t>
            </a:r>
          </a:p>
        </p:txBody>
      </p:sp>
      <p:sp>
        <p:nvSpPr>
          <p:cNvPr id="6" name="Holder 6"/>
          <p:cNvSpPr>
            <a:spLocks noGrp="1"/>
          </p:cNvSpPr>
          <p:nvPr>
            <p:ph type="dt" sz="half" idx="6"/>
          </p:nvPr>
        </p:nvSpPr>
        <p:spPr/>
        <p:txBody>
          <a:bodyPr lIns="0" tIns="0" rIns="0" bIns="0"/>
          <a:lstStyle>
            <a:lvl1pPr>
              <a:defRPr sz="1200" b="0" i="0">
                <a:solidFill>
                  <a:srgbClr val="045C75"/>
                </a:solidFill>
                <a:latin typeface="Constantia"/>
                <a:cs typeface="Constantia"/>
              </a:defRPr>
            </a:lvl1pPr>
          </a:lstStyle>
          <a:p>
            <a:pPr marL="12700">
              <a:lnSpc>
                <a:spcPts val="1245"/>
              </a:lnSpc>
            </a:pPr>
            <a:r>
              <a:rPr dirty="0"/>
              <a:t>V</a:t>
            </a:r>
            <a:r>
              <a:rPr spc="-10" dirty="0"/>
              <a:t>Y</a:t>
            </a:r>
            <a:r>
              <a:rPr spc="-5" dirty="0"/>
              <a:t>BH</a:t>
            </a:r>
            <a:r>
              <a:rPr spc="-120" dirty="0"/>
              <a:t>A</a:t>
            </a:r>
            <a:r>
              <a:rPr spc="-114" dirty="0"/>
              <a:t>V</a:t>
            </a:r>
            <a:r>
              <a:rPr dirty="0"/>
              <a:t>A</a:t>
            </a:r>
            <a:r>
              <a:rPr spc="-45" dirty="0"/>
              <a:t> </a:t>
            </a:r>
            <a:r>
              <a:rPr spc="-10" dirty="0"/>
              <a:t>T</a:t>
            </a:r>
            <a:r>
              <a:rPr spc="-30" dirty="0"/>
              <a:t>E</a:t>
            </a:r>
            <a:r>
              <a:rPr spc="-5" dirty="0"/>
              <a:t>C</a:t>
            </a:r>
            <a:r>
              <a:rPr spc="-10" dirty="0"/>
              <a:t>H</a:t>
            </a:r>
            <a:r>
              <a:rPr dirty="0"/>
              <a:t>N</a:t>
            </a:r>
            <a:r>
              <a:rPr spc="-10" dirty="0"/>
              <a:t>OLO</a:t>
            </a:r>
            <a:r>
              <a:rPr dirty="0"/>
              <a:t>G</a:t>
            </a:r>
            <a:r>
              <a:rPr spc="-5" dirty="0"/>
              <a:t>I</a:t>
            </a:r>
            <a:r>
              <a:rPr dirty="0"/>
              <a:t>ES</a:t>
            </a:r>
          </a:p>
        </p:txBody>
      </p:sp>
      <p:sp>
        <p:nvSpPr>
          <p:cNvPr id="7" name="Holder 7"/>
          <p:cNvSpPr>
            <a:spLocks noGrp="1"/>
          </p:cNvSpPr>
          <p:nvPr>
            <p:ph type="sldNum" sz="quarter" idx="7"/>
          </p:nvPr>
        </p:nvSpPr>
        <p:spPr/>
        <p:txBody>
          <a:bodyPr lIns="0" tIns="0" rIns="0" bIns="0"/>
          <a:lstStyle>
            <a:lvl1pPr>
              <a:defRPr sz="1200" b="0" i="0">
                <a:solidFill>
                  <a:srgbClr val="045C75"/>
                </a:solidFill>
                <a:latin typeface="Constantia"/>
                <a:cs typeface="Constantia"/>
              </a:defRPr>
            </a:lvl1pPr>
          </a:lstStyle>
          <a:p>
            <a:pPr marL="38100">
              <a:lnSpc>
                <a:spcPts val="1245"/>
              </a:lnSpc>
            </a:pPr>
            <a:fld id="{81D60167-4931-47E6-BA6A-407CBD079E47}" type="slidenum">
              <a:rPr dirty="0"/>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300" b="0" i="0">
                <a:solidFill>
                  <a:srgbClr val="04607A"/>
                </a:solidFill>
                <a:latin typeface="Times New Roman"/>
                <a:cs typeface="Times New Roman"/>
              </a:defRPr>
            </a:lvl1pPr>
          </a:lstStyle>
          <a:p>
            <a:endParaRPr/>
          </a:p>
        </p:txBody>
      </p:sp>
      <p:sp>
        <p:nvSpPr>
          <p:cNvPr id="3" name="Holder 3"/>
          <p:cNvSpPr>
            <a:spLocks noGrp="1"/>
          </p:cNvSpPr>
          <p:nvPr>
            <p:ph type="ftr" sz="quarter" idx="5"/>
          </p:nvPr>
        </p:nvSpPr>
        <p:spPr/>
        <p:txBody>
          <a:bodyPr lIns="0" tIns="0" rIns="0" bIns="0"/>
          <a:lstStyle>
            <a:lvl1pPr>
              <a:defRPr sz="1200" b="0" i="0">
                <a:solidFill>
                  <a:srgbClr val="045C75"/>
                </a:solidFill>
                <a:latin typeface="Constantia"/>
                <a:cs typeface="Constantia"/>
              </a:defRPr>
            </a:lvl1pPr>
          </a:lstStyle>
          <a:p>
            <a:pPr marL="12700">
              <a:lnSpc>
                <a:spcPts val="1245"/>
              </a:lnSpc>
            </a:pPr>
            <a:r>
              <a:rPr spc="-10" dirty="0"/>
              <a:t>7</a:t>
            </a:r>
            <a:r>
              <a:rPr spc="-5" dirty="0"/>
              <a:t>/</a:t>
            </a:r>
            <a:r>
              <a:rPr spc="-10" dirty="0"/>
              <a:t>2</a:t>
            </a:r>
            <a:r>
              <a:rPr dirty="0"/>
              <a:t>6</a:t>
            </a:r>
            <a:r>
              <a:rPr spc="-10" dirty="0"/>
              <a:t>/2</a:t>
            </a:r>
            <a:r>
              <a:rPr dirty="0"/>
              <a:t>0</a:t>
            </a:r>
            <a:r>
              <a:rPr spc="-5" dirty="0"/>
              <a:t>1</a:t>
            </a:r>
            <a:r>
              <a:rPr dirty="0"/>
              <a:t>4</a:t>
            </a:r>
          </a:p>
        </p:txBody>
      </p:sp>
      <p:sp>
        <p:nvSpPr>
          <p:cNvPr id="4" name="Holder 4"/>
          <p:cNvSpPr>
            <a:spLocks noGrp="1"/>
          </p:cNvSpPr>
          <p:nvPr>
            <p:ph type="dt" sz="half" idx="6"/>
          </p:nvPr>
        </p:nvSpPr>
        <p:spPr/>
        <p:txBody>
          <a:bodyPr lIns="0" tIns="0" rIns="0" bIns="0"/>
          <a:lstStyle>
            <a:lvl1pPr>
              <a:defRPr sz="1200" b="0" i="0">
                <a:solidFill>
                  <a:srgbClr val="045C75"/>
                </a:solidFill>
                <a:latin typeface="Constantia"/>
                <a:cs typeface="Constantia"/>
              </a:defRPr>
            </a:lvl1pPr>
          </a:lstStyle>
          <a:p>
            <a:pPr marL="12700">
              <a:lnSpc>
                <a:spcPts val="1245"/>
              </a:lnSpc>
            </a:pPr>
            <a:r>
              <a:rPr dirty="0"/>
              <a:t>V</a:t>
            </a:r>
            <a:r>
              <a:rPr spc="-10" dirty="0"/>
              <a:t>Y</a:t>
            </a:r>
            <a:r>
              <a:rPr spc="-5" dirty="0"/>
              <a:t>BH</a:t>
            </a:r>
            <a:r>
              <a:rPr spc="-120" dirty="0"/>
              <a:t>A</a:t>
            </a:r>
            <a:r>
              <a:rPr spc="-114" dirty="0"/>
              <a:t>V</a:t>
            </a:r>
            <a:r>
              <a:rPr dirty="0"/>
              <a:t>A</a:t>
            </a:r>
            <a:r>
              <a:rPr spc="-45" dirty="0"/>
              <a:t> </a:t>
            </a:r>
            <a:r>
              <a:rPr spc="-10" dirty="0"/>
              <a:t>T</a:t>
            </a:r>
            <a:r>
              <a:rPr spc="-30" dirty="0"/>
              <a:t>E</a:t>
            </a:r>
            <a:r>
              <a:rPr spc="-5" dirty="0"/>
              <a:t>C</a:t>
            </a:r>
            <a:r>
              <a:rPr spc="-10" dirty="0"/>
              <a:t>H</a:t>
            </a:r>
            <a:r>
              <a:rPr dirty="0"/>
              <a:t>N</a:t>
            </a:r>
            <a:r>
              <a:rPr spc="-10" dirty="0"/>
              <a:t>OLO</a:t>
            </a:r>
            <a:r>
              <a:rPr dirty="0"/>
              <a:t>G</a:t>
            </a:r>
            <a:r>
              <a:rPr spc="-5" dirty="0"/>
              <a:t>I</a:t>
            </a:r>
            <a:r>
              <a:rPr dirty="0"/>
              <a:t>ES</a:t>
            </a:r>
          </a:p>
        </p:txBody>
      </p:sp>
      <p:sp>
        <p:nvSpPr>
          <p:cNvPr id="5" name="Holder 5"/>
          <p:cNvSpPr>
            <a:spLocks noGrp="1"/>
          </p:cNvSpPr>
          <p:nvPr>
            <p:ph type="sldNum" sz="quarter" idx="7"/>
          </p:nvPr>
        </p:nvSpPr>
        <p:spPr/>
        <p:txBody>
          <a:bodyPr lIns="0" tIns="0" rIns="0" bIns="0"/>
          <a:lstStyle>
            <a:lvl1pPr>
              <a:defRPr sz="1200" b="0" i="0">
                <a:solidFill>
                  <a:srgbClr val="045C75"/>
                </a:solidFill>
                <a:latin typeface="Constantia"/>
                <a:cs typeface="Constantia"/>
              </a:defRPr>
            </a:lvl1pPr>
          </a:lstStyle>
          <a:p>
            <a:pPr marL="38100">
              <a:lnSpc>
                <a:spcPts val="1245"/>
              </a:lnSpc>
            </a:pPr>
            <a:fld id="{81D60167-4931-47E6-BA6A-407CBD079E47}" type="slidenum">
              <a:rPr dirty="0"/>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1200" b="0" i="0">
                <a:solidFill>
                  <a:srgbClr val="045C75"/>
                </a:solidFill>
                <a:latin typeface="Constantia"/>
                <a:cs typeface="Constantia"/>
              </a:defRPr>
            </a:lvl1pPr>
          </a:lstStyle>
          <a:p>
            <a:pPr marL="12700">
              <a:lnSpc>
                <a:spcPts val="1245"/>
              </a:lnSpc>
            </a:pPr>
            <a:r>
              <a:rPr spc="-10" dirty="0"/>
              <a:t>7</a:t>
            </a:r>
            <a:r>
              <a:rPr spc="-5" dirty="0"/>
              <a:t>/</a:t>
            </a:r>
            <a:r>
              <a:rPr spc="-10" dirty="0"/>
              <a:t>2</a:t>
            </a:r>
            <a:r>
              <a:rPr dirty="0"/>
              <a:t>6</a:t>
            </a:r>
            <a:r>
              <a:rPr spc="-10" dirty="0"/>
              <a:t>/2</a:t>
            </a:r>
            <a:r>
              <a:rPr dirty="0"/>
              <a:t>0</a:t>
            </a:r>
            <a:r>
              <a:rPr spc="-5" dirty="0"/>
              <a:t>1</a:t>
            </a:r>
            <a:r>
              <a:rPr dirty="0"/>
              <a:t>4</a:t>
            </a:r>
          </a:p>
        </p:txBody>
      </p:sp>
      <p:sp>
        <p:nvSpPr>
          <p:cNvPr id="3" name="Holder 3"/>
          <p:cNvSpPr>
            <a:spLocks noGrp="1"/>
          </p:cNvSpPr>
          <p:nvPr>
            <p:ph type="dt" sz="half" idx="6"/>
          </p:nvPr>
        </p:nvSpPr>
        <p:spPr/>
        <p:txBody>
          <a:bodyPr lIns="0" tIns="0" rIns="0" bIns="0"/>
          <a:lstStyle>
            <a:lvl1pPr>
              <a:defRPr sz="1200" b="0" i="0">
                <a:solidFill>
                  <a:srgbClr val="045C75"/>
                </a:solidFill>
                <a:latin typeface="Constantia"/>
                <a:cs typeface="Constantia"/>
              </a:defRPr>
            </a:lvl1pPr>
          </a:lstStyle>
          <a:p>
            <a:pPr marL="12700">
              <a:lnSpc>
                <a:spcPts val="1245"/>
              </a:lnSpc>
            </a:pPr>
            <a:r>
              <a:rPr dirty="0"/>
              <a:t>V</a:t>
            </a:r>
            <a:r>
              <a:rPr spc="-10" dirty="0"/>
              <a:t>Y</a:t>
            </a:r>
            <a:r>
              <a:rPr spc="-5" dirty="0"/>
              <a:t>BH</a:t>
            </a:r>
            <a:r>
              <a:rPr spc="-120" dirty="0"/>
              <a:t>A</a:t>
            </a:r>
            <a:r>
              <a:rPr spc="-114" dirty="0"/>
              <a:t>V</a:t>
            </a:r>
            <a:r>
              <a:rPr dirty="0"/>
              <a:t>A</a:t>
            </a:r>
            <a:r>
              <a:rPr spc="-45" dirty="0"/>
              <a:t> </a:t>
            </a:r>
            <a:r>
              <a:rPr spc="-10" dirty="0"/>
              <a:t>T</a:t>
            </a:r>
            <a:r>
              <a:rPr spc="-30" dirty="0"/>
              <a:t>E</a:t>
            </a:r>
            <a:r>
              <a:rPr spc="-5" dirty="0"/>
              <a:t>C</a:t>
            </a:r>
            <a:r>
              <a:rPr spc="-10" dirty="0"/>
              <a:t>H</a:t>
            </a:r>
            <a:r>
              <a:rPr dirty="0"/>
              <a:t>N</a:t>
            </a:r>
            <a:r>
              <a:rPr spc="-10" dirty="0"/>
              <a:t>OLO</a:t>
            </a:r>
            <a:r>
              <a:rPr dirty="0"/>
              <a:t>G</a:t>
            </a:r>
            <a:r>
              <a:rPr spc="-5" dirty="0"/>
              <a:t>I</a:t>
            </a:r>
            <a:r>
              <a:rPr dirty="0"/>
              <a:t>ES</a:t>
            </a:r>
          </a:p>
        </p:txBody>
      </p:sp>
      <p:sp>
        <p:nvSpPr>
          <p:cNvPr id="4" name="Holder 4"/>
          <p:cNvSpPr>
            <a:spLocks noGrp="1"/>
          </p:cNvSpPr>
          <p:nvPr>
            <p:ph type="sldNum" sz="quarter" idx="7"/>
          </p:nvPr>
        </p:nvSpPr>
        <p:spPr/>
        <p:txBody>
          <a:bodyPr lIns="0" tIns="0" rIns="0" bIns="0"/>
          <a:lstStyle>
            <a:lvl1pPr>
              <a:defRPr sz="1200" b="0" i="0">
                <a:solidFill>
                  <a:srgbClr val="045C75"/>
                </a:solidFill>
                <a:latin typeface="Constantia"/>
                <a:cs typeface="Constantia"/>
              </a:defRPr>
            </a:lvl1pPr>
          </a:lstStyle>
          <a:p>
            <a:pPr marL="38100">
              <a:lnSpc>
                <a:spcPts val="1245"/>
              </a:lnSpc>
            </a:pPr>
            <a:fld id="{81D60167-4931-47E6-BA6A-407CBD079E47}" type="slidenum">
              <a:rPr dirty="0"/>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11" Type="http://schemas.openxmlformats.org/officeDocument/2006/relationships/image" Target="../media/image5.png"/><Relationship Id="rId5" Type="http://schemas.openxmlformats.org/officeDocument/2006/relationships/slideLayout" Target="../slideLayouts/slideLayout5.xml"/><Relationship Id="rId10" Type="http://schemas.openxmlformats.org/officeDocument/2006/relationships/image" Target="../media/image4.png"/><Relationship Id="rId4" Type="http://schemas.openxmlformats.org/officeDocument/2006/relationships/slideLayout" Target="../slideLayouts/slideLayout4.xml"/><Relationship Id="rId9"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0" y="0"/>
            <a:ext cx="9144000" cy="6858000"/>
          </a:xfrm>
          <a:prstGeom prst="rect">
            <a:avLst/>
          </a:prstGeom>
        </p:spPr>
      </p:pic>
      <p:pic>
        <p:nvPicPr>
          <p:cNvPr id="17" name="bg object 17"/>
          <p:cNvPicPr/>
          <p:nvPr/>
        </p:nvPicPr>
        <p:blipFill>
          <a:blip r:embed="rId8" cstate="print"/>
          <a:stretch>
            <a:fillRect/>
          </a:stretch>
        </p:blipFill>
        <p:spPr>
          <a:xfrm>
            <a:off x="0" y="223"/>
            <a:ext cx="9143999" cy="1028700"/>
          </a:xfrm>
          <a:prstGeom prst="rect">
            <a:avLst/>
          </a:prstGeom>
        </p:spPr>
      </p:pic>
      <p:pic>
        <p:nvPicPr>
          <p:cNvPr id="18" name="bg object 18"/>
          <p:cNvPicPr/>
          <p:nvPr/>
        </p:nvPicPr>
        <p:blipFill>
          <a:blip r:embed="rId9" cstate="print"/>
          <a:stretch>
            <a:fillRect/>
          </a:stretch>
        </p:blipFill>
        <p:spPr>
          <a:xfrm>
            <a:off x="4401357" y="0"/>
            <a:ext cx="4742641" cy="599949"/>
          </a:xfrm>
          <a:prstGeom prst="rect">
            <a:avLst/>
          </a:prstGeom>
        </p:spPr>
      </p:pic>
      <p:pic>
        <p:nvPicPr>
          <p:cNvPr id="19" name="bg object 19"/>
          <p:cNvPicPr/>
          <p:nvPr/>
        </p:nvPicPr>
        <p:blipFill>
          <a:blip r:embed="rId10" cstate="print"/>
          <a:stretch>
            <a:fillRect/>
          </a:stretch>
        </p:blipFill>
        <p:spPr>
          <a:xfrm>
            <a:off x="0" y="0"/>
            <a:ext cx="9088207" cy="1020572"/>
          </a:xfrm>
          <a:prstGeom prst="rect">
            <a:avLst/>
          </a:prstGeom>
        </p:spPr>
      </p:pic>
      <p:pic>
        <p:nvPicPr>
          <p:cNvPr id="20" name="bg object 20"/>
          <p:cNvPicPr/>
          <p:nvPr/>
        </p:nvPicPr>
        <p:blipFill>
          <a:blip r:embed="rId11" cstate="print"/>
          <a:stretch>
            <a:fillRect/>
          </a:stretch>
        </p:blipFill>
        <p:spPr>
          <a:xfrm>
            <a:off x="-828" y="52323"/>
            <a:ext cx="9145590" cy="901826"/>
          </a:xfrm>
          <a:prstGeom prst="rect">
            <a:avLst/>
          </a:prstGeom>
        </p:spPr>
      </p:pic>
      <p:sp>
        <p:nvSpPr>
          <p:cNvPr id="2" name="Holder 2"/>
          <p:cNvSpPr>
            <a:spLocks noGrp="1"/>
          </p:cNvSpPr>
          <p:nvPr>
            <p:ph type="title"/>
          </p:nvPr>
        </p:nvSpPr>
        <p:spPr>
          <a:xfrm>
            <a:off x="3256915" y="685546"/>
            <a:ext cx="2478404" cy="680719"/>
          </a:xfrm>
          <a:prstGeom prst="rect">
            <a:avLst/>
          </a:prstGeom>
        </p:spPr>
        <p:txBody>
          <a:bodyPr wrap="square" lIns="0" tIns="0" rIns="0" bIns="0">
            <a:spAutoFit/>
          </a:bodyPr>
          <a:lstStyle>
            <a:lvl1pPr>
              <a:defRPr sz="4300" b="0" i="0">
                <a:solidFill>
                  <a:srgbClr val="04607A"/>
                </a:solidFill>
                <a:latin typeface="Times New Roman"/>
                <a:cs typeface="Times New Roman"/>
              </a:defRPr>
            </a:lvl1pPr>
          </a:lstStyle>
          <a:p>
            <a:endParaRPr/>
          </a:p>
        </p:txBody>
      </p:sp>
      <p:sp>
        <p:nvSpPr>
          <p:cNvPr id="3" name="Holder 3"/>
          <p:cNvSpPr>
            <a:spLocks noGrp="1"/>
          </p:cNvSpPr>
          <p:nvPr>
            <p:ph type="body" idx="1"/>
          </p:nvPr>
        </p:nvSpPr>
        <p:spPr>
          <a:xfrm>
            <a:off x="603250" y="3270250"/>
            <a:ext cx="8020050" cy="245110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444500" y="6555667"/>
            <a:ext cx="659765" cy="178434"/>
          </a:xfrm>
          <a:prstGeom prst="rect">
            <a:avLst/>
          </a:prstGeom>
        </p:spPr>
        <p:txBody>
          <a:bodyPr wrap="square" lIns="0" tIns="0" rIns="0" bIns="0">
            <a:spAutoFit/>
          </a:bodyPr>
          <a:lstStyle>
            <a:lvl1pPr>
              <a:defRPr sz="1200" b="0" i="0">
                <a:solidFill>
                  <a:srgbClr val="045C75"/>
                </a:solidFill>
                <a:latin typeface="Constantia"/>
                <a:cs typeface="Constantia"/>
              </a:defRPr>
            </a:lvl1pPr>
          </a:lstStyle>
          <a:p>
            <a:pPr marL="12700">
              <a:lnSpc>
                <a:spcPts val="1245"/>
              </a:lnSpc>
            </a:pPr>
            <a:r>
              <a:rPr spc="-10" dirty="0"/>
              <a:t>7</a:t>
            </a:r>
            <a:r>
              <a:rPr spc="-5" dirty="0"/>
              <a:t>/</a:t>
            </a:r>
            <a:r>
              <a:rPr spc="-10" dirty="0"/>
              <a:t>2</a:t>
            </a:r>
            <a:r>
              <a:rPr dirty="0"/>
              <a:t>6</a:t>
            </a:r>
            <a:r>
              <a:rPr spc="-10" dirty="0"/>
              <a:t>/2</a:t>
            </a:r>
            <a:r>
              <a:rPr dirty="0"/>
              <a:t>0</a:t>
            </a:r>
            <a:r>
              <a:rPr spc="-5" dirty="0"/>
              <a:t>1</a:t>
            </a:r>
            <a:r>
              <a:rPr dirty="0"/>
              <a:t>4</a:t>
            </a:r>
          </a:p>
        </p:txBody>
      </p:sp>
      <p:sp>
        <p:nvSpPr>
          <p:cNvPr id="5" name="Holder 5"/>
          <p:cNvSpPr>
            <a:spLocks noGrp="1"/>
          </p:cNvSpPr>
          <p:nvPr>
            <p:ph type="dt" sz="half" idx="6"/>
          </p:nvPr>
        </p:nvSpPr>
        <p:spPr>
          <a:xfrm>
            <a:off x="2654554" y="6555667"/>
            <a:ext cx="1906904" cy="178434"/>
          </a:xfrm>
          <a:prstGeom prst="rect">
            <a:avLst/>
          </a:prstGeom>
        </p:spPr>
        <p:txBody>
          <a:bodyPr wrap="square" lIns="0" tIns="0" rIns="0" bIns="0">
            <a:spAutoFit/>
          </a:bodyPr>
          <a:lstStyle>
            <a:lvl1pPr>
              <a:defRPr sz="1200" b="0" i="0">
                <a:solidFill>
                  <a:srgbClr val="045C75"/>
                </a:solidFill>
                <a:latin typeface="Constantia"/>
                <a:cs typeface="Constantia"/>
              </a:defRPr>
            </a:lvl1pPr>
          </a:lstStyle>
          <a:p>
            <a:pPr marL="12700">
              <a:lnSpc>
                <a:spcPts val="1245"/>
              </a:lnSpc>
            </a:pPr>
            <a:r>
              <a:rPr dirty="0"/>
              <a:t>V</a:t>
            </a:r>
            <a:r>
              <a:rPr spc="-10" dirty="0"/>
              <a:t>Y</a:t>
            </a:r>
            <a:r>
              <a:rPr spc="-5" dirty="0"/>
              <a:t>BH</a:t>
            </a:r>
            <a:r>
              <a:rPr spc="-120" dirty="0"/>
              <a:t>A</a:t>
            </a:r>
            <a:r>
              <a:rPr spc="-114" dirty="0"/>
              <a:t>V</a:t>
            </a:r>
            <a:r>
              <a:rPr dirty="0"/>
              <a:t>A</a:t>
            </a:r>
            <a:r>
              <a:rPr spc="-45" dirty="0"/>
              <a:t> </a:t>
            </a:r>
            <a:r>
              <a:rPr spc="-10" dirty="0"/>
              <a:t>T</a:t>
            </a:r>
            <a:r>
              <a:rPr spc="-30" dirty="0"/>
              <a:t>E</a:t>
            </a:r>
            <a:r>
              <a:rPr spc="-5" dirty="0"/>
              <a:t>C</a:t>
            </a:r>
            <a:r>
              <a:rPr spc="-10" dirty="0"/>
              <a:t>H</a:t>
            </a:r>
            <a:r>
              <a:rPr dirty="0"/>
              <a:t>N</a:t>
            </a:r>
            <a:r>
              <a:rPr spc="-10" dirty="0"/>
              <a:t>OLO</a:t>
            </a:r>
            <a:r>
              <a:rPr dirty="0"/>
              <a:t>G</a:t>
            </a:r>
            <a:r>
              <a:rPr spc="-5" dirty="0"/>
              <a:t>I</a:t>
            </a:r>
            <a:r>
              <a:rPr dirty="0"/>
              <a:t>ES</a:t>
            </a:r>
          </a:p>
        </p:txBody>
      </p:sp>
      <p:sp>
        <p:nvSpPr>
          <p:cNvPr id="6" name="Holder 6"/>
          <p:cNvSpPr>
            <a:spLocks noGrp="1"/>
          </p:cNvSpPr>
          <p:nvPr>
            <p:ph type="sldNum" sz="quarter" idx="7"/>
          </p:nvPr>
        </p:nvSpPr>
        <p:spPr>
          <a:xfrm>
            <a:off x="8494521" y="6555667"/>
            <a:ext cx="232409" cy="178434"/>
          </a:xfrm>
          <a:prstGeom prst="rect">
            <a:avLst/>
          </a:prstGeom>
        </p:spPr>
        <p:txBody>
          <a:bodyPr wrap="square" lIns="0" tIns="0" rIns="0" bIns="0">
            <a:spAutoFit/>
          </a:bodyPr>
          <a:lstStyle>
            <a:lvl1pPr>
              <a:defRPr sz="1200" b="0" i="0">
                <a:solidFill>
                  <a:srgbClr val="045C75"/>
                </a:solidFill>
                <a:latin typeface="Constantia"/>
                <a:cs typeface="Constantia"/>
              </a:defRPr>
            </a:lvl1pPr>
          </a:lstStyle>
          <a:p>
            <a:pPr marL="38100">
              <a:lnSpc>
                <a:spcPts val="1245"/>
              </a:lnSpc>
            </a:pPr>
            <a:fld id="{81D60167-4931-47E6-BA6A-407CBD079E47}" type="slidenum">
              <a:rPr dirty="0"/>
              <a:t>‹#›</a:t>
            </a:fld>
            <a:endParaRPr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8.png"/><Relationship Id="rId2" Type="http://schemas.openxmlformats.org/officeDocument/2006/relationships/image" Target="../media/image6.png"/><Relationship Id="rId1" Type="http://schemas.openxmlformats.org/officeDocument/2006/relationships/slideLayout" Target="../slideLayouts/slideLayout5.xml"/><Relationship Id="rId6" Type="http://schemas.openxmlformats.org/officeDocument/2006/relationships/image" Target="../media/image5.png"/><Relationship Id="rId5" Type="http://schemas.openxmlformats.org/officeDocument/2006/relationships/image" Target="../media/image7.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828" y="0"/>
            <a:ext cx="9145905" cy="6858000"/>
            <a:chOff x="-828" y="0"/>
            <a:chExt cx="9145905" cy="6858000"/>
          </a:xfrm>
        </p:grpSpPr>
        <p:pic>
          <p:nvPicPr>
            <p:cNvPr id="3" name="object 3"/>
            <p:cNvPicPr/>
            <p:nvPr/>
          </p:nvPicPr>
          <p:blipFill>
            <a:blip r:embed="rId2" cstate="print"/>
            <a:stretch>
              <a:fillRect/>
            </a:stretch>
          </p:blipFill>
          <p:spPr>
            <a:xfrm>
              <a:off x="0" y="0"/>
              <a:ext cx="9144000" cy="6858000"/>
            </a:xfrm>
            <a:prstGeom prst="rect">
              <a:avLst/>
            </a:prstGeom>
          </p:spPr>
        </p:pic>
        <p:pic>
          <p:nvPicPr>
            <p:cNvPr id="4" name="object 4"/>
            <p:cNvPicPr/>
            <p:nvPr/>
          </p:nvPicPr>
          <p:blipFill>
            <a:blip r:embed="rId3" cstate="print"/>
            <a:stretch>
              <a:fillRect/>
            </a:stretch>
          </p:blipFill>
          <p:spPr>
            <a:xfrm>
              <a:off x="0" y="223"/>
              <a:ext cx="9143999" cy="1028700"/>
            </a:xfrm>
            <a:prstGeom prst="rect">
              <a:avLst/>
            </a:prstGeom>
          </p:spPr>
        </p:pic>
        <p:pic>
          <p:nvPicPr>
            <p:cNvPr id="5" name="object 5"/>
            <p:cNvPicPr/>
            <p:nvPr/>
          </p:nvPicPr>
          <p:blipFill>
            <a:blip r:embed="rId4" cstate="print"/>
            <a:stretch>
              <a:fillRect/>
            </a:stretch>
          </p:blipFill>
          <p:spPr>
            <a:xfrm>
              <a:off x="4401357" y="0"/>
              <a:ext cx="4742641" cy="599949"/>
            </a:xfrm>
            <a:prstGeom prst="rect">
              <a:avLst/>
            </a:prstGeom>
          </p:spPr>
        </p:pic>
        <p:pic>
          <p:nvPicPr>
            <p:cNvPr id="6" name="object 6"/>
            <p:cNvPicPr/>
            <p:nvPr/>
          </p:nvPicPr>
          <p:blipFill>
            <a:blip r:embed="rId5" cstate="print"/>
            <a:stretch>
              <a:fillRect/>
            </a:stretch>
          </p:blipFill>
          <p:spPr>
            <a:xfrm>
              <a:off x="0" y="0"/>
              <a:ext cx="9088207" cy="1020572"/>
            </a:xfrm>
            <a:prstGeom prst="rect">
              <a:avLst/>
            </a:prstGeom>
          </p:spPr>
        </p:pic>
        <p:pic>
          <p:nvPicPr>
            <p:cNvPr id="7" name="object 7"/>
            <p:cNvPicPr/>
            <p:nvPr/>
          </p:nvPicPr>
          <p:blipFill>
            <a:blip r:embed="rId6" cstate="print"/>
            <a:stretch>
              <a:fillRect/>
            </a:stretch>
          </p:blipFill>
          <p:spPr>
            <a:xfrm>
              <a:off x="-828" y="52323"/>
              <a:ext cx="9145590" cy="901826"/>
            </a:xfrm>
            <a:prstGeom prst="rect">
              <a:avLst/>
            </a:prstGeom>
          </p:spPr>
        </p:pic>
      </p:grpSp>
      <p:pic>
        <p:nvPicPr>
          <p:cNvPr id="8" name="object 8"/>
          <p:cNvPicPr/>
          <p:nvPr/>
        </p:nvPicPr>
        <p:blipFill>
          <a:blip r:embed="rId7" cstate="print"/>
          <a:stretch>
            <a:fillRect/>
          </a:stretch>
        </p:blipFill>
        <p:spPr>
          <a:xfrm>
            <a:off x="1360932" y="1778507"/>
            <a:ext cx="6367272" cy="2758440"/>
          </a:xfrm>
          <a:prstGeom prst="rect">
            <a:avLst/>
          </a:prstGeom>
        </p:spPr>
      </p:pic>
      <p:sp>
        <p:nvSpPr>
          <p:cNvPr id="9" name="object 9"/>
          <p:cNvSpPr txBox="1">
            <a:spLocks noGrp="1"/>
          </p:cNvSpPr>
          <p:nvPr>
            <p:ph type="ftr" sz="quarter" idx="5"/>
          </p:nvPr>
        </p:nvSpPr>
        <p:spPr>
          <a:prstGeom prst="rect">
            <a:avLst/>
          </a:prstGeom>
        </p:spPr>
        <p:txBody>
          <a:bodyPr vert="horz" wrap="square" lIns="0" tIns="0" rIns="0" bIns="0" rtlCol="0">
            <a:spAutoFit/>
          </a:bodyPr>
          <a:lstStyle/>
          <a:p>
            <a:pPr marL="12700">
              <a:lnSpc>
                <a:spcPts val="1245"/>
              </a:lnSpc>
            </a:pPr>
            <a:r>
              <a:rPr spc="-10" dirty="0"/>
              <a:t>7</a:t>
            </a:r>
            <a:r>
              <a:rPr spc="-5" dirty="0"/>
              <a:t>/</a:t>
            </a:r>
            <a:r>
              <a:rPr spc="-10" dirty="0"/>
              <a:t>2</a:t>
            </a:r>
            <a:r>
              <a:rPr dirty="0"/>
              <a:t>6</a:t>
            </a:r>
            <a:r>
              <a:rPr spc="-10" dirty="0"/>
              <a:t>/2</a:t>
            </a:r>
            <a:r>
              <a:rPr dirty="0"/>
              <a:t>0</a:t>
            </a:r>
            <a:r>
              <a:rPr spc="-5" dirty="0"/>
              <a:t>1</a:t>
            </a:r>
            <a:r>
              <a:rPr dirty="0"/>
              <a:t>4</a:t>
            </a:r>
          </a:p>
        </p:txBody>
      </p:sp>
      <p:sp>
        <p:nvSpPr>
          <p:cNvPr id="10" name="object 10"/>
          <p:cNvSpPr txBox="1"/>
          <p:nvPr/>
        </p:nvSpPr>
        <p:spPr>
          <a:xfrm>
            <a:off x="3391027" y="6555667"/>
            <a:ext cx="1906905" cy="178435"/>
          </a:xfrm>
          <a:prstGeom prst="rect">
            <a:avLst/>
          </a:prstGeom>
        </p:spPr>
        <p:txBody>
          <a:bodyPr vert="horz" wrap="square" lIns="0" tIns="0" rIns="0" bIns="0" rtlCol="0">
            <a:spAutoFit/>
          </a:bodyPr>
          <a:lstStyle/>
          <a:p>
            <a:pPr marL="12700">
              <a:lnSpc>
                <a:spcPts val="1245"/>
              </a:lnSpc>
            </a:pPr>
            <a:r>
              <a:rPr sz="1200" dirty="0">
                <a:solidFill>
                  <a:srgbClr val="045C75"/>
                </a:solidFill>
                <a:latin typeface="Constantia"/>
                <a:cs typeface="Constantia"/>
              </a:rPr>
              <a:t>V</a:t>
            </a:r>
            <a:r>
              <a:rPr sz="1200" spc="-10" dirty="0">
                <a:solidFill>
                  <a:srgbClr val="045C75"/>
                </a:solidFill>
                <a:latin typeface="Constantia"/>
                <a:cs typeface="Constantia"/>
              </a:rPr>
              <a:t>Y</a:t>
            </a:r>
            <a:r>
              <a:rPr sz="1200" spc="-5" dirty="0">
                <a:solidFill>
                  <a:srgbClr val="045C75"/>
                </a:solidFill>
                <a:latin typeface="Constantia"/>
                <a:cs typeface="Constantia"/>
              </a:rPr>
              <a:t>BH</a:t>
            </a:r>
            <a:r>
              <a:rPr sz="1200" spc="-120" dirty="0">
                <a:solidFill>
                  <a:srgbClr val="045C75"/>
                </a:solidFill>
                <a:latin typeface="Constantia"/>
                <a:cs typeface="Constantia"/>
              </a:rPr>
              <a:t>A</a:t>
            </a:r>
            <a:r>
              <a:rPr sz="1200" spc="-114" dirty="0">
                <a:solidFill>
                  <a:srgbClr val="045C75"/>
                </a:solidFill>
                <a:latin typeface="Constantia"/>
                <a:cs typeface="Constantia"/>
              </a:rPr>
              <a:t>V</a:t>
            </a:r>
            <a:r>
              <a:rPr sz="1200" dirty="0">
                <a:solidFill>
                  <a:srgbClr val="045C75"/>
                </a:solidFill>
                <a:latin typeface="Constantia"/>
                <a:cs typeface="Constantia"/>
              </a:rPr>
              <a:t>A</a:t>
            </a:r>
            <a:r>
              <a:rPr sz="1200" spc="-45" dirty="0">
                <a:solidFill>
                  <a:srgbClr val="045C75"/>
                </a:solidFill>
                <a:latin typeface="Constantia"/>
                <a:cs typeface="Constantia"/>
              </a:rPr>
              <a:t> </a:t>
            </a:r>
            <a:r>
              <a:rPr sz="1200" spc="-10" dirty="0">
                <a:solidFill>
                  <a:srgbClr val="045C75"/>
                </a:solidFill>
                <a:latin typeface="Constantia"/>
                <a:cs typeface="Constantia"/>
              </a:rPr>
              <a:t>T</a:t>
            </a:r>
            <a:r>
              <a:rPr sz="1200" spc="-30" dirty="0">
                <a:solidFill>
                  <a:srgbClr val="045C75"/>
                </a:solidFill>
                <a:latin typeface="Constantia"/>
                <a:cs typeface="Constantia"/>
              </a:rPr>
              <a:t>E</a:t>
            </a:r>
            <a:r>
              <a:rPr sz="1200" spc="-5" dirty="0">
                <a:solidFill>
                  <a:srgbClr val="045C75"/>
                </a:solidFill>
                <a:latin typeface="Constantia"/>
                <a:cs typeface="Constantia"/>
              </a:rPr>
              <a:t>C</a:t>
            </a:r>
            <a:r>
              <a:rPr sz="1200" spc="-10" dirty="0">
                <a:solidFill>
                  <a:srgbClr val="045C75"/>
                </a:solidFill>
                <a:latin typeface="Constantia"/>
                <a:cs typeface="Constantia"/>
              </a:rPr>
              <a:t>H</a:t>
            </a:r>
            <a:r>
              <a:rPr sz="1200" dirty="0">
                <a:solidFill>
                  <a:srgbClr val="045C75"/>
                </a:solidFill>
                <a:latin typeface="Constantia"/>
                <a:cs typeface="Constantia"/>
              </a:rPr>
              <a:t>N</a:t>
            </a:r>
            <a:r>
              <a:rPr sz="1200" spc="-10" dirty="0">
                <a:solidFill>
                  <a:srgbClr val="045C75"/>
                </a:solidFill>
                <a:latin typeface="Constantia"/>
                <a:cs typeface="Constantia"/>
              </a:rPr>
              <a:t>OLO</a:t>
            </a:r>
            <a:r>
              <a:rPr sz="1200" dirty="0">
                <a:solidFill>
                  <a:srgbClr val="045C75"/>
                </a:solidFill>
                <a:latin typeface="Constantia"/>
                <a:cs typeface="Constantia"/>
              </a:rPr>
              <a:t>G</a:t>
            </a:r>
            <a:r>
              <a:rPr sz="1200" spc="-5" dirty="0">
                <a:solidFill>
                  <a:srgbClr val="045C75"/>
                </a:solidFill>
                <a:latin typeface="Constantia"/>
                <a:cs typeface="Constantia"/>
              </a:rPr>
              <a:t>I</a:t>
            </a:r>
            <a:r>
              <a:rPr sz="1200" dirty="0">
                <a:solidFill>
                  <a:srgbClr val="045C75"/>
                </a:solidFill>
                <a:latin typeface="Constantia"/>
                <a:cs typeface="Constantia"/>
              </a:rPr>
              <a:t>ES</a:t>
            </a:r>
            <a:endParaRPr sz="1200">
              <a:latin typeface="Constantia"/>
              <a:cs typeface="Constantia"/>
            </a:endParaRPr>
          </a:p>
        </p:txBody>
      </p:sp>
      <p:sp>
        <p:nvSpPr>
          <p:cNvPr id="11" name="object 11"/>
          <p:cNvSpPr txBox="1"/>
          <p:nvPr/>
        </p:nvSpPr>
        <p:spPr>
          <a:xfrm>
            <a:off x="8576818" y="6555667"/>
            <a:ext cx="150495" cy="178435"/>
          </a:xfrm>
          <a:prstGeom prst="rect">
            <a:avLst/>
          </a:prstGeom>
        </p:spPr>
        <p:txBody>
          <a:bodyPr vert="horz" wrap="square" lIns="0" tIns="0" rIns="0" bIns="0" rtlCol="0">
            <a:spAutoFit/>
          </a:bodyPr>
          <a:lstStyle/>
          <a:p>
            <a:pPr marL="38100">
              <a:lnSpc>
                <a:spcPts val="1245"/>
              </a:lnSpc>
            </a:pPr>
            <a:fld id="{81D60167-4931-47E6-BA6A-407CBD079E47}" type="slidenum">
              <a:rPr sz="1200" dirty="0">
                <a:solidFill>
                  <a:srgbClr val="045C75"/>
                </a:solidFill>
                <a:latin typeface="Constantia"/>
                <a:cs typeface="Constantia"/>
              </a:rPr>
              <a:t>1</a:t>
            </a:fld>
            <a:endParaRPr sz="1200">
              <a:latin typeface="Constantia"/>
              <a:cs typeface="Constantia"/>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895600" y="609600"/>
            <a:ext cx="2978785" cy="650875"/>
          </a:xfrm>
          <a:prstGeom prst="rect">
            <a:avLst/>
          </a:prstGeom>
        </p:spPr>
        <p:txBody>
          <a:bodyPr vert="horz" wrap="square" lIns="0" tIns="13335" rIns="0" bIns="0" rtlCol="0">
            <a:spAutoFit/>
          </a:bodyPr>
          <a:lstStyle/>
          <a:p>
            <a:pPr marL="12700">
              <a:lnSpc>
                <a:spcPct val="100000"/>
              </a:lnSpc>
              <a:spcBef>
                <a:spcPts val="105"/>
              </a:spcBef>
            </a:pPr>
            <a:r>
              <a:rPr lang="en-US" sz="4100" dirty="0" err="1"/>
              <a:t>Đóng</a:t>
            </a:r>
            <a:r>
              <a:rPr lang="en-US" sz="4100" dirty="0"/>
              <a:t> </a:t>
            </a:r>
            <a:r>
              <a:rPr lang="en-US" sz="4100" dirty="0" err="1"/>
              <a:t>gói</a:t>
            </a:r>
            <a:endParaRPr sz="4100" dirty="0"/>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245"/>
              </a:lnSpc>
            </a:pPr>
            <a:r>
              <a:rPr spc="-10" dirty="0"/>
              <a:t>7</a:t>
            </a:r>
            <a:r>
              <a:rPr spc="-5" dirty="0"/>
              <a:t>/</a:t>
            </a:r>
            <a:r>
              <a:rPr spc="-10" dirty="0"/>
              <a:t>2</a:t>
            </a:r>
            <a:r>
              <a:rPr dirty="0"/>
              <a:t>6</a:t>
            </a:r>
            <a:r>
              <a:rPr spc="-10" dirty="0"/>
              <a:t>/2</a:t>
            </a:r>
            <a:r>
              <a:rPr dirty="0"/>
              <a:t>0</a:t>
            </a:r>
            <a:r>
              <a:rPr spc="-5" dirty="0"/>
              <a:t>1</a:t>
            </a:r>
            <a:r>
              <a:rPr dirty="0"/>
              <a:t>4</a:t>
            </a:r>
          </a:p>
        </p:txBody>
      </p:sp>
      <p:sp>
        <p:nvSpPr>
          <p:cNvPr id="5" name="object 5"/>
          <p:cNvSpPr txBox="1">
            <a:spLocks noGrp="1"/>
          </p:cNvSpPr>
          <p:nvPr>
            <p:ph type="dt" sz="half" idx="6"/>
          </p:nvPr>
        </p:nvSpPr>
        <p:spPr>
          <a:prstGeom prst="rect">
            <a:avLst/>
          </a:prstGeom>
        </p:spPr>
        <p:txBody>
          <a:bodyPr vert="horz" wrap="square" lIns="0" tIns="0" rIns="0" bIns="0" rtlCol="0">
            <a:spAutoFit/>
          </a:bodyPr>
          <a:lstStyle/>
          <a:p>
            <a:pPr marL="12700">
              <a:lnSpc>
                <a:spcPts val="1245"/>
              </a:lnSpc>
            </a:pPr>
            <a:r>
              <a:rPr dirty="0"/>
              <a:t>V</a:t>
            </a:r>
            <a:r>
              <a:rPr spc="-10" dirty="0"/>
              <a:t>Y</a:t>
            </a:r>
            <a:r>
              <a:rPr spc="-5" dirty="0"/>
              <a:t>BH</a:t>
            </a:r>
            <a:r>
              <a:rPr spc="-120" dirty="0"/>
              <a:t>A</a:t>
            </a:r>
            <a:r>
              <a:rPr spc="-114" dirty="0"/>
              <a:t>V</a:t>
            </a:r>
            <a:r>
              <a:rPr dirty="0"/>
              <a:t>A</a:t>
            </a:r>
            <a:r>
              <a:rPr spc="-45" dirty="0"/>
              <a:t> </a:t>
            </a:r>
            <a:r>
              <a:rPr spc="-10" dirty="0"/>
              <a:t>T</a:t>
            </a:r>
            <a:r>
              <a:rPr spc="-30" dirty="0"/>
              <a:t>E</a:t>
            </a:r>
            <a:r>
              <a:rPr spc="-5" dirty="0"/>
              <a:t>C</a:t>
            </a:r>
            <a:r>
              <a:rPr spc="-10" dirty="0"/>
              <a:t>H</a:t>
            </a:r>
            <a:r>
              <a:rPr dirty="0"/>
              <a:t>N</a:t>
            </a:r>
            <a:r>
              <a:rPr spc="-10" dirty="0"/>
              <a:t>OLO</a:t>
            </a:r>
            <a:r>
              <a:rPr dirty="0"/>
              <a:t>G</a:t>
            </a:r>
            <a:r>
              <a:rPr spc="-5" dirty="0"/>
              <a:t>I</a:t>
            </a:r>
            <a:r>
              <a:rPr dirty="0"/>
              <a:t>ES</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245"/>
              </a:lnSpc>
            </a:pPr>
            <a:fld id="{81D60167-4931-47E6-BA6A-407CBD079E47}" type="slidenum">
              <a:rPr dirty="0"/>
              <a:t>10</a:t>
            </a:fld>
            <a:endParaRPr dirty="0"/>
          </a:p>
        </p:txBody>
      </p:sp>
      <p:sp>
        <p:nvSpPr>
          <p:cNvPr id="3" name="object 3"/>
          <p:cNvSpPr txBox="1"/>
          <p:nvPr/>
        </p:nvSpPr>
        <p:spPr>
          <a:xfrm>
            <a:off x="645921" y="1317652"/>
            <a:ext cx="8081009" cy="5244641"/>
          </a:xfrm>
          <a:prstGeom prst="rect">
            <a:avLst/>
          </a:prstGeom>
        </p:spPr>
        <p:txBody>
          <a:bodyPr vert="horz" wrap="square" lIns="0" tIns="48895" rIns="0" bIns="0" rtlCol="0">
            <a:spAutoFit/>
          </a:bodyPr>
          <a:lstStyle/>
          <a:p>
            <a:pPr marL="286385" marR="10795" indent="-274320" algn="just">
              <a:lnSpc>
                <a:spcPct val="90100"/>
              </a:lnSpc>
              <a:spcBef>
                <a:spcPts val="385"/>
              </a:spcBef>
              <a:spcAft>
                <a:spcPts val="600"/>
              </a:spcAft>
              <a:buClr>
                <a:srgbClr val="0AD0D9"/>
              </a:buClr>
              <a:buSzPct val="93750"/>
              <a:buFont typeface="Wingdings"/>
              <a:buChar char=""/>
              <a:tabLst>
                <a:tab pos="287020" algn="l"/>
              </a:tabLst>
            </a:pPr>
            <a:r>
              <a:rPr lang="vi-VN" sz="2500" dirty="0" smtClean="0">
                <a:latin typeface="Constantia"/>
                <a:cs typeface="Constantia"/>
              </a:rPr>
              <a:t>Lợi thế quan trọng của OOP bao gồm trong việc đóng gói dữ liệu. Có thể nói rằng lập trình hướng đối tượng chủ yếu dựa vào tính đóng gói.</a:t>
            </a:r>
            <a:endParaRPr lang="en-US" sz="2500" dirty="0" smtClean="0">
              <a:latin typeface="Constantia"/>
              <a:cs typeface="Constantia"/>
            </a:endParaRPr>
          </a:p>
          <a:p>
            <a:pPr marL="286385" marR="10795" indent="-274320" algn="just">
              <a:lnSpc>
                <a:spcPct val="90100"/>
              </a:lnSpc>
              <a:spcBef>
                <a:spcPts val="385"/>
              </a:spcBef>
              <a:spcAft>
                <a:spcPts val="600"/>
              </a:spcAft>
              <a:buClr>
                <a:srgbClr val="0AD0D9"/>
              </a:buClr>
              <a:buSzPct val="93750"/>
              <a:buFont typeface="Wingdings"/>
              <a:buChar char=""/>
              <a:tabLst>
                <a:tab pos="287020" algn="l"/>
              </a:tabLst>
            </a:pPr>
            <a:r>
              <a:rPr lang="vi-VN" sz="2500" dirty="0" smtClean="0">
                <a:latin typeface="Constantia"/>
                <a:cs typeface="Constantia"/>
              </a:rPr>
              <a:t>Các thuật ngữ đóng gói và trừu tượng (cũng là ẩn dữ liệu) thường được sử dụng như các từ đồng nghĩa. Chúng gần như đồng nghĩa,tức là sự trừu tượng đạt được thông qua việc đóng gói.</a:t>
            </a:r>
            <a:endParaRPr lang="en-US" sz="2500" dirty="0" smtClean="0">
              <a:latin typeface="Constantia"/>
              <a:cs typeface="Constantia"/>
            </a:endParaRPr>
          </a:p>
          <a:p>
            <a:pPr marL="286385" marR="10795" indent="-274320" algn="just">
              <a:lnSpc>
                <a:spcPct val="90100"/>
              </a:lnSpc>
              <a:spcBef>
                <a:spcPts val="385"/>
              </a:spcBef>
              <a:spcAft>
                <a:spcPts val="600"/>
              </a:spcAft>
              <a:buClr>
                <a:srgbClr val="0AD0D9"/>
              </a:buClr>
              <a:buSzPct val="93750"/>
              <a:buFont typeface="Wingdings"/>
              <a:buChar char=""/>
              <a:tabLst>
                <a:tab pos="287020" algn="l"/>
              </a:tabLst>
            </a:pPr>
            <a:r>
              <a:rPr lang="vi-VN" sz="2500" dirty="0" smtClean="0">
                <a:latin typeface="Constantia"/>
                <a:cs typeface="Constantia"/>
              </a:rPr>
              <a:t>Ẩn dữ liệu và đóng gói là cùng một khái niệm, vì vậy việc sử dụng chúng làm từ đồng nghĩa là chính xác</a:t>
            </a:r>
            <a:endParaRPr lang="en-US" sz="2500" dirty="0" smtClean="0">
              <a:latin typeface="Constantia"/>
              <a:cs typeface="Constantia"/>
            </a:endParaRPr>
          </a:p>
          <a:p>
            <a:pPr marL="286385" marR="10795" indent="-274320" algn="just">
              <a:lnSpc>
                <a:spcPct val="90100"/>
              </a:lnSpc>
              <a:spcBef>
                <a:spcPts val="385"/>
              </a:spcBef>
              <a:spcAft>
                <a:spcPts val="600"/>
              </a:spcAft>
              <a:buClr>
                <a:srgbClr val="0AD0D9"/>
              </a:buClr>
              <a:buSzPct val="93750"/>
              <a:buFont typeface="Wingdings"/>
              <a:buChar char=""/>
              <a:tabLst>
                <a:tab pos="287020" algn="l"/>
              </a:tabLst>
            </a:pPr>
            <a:r>
              <a:rPr lang="vi-VN" sz="2500" dirty="0" smtClean="0">
                <a:latin typeface="Constantia"/>
                <a:cs typeface="Constantia"/>
              </a:rPr>
              <a:t>Nói chung, đóng gói là cơ chế hạn chế quyền truy cập vào một số thành phần của một đối tượng, điều này có nghĩa là phần biểu diễn bên trong của một đối tượng không thể được nhìn thấy từ bên ngoài định nghĩa đối tượng.</a:t>
            </a:r>
            <a:endParaRPr sz="2500" dirty="0">
              <a:latin typeface="Constantia"/>
              <a:cs typeface="Constantia"/>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35940" y="1013205"/>
            <a:ext cx="8073390" cy="4534575"/>
          </a:xfrm>
          <a:prstGeom prst="rect">
            <a:avLst/>
          </a:prstGeom>
        </p:spPr>
        <p:txBody>
          <a:bodyPr vert="horz" wrap="square" lIns="0" tIns="12700" rIns="0" bIns="0" rtlCol="0">
            <a:spAutoFit/>
          </a:bodyPr>
          <a:lstStyle/>
          <a:p>
            <a:pPr marL="286385" marR="5715" indent="-274320">
              <a:lnSpc>
                <a:spcPct val="100000"/>
              </a:lnSpc>
              <a:spcBef>
                <a:spcPts val="100"/>
              </a:spcBef>
              <a:buClr>
                <a:srgbClr val="0AD0D9"/>
              </a:buClr>
              <a:buSzPct val="93750"/>
              <a:buFont typeface="Wingdings"/>
              <a:buChar char=""/>
              <a:tabLst>
                <a:tab pos="363220" algn="l"/>
              </a:tabLst>
            </a:pPr>
            <a:r>
              <a:rPr lang="vi-VN" sz="2400" dirty="0" smtClean="0">
                <a:latin typeface="Times New Roman"/>
                <a:cs typeface="Times New Roman"/>
              </a:rPr>
              <a:t>Nếu một mã định danh chỉ đứng trước một ký tự gạch dưới, nó là một thành viên được bảo vệ.</a:t>
            </a:r>
            <a:endParaRPr lang="en-US" sz="2400" dirty="0" smtClean="0">
              <a:latin typeface="Times New Roman"/>
              <a:cs typeface="Times New Roman"/>
            </a:endParaRPr>
          </a:p>
          <a:p>
            <a:pPr marL="286385" marR="5715" indent="-274320">
              <a:lnSpc>
                <a:spcPct val="100000"/>
              </a:lnSpc>
              <a:spcBef>
                <a:spcPts val="100"/>
              </a:spcBef>
              <a:buClr>
                <a:srgbClr val="0AD0D9"/>
              </a:buClr>
              <a:buSzPct val="93750"/>
              <a:buFont typeface="Wingdings"/>
              <a:buChar char=""/>
              <a:tabLst>
                <a:tab pos="363220" algn="l"/>
              </a:tabLst>
            </a:pPr>
            <a:r>
              <a:rPr lang="vi-VN" sz="2400" dirty="0" smtClean="0">
                <a:latin typeface="Times New Roman"/>
                <a:cs typeface="Times New Roman"/>
              </a:rPr>
              <a:t>Các thành viên được bảo vệ có thể được truy cập giống như các thành viên công khai từ</a:t>
            </a:r>
            <a:r>
              <a:rPr lang="en-US" sz="2400" dirty="0" smtClean="0">
                <a:latin typeface="Times New Roman"/>
                <a:cs typeface="Times New Roman"/>
              </a:rPr>
              <a:t> </a:t>
            </a:r>
            <a:r>
              <a:rPr lang="vi-VN" sz="2400" dirty="0" smtClean="0">
                <a:latin typeface="Times New Roman"/>
                <a:cs typeface="Times New Roman"/>
              </a:rPr>
              <a:t>bên ngoài lớp học</a:t>
            </a:r>
            <a:endParaRPr lang="en-US" sz="2400" spc="-5" dirty="0">
              <a:solidFill>
                <a:srgbClr val="C00000"/>
              </a:solidFill>
              <a:latin typeface="Times New Roman"/>
              <a:cs typeface="Times New Roman"/>
            </a:endParaRPr>
          </a:p>
          <a:p>
            <a:pPr marL="286385" marR="5715" indent="-274320">
              <a:lnSpc>
                <a:spcPct val="100000"/>
              </a:lnSpc>
              <a:spcBef>
                <a:spcPts val="100"/>
              </a:spcBef>
              <a:buClr>
                <a:srgbClr val="0AD0D9"/>
              </a:buClr>
              <a:buSzPct val="93750"/>
              <a:buFont typeface="Wingdings"/>
              <a:buChar char=""/>
              <a:tabLst>
                <a:tab pos="363220" algn="l"/>
              </a:tabLst>
            </a:pPr>
            <a:r>
              <a:rPr lang="en-US" sz="2400" spc="-5" dirty="0" err="1" smtClean="0">
                <a:solidFill>
                  <a:srgbClr val="C00000"/>
                </a:solidFill>
                <a:latin typeface="Times New Roman"/>
                <a:cs typeface="Times New Roman"/>
              </a:rPr>
              <a:t>Ví</a:t>
            </a:r>
            <a:r>
              <a:rPr lang="en-US" sz="2400" spc="-5" dirty="0" smtClean="0">
                <a:solidFill>
                  <a:srgbClr val="C00000"/>
                </a:solidFill>
                <a:latin typeface="Times New Roman"/>
                <a:cs typeface="Times New Roman"/>
              </a:rPr>
              <a:t> </a:t>
            </a:r>
            <a:r>
              <a:rPr lang="en-US" sz="2400" spc="-5" dirty="0" err="1" smtClean="0">
                <a:solidFill>
                  <a:srgbClr val="C00000"/>
                </a:solidFill>
                <a:latin typeface="Times New Roman"/>
                <a:cs typeface="Times New Roman"/>
              </a:rPr>
              <a:t>dụ</a:t>
            </a:r>
            <a:r>
              <a:rPr sz="2400" spc="-5" dirty="0" smtClean="0">
                <a:solidFill>
                  <a:srgbClr val="C00000"/>
                </a:solidFill>
                <a:latin typeface="Times New Roman"/>
                <a:cs typeface="Times New Roman"/>
              </a:rPr>
              <a:t>:</a:t>
            </a:r>
            <a:endParaRPr lang="en-US" sz="2400" dirty="0" smtClean="0">
              <a:latin typeface="Times New Roman"/>
              <a:cs typeface="Times New Roman"/>
            </a:endParaRPr>
          </a:p>
          <a:p>
            <a:pPr marL="12700">
              <a:lnSpc>
                <a:spcPct val="100000"/>
              </a:lnSpc>
              <a:spcBef>
                <a:spcPts val="575"/>
              </a:spcBef>
            </a:pPr>
            <a:endParaRPr sz="2400" dirty="0">
              <a:latin typeface="Times New Roman"/>
              <a:cs typeface="Times New Roman"/>
            </a:endParaRPr>
          </a:p>
          <a:p>
            <a:pPr marL="927100" marR="4048760" indent="-640715">
              <a:lnSpc>
                <a:spcPct val="120000"/>
              </a:lnSpc>
              <a:tabLst>
                <a:tab pos="1696720" algn="l"/>
                <a:tab pos="2409825" algn="l"/>
              </a:tabLst>
            </a:pPr>
            <a:r>
              <a:rPr sz="2400" dirty="0">
                <a:solidFill>
                  <a:srgbClr val="00AF50"/>
                </a:solidFill>
                <a:latin typeface="Times New Roman"/>
                <a:cs typeface="Times New Roman"/>
              </a:rPr>
              <a:t>class </a:t>
            </a:r>
            <a:r>
              <a:rPr sz="2400" spc="-5" dirty="0">
                <a:solidFill>
                  <a:srgbClr val="C00000"/>
                </a:solidFill>
                <a:latin typeface="Times New Roman"/>
                <a:cs typeface="Times New Roman"/>
              </a:rPr>
              <a:t>Encapsulation</a:t>
            </a:r>
            <a:r>
              <a:rPr sz="2400" spc="-5" dirty="0">
                <a:solidFill>
                  <a:srgbClr val="00AF50"/>
                </a:solidFill>
                <a:latin typeface="Times New Roman"/>
                <a:cs typeface="Times New Roman"/>
              </a:rPr>
              <a:t>(object): </a:t>
            </a:r>
            <a:r>
              <a:rPr sz="2400" dirty="0">
                <a:solidFill>
                  <a:srgbClr val="00AF50"/>
                </a:solidFill>
                <a:latin typeface="Times New Roman"/>
                <a:cs typeface="Times New Roman"/>
              </a:rPr>
              <a:t> def</a:t>
            </a:r>
            <a:r>
              <a:rPr sz="2400" u="sng" dirty="0">
                <a:solidFill>
                  <a:srgbClr val="00AF50"/>
                </a:solidFill>
                <a:uFill>
                  <a:solidFill>
                    <a:srgbClr val="BF0000"/>
                  </a:solidFill>
                </a:uFill>
                <a:latin typeface="Times New Roman"/>
                <a:cs typeface="Times New Roman"/>
              </a:rPr>
              <a:t>	</a:t>
            </a:r>
            <a:r>
              <a:rPr sz="2400" dirty="0">
                <a:solidFill>
                  <a:srgbClr val="C00000"/>
                </a:solidFill>
                <a:latin typeface="Times New Roman"/>
                <a:cs typeface="Times New Roman"/>
              </a:rPr>
              <a:t>init</a:t>
            </a:r>
            <a:r>
              <a:rPr sz="2400" u="sng" dirty="0">
                <a:solidFill>
                  <a:srgbClr val="C00000"/>
                </a:solidFill>
                <a:uFill>
                  <a:solidFill>
                    <a:srgbClr val="BF0000"/>
                  </a:solidFill>
                </a:uFill>
                <a:latin typeface="Times New Roman"/>
                <a:cs typeface="Times New Roman"/>
              </a:rPr>
              <a:t>	</a:t>
            </a:r>
            <a:r>
              <a:rPr sz="2400" spc="-5" dirty="0">
                <a:solidFill>
                  <a:srgbClr val="00AF50"/>
                </a:solidFill>
                <a:latin typeface="Times New Roman"/>
                <a:cs typeface="Times New Roman"/>
              </a:rPr>
              <a:t>(self,</a:t>
            </a:r>
            <a:r>
              <a:rPr sz="2400" spc="-55" dirty="0">
                <a:solidFill>
                  <a:srgbClr val="00AF50"/>
                </a:solidFill>
                <a:latin typeface="Times New Roman"/>
                <a:cs typeface="Times New Roman"/>
              </a:rPr>
              <a:t> </a:t>
            </a:r>
            <a:r>
              <a:rPr sz="2400" dirty="0">
                <a:solidFill>
                  <a:srgbClr val="00AF50"/>
                </a:solidFill>
                <a:latin typeface="Times New Roman"/>
                <a:cs typeface="Times New Roman"/>
              </a:rPr>
              <a:t>a,</a:t>
            </a:r>
            <a:r>
              <a:rPr sz="2400" spc="-25" dirty="0">
                <a:solidFill>
                  <a:srgbClr val="00AF50"/>
                </a:solidFill>
                <a:latin typeface="Times New Roman"/>
                <a:cs typeface="Times New Roman"/>
              </a:rPr>
              <a:t> </a:t>
            </a:r>
            <a:r>
              <a:rPr sz="2400" spc="-5" dirty="0">
                <a:solidFill>
                  <a:srgbClr val="00AF50"/>
                </a:solidFill>
                <a:latin typeface="Times New Roman"/>
                <a:cs typeface="Times New Roman"/>
              </a:rPr>
              <a:t>b,</a:t>
            </a:r>
            <a:r>
              <a:rPr sz="2400" spc="-25" dirty="0">
                <a:solidFill>
                  <a:srgbClr val="00AF50"/>
                </a:solidFill>
                <a:latin typeface="Times New Roman"/>
                <a:cs typeface="Times New Roman"/>
              </a:rPr>
              <a:t> </a:t>
            </a:r>
            <a:r>
              <a:rPr sz="2400" dirty="0">
                <a:solidFill>
                  <a:srgbClr val="00AF50"/>
                </a:solidFill>
                <a:latin typeface="Times New Roman"/>
                <a:cs typeface="Times New Roman"/>
              </a:rPr>
              <a:t>c):</a:t>
            </a:r>
            <a:endParaRPr sz="2400" dirty="0">
              <a:latin typeface="Times New Roman"/>
              <a:cs typeface="Times New Roman"/>
            </a:endParaRPr>
          </a:p>
          <a:p>
            <a:pPr marL="1841500" marR="3945890">
              <a:lnSpc>
                <a:spcPct val="120000"/>
              </a:lnSpc>
              <a:tabLst>
                <a:tab pos="2663190" algn="l"/>
              </a:tabLst>
            </a:pPr>
            <a:r>
              <a:rPr sz="2400" dirty="0">
                <a:solidFill>
                  <a:srgbClr val="00AF50"/>
                </a:solidFill>
                <a:latin typeface="Times New Roman"/>
                <a:cs typeface="Times New Roman"/>
              </a:rPr>
              <a:t>self.public = a </a:t>
            </a:r>
            <a:r>
              <a:rPr sz="2400" spc="5" dirty="0">
                <a:solidFill>
                  <a:srgbClr val="00AF50"/>
                </a:solidFill>
                <a:latin typeface="Times New Roman"/>
                <a:cs typeface="Times New Roman"/>
              </a:rPr>
              <a:t> </a:t>
            </a:r>
            <a:r>
              <a:rPr sz="2400" dirty="0">
                <a:solidFill>
                  <a:srgbClr val="00AF50"/>
                </a:solidFill>
                <a:latin typeface="Times New Roman"/>
                <a:cs typeface="Times New Roman"/>
              </a:rPr>
              <a:t>self._protected</a:t>
            </a:r>
            <a:r>
              <a:rPr sz="2400" spc="-90" dirty="0">
                <a:solidFill>
                  <a:srgbClr val="00AF50"/>
                </a:solidFill>
                <a:latin typeface="Times New Roman"/>
                <a:cs typeface="Times New Roman"/>
              </a:rPr>
              <a:t> </a:t>
            </a:r>
            <a:r>
              <a:rPr sz="2400" dirty="0">
                <a:solidFill>
                  <a:srgbClr val="00AF50"/>
                </a:solidFill>
                <a:latin typeface="Times New Roman"/>
                <a:cs typeface="Times New Roman"/>
              </a:rPr>
              <a:t>=</a:t>
            </a:r>
            <a:r>
              <a:rPr sz="2400" spc="-45" dirty="0">
                <a:solidFill>
                  <a:srgbClr val="00AF50"/>
                </a:solidFill>
                <a:latin typeface="Times New Roman"/>
                <a:cs typeface="Times New Roman"/>
              </a:rPr>
              <a:t> </a:t>
            </a:r>
            <a:r>
              <a:rPr sz="2400" dirty="0">
                <a:solidFill>
                  <a:srgbClr val="00AF50"/>
                </a:solidFill>
                <a:latin typeface="Times New Roman"/>
                <a:cs typeface="Times New Roman"/>
              </a:rPr>
              <a:t>b </a:t>
            </a:r>
            <a:r>
              <a:rPr sz="2400" spc="-585" dirty="0">
                <a:solidFill>
                  <a:srgbClr val="00AF50"/>
                </a:solidFill>
                <a:latin typeface="Times New Roman"/>
                <a:cs typeface="Times New Roman"/>
              </a:rPr>
              <a:t> </a:t>
            </a:r>
            <a:r>
              <a:rPr sz="2400" spc="-5" dirty="0">
                <a:solidFill>
                  <a:srgbClr val="00AF50"/>
                </a:solidFill>
                <a:latin typeface="Times New Roman"/>
                <a:cs typeface="Times New Roman"/>
              </a:rPr>
              <a:t>self.</a:t>
            </a:r>
            <a:r>
              <a:rPr sz="2400" u="sng" spc="-5" dirty="0">
                <a:solidFill>
                  <a:srgbClr val="00AF50"/>
                </a:solidFill>
                <a:uFill>
                  <a:solidFill>
                    <a:srgbClr val="00AE4F"/>
                  </a:solidFill>
                </a:uFill>
                <a:latin typeface="Times New Roman"/>
                <a:cs typeface="Times New Roman"/>
              </a:rPr>
              <a:t>	</a:t>
            </a:r>
            <a:r>
              <a:rPr sz="2400" dirty="0">
                <a:solidFill>
                  <a:srgbClr val="00AF50"/>
                </a:solidFill>
                <a:latin typeface="Times New Roman"/>
                <a:cs typeface="Times New Roman"/>
              </a:rPr>
              <a:t>private</a:t>
            </a:r>
            <a:r>
              <a:rPr sz="2400" spc="-65" dirty="0">
                <a:solidFill>
                  <a:srgbClr val="00AF50"/>
                </a:solidFill>
                <a:latin typeface="Times New Roman"/>
                <a:cs typeface="Times New Roman"/>
              </a:rPr>
              <a:t> </a:t>
            </a:r>
            <a:r>
              <a:rPr sz="2400" dirty="0">
                <a:solidFill>
                  <a:srgbClr val="00AF50"/>
                </a:solidFill>
                <a:latin typeface="Times New Roman"/>
                <a:cs typeface="Times New Roman"/>
              </a:rPr>
              <a:t>=</a:t>
            </a:r>
            <a:r>
              <a:rPr sz="2400" spc="-35" dirty="0">
                <a:solidFill>
                  <a:srgbClr val="00AF50"/>
                </a:solidFill>
                <a:latin typeface="Times New Roman"/>
                <a:cs typeface="Times New Roman"/>
              </a:rPr>
              <a:t> </a:t>
            </a:r>
            <a:r>
              <a:rPr sz="2400" dirty="0">
                <a:solidFill>
                  <a:srgbClr val="00AF50"/>
                </a:solidFill>
                <a:latin typeface="Times New Roman"/>
                <a:cs typeface="Times New Roman"/>
              </a:rPr>
              <a:t>c</a:t>
            </a:r>
            <a:endParaRPr sz="2400" dirty="0">
              <a:latin typeface="Times New Roman"/>
              <a:cs typeface="Times New Roman"/>
            </a:endParaRPr>
          </a:p>
        </p:txBody>
      </p:sp>
      <p:sp>
        <p:nvSpPr>
          <p:cNvPr id="3" name="object 3"/>
          <p:cNvSpPr txBox="1">
            <a:spLocks noGrp="1"/>
          </p:cNvSpPr>
          <p:nvPr>
            <p:ph type="ftr" sz="quarter" idx="5"/>
          </p:nvPr>
        </p:nvSpPr>
        <p:spPr>
          <a:prstGeom prst="rect">
            <a:avLst/>
          </a:prstGeom>
        </p:spPr>
        <p:txBody>
          <a:bodyPr vert="horz" wrap="square" lIns="0" tIns="0" rIns="0" bIns="0" rtlCol="0">
            <a:spAutoFit/>
          </a:bodyPr>
          <a:lstStyle/>
          <a:p>
            <a:pPr marL="12700">
              <a:lnSpc>
                <a:spcPts val="1245"/>
              </a:lnSpc>
            </a:pPr>
            <a:r>
              <a:rPr spc="-10" dirty="0"/>
              <a:t>7</a:t>
            </a:r>
            <a:r>
              <a:rPr spc="-5" dirty="0"/>
              <a:t>/</a:t>
            </a:r>
            <a:r>
              <a:rPr spc="-10" dirty="0"/>
              <a:t>2</a:t>
            </a:r>
            <a:r>
              <a:rPr dirty="0"/>
              <a:t>6</a:t>
            </a:r>
            <a:r>
              <a:rPr spc="-10" dirty="0"/>
              <a:t>/2</a:t>
            </a:r>
            <a:r>
              <a:rPr dirty="0"/>
              <a:t>0</a:t>
            </a:r>
            <a:r>
              <a:rPr spc="-5" dirty="0"/>
              <a:t>1</a:t>
            </a:r>
            <a:r>
              <a:rPr dirty="0"/>
              <a:t>4</a:t>
            </a:r>
          </a:p>
        </p:txBody>
      </p:sp>
      <p:sp>
        <p:nvSpPr>
          <p:cNvPr id="4" name="object 4"/>
          <p:cNvSpPr txBox="1">
            <a:spLocks noGrp="1"/>
          </p:cNvSpPr>
          <p:nvPr>
            <p:ph type="dt" sz="half" idx="6"/>
          </p:nvPr>
        </p:nvSpPr>
        <p:spPr>
          <a:prstGeom prst="rect">
            <a:avLst/>
          </a:prstGeom>
        </p:spPr>
        <p:txBody>
          <a:bodyPr vert="horz" wrap="square" lIns="0" tIns="0" rIns="0" bIns="0" rtlCol="0">
            <a:spAutoFit/>
          </a:bodyPr>
          <a:lstStyle/>
          <a:p>
            <a:pPr marL="12700">
              <a:lnSpc>
                <a:spcPts val="1245"/>
              </a:lnSpc>
            </a:pPr>
            <a:r>
              <a:rPr dirty="0"/>
              <a:t>V</a:t>
            </a:r>
            <a:r>
              <a:rPr spc="-10" dirty="0"/>
              <a:t>Y</a:t>
            </a:r>
            <a:r>
              <a:rPr spc="-5" dirty="0"/>
              <a:t>BH</a:t>
            </a:r>
            <a:r>
              <a:rPr spc="-120" dirty="0"/>
              <a:t>A</a:t>
            </a:r>
            <a:r>
              <a:rPr spc="-114" dirty="0"/>
              <a:t>V</a:t>
            </a:r>
            <a:r>
              <a:rPr dirty="0"/>
              <a:t>A</a:t>
            </a:r>
            <a:r>
              <a:rPr spc="-45" dirty="0"/>
              <a:t> </a:t>
            </a:r>
            <a:r>
              <a:rPr spc="-10" dirty="0"/>
              <a:t>T</a:t>
            </a:r>
            <a:r>
              <a:rPr spc="-30" dirty="0"/>
              <a:t>E</a:t>
            </a:r>
            <a:r>
              <a:rPr spc="-5" dirty="0"/>
              <a:t>C</a:t>
            </a:r>
            <a:r>
              <a:rPr spc="-10" dirty="0"/>
              <a:t>H</a:t>
            </a:r>
            <a:r>
              <a:rPr dirty="0"/>
              <a:t>N</a:t>
            </a:r>
            <a:r>
              <a:rPr spc="-10" dirty="0"/>
              <a:t>OLO</a:t>
            </a:r>
            <a:r>
              <a:rPr dirty="0"/>
              <a:t>G</a:t>
            </a:r>
            <a:r>
              <a:rPr spc="-5" dirty="0"/>
              <a:t>I</a:t>
            </a:r>
            <a:r>
              <a:rPr dirty="0"/>
              <a:t>ES</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245"/>
              </a:lnSpc>
            </a:pPr>
            <a:fld id="{81D60167-4931-47E6-BA6A-407CBD079E47}" type="slidenum">
              <a:rPr dirty="0"/>
              <a:t>11</a:t>
            </a:fld>
            <a:endParaRPr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256914" y="685546"/>
            <a:ext cx="4515485" cy="673902"/>
          </a:xfrm>
          <a:prstGeom prst="rect">
            <a:avLst/>
          </a:prstGeom>
        </p:spPr>
        <p:txBody>
          <a:bodyPr vert="horz" wrap="square" lIns="0" tIns="12065" rIns="0" bIns="0" rtlCol="0">
            <a:spAutoFit/>
          </a:bodyPr>
          <a:lstStyle/>
          <a:p>
            <a:pPr marL="12700">
              <a:lnSpc>
                <a:spcPct val="100000"/>
              </a:lnSpc>
              <a:spcBef>
                <a:spcPts val="95"/>
              </a:spcBef>
            </a:pPr>
            <a:r>
              <a:rPr lang="en-US" spc="-5" dirty="0"/>
              <a:t>Di </a:t>
            </a:r>
            <a:r>
              <a:rPr lang="en-US" spc="-5" dirty="0" err="1" smtClean="0"/>
              <a:t>sản</a:t>
            </a:r>
            <a:r>
              <a:rPr lang="en-US" spc="-5" dirty="0"/>
              <a:t> (</a:t>
            </a:r>
            <a:r>
              <a:rPr lang="en-US" spc="-5" dirty="0" smtClean="0"/>
              <a:t>Inheritance)</a:t>
            </a:r>
            <a:endParaRPr spc="-5" dirty="0"/>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245"/>
              </a:lnSpc>
            </a:pPr>
            <a:r>
              <a:rPr spc="-10" dirty="0"/>
              <a:t>7</a:t>
            </a:r>
            <a:r>
              <a:rPr spc="-5" dirty="0"/>
              <a:t>/</a:t>
            </a:r>
            <a:r>
              <a:rPr spc="-10" dirty="0"/>
              <a:t>2</a:t>
            </a:r>
            <a:r>
              <a:rPr dirty="0"/>
              <a:t>6</a:t>
            </a:r>
            <a:r>
              <a:rPr spc="-10" dirty="0"/>
              <a:t>/2</a:t>
            </a:r>
            <a:r>
              <a:rPr dirty="0"/>
              <a:t>0</a:t>
            </a:r>
            <a:r>
              <a:rPr spc="-5" dirty="0"/>
              <a:t>1</a:t>
            </a:r>
            <a:r>
              <a:rPr dirty="0"/>
              <a:t>4</a:t>
            </a:r>
          </a:p>
        </p:txBody>
      </p:sp>
      <p:sp>
        <p:nvSpPr>
          <p:cNvPr id="5" name="object 5"/>
          <p:cNvSpPr txBox="1">
            <a:spLocks noGrp="1"/>
          </p:cNvSpPr>
          <p:nvPr>
            <p:ph type="dt" sz="half" idx="6"/>
          </p:nvPr>
        </p:nvSpPr>
        <p:spPr>
          <a:prstGeom prst="rect">
            <a:avLst/>
          </a:prstGeom>
        </p:spPr>
        <p:txBody>
          <a:bodyPr vert="horz" wrap="square" lIns="0" tIns="0" rIns="0" bIns="0" rtlCol="0">
            <a:spAutoFit/>
          </a:bodyPr>
          <a:lstStyle/>
          <a:p>
            <a:pPr marL="12700">
              <a:lnSpc>
                <a:spcPts val="1245"/>
              </a:lnSpc>
            </a:pPr>
            <a:r>
              <a:rPr dirty="0"/>
              <a:t>V</a:t>
            </a:r>
            <a:r>
              <a:rPr spc="-10" dirty="0"/>
              <a:t>Y</a:t>
            </a:r>
            <a:r>
              <a:rPr spc="-5" dirty="0"/>
              <a:t>BH</a:t>
            </a:r>
            <a:r>
              <a:rPr spc="-120" dirty="0"/>
              <a:t>A</a:t>
            </a:r>
            <a:r>
              <a:rPr spc="-114" dirty="0"/>
              <a:t>V</a:t>
            </a:r>
            <a:r>
              <a:rPr dirty="0"/>
              <a:t>A</a:t>
            </a:r>
            <a:r>
              <a:rPr spc="-45" dirty="0"/>
              <a:t> </a:t>
            </a:r>
            <a:r>
              <a:rPr spc="-10" dirty="0"/>
              <a:t>T</a:t>
            </a:r>
            <a:r>
              <a:rPr spc="-30" dirty="0"/>
              <a:t>E</a:t>
            </a:r>
            <a:r>
              <a:rPr spc="-5" dirty="0"/>
              <a:t>C</a:t>
            </a:r>
            <a:r>
              <a:rPr spc="-10" dirty="0"/>
              <a:t>H</a:t>
            </a:r>
            <a:r>
              <a:rPr dirty="0"/>
              <a:t>N</a:t>
            </a:r>
            <a:r>
              <a:rPr spc="-10" dirty="0"/>
              <a:t>OLO</a:t>
            </a:r>
            <a:r>
              <a:rPr dirty="0"/>
              <a:t>G</a:t>
            </a:r>
            <a:r>
              <a:rPr spc="-5" dirty="0"/>
              <a:t>I</a:t>
            </a:r>
            <a:r>
              <a:rPr dirty="0"/>
              <a:t>ES</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245"/>
              </a:lnSpc>
            </a:pPr>
            <a:fld id="{81D60167-4931-47E6-BA6A-407CBD079E47}" type="slidenum">
              <a:rPr dirty="0"/>
              <a:t>12</a:t>
            </a:fld>
            <a:endParaRPr dirty="0"/>
          </a:p>
        </p:txBody>
      </p:sp>
      <p:sp>
        <p:nvSpPr>
          <p:cNvPr id="3" name="object 3"/>
          <p:cNvSpPr txBox="1"/>
          <p:nvPr/>
        </p:nvSpPr>
        <p:spPr>
          <a:xfrm>
            <a:off x="535940" y="1362542"/>
            <a:ext cx="8073390" cy="4564968"/>
          </a:xfrm>
          <a:prstGeom prst="rect">
            <a:avLst/>
          </a:prstGeom>
        </p:spPr>
        <p:txBody>
          <a:bodyPr vert="horz" wrap="square" lIns="0" tIns="44450" rIns="0" bIns="0" rtlCol="0">
            <a:spAutoFit/>
          </a:bodyPr>
          <a:lstStyle/>
          <a:p>
            <a:pPr marL="287020" indent="-274320">
              <a:lnSpc>
                <a:spcPct val="100000"/>
              </a:lnSpc>
              <a:spcBef>
                <a:spcPts val="350"/>
              </a:spcBef>
              <a:buClr>
                <a:srgbClr val="0AD0D9"/>
              </a:buClr>
              <a:buSzPct val="95238"/>
              <a:buFont typeface="Wingdings"/>
              <a:buChar char=""/>
              <a:tabLst>
                <a:tab pos="287020" algn="l"/>
              </a:tabLst>
            </a:pPr>
            <a:r>
              <a:rPr lang="vi-VN" sz="2100" dirty="0" smtClean="0">
                <a:latin typeface="Times New Roman"/>
                <a:cs typeface="Times New Roman"/>
              </a:rPr>
              <a:t>Kế thừa là một tính năng mạnh mẽ trong lập trình hướng đối tượng</a:t>
            </a:r>
            <a:endParaRPr lang="en-US" sz="2100" dirty="0">
              <a:latin typeface="Times New Roman"/>
              <a:cs typeface="Times New Roman"/>
            </a:endParaRPr>
          </a:p>
          <a:p>
            <a:pPr marL="287020" indent="-274320">
              <a:lnSpc>
                <a:spcPct val="100000"/>
              </a:lnSpc>
              <a:spcBef>
                <a:spcPts val="350"/>
              </a:spcBef>
              <a:buClr>
                <a:srgbClr val="0AD0D9"/>
              </a:buClr>
              <a:buSzPct val="95238"/>
              <a:buFont typeface="Wingdings"/>
              <a:buChar char=""/>
              <a:tabLst>
                <a:tab pos="287020" algn="l"/>
              </a:tabLst>
            </a:pPr>
            <a:r>
              <a:rPr lang="vi-VN" sz="2100" dirty="0" smtClean="0">
                <a:latin typeface="Times New Roman"/>
                <a:cs typeface="Times New Roman"/>
              </a:rPr>
              <a:t>Nó đề cập đến việc xác định một lớp mới với ít hoặc không có sửa đổi đối với một lớp hiện có.</a:t>
            </a:r>
            <a:endParaRPr lang="en-US" sz="2100" dirty="0" smtClean="0">
              <a:latin typeface="Times New Roman"/>
              <a:cs typeface="Times New Roman"/>
            </a:endParaRPr>
          </a:p>
          <a:p>
            <a:pPr marL="287020" indent="-274320">
              <a:lnSpc>
                <a:spcPct val="100000"/>
              </a:lnSpc>
              <a:spcBef>
                <a:spcPts val="350"/>
              </a:spcBef>
              <a:buClr>
                <a:srgbClr val="0AD0D9"/>
              </a:buClr>
              <a:buSzPct val="95238"/>
              <a:buFont typeface="Wingdings"/>
              <a:buChar char=""/>
              <a:tabLst>
                <a:tab pos="287020" algn="l"/>
              </a:tabLst>
            </a:pPr>
            <a:r>
              <a:rPr lang="vi-VN" sz="2100" dirty="0" smtClean="0">
                <a:latin typeface="Times New Roman"/>
                <a:cs typeface="Times New Roman"/>
              </a:rPr>
              <a:t>Lớp mới được gọi là lớp dẫn xuất (hoặc con) và lớp mà nó kế thừa được gọi là lớp cơ sở (hoặc cha).</a:t>
            </a:r>
            <a:endParaRPr lang="en-US" sz="2100" dirty="0" smtClean="0">
              <a:latin typeface="Times New Roman"/>
              <a:cs typeface="Times New Roman"/>
            </a:endParaRPr>
          </a:p>
          <a:p>
            <a:pPr marL="287020" indent="-274320">
              <a:lnSpc>
                <a:spcPct val="100000"/>
              </a:lnSpc>
              <a:spcBef>
                <a:spcPts val="350"/>
              </a:spcBef>
              <a:buClr>
                <a:srgbClr val="0AD0D9"/>
              </a:buClr>
              <a:buSzPct val="95238"/>
              <a:buFont typeface="Wingdings"/>
              <a:buChar char=""/>
              <a:tabLst>
                <a:tab pos="287020" algn="l"/>
              </a:tabLst>
            </a:pPr>
            <a:r>
              <a:rPr lang="vi-VN" sz="2100" dirty="0" smtClean="0">
                <a:latin typeface="Times New Roman"/>
                <a:cs typeface="Times New Roman"/>
              </a:rPr>
              <a:t>Lớp có nguồn gốc kế thừa các tính năng từ lớp cơ sở, thêm mới  các tính năng của nó.</a:t>
            </a:r>
            <a:endParaRPr lang="en-US" sz="2100" dirty="0" smtClean="0">
              <a:latin typeface="Times New Roman"/>
              <a:cs typeface="Times New Roman"/>
            </a:endParaRPr>
          </a:p>
          <a:p>
            <a:pPr marL="287020" indent="-274320">
              <a:lnSpc>
                <a:spcPct val="100000"/>
              </a:lnSpc>
              <a:spcBef>
                <a:spcPts val="350"/>
              </a:spcBef>
              <a:buClr>
                <a:srgbClr val="0AD0D9"/>
              </a:buClr>
              <a:buSzPct val="95238"/>
              <a:buFont typeface="Wingdings"/>
              <a:buChar char=""/>
              <a:tabLst>
                <a:tab pos="287020" algn="l"/>
              </a:tabLst>
            </a:pPr>
            <a:r>
              <a:rPr lang="vi-VN" sz="2100" dirty="0" smtClean="0">
                <a:latin typeface="Times New Roman"/>
                <a:cs typeface="Times New Roman"/>
              </a:rPr>
              <a:t>Điều này dẫn đến khả năng tái sử dụng của mã.</a:t>
            </a:r>
            <a:endParaRPr lang="en-US" sz="2100" dirty="0" smtClean="0">
              <a:latin typeface="Times New Roman"/>
              <a:cs typeface="Times New Roman"/>
            </a:endParaRPr>
          </a:p>
          <a:p>
            <a:pPr marL="287020" indent="-274320">
              <a:lnSpc>
                <a:spcPct val="100000"/>
              </a:lnSpc>
              <a:spcBef>
                <a:spcPts val="350"/>
              </a:spcBef>
              <a:buClr>
                <a:srgbClr val="0AD0D9"/>
              </a:buClr>
              <a:buSzPct val="95238"/>
              <a:buFont typeface="Wingdings"/>
              <a:buChar char=""/>
              <a:tabLst>
                <a:tab pos="287020" algn="l"/>
              </a:tabLst>
            </a:pPr>
            <a:r>
              <a:rPr lang="en-US" sz="2100" dirty="0" err="1" smtClean="0">
                <a:solidFill>
                  <a:srgbClr val="C00000"/>
                </a:solidFill>
                <a:latin typeface="Times New Roman"/>
                <a:cs typeface="Times New Roman"/>
              </a:rPr>
              <a:t>Cú</a:t>
            </a:r>
            <a:r>
              <a:rPr lang="en-US" sz="2100" dirty="0" smtClean="0">
                <a:solidFill>
                  <a:srgbClr val="C00000"/>
                </a:solidFill>
                <a:latin typeface="Times New Roman"/>
                <a:cs typeface="Times New Roman"/>
              </a:rPr>
              <a:t> </a:t>
            </a:r>
            <a:r>
              <a:rPr lang="en-US" sz="2100" dirty="0" err="1" smtClean="0">
                <a:solidFill>
                  <a:srgbClr val="C00000"/>
                </a:solidFill>
                <a:latin typeface="Times New Roman"/>
                <a:cs typeface="Times New Roman"/>
              </a:rPr>
              <a:t>pháp</a:t>
            </a:r>
            <a:r>
              <a:rPr sz="2100" dirty="0" smtClean="0">
                <a:solidFill>
                  <a:srgbClr val="C00000"/>
                </a:solidFill>
                <a:latin typeface="Times New Roman"/>
                <a:cs typeface="Times New Roman"/>
              </a:rPr>
              <a:t>:</a:t>
            </a:r>
            <a:endParaRPr sz="2100" dirty="0" smtClean="0">
              <a:latin typeface="Times New Roman"/>
              <a:cs typeface="Times New Roman"/>
            </a:endParaRPr>
          </a:p>
          <a:p>
            <a:pPr marL="927100" marR="5130800" indent="-640715">
              <a:lnSpc>
                <a:spcPct val="112100"/>
              </a:lnSpc>
              <a:spcBef>
                <a:spcPts val="175"/>
              </a:spcBef>
            </a:pPr>
            <a:r>
              <a:rPr sz="1900" b="1" spc="-5" dirty="0" smtClean="0">
                <a:solidFill>
                  <a:srgbClr val="00AF50"/>
                </a:solidFill>
                <a:latin typeface="Times New Roman"/>
                <a:cs typeface="Times New Roman"/>
              </a:rPr>
              <a:t>class </a:t>
            </a:r>
            <a:r>
              <a:rPr sz="1900" b="1" spc="-5" dirty="0">
                <a:solidFill>
                  <a:srgbClr val="C00000"/>
                </a:solidFill>
                <a:latin typeface="Times New Roman"/>
                <a:cs typeface="Times New Roman"/>
              </a:rPr>
              <a:t>Baseclass</a:t>
            </a:r>
            <a:r>
              <a:rPr sz="1900" b="1" spc="-5" dirty="0">
                <a:solidFill>
                  <a:srgbClr val="00AF50"/>
                </a:solidFill>
                <a:latin typeface="Times New Roman"/>
                <a:cs typeface="Times New Roman"/>
              </a:rPr>
              <a:t>(Object): </a:t>
            </a:r>
            <a:r>
              <a:rPr sz="1900" b="1" dirty="0">
                <a:solidFill>
                  <a:srgbClr val="00AF50"/>
                </a:solidFill>
                <a:latin typeface="Times New Roman"/>
                <a:cs typeface="Times New Roman"/>
              </a:rPr>
              <a:t> </a:t>
            </a:r>
            <a:r>
              <a:rPr sz="1900" b="1" spc="-5" dirty="0">
                <a:solidFill>
                  <a:srgbClr val="00AF50"/>
                </a:solidFill>
                <a:latin typeface="Times New Roman"/>
                <a:cs typeface="Times New Roman"/>
              </a:rPr>
              <a:t>body_o</a:t>
            </a:r>
            <a:r>
              <a:rPr sz="1900" b="1" dirty="0">
                <a:solidFill>
                  <a:srgbClr val="00AF50"/>
                </a:solidFill>
                <a:latin typeface="Times New Roman"/>
                <a:cs typeface="Times New Roman"/>
              </a:rPr>
              <a:t>f</a:t>
            </a:r>
            <a:r>
              <a:rPr sz="1900" b="1" spc="-5" dirty="0">
                <a:solidFill>
                  <a:srgbClr val="00AF50"/>
                </a:solidFill>
                <a:latin typeface="Times New Roman"/>
                <a:cs typeface="Times New Roman"/>
              </a:rPr>
              <a:t>_base_</a:t>
            </a:r>
            <a:r>
              <a:rPr sz="1900" b="1" spc="-15" dirty="0">
                <a:solidFill>
                  <a:srgbClr val="00AF50"/>
                </a:solidFill>
                <a:latin typeface="Times New Roman"/>
                <a:cs typeface="Times New Roman"/>
              </a:rPr>
              <a:t>c</a:t>
            </a:r>
            <a:r>
              <a:rPr sz="1900" b="1" spc="-5" dirty="0">
                <a:solidFill>
                  <a:srgbClr val="00AF50"/>
                </a:solidFill>
                <a:latin typeface="Times New Roman"/>
                <a:cs typeface="Times New Roman"/>
              </a:rPr>
              <a:t>lass</a:t>
            </a:r>
            <a:endParaRPr sz="1900" dirty="0">
              <a:latin typeface="Times New Roman"/>
              <a:cs typeface="Times New Roman"/>
            </a:endParaRPr>
          </a:p>
          <a:p>
            <a:pPr marL="286385">
              <a:lnSpc>
                <a:spcPct val="100000"/>
              </a:lnSpc>
              <a:spcBef>
                <a:spcPts val="445"/>
              </a:spcBef>
            </a:pPr>
            <a:r>
              <a:rPr sz="1900" b="1" spc="-5" dirty="0">
                <a:solidFill>
                  <a:srgbClr val="00AF50"/>
                </a:solidFill>
                <a:latin typeface="Times New Roman"/>
                <a:cs typeface="Times New Roman"/>
              </a:rPr>
              <a:t>class</a:t>
            </a:r>
            <a:r>
              <a:rPr sz="1900" b="1" spc="-40" dirty="0">
                <a:solidFill>
                  <a:srgbClr val="00AF50"/>
                </a:solidFill>
                <a:latin typeface="Times New Roman"/>
                <a:cs typeface="Times New Roman"/>
              </a:rPr>
              <a:t> </a:t>
            </a:r>
            <a:r>
              <a:rPr sz="1900" b="1" spc="-5" dirty="0">
                <a:solidFill>
                  <a:srgbClr val="C00000"/>
                </a:solidFill>
                <a:latin typeface="Times New Roman"/>
                <a:cs typeface="Times New Roman"/>
              </a:rPr>
              <a:t>DerivedClass</a:t>
            </a:r>
            <a:r>
              <a:rPr sz="1900" b="1" spc="-5" dirty="0">
                <a:solidFill>
                  <a:srgbClr val="00AF50"/>
                </a:solidFill>
                <a:latin typeface="Times New Roman"/>
                <a:cs typeface="Times New Roman"/>
              </a:rPr>
              <a:t>(BaseClass):</a:t>
            </a:r>
            <a:endParaRPr sz="1900" dirty="0">
              <a:latin typeface="Times New Roman"/>
              <a:cs typeface="Times New Roman"/>
            </a:endParaRPr>
          </a:p>
          <a:p>
            <a:pPr marL="927100">
              <a:lnSpc>
                <a:spcPct val="100000"/>
              </a:lnSpc>
              <a:spcBef>
                <a:spcPts val="280"/>
              </a:spcBef>
            </a:pPr>
            <a:r>
              <a:rPr sz="1900" b="1" spc="-5" dirty="0">
                <a:solidFill>
                  <a:srgbClr val="00AF50"/>
                </a:solidFill>
                <a:latin typeface="Times New Roman"/>
                <a:cs typeface="Times New Roman"/>
              </a:rPr>
              <a:t>body_of_derived_clas</a:t>
            </a:r>
            <a:endParaRPr sz="1900" dirty="0">
              <a:latin typeface="Times New Roman"/>
              <a:cs typeface="Times New Roman"/>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59740" y="4411217"/>
            <a:ext cx="7841615" cy="1730602"/>
          </a:xfrm>
          <a:prstGeom prst="rect">
            <a:avLst/>
          </a:prstGeom>
        </p:spPr>
        <p:txBody>
          <a:bodyPr vert="horz" wrap="square" lIns="0" tIns="12065" rIns="0" bIns="0" rtlCol="0">
            <a:spAutoFit/>
          </a:bodyPr>
          <a:lstStyle/>
          <a:p>
            <a:pPr marL="12700" marR="5080">
              <a:lnSpc>
                <a:spcPct val="100000"/>
              </a:lnSpc>
              <a:spcBef>
                <a:spcPts val="95"/>
              </a:spcBef>
            </a:pPr>
            <a:r>
              <a:rPr lang="en-US" sz="2200" b="1" i="1" spc="-5" dirty="0" err="1" smtClean="0">
                <a:latin typeface="Times New Roman"/>
                <a:cs typeface="Times New Roman"/>
              </a:rPr>
              <a:t>Trong</a:t>
            </a:r>
            <a:r>
              <a:rPr lang="en-US" sz="2200" b="1" i="1" spc="-5" dirty="0" smtClean="0">
                <a:latin typeface="Times New Roman"/>
                <a:cs typeface="Times New Roman"/>
              </a:rPr>
              <a:t> </a:t>
            </a:r>
            <a:r>
              <a:rPr lang="en-US" sz="2200" b="1" i="1" spc="-5" dirty="0" err="1" smtClean="0">
                <a:latin typeface="Times New Roman"/>
                <a:cs typeface="Times New Roman"/>
              </a:rPr>
              <a:t>khi</a:t>
            </a:r>
            <a:r>
              <a:rPr lang="en-US" sz="2200" b="1" i="1" spc="-5" dirty="0" smtClean="0">
                <a:latin typeface="Times New Roman"/>
                <a:cs typeface="Times New Roman"/>
              </a:rPr>
              <a:t> </a:t>
            </a:r>
            <a:r>
              <a:rPr lang="en-US" sz="2200" b="1" i="1" spc="-5" dirty="0" err="1" smtClean="0">
                <a:latin typeface="Times New Roman"/>
                <a:cs typeface="Times New Roman"/>
              </a:rPr>
              <a:t>thiết</a:t>
            </a:r>
            <a:r>
              <a:rPr lang="en-US" sz="2200" b="1" i="1" spc="-5" dirty="0" smtClean="0">
                <a:latin typeface="Times New Roman"/>
                <a:cs typeface="Times New Roman"/>
              </a:rPr>
              <a:t> </a:t>
            </a:r>
            <a:r>
              <a:rPr lang="en-US" sz="2200" b="1" i="1" spc="-5" dirty="0" err="1" smtClean="0">
                <a:latin typeface="Times New Roman"/>
                <a:cs typeface="Times New Roman"/>
              </a:rPr>
              <a:t>kế</a:t>
            </a:r>
            <a:r>
              <a:rPr lang="en-US" sz="2200" b="1" i="1" spc="-5" dirty="0" smtClean="0">
                <a:latin typeface="Times New Roman"/>
                <a:cs typeface="Times New Roman"/>
              </a:rPr>
              <a:t> </a:t>
            </a:r>
            <a:r>
              <a:rPr lang="en-US" sz="2200" b="1" i="1" spc="-5" dirty="0" err="1" smtClean="0">
                <a:latin typeface="Times New Roman"/>
                <a:cs typeface="Times New Roman"/>
              </a:rPr>
              <a:t>một</a:t>
            </a:r>
            <a:r>
              <a:rPr lang="en-US" sz="2200" b="1" i="1" spc="-5" dirty="0" smtClean="0">
                <a:latin typeface="Times New Roman"/>
                <a:cs typeface="Times New Roman"/>
              </a:rPr>
              <a:t> </a:t>
            </a:r>
            <a:r>
              <a:rPr lang="en-US" sz="2200" b="1" i="1" spc="-5" dirty="0" err="1" smtClean="0">
                <a:latin typeface="Times New Roman"/>
                <a:cs typeface="Times New Roman"/>
              </a:rPr>
              <a:t>khái</a:t>
            </a:r>
            <a:r>
              <a:rPr lang="en-US" sz="2200" b="1" i="1" spc="-5" dirty="0" smtClean="0">
                <a:latin typeface="Times New Roman"/>
                <a:cs typeface="Times New Roman"/>
              </a:rPr>
              <a:t> </a:t>
            </a:r>
            <a:r>
              <a:rPr lang="en-US" sz="2200" b="1" i="1" spc="-5" dirty="0" err="1" smtClean="0">
                <a:latin typeface="Times New Roman"/>
                <a:cs typeface="Times New Roman"/>
              </a:rPr>
              <a:t>niệm</a:t>
            </a:r>
            <a:r>
              <a:rPr lang="en-US" sz="2200" b="1" i="1" spc="-5" dirty="0" smtClean="0">
                <a:latin typeface="Times New Roman"/>
                <a:cs typeface="Times New Roman"/>
              </a:rPr>
              <a:t> </a:t>
            </a:r>
            <a:r>
              <a:rPr lang="en-US" sz="2200" b="1" i="1" spc="-5" dirty="0" err="1" smtClean="0">
                <a:latin typeface="Times New Roman"/>
                <a:cs typeface="Times New Roman"/>
              </a:rPr>
              <a:t>kế</a:t>
            </a:r>
            <a:r>
              <a:rPr lang="en-US" sz="2200" b="1" i="1" spc="-5" dirty="0" smtClean="0">
                <a:latin typeface="Times New Roman"/>
                <a:cs typeface="Times New Roman"/>
              </a:rPr>
              <a:t> </a:t>
            </a:r>
            <a:r>
              <a:rPr lang="en-US" sz="2200" b="1" i="1" spc="-5" dirty="0" err="1" smtClean="0">
                <a:latin typeface="Times New Roman"/>
                <a:cs typeface="Times New Roman"/>
              </a:rPr>
              <a:t>thừa</a:t>
            </a:r>
            <a:r>
              <a:rPr lang="en-US" sz="2200" b="1" i="1" spc="-5" dirty="0" smtClean="0">
                <a:latin typeface="Times New Roman"/>
                <a:cs typeface="Times New Roman"/>
              </a:rPr>
              <a:t>, </a:t>
            </a:r>
            <a:r>
              <a:rPr lang="en-US" sz="2200" b="1" i="1" spc="-5" dirty="0" err="1" smtClean="0">
                <a:latin typeface="Times New Roman"/>
                <a:cs typeface="Times New Roman"/>
              </a:rPr>
              <a:t>hãy</a:t>
            </a:r>
            <a:r>
              <a:rPr lang="en-US" sz="2200" b="1" i="1" spc="-5" dirty="0" smtClean="0">
                <a:latin typeface="Times New Roman"/>
                <a:cs typeface="Times New Roman"/>
              </a:rPr>
              <a:t> </a:t>
            </a:r>
            <a:r>
              <a:rPr lang="en-US" sz="2200" b="1" i="1" spc="-5" dirty="0" err="1" smtClean="0">
                <a:latin typeface="Times New Roman"/>
                <a:cs typeface="Times New Roman"/>
              </a:rPr>
              <a:t>ghi</a:t>
            </a:r>
            <a:r>
              <a:rPr lang="en-US" sz="2200" b="1" i="1" spc="-5" dirty="0" smtClean="0">
                <a:latin typeface="Times New Roman"/>
                <a:cs typeface="Times New Roman"/>
              </a:rPr>
              <a:t> </a:t>
            </a:r>
            <a:r>
              <a:rPr lang="en-US" sz="2200" b="1" i="1" spc="-5" dirty="0" err="1" smtClean="0">
                <a:latin typeface="Times New Roman"/>
                <a:cs typeface="Times New Roman"/>
              </a:rPr>
              <a:t>nhớ</a:t>
            </a:r>
            <a:r>
              <a:rPr lang="en-US" sz="2200" b="1" i="1" spc="-5" dirty="0" smtClean="0">
                <a:latin typeface="Times New Roman"/>
                <a:cs typeface="Times New Roman"/>
              </a:rPr>
              <a:t> </a:t>
            </a:r>
            <a:r>
              <a:rPr lang="en-US" sz="2200" b="1" i="1" spc="-5" dirty="0" err="1" smtClean="0">
                <a:latin typeface="Times New Roman"/>
                <a:cs typeface="Times New Roman"/>
              </a:rPr>
              <a:t>những</a:t>
            </a:r>
            <a:r>
              <a:rPr lang="en-US" sz="2200" b="1" i="1" spc="-5" dirty="0" smtClean="0">
                <a:latin typeface="Times New Roman"/>
                <a:cs typeface="Times New Roman"/>
              </a:rPr>
              <a:t> </a:t>
            </a:r>
            <a:r>
              <a:rPr lang="en-US" sz="2200" b="1" i="1" spc="-5" dirty="0" err="1" smtClean="0">
                <a:latin typeface="Times New Roman"/>
                <a:cs typeface="Times New Roman"/>
              </a:rPr>
              <a:t>điểm</a:t>
            </a:r>
            <a:r>
              <a:rPr lang="en-US" sz="2200" b="1" i="1" spc="-5" dirty="0" smtClean="0">
                <a:latin typeface="Times New Roman"/>
                <a:cs typeface="Times New Roman"/>
              </a:rPr>
              <a:t> </a:t>
            </a:r>
            <a:r>
              <a:rPr lang="en-US" sz="2200" b="1" i="1" spc="-5" dirty="0" err="1" smtClean="0">
                <a:latin typeface="Times New Roman"/>
                <a:cs typeface="Times New Roman"/>
              </a:rPr>
              <a:t>chính</a:t>
            </a:r>
            <a:r>
              <a:rPr lang="en-US" sz="2200" b="1" i="1" spc="-5" dirty="0" smtClean="0">
                <a:latin typeface="Times New Roman"/>
                <a:cs typeface="Times New Roman"/>
              </a:rPr>
              <a:t> </a:t>
            </a:r>
            <a:r>
              <a:rPr lang="en-US" sz="2200" b="1" i="1" spc="-5" dirty="0" err="1" smtClean="0">
                <a:latin typeface="Times New Roman"/>
                <a:cs typeface="Times New Roman"/>
              </a:rPr>
              <a:t>sau</a:t>
            </a:r>
            <a:r>
              <a:rPr lang="en-US" sz="2200" b="1" i="1" spc="-5" dirty="0" smtClean="0">
                <a:latin typeface="Times New Roman"/>
                <a:cs typeface="Times New Roman"/>
              </a:rPr>
              <a:t> </a:t>
            </a:r>
            <a:r>
              <a:rPr lang="en-US" sz="2200" b="1" i="1" spc="-5" dirty="0" err="1" smtClean="0">
                <a:latin typeface="Times New Roman"/>
                <a:cs typeface="Times New Roman"/>
              </a:rPr>
              <a:t>đây</a:t>
            </a:r>
            <a:r>
              <a:rPr lang="en-US" sz="2200" b="1" i="1" spc="-5" dirty="0" smtClean="0">
                <a:latin typeface="Times New Roman"/>
                <a:cs typeface="Times New Roman"/>
              </a:rPr>
              <a:t>.</a:t>
            </a:r>
          </a:p>
          <a:p>
            <a:pPr marL="469900" marR="5080" indent="-457200">
              <a:lnSpc>
                <a:spcPct val="100000"/>
              </a:lnSpc>
              <a:spcBef>
                <a:spcPts val="95"/>
              </a:spcBef>
              <a:buFont typeface="Wingdings" panose="05000000000000000000" pitchFamily="2" charset="2"/>
              <a:buChar char="Ø"/>
            </a:pPr>
            <a:r>
              <a:rPr lang="vi-VN" sz="2200" spc="-5" dirty="0" smtClean="0">
                <a:latin typeface="Times New Roman"/>
                <a:cs typeface="Times New Roman"/>
              </a:rPr>
              <a:t>Loại phụ không bao giờ triển khai ít chức năng hơn loại siêu</a:t>
            </a:r>
            <a:endParaRPr lang="en-US" sz="2200" spc="-5" dirty="0" smtClean="0">
              <a:latin typeface="Times New Roman"/>
              <a:cs typeface="Times New Roman"/>
            </a:endParaRPr>
          </a:p>
          <a:p>
            <a:pPr marL="469900" marR="5080" indent="-457200">
              <a:lnSpc>
                <a:spcPct val="100000"/>
              </a:lnSpc>
              <a:spcBef>
                <a:spcPts val="95"/>
              </a:spcBef>
              <a:buFont typeface="Wingdings" panose="05000000000000000000" pitchFamily="2" charset="2"/>
              <a:buChar char="Ø"/>
            </a:pPr>
            <a:r>
              <a:rPr lang="vi-VN" sz="2200" spc="-5" dirty="0" smtClean="0">
                <a:latin typeface="Times New Roman"/>
                <a:cs typeface="Times New Roman"/>
              </a:rPr>
              <a:t>Kế thừa không bao giờ được sâu hơn hai cấp</a:t>
            </a:r>
            <a:endParaRPr lang="en-US" sz="2200" spc="-5" dirty="0" smtClean="0">
              <a:latin typeface="Times New Roman"/>
              <a:cs typeface="Times New Roman"/>
            </a:endParaRPr>
          </a:p>
          <a:p>
            <a:pPr marL="469900" marR="5080" indent="-457200">
              <a:lnSpc>
                <a:spcPct val="100000"/>
              </a:lnSpc>
              <a:spcBef>
                <a:spcPts val="95"/>
              </a:spcBef>
              <a:buFont typeface="Wingdings" panose="05000000000000000000" pitchFamily="2" charset="2"/>
              <a:buChar char="Ø"/>
            </a:pPr>
            <a:r>
              <a:rPr lang="vi-VN" sz="2200" spc="-5" dirty="0" smtClean="0">
                <a:latin typeface="Times New Roman"/>
                <a:cs typeface="Times New Roman"/>
              </a:rPr>
              <a:t>Chúng tôi sử dụng kế thừa khi chúng tôi muốn tránh mã thừa.</a:t>
            </a:r>
            <a:endParaRPr sz="2200" dirty="0">
              <a:latin typeface="Times New Roman"/>
              <a:cs typeface="Times New Roman"/>
            </a:endParaRPr>
          </a:p>
        </p:txBody>
      </p:sp>
      <p:pic>
        <p:nvPicPr>
          <p:cNvPr id="3" name="object 3"/>
          <p:cNvPicPr/>
          <p:nvPr/>
        </p:nvPicPr>
        <p:blipFill>
          <a:blip r:embed="rId2" cstate="print"/>
          <a:stretch>
            <a:fillRect/>
          </a:stretch>
        </p:blipFill>
        <p:spPr>
          <a:xfrm>
            <a:off x="2667000" y="850391"/>
            <a:ext cx="3346704" cy="3493008"/>
          </a:xfrm>
          <a:prstGeom prst="rect">
            <a:avLst/>
          </a:prstGeom>
        </p:spPr>
      </p:pic>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245"/>
              </a:lnSpc>
            </a:pPr>
            <a:r>
              <a:rPr spc="-10" dirty="0"/>
              <a:t>7</a:t>
            </a:r>
            <a:r>
              <a:rPr spc="-5" dirty="0"/>
              <a:t>/</a:t>
            </a:r>
            <a:r>
              <a:rPr spc="-10" dirty="0"/>
              <a:t>2</a:t>
            </a:r>
            <a:r>
              <a:rPr dirty="0"/>
              <a:t>6</a:t>
            </a:r>
            <a:r>
              <a:rPr spc="-10" dirty="0"/>
              <a:t>/2</a:t>
            </a:r>
            <a:r>
              <a:rPr dirty="0"/>
              <a:t>0</a:t>
            </a:r>
            <a:r>
              <a:rPr spc="-5" dirty="0"/>
              <a:t>1</a:t>
            </a:r>
            <a:r>
              <a:rPr dirty="0"/>
              <a:t>4</a:t>
            </a:r>
          </a:p>
        </p:txBody>
      </p:sp>
      <p:sp>
        <p:nvSpPr>
          <p:cNvPr id="5" name="object 5"/>
          <p:cNvSpPr txBox="1">
            <a:spLocks noGrp="1"/>
          </p:cNvSpPr>
          <p:nvPr>
            <p:ph type="dt" sz="half" idx="6"/>
          </p:nvPr>
        </p:nvSpPr>
        <p:spPr>
          <a:prstGeom prst="rect">
            <a:avLst/>
          </a:prstGeom>
        </p:spPr>
        <p:txBody>
          <a:bodyPr vert="horz" wrap="square" lIns="0" tIns="0" rIns="0" bIns="0" rtlCol="0">
            <a:spAutoFit/>
          </a:bodyPr>
          <a:lstStyle/>
          <a:p>
            <a:pPr marL="12700">
              <a:lnSpc>
                <a:spcPts val="1245"/>
              </a:lnSpc>
            </a:pPr>
            <a:r>
              <a:rPr dirty="0"/>
              <a:t>V</a:t>
            </a:r>
            <a:r>
              <a:rPr spc="-10" dirty="0"/>
              <a:t>Y</a:t>
            </a:r>
            <a:r>
              <a:rPr spc="-5" dirty="0"/>
              <a:t>BH</a:t>
            </a:r>
            <a:r>
              <a:rPr spc="-120" dirty="0"/>
              <a:t>A</a:t>
            </a:r>
            <a:r>
              <a:rPr spc="-114" dirty="0"/>
              <a:t>V</a:t>
            </a:r>
            <a:r>
              <a:rPr dirty="0"/>
              <a:t>A</a:t>
            </a:r>
            <a:r>
              <a:rPr spc="-45" dirty="0"/>
              <a:t> </a:t>
            </a:r>
            <a:r>
              <a:rPr spc="-10" dirty="0"/>
              <a:t>T</a:t>
            </a:r>
            <a:r>
              <a:rPr spc="-30" dirty="0"/>
              <a:t>E</a:t>
            </a:r>
            <a:r>
              <a:rPr spc="-5" dirty="0"/>
              <a:t>C</a:t>
            </a:r>
            <a:r>
              <a:rPr spc="-10" dirty="0"/>
              <a:t>H</a:t>
            </a:r>
            <a:r>
              <a:rPr dirty="0"/>
              <a:t>N</a:t>
            </a:r>
            <a:r>
              <a:rPr spc="-10" dirty="0"/>
              <a:t>OLO</a:t>
            </a:r>
            <a:r>
              <a:rPr dirty="0"/>
              <a:t>G</a:t>
            </a:r>
            <a:r>
              <a:rPr spc="-5" dirty="0"/>
              <a:t>I</a:t>
            </a:r>
            <a:r>
              <a:rPr dirty="0"/>
              <a:t>ES</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245"/>
              </a:lnSpc>
            </a:pPr>
            <a:fld id="{81D60167-4931-47E6-BA6A-407CBD079E47}" type="slidenum">
              <a:rPr dirty="0"/>
              <a:t>13</a:t>
            </a:fld>
            <a:endParaRPr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35940" y="1089405"/>
            <a:ext cx="8072120" cy="2089675"/>
          </a:xfrm>
          <a:prstGeom prst="rect">
            <a:avLst/>
          </a:prstGeom>
        </p:spPr>
        <p:txBody>
          <a:bodyPr vert="horz" wrap="square" lIns="0" tIns="12065" rIns="0" bIns="0" rtlCol="0">
            <a:spAutoFit/>
          </a:bodyPr>
          <a:lstStyle/>
          <a:p>
            <a:pPr marL="286385" marR="5080">
              <a:lnSpc>
                <a:spcPct val="100000"/>
              </a:lnSpc>
              <a:spcBef>
                <a:spcPts val="95"/>
              </a:spcBef>
            </a:pPr>
            <a:r>
              <a:rPr lang="en-US" sz="2500" spc="-65" dirty="0" smtClean="0">
                <a:latin typeface="Times New Roman"/>
                <a:cs typeface="Times New Roman"/>
              </a:rPr>
              <a:t>Two built-in functions  </a:t>
            </a:r>
            <a:r>
              <a:rPr sz="2500" i="1" dirty="0" err="1" smtClean="0">
                <a:latin typeface="Times New Roman"/>
                <a:cs typeface="Times New Roman"/>
              </a:rPr>
              <a:t>isinstance</a:t>
            </a:r>
            <a:r>
              <a:rPr sz="2500" i="1" dirty="0">
                <a:latin typeface="Times New Roman"/>
                <a:cs typeface="Times New Roman"/>
              </a:rPr>
              <a:t>()</a:t>
            </a:r>
            <a:r>
              <a:rPr sz="2500" i="1" spc="140" dirty="0">
                <a:latin typeface="Times New Roman"/>
                <a:cs typeface="Times New Roman"/>
              </a:rPr>
              <a:t> </a:t>
            </a:r>
            <a:r>
              <a:rPr sz="2500" spc="-5" dirty="0">
                <a:latin typeface="Times New Roman"/>
                <a:cs typeface="Times New Roman"/>
              </a:rPr>
              <a:t>and</a:t>
            </a:r>
            <a:r>
              <a:rPr sz="2500" spc="125" dirty="0">
                <a:latin typeface="Times New Roman"/>
                <a:cs typeface="Times New Roman"/>
              </a:rPr>
              <a:t> </a:t>
            </a:r>
            <a:r>
              <a:rPr sz="2500" i="1" dirty="0">
                <a:latin typeface="Times New Roman"/>
                <a:cs typeface="Times New Roman"/>
              </a:rPr>
              <a:t>issubclass()</a:t>
            </a:r>
            <a:r>
              <a:rPr sz="2500" i="1" spc="135" dirty="0">
                <a:latin typeface="Times New Roman"/>
                <a:cs typeface="Times New Roman"/>
              </a:rPr>
              <a:t> </a:t>
            </a:r>
            <a:r>
              <a:rPr lang="vi-VN" sz="2500" dirty="0" smtClean="0">
                <a:latin typeface="Times New Roman"/>
                <a:cs typeface="Times New Roman"/>
              </a:rPr>
              <a:t>được sử dụng để kiểm tra tài sản thừa kế</a:t>
            </a:r>
            <a:r>
              <a:rPr sz="2500" spc="-5" dirty="0" smtClean="0">
                <a:latin typeface="Times New Roman"/>
                <a:cs typeface="Times New Roman"/>
              </a:rPr>
              <a:t>.</a:t>
            </a:r>
            <a:endParaRPr sz="2500" dirty="0">
              <a:latin typeface="Times New Roman"/>
              <a:cs typeface="Times New Roman"/>
            </a:endParaRPr>
          </a:p>
          <a:p>
            <a:pPr marL="286385" marR="6350" indent="-274320">
              <a:lnSpc>
                <a:spcPct val="100000"/>
              </a:lnSpc>
              <a:spcBef>
                <a:spcPts val="600"/>
              </a:spcBef>
              <a:buClr>
                <a:srgbClr val="0AD0D9"/>
              </a:buClr>
              <a:buSzPct val="90000"/>
              <a:buFont typeface="Wingdings"/>
              <a:buChar char=""/>
              <a:tabLst>
                <a:tab pos="287020" algn="l"/>
              </a:tabLst>
            </a:pPr>
            <a:r>
              <a:rPr sz="2500" spc="60" dirty="0" smtClean="0">
                <a:latin typeface="Times New Roman"/>
                <a:cs typeface="Times New Roman"/>
              </a:rPr>
              <a:t> </a:t>
            </a:r>
            <a:r>
              <a:rPr lang="en-US" sz="2500" spc="60" dirty="0" err="1" smtClean="0">
                <a:latin typeface="Times New Roman"/>
                <a:cs typeface="Times New Roman"/>
              </a:rPr>
              <a:t>Hàm</a:t>
            </a:r>
            <a:r>
              <a:rPr lang="en-US" sz="2500" spc="60" dirty="0" smtClean="0">
                <a:latin typeface="Times New Roman"/>
                <a:cs typeface="Times New Roman"/>
              </a:rPr>
              <a:t> </a:t>
            </a:r>
            <a:r>
              <a:rPr sz="2500" dirty="0" err="1" smtClean="0">
                <a:latin typeface="Times New Roman"/>
                <a:cs typeface="Times New Roman"/>
              </a:rPr>
              <a:t>isinstance</a:t>
            </a:r>
            <a:r>
              <a:rPr sz="2500" dirty="0">
                <a:latin typeface="Times New Roman"/>
                <a:cs typeface="Times New Roman"/>
              </a:rPr>
              <a:t>()</a:t>
            </a:r>
            <a:r>
              <a:rPr sz="2500" spc="75" dirty="0">
                <a:latin typeface="Times New Roman"/>
                <a:cs typeface="Times New Roman"/>
              </a:rPr>
              <a:t> </a:t>
            </a:r>
            <a:r>
              <a:rPr lang="en-US" sz="2500" dirty="0" err="1" smtClean="0">
                <a:latin typeface="Times New Roman"/>
                <a:cs typeface="Times New Roman"/>
              </a:rPr>
              <a:t>trả</a:t>
            </a:r>
            <a:r>
              <a:rPr lang="en-US" sz="2500" dirty="0" smtClean="0">
                <a:latin typeface="Times New Roman"/>
                <a:cs typeface="Times New Roman"/>
              </a:rPr>
              <a:t> </a:t>
            </a:r>
            <a:r>
              <a:rPr lang="en-US" sz="2500" dirty="0" err="1" smtClean="0">
                <a:latin typeface="Times New Roman"/>
                <a:cs typeface="Times New Roman"/>
              </a:rPr>
              <a:t>giá</a:t>
            </a:r>
            <a:r>
              <a:rPr lang="en-US" sz="2500" dirty="0" smtClean="0">
                <a:latin typeface="Times New Roman"/>
                <a:cs typeface="Times New Roman"/>
              </a:rPr>
              <a:t> </a:t>
            </a:r>
            <a:r>
              <a:rPr lang="en-US" sz="2500" dirty="0" err="1" smtClean="0">
                <a:latin typeface="Times New Roman"/>
                <a:cs typeface="Times New Roman"/>
              </a:rPr>
              <a:t>trị</a:t>
            </a:r>
            <a:r>
              <a:rPr sz="2500" spc="75" dirty="0" smtClean="0">
                <a:latin typeface="Times New Roman"/>
                <a:cs typeface="Times New Roman"/>
              </a:rPr>
              <a:t> </a:t>
            </a:r>
            <a:r>
              <a:rPr sz="2500" spc="-25" dirty="0">
                <a:latin typeface="Times New Roman"/>
                <a:cs typeface="Times New Roman"/>
              </a:rPr>
              <a:t>True</a:t>
            </a:r>
            <a:r>
              <a:rPr sz="2500" spc="65" dirty="0">
                <a:latin typeface="Times New Roman"/>
                <a:cs typeface="Times New Roman"/>
              </a:rPr>
              <a:t> </a:t>
            </a:r>
            <a:r>
              <a:rPr lang="en-US" sz="2500" spc="65" dirty="0" err="1" smtClean="0">
                <a:latin typeface="Times New Roman"/>
                <a:cs typeface="Times New Roman"/>
              </a:rPr>
              <a:t>nếu</a:t>
            </a:r>
            <a:r>
              <a:rPr lang="en-US" sz="2500" spc="65" dirty="0" smtClean="0">
                <a:latin typeface="Times New Roman"/>
                <a:cs typeface="Times New Roman"/>
              </a:rPr>
              <a:t> </a:t>
            </a:r>
            <a:r>
              <a:rPr lang="en-US" sz="2500" spc="65" dirty="0" err="1" smtClean="0">
                <a:latin typeface="Times New Roman"/>
                <a:cs typeface="Times New Roman"/>
              </a:rPr>
              <a:t>đồi</a:t>
            </a:r>
            <a:r>
              <a:rPr lang="en-US" sz="2500" spc="65" dirty="0" smtClean="0">
                <a:latin typeface="Times New Roman"/>
                <a:cs typeface="Times New Roman"/>
              </a:rPr>
              <a:t> </a:t>
            </a:r>
            <a:r>
              <a:rPr lang="en-US" sz="2500" spc="65" dirty="0" err="1" smtClean="0">
                <a:latin typeface="Times New Roman"/>
                <a:cs typeface="Times New Roman"/>
              </a:rPr>
              <a:t>tượng</a:t>
            </a:r>
            <a:r>
              <a:rPr lang="en-US" sz="2500" spc="65" dirty="0" smtClean="0">
                <a:latin typeface="Times New Roman"/>
                <a:cs typeface="Times New Roman"/>
              </a:rPr>
              <a:t> </a:t>
            </a:r>
            <a:r>
              <a:rPr lang="en-US" sz="2500" spc="65" dirty="0" err="1" smtClean="0">
                <a:latin typeface="Times New Roman"/>
                <a:cs typeface="Times New Roman"/>
              </a:rPr>
              <a:t>là</a:t>
            </a:r>
            <a:r>
              <a:rPr lang="en-US" sz="2500" spc="65" dirty="0" smtClean="0">
                <a:latin typeface="Times New Roman"/>
                <a:cs typeface="Times New Roman"/>
              </a:rPr>
              <a:t> </a:t>
            </a:r>
            <a:r>
              <a:rPr lang="en-US" sz="2500" spc="65" dirty="0" err="1" smtClean="0">
                <a:latin typeface="Times New Roman"/>
                <a:cs typeface="Times New Roman"/>
              </a:rPr>
              <a:t>một</a:t>
            </a:r>
            <a:r>
              <a:rPr lang="en-US" sz="2500" spc="65" dirty="0" smtClean="0">
                <a:latin typeface="Times New Roman"/>
                <a:cs typeface="Times New Roman"/>
              </a:rPr>
              <a:t> i</a:t>
            </a:r>
            <a:r>
              <a:rPr sz="2500" dirty="0" smtClean="0">
                <a:latin typeface="Times New Roman"/>
                <a:cs typeface="Times New Roman"/>
              </a:rPr>
              <a:t>nstance </a:t>
            </a:r>
            <a:r>
              <a:rPr lang="en-US" sz="2500" dirty="0" err="1" smtClean="0">
                <a:latin typeface="Times New Roman"/>
                <a:cs typeface="Times New Roman"/>
              </a:rPr>
              <a:t>của</a:t>
            </a:r>
            <a:r>
              <a:rPr lang="en-US" sz="2500" dirty="0" smtClean="0">
                <a:latin typeface="Times New Roman"/>
                <a:cs typeface="Times New Roman"/>
              </a:rPr>
              <a:t> </a:t>
            </a:r>
            <a:r>
              <a:rPr lang="en-US" sz="2500" dirty="0" err="1" smtClean="0">
                <a:latin typeface="Times New Roman"/>
                <a:cs typeface="Times New Roman"/>
              </a:rPr>
              <a:t>lớp</a:t>
            </a:r>
            <a:r>
              <a:rPr lang="en-US" sz="2500" dirty="0" smtClean="0">
                <a:latin typeface="Times New Roman"/>
                <a:cs typeface="Times New Roman"/>
              </a:rPr>
              <a:t> </a:t>
            </a:r>
            <a:r>
              <a:rPr lang="en-US" sz="2500" dirty="0" err="1" smtClean="0">
                <a:latin typeface="Times New Roman"/>
                <a:cs typeface="Times New Roman"/>
              </a:rPr>
              <a:t>hoặc</a:t>
            </a:r>
            <a:r>
              <a:rPr lang="en-US" sz="2500" dirty="0" smtClean="0">
                <a:latin typeface="Times New Roman"/>
                <a:cs typeface="Times New Roman"/>
              </a:rPr>
              <a:t> </a:t>
            </a:r>
            <a:r>
              <a:rPr lang="en-US" sz="2500" dirty="0" err="1" smtClean="0">
                <a:latin typeface="Times New Roman"/>
                <a:cs typeface="Times New Roman"/>
              </a:rPr>
              <a:t>từ</a:t>
            </a:r>
            <a:r>
              <a:rPr lang="en-US" sz="2500" dirty="0" smtClean="0">
                <a:latin typeface="Times New Roman"/>
                <a:cs typeface="Times New Roman"/>
              </a:rPr>
              <a:t> </a:t>
            </a:r>
            <a:r>
              <a:rPr lang="en-US" sz="2500" dirty="0" err="1" smtClean="0">
                <a:latin typeface="Times New Roman"/>
                <a:cs typeface="Times New Roman"/>
              </a:rPr>
              <a:t>các</a:t>
            </a:r>
            <a:r>
              <a:rPr lang="en-US" sz="2500" dirty="0" smtClean="0">
                <a:latin typeface="Times New Roman"/>
                <a:cs typeface="Times New Roman"/>
              </a:rPr>
              <a:t> </a:t>
            </a:r>
            <a:r>
              <a:rPr lang="en-US" sz="2500" dirty="0" err="1" smtClean="0">
                <a:latin typeface="Times New Roman"/>
                <a:cs typeface="Times New Roman"/>
              </a:rPr>
              <a:t>lớp</a:t>
            </a:r>
            <a:r>
              <a:rPr lang="en-US" sz="2500" dirty="0" smtClean="0">
                <a:latin typeface="Times New Roman"/>
                <a:cs typeface="Times New Roman"/>
              </a:rPr>
              <a:t> </a:t>
            </a:r>
            <a:r>
              <a:rPr lang="en-US" sz="2500" dirty="0" err="1" smtClean="0">
                <a:latin typeface="Times New Roman"/>
                <a:cs typeface="Times New Roman"/>
              </a:rPr>
              <a:t>được</a:t>
            </a:r>
            <a:r>
              <a:rPr lang="en-US" sz="2500" dirty="0" smtClean="0">
                <a:latin typeface="Times New Roman"/>
                <a:cs typeface="Times New Roman"/>
              </a:rPr>
              <a:t> </a:t>
            </a:r>
            <a:r>
              <a:rPr lang="en-US" sz="2500" dirty="0" err="1" smtClean="0">
                <a:latin typeface="Times New Roman"/>
                <a:cs typeface="Times New Roman"/>
              </a:rPr>
              <a:t>lấy</a:t>
            </a:r>
            <a:r>
              <a:rPr lang="en-US" sz="2500" dirty="0" smtClean="0">
                <a:latin typeface="Times New Roman"/>
                <a:cs typeface="Times New Roman"/>
              </a:rPr>
              <a:t> </a:t>
            </a:r>
            <a:r>
              <a:rPr lang="en-US" sz="2500" dirty="0" err="1" smtClean="0">
                <a:latin typeface="Times New Roman"/>
                <a:cs typeface="Times New Roman"/>
              </a:rPr>
              <a:t>ra</a:t>
            </a:r>
            <a:r>
              <a:rPr lang="en-US" sz="2500" dirty="0" smtClean="0">
                <a:latin typeface="Times New Roman"/>
                <a:cs typeface="Times New Roman"/>
              </a:rPr>
              <a:t> </a:t>
            </a:r>
            <a:r>
              <a:rPr lang="en-US" sz="2500" dirty="0" err="1" smtClean="0">
                <a:latin typeface="Times New Roman"/>
                <a:cs typeface="Times New Roman"/>
              </a:rPr>
              <a:t>từ</a:t>
            </a:r>
            <a:r>
              <a:rPr lang="en-US" sz="2500" dirty="0" smtClean="0">
                <a:latin typeface="Times New Roman"/>
                <a:cs typeface="Times New Roman"/>
              </a:rPr>
              <a:t> </a:t>
            </a:r>
            <a:r>
              <a:rPr lang="en-US" sz="2500" dirty="0" err="1" smtClean="0">
                <a:latin typeface="Times New Roman"/>
                <a:cs typeface="Times New Roman"/>
              </a:rPr>
              <a:t>nó</a:t>
            </a:r>
            <a:r>
              <a:rPr lang="en-US" sz="2500" dirty="0" smtClean="0">
                <a:latin typeface="Times New Roman"/>
                <a:cs typeface="Times New Roman"/>
              </a:rPr>
              <a:t>.</a:t>
            </a:r>
            <a:endParaRPr sz="2500" dirty="0">
              <a:latin typeface="Times New Roman"/>
              <a:cs typeface="Times New Roman"/>
            </a:endParaRPr>
          </a:p>
          <a:p>
            <a:pPr marL="286385" marR="6350" indent="-274320">
              <a:lnSpc>
                <a:spcPct val="100000"/>
              </a:lnSpc>
              <a:spcBef>
                <a:spcPts val="600"/>
              </a:spcBef>
              <a:buClr>
                <a:srgbClr val="0AD0D9"/>
              </a:buClr>
              <a:buSzPct val="90000"/>
              <a:buFont typeface="Wingdings"/>
              <a:buChar char=""/>
              <a:tabLst>
                <a:tab pos="287020" algn="l"/>
                <a:tab pos="1108075" algn="l"/>
                <a:tab pos="1753235" algn="l"/>
                <a:tab pos="2644775" algn="l"/>
                <a:tab pos="3451225" algn="l"/>
                <a:tab pos="3883660" algn="l"/>
                <a:tab pos="4970780" algn="l"/>
                <a:tab pos="6112510" algn="l"/>
                <a:tab pos="6917055" algn="l"/>
                <a:tab pos="7491730" algn="l"/>
              </a:tabLst>
            </a:pPr>
            <a:r>
              <a:rPr lang="vi-VN" sz="2500" spc="-5" dirty="0" smtClean="0">
                <a:latin typeface="Times New Roman"/>
                <a:cs typeface="Times New Roman"/>
              </a:rPr>
              <a:t>Mỗi và mọi lớp trong Python kế thừa từ đối tượng lớp cơ sở</a:t>
            </a:r>
            <a:endParaRPr sz="2500" dirty="0">
              <a:latin typeface="Times New Roman"/>
              <a:cs typeface="Times New Roman"/>
            </a:endParaRPr>
          </a:p>
        </p:txBody>
      </p:sp>
      <p:sp>
        <p:nvSpPr>
          <p:cNvPr id="3" name="object 3"/>
          <p:cNvSpPr txBox="1">
            <a:spLocks noGrp="1"/>
          </p:cNvSpPr>
          <p:nvPr>
            <p:ph type="ftr" sz="quarter" idx="5"/>
          </p:nvPr>
        </p:nvSpPr>
        <p:spPr>
          <a:prstGeom prst="rect">
            <a:avLst/>
          </a:prstGeom>
        </p:spPr>
        <p:txBody>
          <a:bodyPr vert="horz" wrap="square" lIns="0" tIns="0" rIns="0" bIns="0" rtlCol="0">
            <a:spAutoFit/>
          </a:bodyPr>
          <a:lstStyle/>
          <a:p>
            <a:pPr marL="12700">
              <a:lnSpc>
                <a:spcPts val="1245"/>
              </a:lnSpc>
            </a:pPr>
            <a:r>
              <a:rPr spc="-10" dirty="0"/>
              <a:t>7</a:t>
            </a:r>
            <a:r>
              <a:rPr spc="-5" dirty="0"/>
              <a:t>/</a:t>
            </a:r>
            <a:r>
              <a:rPr spc="-10" dirty="0"/>
              <a:t>2</a:t>
            </a:r>
            <a:r>
              <a:rPr dirty="0"/>
              <a:t>6</a:t>
            </a:r>
            <a:r>
              <a:rPr spc="-10" dirty="0"/>
              <a:t>/2</a:t>
            </a:r>
            <a:r>
              <a:rPr dirty="0"/>
              <a:t>0</a:t>
            </a:r>
            <a:r>
              <a:rPr spc="-5" dirty="0"/>
              <a:t>1</a:t>
            </a:r>
            <a:r>
              <a:rPr dirty="0"/>
              <a:t>4</a:t>
            </a:r>
          </a:p>
        </p:txBody>
      </p:sp>
      <p:sp>
        <p:nvSpPr>
          <p:cNvPr id="4" name="object 4"/>
          <p:cNvSpPr txBox="1">
            <a:spLocks noGrp="1"/>
          </p:cNvSpPr>
          <p:nvPr>
            <p:ph type="dt" sz="half" idx="6"/>
          </p:nvPr>
        </p:nvSpPr>
        <p:spPr>
          <a:prstGeom prst="rect">
            <a:avLst/>
          </a:prstGeom>
        </p:spPr>
        <p:txBody>
          <a:bodyPr vert="horz" wrap="square" lIns="0" tIns="0" rIns="0" bIns="0" rtlCol="0">
            <a:spAutoFit/>
          </a:bodyPr>
          <a:lstStyle/>
          <a:p>
            <a:pPr marL="12700">
              <a:lnSpc>
                <a:spcPts val="1245"/>
              </a:lnSpc>
            </a:pPr>
            <a:r>
              <a:rPr dirty="0"/>
              <a:t>V</a:t>
            </a:r>
            <a:r>
              <a:rPr spc="-10" dirty="0"/>
              <a:t>Y</a:t>
            </a:r>
            <a:r>
              <a:rPr spc="-5" dirty="0"/>
              <a:t>BH</a:t>
            </a:r>
            <a:r>
              <a:rPr spc="-120" dirty="0"/>
              <a:t>A</a:t>
            </a:r>
            <a:r>
              <a:rPr spc="-114" dirty="0"/>
              <a:t>V</a:t>
            </a:r>
            <a:r>
              <a:rPr dirty="0"/>
              <a:t>A</a:t>
            </a:r>
            <a:r>
              <a:rPr spc="-45" dirty="0"/>
              <a:t> </a:t>
            </a:r>
            <a:r>
              <a:rPr spc="-10" dirty="0"/>
              <a:t>T</a:t>
            </a:r>
            <a:r>
              <a:rPr spc="-30" dirty="0"/>
              <a:t>E</a:t>
            </a:r>
            <a:r>
              <a:rPr spc="-5" dirty="0"/>
              <a:t>C</a:t>
            </a:r>
            <a:r>
              <a:rPr spc="-10" dirty="0"/>
              <a:t>H</a:t>
            </a:r>
            <a:r>
              <a:rPr dirty="0"/>
              <a:t>N</a:t>
            </a:r>
            <a:r>
              <a:rPr spc="-10" dirty="0"/>
              <a:t>OLO</a:t>
            </a:r>
            <a:r>
              <a:rPr dirty="0"/>
              <a:t>G</a:t>
            </a:r>
            <a:r>
              <a:rPr spc="-5" dirty="0"/>
              <a:t>I</a:t>
            </a:r>
            <a:r>
              <a:rPr dirty="0"/>
              <a:t>ES</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245"/>
              </a:lnSpc>
            </a:pPr>
            <a:fld id="{81D60167-4931-47E6-BA6A-407CBD079E47}" type="slidenum">
              <a:rPr dirty="0"/>
              <a:t>14</a:t>
            </a:fld>
            <a:endParaRPr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720085" y="610870"/>
            <a:ext cx="3321050" cy="696595"/>
          </a:xfrm>
          <a:prstGeom prst="rect">
            <a:avLst/>
          </a:prstGeom>
        </p:spPr>
        <p:txBody>
          <a:bodyPr vert="horz" wrap="square" lIns="0" tIns="13335" rIns="0" bIns="0" rtlCol="0">
            <a:spAutoFit/>
          </a:bodyPr>
          <a:lstStyle/>
          <a:p>
            <a:pPr marL="12700">
              <a:lnSpc>
                <a:spcPct val="100000"/>
              </a:lnSpc>
              <a:spcBef>
                <a:spcPts val="105"/>
              </a:spcBef>
            </a:pPr>
            <a:r>
              <a:rPr lang="en-US" sz="4400" dirty="0" err="1"/>
              <a:t>Tính</a:t>
            </a:r>
            <a:r>
              <a:rPr lang="en-US" sz="4400" dirty="0"/>
              <a:t> </a:t>
            </a:r>
            <a:r>
              <a:rPr lang="en-US" sz="4400" dirty="0" err="1"/>
              <a:t>đa</a:t>
            </a:r>
            <a:r>
              <a:rPr lang="en-US" sz="4400" dirty="0"/>
              <a:t> </a:t>
            </a:r>
            <a:r>
              <a:rPr lang="en-US" sz="4400" dirty="0" err="1"/>
              <a:t>hình</a:t>
            </a:r>
            <a:endParaRPr sz="4400" dirty="0"/>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245"/>
              </a:lnSpc>
            </a:pPr>
            <a:r>
              <a:rPr spc="-10" dirty="0"/>
              <a:t>7</a:t>
            </a:r>
            <a:r>
              <a:rPr spc="-5" dirty="0"/>
              <a:t>/</a:t>
            </a:r>
            <a:r>
              <a:rPr spc="-10" dirty="0"/>
              <a:t>2</a:t>
            </a:r>
            <a:r>
              <a:rPr dirty="0"/>
              <a:t>6</a:t>
            </a:r>
            <a:r>
              <a:rPr spc="-10" dirty="0"/>
              <a:t>/2</a:t>
            </a:r>
            <a:r>
              <a:rPr dirty="0"/>
              <a:t>0</a:t>
            </a:r>
            <a:r>
              <a:rPr spc="-5" dirty="0"/>
              <a:t>1</a:t>
            </a:r>
            <a:r>
              <a:rPr dirty="0"/>
              <a:t>4</a:t>
            </a:r>
          </a:p>
        </p:txBody>
      </p:sp>
      <p:sp>
        <p:nvSpPr>
          <p:cNvPr id="5" name="object 5"/>
          <p:cNvSpPr txBox="1">
            <a:spLocks noGrp="1"/>
          </p:cNvSpPr>
          <p:nvPr>
            <p:ph type="dt" sz="half" idx="6"/>
          </p:nvPr>
        </p:nvSpPr>
        <p:spPr>
          <a:prstGeom prst="rect">
            <a:avLst/>
          </a:prstGeom>
        </p:spPr>
        <p:txBody>
          <a:bodyPr vert="horz" wrap="square" lIns="0" tIns="0" rIns="0" bIns="0" rtlCol="0">
            <a:spAutoFit/>
          </a:bodyPr>
          <a:lstStyle/>
          <a:p>
            <a:pPr marL="12700">
              <a:lnSpc>
                <a:spcPts val="1245"/>
              </a:lnSpc>
            </a:pPr>
            <a:r>
              <a:rPr dirty="0"/>
              <a:t>V</a:t>
            </a:r>
            <a:r>
              <a:rPr spc="-10" dirty="0"/>
              <a:t>Y</a:t>
            </a:r>
            <a:r>
              <a:rPr spc="-5" dirty="0"/>
              <a:t>BH</a:t>
            </a:r>
            <a:r>
              <a:rPr spc="-120" dirty="0"/>
              <a:t>A</a:t>
            </a:r>
            <a:r>
              <a:rPr spc="-114" dirty="0"/>
              <a:t>V</a:t>
            </a:r>
            <a:r>
              <a:rPr dirty="0"/>
              <a:t>A</a:t>
            </a:r>
            <a:r>
              <a:rPr spc="-45" dirty="0"/>
              <a:t> </a:t>
            </a:r>
            <a:r>
              <a:rPr spc="-10" dirty="0"/>
              <a:t>T</a:t>
            </a:r>
            <a:r>
              <a:rPr spc="-30" dirty="0"/>
              <a:t>E</a:t>
            </a:r>
            <a:r>
              <a:rPr spc="-5" dirty="0"/>
              <a:t>C</a:t>
            </a:r>
            <a:r>
              <a:rPr spc="-10" dirty="0"/>
              <a:t>H</a:t>
            </a:r>
            <a:r>
              <a:rPr dirty="0"/>
              <a:t>N</a:t>
            </a:r>
            <a:r>
              <a:rPr spc="-10" dirty="0"/>
              <a:t>OLO</a:t>
            </a:r>
            <a:r>
              <a:rPr dirty="0"/>
              <a:t>G</a:t>
            </a:r>
            <a:r>
              <a:rPr spc="-5" dirty="0"/>
              <a:t>I</a:t>
            </a:r>
            <a:r>
              <a:rPr dirty="0"/>
              <a:t>ES</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245"/>
              </a:lnSpc>
            </a:pPr>
            <a:fld id="{81D60167-4931-47E6-BA6A-407CBD079E47}" type="slidenum">
              <a:rPr dirty="0"/>
              <a:t>15</a:t>
            </a:fld>
            <a:endParaRPr dirty="0"/>
          </a:p>
        </p:txBody>
      </p:sp>
      <p:sp>
        <p:nvSpPr>
          <p:cNvPr id="3" name="object 3"/>
          <p:cNvSpPr txBox="1"/>
          <p:nvPr/>
        </p:nvSpPr>
        <p:spPr>
          <a:xfrm>
            <a:off x="535940" y="1958467"/>
            <a:ext cx="8070850" cy="3397725"/>
          </a:xfrm>
          <a:prstGeom prst="rect">
            <a:avLst/>
          </a:prstGeom>
        </p:spPr>
        <p:txBody>
          <a:bodyPr vert="horz" wrap="square" lIns="0" tIns="12065" rIns="0" bIns="0" rtlCol="0">
            <a:spAutoFit/>
          </a:bodyPr>
          <a:lstStyle/>
          <a:p>
            <a:pPr marL="287020" indent="-274320">
              <a:lnSpc>
                <a:spcPct val="100000"/>
              </a:lnSpc>
              <a:spcBef>
                <a:spcPts val="95"/>
              </a:spcBef>
              <a:buClr>
                <a:srgbClr val="0AD0D9"/>
              </a:buClr>
              <a:buSzPct val="90000"/>
              <a:buFont typeface="Wingdings"/>
              <a:buChar char=""/>
              <a:tabLst>
                <a:tab pos="287020" algn="l"/>
                <a:tab pos="2348865" algn="l"/>
                <a:tab pos="2785110" algn="l"/>
                <a:tab pos="3647440" algn="l"/>
                <a:tab pos="4488815" algn="l"/>
                <a:tab pos="5457190" algn="l"/>
                <a:tab pos="6334760" algn="l"/>
                <a:tab pos="6840855" algn="l"/>
                <a:tab pos="7298055" algn="l"/>
              </a:tabLst>
            </a:pPr>
            <a:r>
              <a:rPr lang="vi-VN" sz="2500" spc="-5" dirty="0" smtClean="0">
                <a:latin typeface="Times New Roman"/>
                <a:cs typeface="Times New Roman"/>
              </a:rPr>
              <a:t>Tính đa hình trong từ Latinh được tạo thành từ</a:t>
            </a:r>
            <a:r>
              <a:rPr sz="2500" dirty="0">
                <a:latin typeface="Times New Roman"/>
                <a:cs typeface="Times New Roman"/>
              </a:rPr>
              <a:t>	</a:t>
            </a:r>
            <a:r>
              <a:rPr sz="2500" b="1" i="1" spc="-5" dirty="0">
                <a:latin typeface="Times New Roman"/>
                <a:cs typeface="Times New Roman"/>
              </a:rPr>
              <a:t>‘p</a:t>
            </a:r>
            <a:r>
              <a:rPr sz="2500" b="1" i="1" dirty="0">
                <a:latin typeface="Times New Roman"/>
                <a:cs typeface="Times New Roman"/>
              </a:rPr>
              <a:t>l</a:t>
            </a:r>
            <a:r>
              <a:rPr sz="2500" b="1" i="1" spc="-5" dirty="0">
                <a:latin typeface="Times New Roman"/>
                <a:cs typeface="Times New Roman"/>
              </a:rPr>
              <a:t>o</a:t>
            </a:r>
            <a:r>
              <a:rPr sz="2500" b="1" i="1" dirty="0">
                <a:latin typeface="Times New Roman"/>
                <a:cs typeface="Times New Roman"/>
              </a:rPr>
              <a:t>y</a:t>
            </a:r>
            <a:r>
              <a:rPr sz="2500" b="1" i="1" spc="-5" dirty="0">
                <a:latin typeface="Times New Roman"/>
                <a:cs typeface="Times New Roman"/>
              </a:rPr>
              <a:t>’</a:t>
            </a:r>
            <a:endParaRPr sz="2500" dirty="0">
              <a:latin typeface="Times New Roman"/>
              <a:cs typeface="Times New Roman"/>
            </a:endParaRPr>
          </a:p>
          <a:p>
            <a:pPr marL="286385">
              <a:lnSpc>
                <a:spcPct val="100000"/>
              </a:lnSpc>
            </a:pPr>
            <a:r>
              <a:rPr lang="en-US" sz="2500" spc="-10" dirty="0" err="1">
                <a:latin typeface="Times New Roman"/>
                <a:cs typeface="Times New Roman"/>
              </a:rPr>
              <a:t>c</a:t>
            </a:r>
            <a:r>
              <a:rPr lang="en-US" sz="2500" spc="-10" dirty="0" err="1" smtClean="0">
                <a:latin typeface="Times New Roman"/>
                <a:cs typeface="Times New Roman"/>
              </a:rPr>
              <a:t>ó</a:t>
            </a:r>
            <a:r>
              <a:rPr lang="en-US" sz="2500" spc="-10" dirty="0" smtClean="0">
                <a:latin typeface="Times New Roman"/>
                <a:cs typeface="Times New Roman"/>
              </a:rPr>
              <a:t> </a:t>
            </a:r>
            <a:r>
              <a:rPr lang="en-US" sz="2500" spc="-10" dirty="0" err="1" smtClean="0">
                <a:latin typeface="Times New Roman"/>
                <a:cs typeface="Times New Roman"/>
              </a:rPr>
              <a:t>nghĩa</a:t>
            </a:r>
            <a:r>
              <a:rPr lang="en-US" sz="2500" spc="-10" dirty="0" smtClean="0">
                <a:latin typeface="Times New Roman"/>
                <a:cs typeface="Times New Roman"/>
              </a:rPr>
              <a:t> </a:t>
            </a:r>
            <a:r>
              <a:rPr lang="en-US" sz="2500" spc="-10" dirty="0" err="1" smtClean="0">
                <a:latin typeface="Times New Roman"/>
                <a:cs typeface="Times New Roman"/>
              </a:rPr>
              <a:t>là</a:t>
            </a:r>
            <a:r>
              <a:rPr lang="en-US" sz="2500" spc="-10" dirty="0" smtClean="0">
                <a:latin typeface="Times New Roman"/>
                <a:cs typeface="Times New Roman"/>
              </a:rPr>
              <a:t> </a:t>
            </a:r>
            <a:r>
              <a:rPr lang="en-US" sz="2500" spc="-10" dirty="0" err="1" smtClean="0">
                <a:latin typeface="Times New Roman"/>
                <a:cs typeface="Times New Roman"/>
              </a:rPr>
              <a:t>nhiều</a:t>
            </a:r>
            <a:r>
              <a:rPr lang="en-US" sz="2500" spc="-10" dirty="0" smtClean="0">
                <a:latin typeface="Times New Roman"/>
                <a:cs typeface="Times New Roman"/>
              </a:rPr>
              <a:t> </a:t>
            </a:r>
            <a:r>
              <a:rPr lang="en-US" sz="2500" spc="-10" dirty="0" err="1" smtClean="0">
                <a:latin typeface="Times New Roman"/>
                <a:cs typeface="Times New Roman"/>
              </a:rPr>
              <a:t>và</a:t>
            </a:r>
            <a:r>
              <a:rPr lang="en-US" sz="2500" spc="-10" dirty="0" smtClean="0">
                <a:latin typeface="Times New Roman"/>
                <a:cs typeface="Times New Roman"/>
              </a:rPr>
              <a:t> </a:t>
            </a:r>
            <a:r>
              <a:rPr sz="2500" b="1" i="1" spc="-5" dirty="0" smtClean="0">
                <a:latin typeface="Times New Roman"/>
                <a:cs typeface="Times New Roman"/>
              </a:rPr>
              <a:t>‘morphs</a:t>
            </a:r>
            <a:r>
              <a:rPr sz="2500" b="1" i="1" spc="-5" dirty="0">
                <a:latin typeface="Times New Roman"/>
                <a:cs typeface="Times New Roman"/>
              </a:rPr>
              <a:t>’</a:t>
            </a:r>
            <a:r>
              <a:rPr sz="2500" b="1" i="1" spc="30" dirty="0">
                <a:latin typeface="Times New Roman"/>
                <a:cs typeface="Times New Roman"/>
              </a:rPr>
              <a:t> </a:t>
            </a:r>
            <a:r>
              <a:rPr lang="en-US" sz="2500" spc="-10" dirty="0" err="1">
                <a:latin typeface="Times New Roman"/>
                <a:cs typeface="Times New Roman"/>
              </a:rPr>
              <a:t>có</a:t>
            </a:r>
            <a:r>
              <a:rPr lang="en-US" sz="2500" spc="-10" dirty="0">
                <a:latin typeface="Times New Roman"/>
                <a:cs typeface="Times New Roman"/>
              </a:rPr>
              <a:t> </a:t>
            </a:r>
            <a:r>
              <a:rPr lang="en-US" sz="2500" spc="-10" dirty="0" err="1">
                <a:latin typeface="Times New Roman"/>
                <a:cs typeface="Times New Roman"/>
              </a:rPr>
              <a:t>nghĩa</a:t>
            </a:r>
            <a:r>
              <a:rPr lang="en-US" sz="2500" spc="-10" dirty="0">
                <a:latin typeface="Times New Roman"/>
                <a:cs typeface="Times New Roman"/>
              </a:rPr>
              <a:t> </a:t>
            </a:r>
            <a:r>
              <a:rPr lang="en-US" sz="2500" spc="-10" dirty="0" err="1" smtClean="0">
                <a:latin typeface="Times New Roman"/>
                <a:cs typeface="Times New Roman"/>
              </a:rPr>
              <a:t>là</a:t>
            </a:r>
            <a:r>
              <a:rPr lang="en-US" sz="2500" spc="-10" dirty="0" smtClean="0">
                <a:latin typeface="Times New Roman"/>
                <a:cs typeface="Times New Roman"/>
              </a:rPr>
              <a:t> </a:t>
            </a:r>
            <a:r>
              <a:rPr lang="en-US" sz="2500" spc="-10" dirty="0" err="1">
                <a:latin typeface="Times New Roman"/>
                <a:cs typeface="Times New Roman"/>
              </a:rPr>
              <a:t>hình</a:t>
            </a:r>
            <a:r>
              <a:rPr lang="en-US" sz="2500" spc="-10" dirty="0">
                <a:latin typeface="Times New Roman"/>
                <a:cs typeface="Times New Roman"/>
              </a:rPr>
              <a:t> </a:t>
            </a:r>
            <a:r>
              <a:rPr lang="en-US" sz="2500" spc="-10" dirty="0" err="1">
                <a:latin typeface="Times New Roman"/>
                <a:cs typeface="Times New Roman"/>
              </a:rPr>
              <a:t>dạng</a:t>
            </a:r>
            <a:endParaRPr sz="2500" spc="-10" dirty="0">
              <a:latin typeface="Times New Roman"/>
              <a:cs typeface="Times New Roman"/>
            </a:endParaRPr>
          </a:p>
          <a:p>
            <a:pPr marL="286385" marR="1199515" indent="-274320">
              <a:lnSpc>
                <a:spcPct val="120000"/>
              </a:lnSpc>
              <a:buClr>
                <a:srgbClr val="0AD0D9"/>
              </a:buClr>
              <a:buSzPct val="90000"/>
              <a:buFont typeface="Wingdings"/>
              <a:buChar char=""/>
              <a:tabLst>
                <a:tab pos="287020" algn="l"/>
              </a:tabLst>
            </a:pPr>
            <a:r>
              <a:rPr sz="2500" spc="-5" dirty="0">
                <a:latin typeface="Times New Roman"/>
                <a:cs typeface="Times New Roman"/>
              </a:rPr>
              <a:t>From</a:t>
            </a:r>
            <a:r>
              <a:rPr sz="2500" spc="15" dirty="0">
                <a:latin typeface="Times New Roman"/>
                <a:cs typeface="Times New Roman"/>
              </a:rPr>
              <a:t> </a:t>
            </a:r>
            <a:r>
              <a:rPr sz="2500" spc="-5" dirty="0">
                <a:latin typeface="Times New Roman"/>
                <a:cs typeface="Times New Roman"/>
              </a:rPr>
              <a:t>the</a:t>
            </a:r>
            <a:r>
              <a:rPr sz="2500" spc="5" dirty="0">
                <a:latin typeface="Times New Roman"/>
                <a:cs typeface="Times New Roman"/>
              </a:rPr>
              <a:t> </a:t>
            </a:r>
            <a:r>
              <a:rPr sz="2500" spc="-5" dirty="0">
                <a:latin typeface="Times New Roman"/>
                <a:cs typeface="Times New Roman"/>
              </a:rPr>
              <a:t>Greek</a:t>
            </a:r>
            <a:r>
              <a:rPr sz="2500" spc="35" dirty="0">
                <a:latin typeface="Times New Roman"/>
                <a:cs typeface="Times New Roman"/>
              </a:rPr>
              <a:t> </a:t>
            </a:r>
            <a:r>
              <a:rPr sz="2500" spc="-5" dirty="0">
                <a:latin typeface="Times New Roman"/>
                <a:cs typeface="Times New Roman"/>
              </a:rPr>
              <a:t>,</a:t>
            </a:r>
            <a:r>
              <a:rPr sz="2500" dirty="0">
                <a:latin typeface="Times New Roman"/>
                <a:cs typeface="Times New Roman"/>
              </a:rPr>
              <a:t> </a:t>
            </a:r>
            <a:r>
              <a:rPr sz="2500" spc="-5" dirty="0">
                <a:latin typeface="Times New Roman"/>
                <a:cs typeface="Times New Roman"/>
              </a:rPr>
              <a:t>Polymorphism</a:t>
            </a:r>
            <a:r>
              <a:rPr sz="2500" spc="50" dirty="0">
                <a:latin typeface="Times New Roman"/>
                <a:cs typeface="Times New Roman"/>
              </a:rPr>
              <a:t> </a:t>
            </a:r>
            <a:r>
              <a:rPr sz="2500" spc="-10" dirty="0">
                <a:latin typeface="Times New Roman"/>
                <a:cs typeface="Times New Roman"/>
              </a:rPr>
              <a:t>means</a:t>
            </a:r>
            <a:r>
              <a:rPr sz="2500" spc="55" dirty="0">
                <a:latin typeface="Times New Roman"/>
                <a:cs typeface="Times New Roman"/>
              </a:rPr>
              <a:t> </a:t>
            </a:r>
            <a:r>
              <a:rPr sz="2500" b="1" i="1" spc="-5" dirty="0">
                <a:latin typeface="Times New Roman"/>
                <a:cs typeface="Times New Roman"/>
              </a:rPr>
              <a:t>many(poly) </a:t>
            </a:r>
            <a:r>
              <a:rPr sz="2500" b="1" i="1" spc="-610" dirty="0">
                <a:latin typeface="Times New Roman"/>
                <a:cs typeface="Times New Roman"/>
              </a:rPr>
              <a:t> </a:t>
            </a:r>
            <a:r>
              <a:rPr sz="2500" b="1" i="1" spc="-5" dirty="0">
                <a:latin typeface="Times New Roman"/>
                <a:cs typeface="Times New Roman"/>
              </a:rPr>
              <a:t>shapes</a:t>
            </a:r>
            <a:r>
              <a:rPr sz="2500" b="1" i="1" dirty="0">
                <a:latin typeface="Times New Roman"/>
                <a:cs typeface="Times New Roman"/>
              </a:rPr>
              <a:t> </a:t>
            </a:r>
            <a:r>
              <a:rPr sz="2500" b="1" i="1" spc="-5" dirty="0">
                <a:latin typeface="Times New Roman"/>
                <a:cs typeface="Times New Roman"/>
              </a:rPr>
              <a:t>(morph)</a:t>
            </a:r>
            <a:endParaRPr sz="2500" dirty="0">
              <a:latin typeface="Times New Roman"/>
              <a:cs typeface="Times New Roman"/>
            </a:endParaRPr>
          </a:p>
          <a:p>
            <a:pPr marL="286385" marR="5080" indent="-274320">
              <a:lnSpc>
                <a:spcPct val="100000"/>
              </a:lnSpc>
              <a:spcBef>
                <a:spcPts val="600"/>
              </a:spcBef>
              <a:buClr>
                <a:srgbClr val="0AD0D9"/>
              </a:buClr>
              <a:buSzPct val="90000"/>
              <a:buFont typeface="Wingdings"/>
              <a:buChar char=""/>
              <a:tabLst>
                <a:tab pos="360680" algn="l"/>
              </a:tabLst>
            </a:pPr>
            <a:r>
              <a:rPr lang="vi-VN" sz="2500" spc="-5" dirty="0" smtClean="0">
                <a:latin typeface="Times New Roman"/>
                <a:cs typeface="Times New Roman"/>
              </a:rPr>
              <a:t>Đây là một cái gì đó tương tự như một từ có nhiều nghĩa khác nhau tùy thuộc vào ngữ cảnh</a:t>
            </a:r>
            <a:endParaRPr lang="en-US" sz="2500" spc="-5" dirty="0" smtClean="0">
              <a:latin typeface="Times New Roman"/>
              <a:cs typeface="Times New Roman"/>
            </a:endParaRPr>
          </a:p>
          <a:p>
            <a:pPr marL="286385" marR="5080" indent="-274320">
              <a:lnSpc>
                <a:spcPct val="100000"/>
              </a:lnSpc>
              <a:spcBef>
                <a:spcPts val="600"/>
              </a:spcBef>
              <a:buClr>
                <a:srgbClr val="0AD0D9"/>
              </a:buClr>
              <a:buSzPct val="90000"/>
              <a:buFont typeface="Wingdings"/>
              <a:buChar char=""/>
              <a:tabLst>
                <a:tab pos="360680" algn="l"/>
              </a:tabLst>
            </a:pPr>
            <a:r>
              <a:rPr lang="vi-VN" sz="2500" dirty="0" smtClean="0">
                <a:latin typeface="Times New Roman"/>
                <a:cs typeface="Times New Roman"/>
              </a:rPr>
              <a:t>Nói chung, tính đa hình có nghĩa là một phương thức hoặc hàm có thể đối phó với các loại đầu vào khác nhau.</a:t>
            </a:r>
            <a:endParaRPr sz="2500" dirty="0">
              <a:latin typeface="Times New Roman"/>
              <a:cs typeface="Times New Roman"/>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616710" y="845565"/>
            <a:ext cx="5908040" cy="756920"/>
          </a:xfrm>
          <a:prstGeom prst="rect">
            <a:avLst/>
          </a:prstGeom>
        </p:spPr>
        <p:txBody>
          <a:bodyPr vert="horz" wrap="square" lIns="0" tIns="12700" rIns="0" bIns="0" rtlCol="0">
            <a:spAutoFit/>
          </a:bodyPr>
          <a:lstStyle/>
          <a:p>
            <a:pPr marL="1330325" marR="5080" indent="-1318260">
              <a:lnSpc>
                <a:spcPct val="100000"/>
              </a:lnSpc>
              <a:spcBef>
                <a:spcPts val="100"/>
              </a:spcBef>
            </a:pPr>
            <a:r>
              <a:rPr lang="vi-VN" sz="2400" dirty="0"/>
              <a:t>Một từ đơn giản 'Cut' có thể có nghĩa khác nhau tùy thuộc vào nơi nó được sử dụng</a:t>
            </a:r>
            <a:endParaRPr sz="2400" dirty="0"/>
          </a:p>
        </p:txBody>
      </p:sp>
      <p:grpSp>
        <p:nvGrpSpPr>
          <p:cNvPr id="3" name="object 3"/>
          <p:cNvGrpSpPr/>
          <p:nvPr/>
        </p:nvGrpSpPr>
        <p:grpSpPr>
          <a:xfrm>
            <a:off x="902144" y="3645344"/>
            <a:ext cx="1016635" cy="1016635"/>
            <a:chOff x="902144" y="3645344"/>
            <a:chExt cx="1016635" cy="1016635"/>
          </a:xfrm>
        </p:grpSpPr>
        <p:sp>
          <p:nvSpPr>
            <p:cNvPr id="4" name="object 4"/>
            <p:cNvSpPr/>
            <p:nvPr/>
          </p:nvSpPr>
          <p:spPr>
            <a:xfrm>
              <a:off x="915162" y="3658362"/>
              <a:ext cx="990600" cy="990600"/>
            </a:xfrm>
            <a:custGeom>
              <a:avLst/>
              <a:gdLst/>
              <a:ahLst/>
              <a:cxnLst/>
              <a:rect l="l" t="t" r="r" b="b"/>
              <a:pathLst>
                <a:path w="990600" h="990600">
                  <a:moveTo>
                    <a:pt x="495300" y="0"/>
                  </a:moveTo>
                  <a:lnTo>
                    <a:pt x="447599" y="2267"/>
                  </a:lnTo>
                  <a:lnTo>
                    <a:pt x="401181" y="8930"/>
                  </a:lnTo>
                  <a:lnTo>
                    <a:pt x="356254" y="19782"/>
                  </a:lnTo>
                  <a:lnTo>
                    <a:pt x="313025" y="34615"/>
                  </a:lnTo>
                  <a:lnTo>
                    <a:pt x="271701" y="53222"/>
                  </a:lnTo>
                  <a:lnTo>
                    <a:pt x="232490" y="75394"/>
                  </a:lnTo>
                  <a:lnTo>
                    <a:pt x="195600" y="100925"/>
                  </a:lnTo>
                  <a:lnTo>
                    <a:pt x="161238" y="129607"/>
                  </a:lnTo>
                  <a:lnTo>
                    <a:pt x="129612" y="161233"/>
                  </a:lnTo>
                  <a:lnTo>
                    <a:pt x="100929" y="195594"/>
                  </a:lnTo>
                  <a:lnTo>
                    <a:pt x="75397" y="232484"/>
                  </a:lnTo>
                  <a:lnTo>
                    <a:pt x="53224" y="271695"/>
                  </a:lnTo>
                  <a:lnTo>
                    <a:pt x="34617" y="313019"/>
                  </a:lnTo>
                  <a:lnTo>
                    <a:pt x="19783" y="356249"/>
                  </a:lnTo>
                  <a:lnTo>
                    <a:pt x="8931" y="401178"/>
                  </a:lnTo>
                  <a:lnTo>
                    <a:pt x="2267" y="447597"/>
                  </a:lnTo>
                  <a:lnTo>
                    <a:pt x="0" y="495300"/>
                  </a:lnTo>
                  <a:lnTo>
                    <a:pt x="2267" y="543002"/>
                  </a:lnTo>
                  <a:lnTo>
                    <a:pt x="8931" y="589421"/>
                  </a:lnTo>
                  <a:lnTo>
                    <a:pt x="19783" y="634350"/>
                  </a:lnTo>
                  <a:lnTo>
                    <a:pt x="34617" y="677580"/>
                  </a:lnTo>
                  <a:lnTo>
                    <a:pt x="53224" y="718904"/>
                  </a:lnTo>
                  <a:lnTo>
                    <a:pt x="75397" y="758115"/>
                  </a:lnTo>
                  <a:lnTo>
                    <a:pt x="100929" y="795005"/>
                  </a:lnTo>
                  <a:lnTo>
                    <a:pt x="129612" y="829366"/>
                  </a:lnTo>
                  <a:lnTo>
                    <a:pt x="161238" y="860992"/>
                  </a:lnTo>
                  <a:lnTo>
                    <a:pt x="195600" y="889674"/>
                  </a:lnTo>
                  <a:lnTo>
                    <a:pt x="232490" y="915205"/>
                  </a:lnTo>
                  <a:lnTo>
                    <a:pt x="271701" y="937377"/>
                  </a:lnTo>
                  <a:lnTo>
                    <a:pt x="313025" y="955984"/>
                  </a:lnTo>
                  <a:lnTo>
                    <a:pt x="356254" y="970817"/>
                  </a:lnTo>
                  <a:lnTo>
                    <a:pt x="401181" y="981669"/>
                  </a:lnTo>
                  <a:lnTo>
                    <a:pt x="447599" y="988332"/>
                  </a:lnTo>
                  <a:lnTo>
                    <a:pt x="495300" y="990600"/>
                  </a:lnTo>
                  <a:lnTo>
                    <a:pt x="543002" y="988332"/>
                  </a:lnTo>
                  <a:lnTo>
                    <a:pt x="589421" y="981669"/>
                  </a:lnTo>
                  <a:lnTo>
                    <a:pt x="634350" y="970817"/>
                  </a:lnTo>
                  <a:lnTo>
                    <a:pt x="677580" y="955984"/>
                  </a:lnTo>
                  <a:lnTo>
                    <a:pt x="718904" y="937377"/>
                  </a:lnTo>
                  <a:lnTo>
                    <a:pt x="758115" y="915205"/>
                  </a:lnTo>
                  <a:lnTo>
                    <a:pt x="795005" y="889674"/>
                  </a:lnTo>
                  <a:lnTo>
                    <a:pt x="829366" y="860992"/>
                  </a:lnTo>
                  <a:lnTo>
                    <a:pt x="860992" y="829366"/>
                  </a:lnTo>
                  <a:lnTo>
                    <a:pt x="889674" y="795005"/>
                  </a:lnTo>
                  <a:lnTo>
                    <a:pt x="915205" y="758115"/>
                  </a:lnTo>
                  <a:lnTo>
                    <a:pt x="937377" y="718904"/>
                  </a:lnTo>
                  <a:lnTo>
                    <a:pt x="955984" y="677580"/>
                  </a:lnTo>
                  <a:lnTo>
                    <a:pt x="970817" y="634350"/>
                  </a:lnTo>
                  <a:lnTo>
                    <a:pt x="981669" y="589421"/>
                  </a:lnTo>
                  <a:lnTo>
                    <a:pt x="988332" y="543002"/>
                  </a:lnTo>
                  <a:lnTo>
                    <a:pt x="990600" y="495300"/>
                  </a:lnTo>
                  <a:lnTo>
                    <a:pt x="988332" y="447597"/>
                  </a:lnTo>
                  <a:lnTo>
                    <a:pt x="981669" y="401178"/>
                  </a:lnTo>
                  <a:lnTo>
                    <a:pt x="970817" y="356249"/>
                  </a:lnTo>
                  <a:lnTo>
                    <a:pt x="955984" y="313019"/>
                  </a:lnTo>
                  <a:lnTo>
                    <a:pt x="937377" y="271695"/>
                  </a:lnTo>
                  <a:lnTo>
                    <a:pt x="915205" y="232484"/>
                  </a:lnTo>
                  <a:lnTo>
                    <a:pt x="889674" y="195594"/>
                  </a:lnTo>
                  <a:lnTo>
                    <a:pt x="860992" y="161233"/>
                  </a:lnTo>
                  <a:lnTo>
                    <a:pt x="829366" y="129607"/>
                  </a:lnTo>
                  <a:lnTo>
                    <a:pt x="795005" y="100925"/>
                  </a:lnTo>
                  <a:lnTo>
                    <a:pt x="758115" y="75394"/>
                  </a:lnTo>
                  <a:lnTo>
                    <a:pt x="718904" y="53222"/>
                  </a:lnTo>
                  <a:lnTo>
                    <a:pt x="677580" y="34615"/>
                  </a:lnTo>
                  <a:lnTo>
                    <a:pt x="634350" y="19782"/>
                  </a:lnTo>
                  <a:lnTo>
                    <a:pt x="589421" y="8930"/>
                  </a:lnTo>
                  <a:lnTo>
                    <a:pt x="543002" y="2267"/>
                  </a:lnTo>
                  <a:lnTo>
                    <a:pt x="495300" y="0"/>
                  </a:lnTo>
                  <a:close/>
                </a:path>
              </a:pathLst>
            </a:custGeom>
            <a:solidFill>
              <a:srgbClr val="FFFFFF"/>
            </a:solidFill>
          </p:spPr>
          <p:txBody>
            <a:bodyPr wrap="square" lIns="0" tIns="0" rIns="0" bIns="0" rtlCol="0"/>
            <a:lstStyle/>
            <a:p>
              <a:endParaRPr/>
            </a:p>
          </p:txBody>
        </p:sp>
        <p:sp>
          <p:nvSpPr>
            <p:cNvPr id="5" name="object 5"/>
            <p:cNvSpPr/>
            <p:nvPr/>
          </p:nvSpPr>
          <p:spPr>
            <a:xfrm>
              <a:off x="915162" y="3658362"/>
              <a:ext cx="990600" cy="990600"/>
            </a:xfrm>
            <a:custGeom>
              <a:avLst/>
              <a:gdLst/>
              <a:ahLst/>
              <a:cxnLst/>
              <a:rect l="l" t="t" r="r" b="b"/>
              <a:pathLst>
                <a:path w="990600" h="990600">
                  <a:moveTo>
                    <a:pt x="0" y="495300"/>
                  </a:moveTo>
                  <a:lnTo>
                    <a:pt x="2267" y="447597"/>
                  </a:lnTo>
                  <a:lnTo>
                    <a:pt x="8931" y="401178"/>
                  </a:lnTo>
                  <a:lnTo>
                    <a:pt x="19783" y="356249"/>
                  </a:lnTo>
                  <a:lnTo>
                    <a:pt x="34617" y="313019"/>
                  </a:lnTo>
                  <a:lnTo>
                    <a:pt x="53224" y="271695"/>
                  </a:lnTo>
                  <a:lnTo>
                    <a:pt x="75397" y="232484"/>
                  </a:lnTo>
                  <a:lnTo>
                    <a:pt x="100929" y="195594"/>
                  </a:lnTo>
                  <a:lnTo>
                    <a:pt x="129612" y="161233"/>
                  </a:lnTo>
                  <a:lnTo>
                    <a:pt x="161238" y="129607"/>
                  </a:lnTo>
                  <a:lnTo>
                    <a:pt x="195600" y="100925"/>
                  </a:lnTo>
                  <a:lnTo>
                    <a:pt x="232490" y="75394"/>
                  </a:lnTo>
                  <a:lnTo>
                    <a:pt x="271701" y="53222"/>
                  </a:lnTo>
                  <a:lnTo>
                    <a:pt x="313025" y="34615"/>
                  </a:lnTo>
                  <a:lnTo>
                    <a:pt x="356254" y="19782"/>
                  </a:lnTo>
                  <a:lnTo>
                    <a:pt x="401181" y="8930"/>
                  </a:lnTo>
                  <a:lnTo>
                    <a:pt x="447599" y="2267"/>
                  </a:lnTo>
                  <a:lnTo>
                    <a:pt x="495300" y="0"/>
                  </a:lnTo>
                  <a:lnTo>
                    <a:pt x="543002" y="2267"/>
                  </a:lnTo>
                  <a:lnTo>
                    <a:pt x="589421" y="8930"/>
                  </a:lnTo>
                  <a:lnTo>
                    <a:pt x="634350" y="19782"/>
                  </a:lnTo>
                  <a:lnTo>
                    <a:pt x="677580" y="34615"/>
                  </a:lnTo>
                  <a:lnTo>
                    <a:pt x="718904" y="53222"/>
                  </a:lnTo>
                  <a:lnTo>
                    <a:pt x="758115" y="75394"/>
                  </a:lnTo>
                  <a:lnTo>
                    <a:pt x="795005" y="100925"/>
                  </a:lnTo>
                  <a:lnTo>
                    <a:pt x="829366" y="129607"/>
                  </a:lnTo>
                  <a:lnTo>
                    <a:pt x="860992" y="161233"/>
                  </a:lnTo>
                  <a:lnTo>
                    <a:pt x="889674" y="195594"/>
                  </a:lnTo>
                  <a:lnTo>
                    <a:pt x="915205" y="232484"/>
                  </a:lnTo>
                  <a:lnTo>
                    <a:pt x="937377" y="271695"/>
                  </a:lnTo>
                  <a:lnTo>
                    <a:pt x="955984" y="313019"/>
                  </a:lnTo>
                  <a:lnTo>
                    <a:pt x="970817" y="356249"/>
                  </a:lnTo>
                  <a:lnTo>
                    <a:pt x="981669" y="401178"/>
                  </a:lnTo>
                  <a:lnTo>
                    <a:pt x="988332" y="447597"/>
                  </a:lnTo>
                  <a:lnTo>
                    <a:pt x="990600" y="495300"/>
                  </a:lnTo>
                  <a:lnTo>
                    <a:pt x="988332" y="543002"/>
                  </a:lnTo>
                  <a:lnTo>
                    <a:pt x="981669" y="589421"/>
                  </a:lnTo>
                  <a:lnTo>
                    <a:pt x="970817" y="634350"/>
                  </a:lnTo>
                  <a:lnTo>
                    <a:pt x="955984" y="677580"/>
                  </a:lnTo>
                  <a:lnTo>
                    <a:pt x="937377" y="718904"/>
                  </a:lnTo>
                  <a:lnTo>
                    <a:pt x="915205" y="758115"/>
                  </a:lnTo>
                  <a:lnTo>
                    <a:pt x="889674" y="795005"/>
                  </a:lnTo>
                  <a:lnTo>
                    <a:pt x="860992" y="829366"/>
                  </a:lnTo>
                  <a:lnTo>
                    <a:pt x="829366" y="860992"/>
                  </a:lnTo>
                  <a:lnTo>
                    <a:pt x="795005" y="889674"/>
                  </a:lnTo>
                  <a:lnTo>
                    <a:pt x="758115" y="915205"/>
                  </a:lnTo>
                  <a:lnTo>
                    <a:pt x="718904" y="937377"/>
                  </a:lnTo>
                  <a:lnTo>
                    <a:pt x="677580" y="955984"/>
                  </a:lnTo>
                  <a:lnTo>
                    <a:pt x="634350" y="970817"/>
                  </a:lnTo>
                  <a:lnTo>
                    <a:pt x="589421" y="981669"/>
                  </a:lnTo>
                  <a:lnTo>
                    <a:pt x="543002" y="988332"/>
                  </a:lnTo>
                  <a:lnTo>
                    <a:pt x="495300" y="990600"/>
                  </a:lnTo>
                  <a:lnTo>
                    <a:pt x="447599" y="988332"/>
                  </a:lnTo>
                  <a:lnTo>
                    <a:pt x="401181" y="981669"/>
                  </a:lnTo>
                  <a:lnTo>
                    <a:pt x="356254" y="970817"/>
                  </a:lnTo>
                  <a:lnTo>
                    <a:pt x="313025" y="955984"/>
                  </a:lnTo>
                  <a:lnTo>
                    <a:pt x="271701" y="937377"/>
                  </a:lnTo>
                  <a:lnTo>
                    <a:pt x="232490" y="915205"/>
                  </a:lnTo>
                  <a:lnTo>
                    <a:pt x="195600" y="889674"/>
                  </a:lnTo>
                  <a:lnTo>
                    <a:pt x="161238" y="860992"/>
                  </a:lnTo>
                  <a:lnTo>
                    <a:pt x="129612" y="829366"/>
                  </a:lnTo>
                  <a:lnTo>
                    <a:pt x="100929" y="795005"/>
                  </a:lnTo>
                  <a:lnTo>
                    <a:pt x="75397" y="758115"/>
                  </a:lnTo>
                  <a:lnTo>
                    <a:pt x="53224" y="718904"/>
                  </a:lnTo>
                  <a:lnTo>
                    <a:pt x="34617" y="677580"/>
                  </a:lnTo>
                  <a:lnTo>
                    <a:pt x="19783" y="634350"/>
                  </a:lnTo>
                  <a:lnTo>
                    <a:pt x="8931" y="589421"/>
                  </a:lnTo>
                  <a:lnTo>
                    <a:pt x="2267" y="543002"/>
                  </a:lnTo>
                  <a:lnTo>
                    <a:pt x="0" y="495300"/>
                  </a:lnTo>
                  <a:close/>
                </a:path>
              </a:pathLst>
            </a:custGeom>
            <a:ln w="25908">
              <a:solidFill>
                <a:srgbClr val="085091"/>
              </a:solidFill>
            </a:ln>
          </p:spPr>
          <p:txBody>
            <a:bodyPr wrap="square" lIns="0" tIns="0" rIns="0" bIns="0" rtlCol="0"/>
            <a:lstStyle/>
            <a:p>
              <a:endParaRPr/>
            </a:p>
          </p:txBody>
        </p:sp>
      </p:grpSp>
      <p:sp>
        <p:nvSpPr>
          <p:cNvPr id="6" name="object 6"/>
          <p:cNvSpPr txBox="1"/>
          <p:nvPr/>
        </p:nvSpPr>
        <p:spPr>
          <a:xfrm>
            <a:off x="1181506" y="3992626"/>
            <a:ext cx="381000" cy="299720"/>
          </a:xfrm>
          <a:prstGeom prst="rect">
            <a:avLst/>
          </a:prstGeom>
        </p:spPr>
        <p:txBody>
          <a:bodyPr vert="horz" wrap="square" lIns="0" tIns="12700" rIns="0" bIns="0" rtlCol="0">
            <a:spAutoFit/>
          </a:bodyPr>
          <a:lstStyle/>
          <a:p>
            <a:pPr marL="12700">
              <a:lnSpc>
                <a:spcPct val="100000"/>
              </a:lnSpc>
              <a:spcBef>
                <a:spcPts val="100"/>
              </a:spcBef>
            </a:pPr>
            <a:r>
              <a:rPr sz="1800" spc="-35" dirty="0">
                <a:latin typeface="Constantia"/>
                <a:cs typeface="Constantia"/>
              </a:rPr>
              <a:t>C</a:t>
            </a:r>
            <a:r>
              <a:rPr sz="1800" spc="-5" dirty="0">
                <a:latin typeface="Constantia"/>
                <a:cs typeface="Constantia"/>
              </a:rPr>
              <a:t>ut</a:t>
            </a:r>
            <a:endParaRPr sz="1800">
              <a:latin typeface="Constantia"/>
              <a:cs typeface="Constantia"/>
            </a:endParaRPr>
          </a:p>
        </p:txBody>
      </p:sp>
      <p:grpSp>
        <p:nvGrpSpPr>
          <p:cNvPr id="7" name="object 7"/>
          <p:cNvGrpSpPr/>
          <p:nvPr/>
        </p:nvGrpSpPr>
        <p:grpSpPr>
          <a:xfrm>
            <a:off x="1757426" y="2505455"/>
            <a:ext cx="3585845" cy="3752215"/>
            <a:chOff x="1757426" y="2505455"/>
            <a:chExt cx="3585845" cy="3752215"/>
          </a:xfrm>
        </p:grpSpPr>
        <p:pic>
          <p:nvPicPr>
            <p:cNvPr id="8" name="object 8"/>
            <p:cNvPicPr/>
            <p:nvPr/>
          </p:nvPicPr>
          <p:blipFill>
            <a:blip r:embed="rId2" cstate="print"/>
            <a:stretch>
              <a:fillRect/>
            </a:stretch>
          </p:blipFill>
          <p:spPr>
            <a:xfrm>
              <a:off x="4191000" y="2514599"/>
              <a:ext cx="1143000" cy="1143000"/>
            </a:xfrm>
            <a:prstGeom prst="rect">
              <a:avLst/>
            </a:prstGeom>
          </p:spPr>
        </p:pic>
        <p:sp>
          <p:nvSpPr>
            <p:cNvPr id="9" name="object 9"/>
            <p:cNvSpPr/>
            <p:nvPr/>
          </p:nvSpPr>
          <p:spPr>
            <a:xfrm>
              <a:off x="4186427" y="2510027"/>
              <a:ext cx="1152525" cy="1152525"/>
            </a:xfrm>
            <a:custGeom>
              <a:avLst/>
              <a:gdLst/>
              <a:ahLst/>
              <a:cxnLst/>
              <a:rect l="l" t="t" r="r" b="b"/>
              <a:pathLst>
                <a:path w="1152525" h="1152525">
                  <a:moveTo>
                    <a:pt x="0" y="1152144"/>
                  </a:moveTo>
                  <a:lnTo>
                    <a:pt x="1152144" y="1152144"/>
                  </a:lnTo>
                  <a:lnTo>
                    <a:pt x="1152144" y="0"/>
                  </a:lnTo>
                  <a:lnTo>
                    <a:pt x="0" y="0"/>
                  </a:lnTo>
                  <a:lnTo>
                    <a:pt x="0" y="1152144"/>
                  </a:lnTo>
                  <a:close/>
                </a:path>
              </a:pathLst>
            </a:custGeom>
            <a:ln w="9144">
              <a:solidFill>
                <a:srgbClr val="000000"/>
              </a:solidFill>
            </a:ln>
          </p:spPr>
          <p:txBody>
            <a:bodyPr wrap="square" lIns="0" tIns="0" rIns="0" bIns="0" rtlCol="0"/>
            <a:lstStyle/>
            <a:p>
              <a:endParaRPr/>
            </a:p>
          </p:txBody>
        </p:sp>
        <p:pic>
          <p:nvPicPr>
            <p:cNvPr id="10" name="object 10"/>
            <p:cNvPicPr/>
            <p:nvPr/>
          </p:nvPicPr>
          <p:blipFill>
            <a:blip r:embed="rId2" cstate="print"/>
            <a:stretch>
              <a:fillRect/>
            </a:stretch>
          </p:blipFill>
          <p:spPr>
            <a:xfrm>
              <a:off x="4191000" y="3810000"/>
              <a:ext cx="1143000" cy="1143000"/>
            </a:xfrm>
            <a:prstGeom prst="rect">
              <a:avLst/>
            </a:prstGeom>
          </p:spPr>
        </p:pic>
        <p:sp>
          <p:nvSpPr>
            <p:cNvPr id="11" name="object 11"/>
            <p:cNvSpPr/>
            <p:nvPr/>
          </p:nvSpPr>
          <p:spPr>
            <a:xfrm>
              <a:off x="4186427" y="3805427"/>
              <a:ext cx="1152525" cy="1152525"/>
            </a:xfrm>
            <a:custGeom>
              <a:avLst/>
              <a:gdLst/>
              <a:ahLst/>
              <a:cxnLst/>
              <a:rect l="l" t="t" r="r" b="b"/>
              <a:pathLst>
                <a:path w="1152525" h="1152525">
                  <a:moveTo>
                    <a:pt x="0" y="1152144"/>
                  </a:moveTo>
                  <a:lnTo>
                    <a:pt x="1152144" y="1152144"/>
                  </a:lnTo>
                  <a:lnTo>
                    <a:pt x="1152144" y="0"/>
                  </a:lnTo>
                  <a:lnTo>
                    <a:pt x="0" y="0"/>
                  </a:lnTo>
                  <a:lnTo>
                    <a:pt x="0" y="1152144"/>
                  </a:lnTo>
                  <a:close/>
                </a:path>
              </a:pathLst>
            </a:custGeom>
            <a:ln w="9143">
              <a:solidFill>
                <a:srgbClr val="000000"/>
              </a:solidFill>
            </a:ln>
          </p:spPr>
          <p:txBody>
            <a:bodyPr wrap="square" lIns="0" tIns="0" rIns="0" bIns="0" rtlCol="0"/>
            <a:lstStyle/>
            <a:p>
              <a:endParaRPr/>
            </a:p>
          </p:txBody>
        </p:sp>
        <p:sp>
          <p:nvSpPr>
            <p:cNvPr id="12" name="object 12"/>
            <p:cNvSpPr/>
            <p:nvPr/>
          </p:nvSpPr>
          <p:spPr>
            <a:xfrm>
              <a:off x="1758442" y="3061588"/>
              <a:ext cx="2433320" cy="747395"/>
            </a:xfrm>
            <a:custGeom>
              <a:avLst/>
              <a:gdLst/>
              <a:ahLst/>
              <a:cxnLst/>
              <a:rect l="l" t="t" r="r" b="b"/>
              <a:pathLst>
                <a:path w="2433320" h="747395">
                  <a:moveTo>
                    <a:pt x="2396446" y="28646"/>
                  </a:moveTo>
                  <a:lnTo>
                    <a:pt x="0" y="734949"/>
                  </a:lnTo>
                  <a:lnTo>
                    <a:pt x="3556" y="747141"/>
                  </a:lnTo>
                  <a:lnTo>
                    <a:pt x="2400039" y="40827"/>
                  </a:lnTo>
                  <a:lnTo>
                    <a:pt x="2408683" y="31678"/>
                  </a:lnTo>
                  <a:lnTo>
                    <a:pt x="2396446" y="28646"/>
                  </a:lnTo>
                  <a:close/>
                </a:path>
                <a:path w="2433320" h="747395">
                  <a:moveTo>
                    <a:pt x="2422529" y="21971"/>
                  </a:moveTo>
                  <a:lnTo>
                    <a:pt x="2419096" y="21971"/>
                  </a:lnTo>
                  <a:lnTo>
                    <a:pt x="2422652" y="34162"/>
                  </a:lnTo>
                  <a:lnTo>
                    <a:pt x="2400039" y="40827"/>
                  </a:lnTo>
                  <a:lnTo>
                    <a:pt x="2353183" y="90424"/>
                  </a:lnTo>
                  <a:lnTo>
                    <a:pt x="2353310" y="94487"/>
                  </a:lnTo>
                  <a:lnTo>
                    <a:pt x="2355849" y="96900"/>
                  </a:lnTo>
                  <a:lnTo>
                    <a:pt x="2358517" y="99313"/>
                  </a:lnTo>
                  <a:lnTo>
                    <a:pt x="2362454" y="99187"/>
                  </a:lnTo>
                  <a:lnTo>
                    <a:pt x="2432811" y="24511"/>
                  </a:lnTo>
                  <a:lnTo>
                    <a:pt x="2422529" y="21971"/>
                  </a:lnTo>
                  <a:close/>
                </a:path>
                <a:path w="2433320" h="747395">
                  <a:moveTo>
                    <a:pt x="2408683" y="31678"/>
                  </a:moveTo>
                  <a:lnTo>
                    <a:pt x="2400039" y="40827"/>
                  </a:lnTo>
                  <a:lnTo>
                    <a:pt x="2422221" y="34289"/>
                  </a:lnTo>
                  <a:lnTo>
                    <a:pt x="2419222" y="34289"/>
                  </a:lnTo>
                  <a:lnTo>
                    <a:pt x="2408683" y="31678"/>
                  </a:lnTo>
                  <a:close/>
                </a:path>
                <a:path w="2433320" h="747395">
                  <a:moveTo>
                    <a:pt x="2416174" y="23749"/>
                  </a:moveTo>
                  <a:lnTo>
                    <a:pt x="2408683" y="31678"/>
                  </a:lnTo>
                  <a:lnTo>
                    <a:pt x="2419222" y="34289"/>
                  </a:lnTo>
                  <a:lnTo>
                    <a:pt x="2416174" y="23749"/>
                  </a:lnTo>
                  <a:close/>
                </a:path>
                <a:path w="2433320" h="747395">
                  <a:moveTo>
                    <a:pt x="2419614" y="23749"/>
                  </a:moveTo>
                  <a:lnTo>
                    <a:pt x="2416174" y="23749"/>
                  </a:lnTo>
                  <a:lnTo>
                    <a:pt x="2419222" y="34289"/>
                  </a:lnTo>
                  <a:lnTo>
                    <a:pt x="2422221" y="34289"/>
                  </a:lnTo>
                  <a:lnTo>
                    <a:pt x="2422652" y="34162"/>
                  </a:lnTo>
                  <a:lnTo>
                    <a:pt x="2419614" y="23749"/>
                  </a:lnTo>
                  <a:close/>
                </a:path>
                <a:path w="2433320" h="747395">
                  <a:moveTo>
                    <a:pt x="2419096" y="21971"/>
                  </a:moveTo>
                  <a:lnTo>
                    <a:pt x="2396446" y="28646"/>
                  </a:lnTo>
                  <a:lnTo>
                    <a:pt x="2408683" y="31678"/>
                  </a:lnTo>
                  <a:lnTo>
                    <a:pt x="2416174" y="23749"/>
                  </a:lnTo>
                  <a:lnTo>
                    <a:pt x="2419614" y="23749"/>
                  </a:lnTo>
                  <a:lnTo>
                    <a:pt x="2419096" y="21971"/>
                  </a:lnTo>
                  <a:close/>
                </a:path>
                <a:path w="2433320" h="747395">
                  <a:moveTo>
                    <a:pt x="2333244" y="0"/>
                  </a:moveTo>
                  <a:lnTo>
                    <a:pt x="2329815" y="2032"/>
                  </a:lnTo>
                  <a:lnTo>
                    <a:pt x="2328925" y="5461"/>
                  </a:lnTo>
                  <a:lnTo>
                    <a:pt x="2328163" y="8889"/>
                  </a:lnTo>
                  <a:lnTo>
                    <a:pt x="2330196" y="12319"/>
                  </a:lnTo>
                  <a:lnTo>
                    <a:pt x="2333624" y="13081"/>
                  </a:lnTo>
                  <a:lnTo>
                    <a:pt x="2396446" y="28646"/>
                  </a:lnTo>
                  <a:lnTo>
                    <a:pt x="2419096" y="21971"/>
                  </a:lnTo>
                  <a:lnTo>
                    <a:pt x="2422529" y="21971"/>
                  </a:lnTo>
                  <a:lnTo>
                    <a:pt x="2336672" y="762"/>
                  </a:lnTo>
                  <a:lnTo>
                    <a:pt x="2333244" y="0"/>
                  </a:lnTo>
                  <a:close/>
                </a:path>
              </a:pathLst>
            </a:custGeom>
            <a:solidFill>
              <a:srgbClr val="055092"/>
            </a:solidFill>
          </p:spPr>
          <p:txBody>
            <a:bodyPr wrap="square" lIns="0" tIns="0" rIns="0" bIns="0" rtlCol="0"/>
            <a:lstStyle/>
            <a:p>
              <a:endParaRPr/>
            </a:p>
          </p:txBody>
        </p:sp>
        <p:pic>
          <p:nvPicPr>
            <p:cNvPr id="13" name="object 13"/>
            <p:cNvPicPr/>
            <p:nvPr/>
          </p:nvPicPr>
          <p:blipFill>
            <a:blip r:embed="rId2" cstate="print"/>
            <a:stretch>
              <a:fillRect/>
            </a:stretch>
          </p:blipFill>
          <p:spPr>
            <a:xfrm>
              <a:off x="4191000" y="5105400"/>
              <a:ext cx="1143000" cy="1143000"/>
            </a:xfrm>
            <a:prstGeom prst="rect">
              <a:avLst/>
            </a:prstGeom>
          </p:spPr>
        </p:pic>
        <p:sp>
          <p:nvSpPr>
            <p:cNvPr id="14" name="object 14"/>
            <p:cNvSpPr/>
            <p:nvPr/>
          </p:nvSpPr>
          <p:spPr>
            <a:xfrm>
              <a:off x="4186427" y="5100827"/>
              <a:ext cx="1152525" cy="1152525"/>
            </a:xfrm>
            <a:custGeom>
              <a:avLst/>
              <a:gdLst/>
              <a:ahLst/>
              <a:cxnLst/>
              <a:rect l="l" t="t" r="r" b="b"/>
              <a:pathLst>
                <a:path w="1152525" h="1152525">
                  <a:moveTo>
                    <a:pt x="0" y="1152144"/>
                  </a:moveTo>
                  <a:lnTo>
                    <a:pt x="1152144" y="1152144"/>
                  </a:lnTo>
                  <a:lnTo>
                    <a:pt x="1152144" y="0"/>
                  </a:lnTo>
                  <a:lnTo>
                    <a:pt x="0" y="0"/>
                  </a:lnTo>
                  <a:lnTo>
                    <a:pt x="0" y="1152144"/>
                  </a:lnTo>
                  <a:close/>
                </a:path>
              </a:pathLst>
            </a:custGeom>
            <a:ln w="9144">
              <a:solidFill>
                <a:srgbClr val="000000"/>
              </a:solidFill>
            </a:ln>
          </p:spPr>
          <p:txBody>
            <a:bodyPr wrap="square" lIns="0" tIns="0" rIns="0" bIns="0" rtlCol="0"/>
            <a:lstStyle/>
            <a:p>
              <a:endParaRPr/>
            </a:p>
          </p:txBody>
        </p:sp>
        <p:sp>
          <p:nvSpPr>
            <p:cNvPr id="15" name="object 15"/>
            <p:cNvSpPr/>
            <p:nvPr/>
          </p:nvSpPr>
          <p:spPr>
            <a:xfrm>
              <a:off x="1757426" y="4146549"/>
              <a:ext cx="2433955" cy="1539240"/>
            </a:xfrm>
            <a:custGeom>
              <a:avLst/>
              <a:gdLst/>
              <a:ahLst/>
              <a:cxnLst/>
              <a:rect l="l" t="t" r="r" b="b"/>
              <a:pathLst>
                <a:path w="2433954" h="1539239">
                  <a:moveTo>
                    <a:pt x="2433574" y="234950"/>
                  </a:moveTo>
                  <a:lnTo>
                    <a:pt x="2353437" y="176784"/>
                  </a:lnTo>
                  <a:lnTo>
                    <a:pt x="2350516" y="174625"/>
                  </a:lnTo>
                  <a:lnTo>
                    <a:pt x="2346579" y="175260"/>
                  </a:lnTo>
                  <a:lnTo>
                    <a:pt x="2344547" y="178181"/>
                  </a:lnTo>
                  <a:lnTo>
                    <a:pt x="2342515" y="180975"/>
                  </a:lnTo>
                  <a:lnTo>
                    <a:pt x="2343150" y="184912"/>
                  </a:lnTo>
                  <a:lnTo>
                    <a:pt x="2345944" y="187071"/>
                  </a:lnTo>
                  <a:lnTo>
                    <a:pt x="2398141" y="224980"/>
                  </a:lnTo>
                  <a:lnTo>
                    <a:pt x="148209" y="0"/>
                  </a:lnTo>
                  <a:lnTo>
                    <a:pt x="146939" y="12700"/>
                  </a:lnTo>
                  <a:lnTo>
                    <a:pt x="2397112" y="237693"/>
                  </a:lnTo>
                  <a:lnTo>
                    <a:pt x="2338197" y="264541"/>
                  </a:lnTo>
                  <a:lnTo>
                    <a:pt x="2335022" y="266065"/>
                  </a:lnTo>
                  <a:lnTo>
                    <a:pt x="2333625" y="269748"/>
                  </a:lnTo>
                  <a:lnTo>
                    <a:pt x="2335022" y="272923"/>
                  </a:lnTo>
                  <a:lnTo>
                    <a:pt x="2336546" y="276225"/>
                  </a:lnTo>
                  <a:lnTo>
                    <a:pt x="2340229" y="277622"/>
                  </a:lnTo>
                  <a:lnTo>
                    <a:pt x="2343404" y="276098"/>
                  </a:lnTo>
                  <a:lnTo>
                    <a:pt x="2422436" y="240030"/>
                  </a:lnTo>
                  <a:lnTo>
                    <a:pt x="2433574" y="234950"/>
                  </a:lnTo>
                  <a:close/>
                </a:path>
                <a:path w="2433954" h="1539239">
                  <a:moveTo>
                    <a:pt x="2433828" y="1530654"/>
                  </a:moveTo>
                  <a:lnTo>
                    <a:pt x="2378456" y="1448460"/>
                  </a:lnTo>
                  <a:lnTo>
                    <a:pt x="2376551" y="1445552"/>
                  </a:lnTo>
                  <a:lnTo>
                    <a:pt x="2372614" y="1444790"/>
                  </a:lnTo>
                  <a:lnTo>
                    <a:pt x="2366772" y="1448701"/>
                  </a:lnTo>
                  <a:lnTo>
                    <a:pt x="2366010" y="1452651"/>
                  </a:lnTo>
                  <a:lnTo>
                    <a:pt x="2368042" y="1455559"/>
                  </a:lnTo>
                  <a:lnTo>
                    <a:pt x="2404199" y="1509268"/>
                  </a:lnTo>
                  <a:lnTo>
                    <a:pt x="5588" y="351155"/>
                  </a:lnTo>
                  <a:lnTo>
                    <a:pt x="0" y="362585"/>
                  </a:lnTo>
                  <a:lnTo>
                    <a:pt x="2398585" y="1520685"/>
                  </a:lnTo>
                  <a:lnTo>
                    <a:pt x="2330577" y="1526006"/>
                  </a:lnTo>
                  <a:lnTo>
                    <a:pt x="2328037" y="1529067"/>
                  </a:lnTo>
                  <a:lnTo>
                    <a:pt x="2328545" y="1536065"/>
                  </a:lnTo>
                  <a:lnTo>
                    <a:pt x="2331593" y="1538668"/>
                  </a:lnTo>
                  <a:lnTo>
                    <a:pt x="2430907" y="1530883"/>
                  </a:lnTo>
                  <a:lnTo>
                    <a:pt x="2433828" y="1530654"/>
                  </a:lnTo>
                  <a:close/>
                </a:path>
              </a:pathLst>
            </a:custGeom>
            <a:solidFill>
              <a:srgbClr val="055092"/>
            </a:solidFill>
          </p:spPr>
          <p:txBody>
            <a:bodyPr wrap="square" lIns="0" tIns="0" rIns="0" bIns="0" rtlCol="0"/>
            <a:lstStyle/>
            <a:p>
              <a:endParaRPr/>
            </a:p>
          </p:txBody>
        </p:sp>
      </p:grpSp>
      <p:sp>
        <p:nvSpPr>
          <p:cNvPr id="16" name="object 16"/>
          <p:cNvSpPr txBox="1">
            <a:spLocks noGrp="1"/>
          </p:cNvSpPr>
          <p:nvPr>
            <p:ph sz="half" idx="3"/>
          </p:nvPr>
        </p:nvSpPr>
        <p:spPr>
          <a:xfrm>
            <a:off x="5638800" y="2597010"/>
            <a:ext cx="2602229" cy="3390672"/>
          </a:xfrm>
          <a:prstGeom prst="rect">
            <a:avLst/>
          </a:prstGeom>
        </p:spPr>
        <p:txBody>
          <a:bodyPr vert="horz" wrap="square" lIns="0" tIns="12700" rIns="0" bIns="0" rtlCol="0">
            <a:spAutoFit/>
          </a:bodyPr>
          <a:lstStyle/>
          <a:p>
            <a:pPr marL="12700" marR="385445">
              <a:lnSpc>
                <a:spcPct val="100000"/>
              </a:lnSpc>
              <a:spcBef>
                <a:spcPts val="100"/>
              </a:spcBef>
            </a:pPr>
            <a:r>
              <a:rPr lang="en-US" spc="-5" dirty="0" err="1">
                <a:solidFill>
                  <a:srgbClr val="C00000"/>
                </a:solidFill>
              </a:rPr>
              <a:t>Bác</a:t>
            </a:r>
            <a:r>
              <a:rPr lang="en-US" spc="-5" dirty="0">
                <a:solidFill>
                  <a:srgbClr val="C00000"/>
                </a:solidFill>
              </a:rPr>
              <a:t> </a:t>
            </a:r>
            <a:r>
              <a:rPr lang="en-US" spc="-5" dirty="0" err="1">
                <a:solidFill>
                  <a:srgbClr val="C00000"/>
                </a:solidFill>
              </a:rPr>
              <a:t>sĩ</a:t>
            </a:r>
            <a:r>
              <a:rPr lang="en-US" spc="-5" dirty="0">
                <a:solidFill>
                  <a:srgbClr val="C00000"/>
                </a:solidFill>
              </a:rPr>
              <a:t> </a:t>
            </a:r>
            <a:r>
              <a:rPr lang="en-US" spc="-5" dirty="0" err="1">
                <a:solidFill>
                  <a:srgbClr val="C00000"/>
                </a:solidFill>
              </a:rPr>
              <a:t>phẫu</a:t>
            </a:r>
            <a:r>
              <a:rPr lang="en-US" spc="-5" dirty="0">
                <a:solidFill>
                  <a:srgbClr val="C00000"/>
                </a:solidFill>
              </a:rPr>
              <a:t> </a:t>
            </a:r>
            <a:r>
              <a:rPr lang="en-US" spc="-5" dirty="0" err="1">
                <a:solidFill>
                  <a:srgbClr val="C00000"/>
                </a:solidFill>
              </a:rPr>
              <a:t>thuật</a:t>
            </a:r>
            <a:r>
              <a:rPr lang="en-US" spc="-5" dirty="0">
                <a:solidFill>
                  <a:srgbClr val="C00000"/>
                </a:solidFill>
              </a:rPr>
              <a:t>: </a:t>
            </a:r>
            <a:r>
              <a:rPr lang="en-US" spc="-25" dirty="0" err="1"/>
              <a:t>Bác</a:t>
            </a:r>
            <a:r>
              <a:rPr lang="en-US" spc="-25" dirty="0"/>
              <a:t> </a:t>
            </a:r>
            <a:r>
              <a:rPr lang="en-US" spc="-25" dirty="0" err="1"/>
              <a:t>sĩ</a:t>
            </a:r>
            <a:r>
              <a:rPr lang="en-US" spc="-25" dirty="0"/>
              <a:t> </a:t>
            </a:r>
            <a:r>
              <a:rPr lang="en-US" spc="-25" dirty="0" err="1"/>
              <a:t>phẫu</a:t>
            </a:r>
            <a:r>
              <a:rPr lang="en-US" spc="-25" dirty="0"/>
              <a:t> </a:t>
            </a:r>
            <a:r>
              <a:rPr lang="en-US" spc="-25" dirty="0" err="1"/>
              <a:t>thuật</a:t>
            </a:r>
            <a:r>
              <a:rPr lang="en-US" spc="-25" dirty="0"/>
              <a:t> </a:t>
            </a:r>
            <a:r>
              <a:rPr lang="en-US" spc="-25" dirty="0" err="1"/>
              <a:t>sẽ</a:t>
            </a:r>
            <a:r>
              <a:rPr lang="en-US" spc="-25" dirty="0"/>
              <a:t> </a:t>
            </a:r>
            <a:r>
              <a:rPr lang="en-US" spc="-25" dirty="0" err="1"/>
              <a:t>bắt</a:t>
            </a:r>
            <a:r>
              <a:rPr lang="en-US" spc="-25" dirty="0"/>
              <a:t> </a:t>
            </a:r>
            <a:r>
              <a:rPr lang="en-US" spc="-25" dirty="0" err="1"/>
              <a:t>đầu</a:t>
            </a:r>
            <a:r>
              <a:rPr lang="en-US" spc="-25" dirty="0"/>
              <a:t> </a:t>
            </a:r>
            <a:r>
              <a:rPr lang="en-US" spc="-25" dirty="0" err="1"/>
              <a:t>rạch</a:t>
            </a:r>
            <a:endParaRPr lang="en-US" spc="-25" dirty="0"/>
          </a:p>
          <a:p>
            <a:pPr marL="12700" marR="385445">
              <a:lnSpc>
                <a:spcPct val="100000"/>
              </a:lnSpc>
              <a:spcBef>
                <a:spcPts val="100"/>
              </a:spcBef>
            </a:pPr>
            <a:endParaRPr sz="2700" dirty="0"/>
          </a:p>
          <a:p>
            <a:pPr marL="88900" marR="156845">
              <a:lnSpc>
                <a:spcPct val="100000"/>
              </a:lnSpc>
            </a:pPr>
            <a:r>
              <a:rPr lang="en-US" spc="-5" dirty="0" err="1">
                <a:solidFill>
                  <a:srgbClr val="C00000"/>
                </a:solidFill>
              </a:rPr>
              <a:t>Nhà</a:t>
            </a:r>
            <a:r>
              <a:rPr lang="en-US" spc="-5" dirty="0">
                <a:solidFill>
                  <a:srgbClr val="C00000"/>
                </a:solidFill>
              </a:rPr>
              <a:t> </a:t>
            </a:r>
            <a:r>
              <a:rPr lang="en-US" spc="-5" dirty="0" err="1">
                <a:solidFill>
                  <a:srgbClr val="C00000"/>
                </a:solidFill>
              </a:rPr>
              <a:t>tạo</a:t>
            </a:r>
            <a:r>
              <a:rPr lang="en-US" spc="-5" dirty="0">
                <a:solidFill>
                  <a:srgbClr val="C00000"/>
                </a:solidFill>
              </a:rPr>
              <a:t> </a:t>
            </a:r>
            <a:r>
              <a:rPr lang="en-US" spc="-5" dirty="0" err="1">
                <a:solidFill>
                  <a:srgbClr val="C00000"/>
                </a:solidFill>
              </a:rPr>
              <a:t>mẫu</a:t>
            </a:r>
            <a:r>
              <a:rPr lang="en-US" spc="-5" dirty="0">
                <a:solidFill>
                  <a:srgbClr val="C00000"/>
                </a:solidFill>
              </a:rPr>
              <a:t> </a:t>
            </a:r>
            <a:r>
              <a:rPr lang="en-US" spc="-5" dirty="0" err="1">
                <a:solidFill>
                  <a:srgbClr val="C00000"/>
                </a:solidFill>
              </a:rPr>
              <a:t>tóc</a:t>
            </a:r>
            <a:r>
              <a:rPr lang="en-US" spc="-5" dirty="0">
                <a:solidFill>
                  <a:srgbClr val="C00000"/>
                </a:solidFill>
              </a:rPr>
              <a:t>: </a:t>
            </a:r>
            <a:r>
              <a:rPr lang="en-US" spc="-20" dirty="0" err="1"/>
              <a:t>Nhà</a:t>
            </a:r>
            <a:r>
              <a:rPr lang="en-US" spc="-20" dirty="0"/>
              <a:t> </a:t>
            </a:r>
            <a:r>
              <a:rPr lang="en-US" spc="-20" dirty="0" err="1"/>
              <a:t>tạo</a:t>
            </a:r>
            <a:r>
              <a:rPr lang="en-US" spc="-20" dirty="0"/>
              <a:t> </a:t>
            </a:r>
            <a:r>
              <a:rPr lang="en-US" spc="-20" dirty="0" err="1"/>
              <a:t>mẫu</a:t>
            </a:r>
            <a:r>
              <a:rPr lang="en-US" spc="-20" dirty="0"/>
              <a:t> </a:t>
            </a:r>
            <a:r>
              <a:rPr lang="en-US" spc="-20" dirty="0" err="1"/>
              <a:t>tóc</a:t>
            </a:r>
            <a:r>
              <a:rPr lang="en-US" spc="-20" dirty="0"/>
              <a:t> </a:t>
            </a:r>
            <a:r>
              <a:rPr lang="en-US" spc="-20" dirty="0" err="1"/>
              <a:t>sẽ</a:t>
            </a:r>
            <a:r>
              <a:rPr lang="en-US" spc="-20" dirty="0"/>
              <a:t> </a:t>
            </a:r>
            <a:r>
              <a:rPr lang="en-US" spc="-20" dirty="0" err="1"/>
              <a:t>bắt</a:t>
            </a:r>
            <a:r>
              <a:rPr lang="en-US" spc="-20" dirty="0"/>
              <a:t> </a:t>
            </a:r>
            <a:r>
              <a:rPr lang="en-US" spc="-20" dirty="0" err="1"/>
              <a:t>đầu</a:t>
            </a:r>
            <a:r>
              <a:rPr lang="en-US" spc="-20" dirty="0"/>
              <a:t> </a:t>
            </a:r>
            <a:r>
              <a:rPr lang="en-US" spc="-20" dirty="0" err="1"/>
              <a:t>cắt</a:t>
            </a:r>
            <a:r>
              <a:rPr lang="en-US" spc="-20" dirty="0"/>
              <a:t> </a:t>
            </a:r>
            <a:r>
              <a:rPr lang="en-US" spc="-20" dirty="0" err="1"/>
              <a:t>tóc</a:t>
            </a:r>
            <a:r>
              <a:rPr lang="en-US" spc="-20" dirty="0"/>
              <a:t> </a:t>
            </a:r>
            <a:r>
              <a:rPr lang="en-US" spc="-20" dirty="0" err="1"/>
              <a:t>cho</a:t>
            </a:r>
            <a:r>
              <a:rPr lang="en-US" spc="-20" dirty="0"/>
              <a:t> </a:t>
            </a:r>
            <a:r>
              <a:rPr lang="en-US" spc="-20" dirty="0" err="1"/>
              <a:t>ai</a:t>
            </a:r>
            <a:r>
              <a:rPr lang="en-US" spc="-20" dirty="0"/>
              <a:t> </a:t>
            </a:r>
            <a:r>
              <a:rPr lang="en-US" spc="-20" dirty="0" err="1" smtClean="0"/>
              <a:t>đó</a:t>
            </a:r>
            <a:endParaRPr lang="en-US" spc="-20" dirty="0" smtClean="0"/>
          </a:p>
          <a:p>
            <a:pPr marL="88900" marR="156845">
              <a:lnSpc>
                <a:spcPct val="100000"/>
              </a:lnSpc>
            </a:pPr>
            <a:endParaRPr spc="-20" dirty="0"/>
          </a:p>
          <a:p>
            <a:pPr marL="88900" marR="5080">
              <a:lnSpc>
                <a:spcPct val="100000"/>
              </a:lnSpc>
              <a:spcBef>
                <a:spcPts val="1420"/>
              </a:spcBef>
            </a:pPr>
            <a:r>
              <a:rPr lang="vi-VN" dirty="0">
                <a:solidFill>
                  <a:srgbClr val="C00000"/>
                </a:solidFill>
              </a:rPr>
              <a:t>Diễn viên: </a:t>
            </a:r>
            <a:r>
              <a:rPr lang="vi-VN" spc="-20" dirty="0"/>
              <a:t>Diễn viên sẽ đột ngột dừng diễn cảnh hiện tại, chờ hướng dẫn</a:t>
            </a:r>
            <a:endParaRPr spc="-20" dirty="0"/>
          </a:p>
        </p:txBody>
      </p:sp>
      <p:sp>
        <p:nvSpPr>
          <p:cNvPr id="18" name="object 18"/>
          <p:cNvSpPr txBox="1">
            <a:spLocks noGrp="1"/>
          </p:cNvSpPr>
          <p:nvPr>
            <p:ph type="ftr" sz="quarter" idx="5"/>
          </p:nvPr>
        </p:nvSpPr>
        <p:spPr>
          <a:prstGeom prst="rect">
            <a:avLst/>
          </a:prstGeom>
        </p:spPr>
        <p:txBody>
          <a:bodyPr vert="horz" wrap="square" lIns="0" tIns="0" rIns="0" bIns="0" rtlCol="0">
            <a:spAutoFit/>
          </a:bodyPr>
          <a:lstStyle/>
          <a:p>
            <a:pPr marL="12700">
              <a:lnSpc>
                <a:spcPts val="1245"/>
              </a:lnSpc>
            </a:pPr>
            <a:r>
              <a:rPr spc="-10" dirty="0"/>
              <a:t>7</a:t>
            </a:r>
            <a:r>
              <a:rPr spc="-5" dirty="0"/>
              <a:t>/</a:t>
            </a:r>
            <a:r>
              <a:rPr spc="-10" dirty="0"/>
              <a:t>2</a:t>
            </a:r>
            <a:r>
              <a:rPr dirty="0"/>
              <a:t>6</a:t>
            </a:r>
            <a:r>
              <a:rPr spc="-10" dirty="0"/>
              <a:t>/2</a:t>
            </a:r>
            <a:r>
              <a:rPr dirty="0"/>
              <a:t>0</a:t>
            </a:r>
            <a:r>
              <a:rPr spc="-5" dirty="0"/>
              <a:t>1</a:t>
            </a:r>
            <a:r>
              <a:rPr dirty="0"/>
              <a:t>4</a:t>
            </a:r>
          </a:p>
        </p:txBody>
      </p:sp>
      <p:sp>
        <p:nvSpPr>
          <p:cNvPr id="19" name="object 19"/>
          <p:cNvSpPr txBox="1">
            <a:spLocks noGrp="1"/>
          </p:cNvSpPr>
          <p:nvPr>
            <p:ph type="dt" sz="half" idx="6"/>
          </p:nvPr>
        </p:nvSpPr>
        <p:spPr>
          <a:prstGeom prst="rect">
            <a:avLst/>
          </a:prstGeom>
        </p:spPr>
        <p:txBody>
          <a:bodyPr vert="horz" wrap="square" lIns="0" tIns="0" rIns="0" bIns="0" rtlCol="0">
            <a:spAutoFit/>
          </a:bodyPr>
          <a:lstStyle/>
          <a:p>
            <a:pPr marL="12700">
              <a:lnSpc>
                <a:spcPts val="1245"/>
              </a:lnSpc>
            </a:pPr>
            <a:r>
              <a:rPr dirty="0"/>
              <a:t>V</a:t>
            </a:r>
            <a:r>
              <a:rPr spc="-10" dirty="0"/>
              <a:t>Y</a:t>
            </a:r>
            <a:r>
              <a:rPr spc="-5" dirty="0"/>
              <a:t>BH</a:t>
            </a:r>
            <a:r>
              <a:rPr spc="-120" dirty="0"/>
              <a:t>A</a:t>
            </a:r>
            <a:r>
              <a:rPr spc="-114" dirty="0"/>
              <a:t>V</a:t>
            </a:r>
            <a:r>
              <a:rPr dirty="0"/>
              <a:t>A</a:t>
            </a:r>
            <a:r>
              <a:rPr spc="-45" dirty="0"/>
              <a:t> </a:t>
            </a:r>
            <a:r>
              <a:rPr spc="-10" dirty="0"/>
              <a:t>T</a:t>
            </a:r>
            <a:r>
              <a:rPr spc="-30" dirty="0"/>
              <a:t>E</a:t>
            </a:r>
            <a:r>
              <a:rPr spc="-5" dirty="0"/>
              <a:t>C</a:t>
            </a:r>
            <a:r>
              <a:rPr spc="-10" dirty="0"/>
              <a:t>H</a:t>
            </a:r>
            <a:r>
              <a:rPr dirty="0"/>
              <a:t>N</a:t>
            </a:r>
            <a:r>
              <a:rPr spc="-10" dirty="0"/>
              <a:t>OLO</a:t>
            </a:r>
            <a:r>
              <a:rPr dirty="0"/>
              <a:t>G</a:t>
            </a:r>
            <a:r>
              <a:rPr spc="-5" dirty="0"/>
              <a:t>I</a:t>
            </a:r>
            <a:r>
              <a:rPr dirty="0"/>
              <a:t>ES</a:t>
            </a:r>
          </a:p>
        </p:txBody>
      </p:sp>
      <p:sp>
        <p:nvSpPr>
          <p:cNvPr id="20" name="object 20"/>
          <p:cNvSpPr txBox="1">
            <a:spLocks noGrp="1"/>
          </p:cNvSpPr>
          <p:nvPr>
            <p:ph type="sldNum" sz="quarter" idx="7"/>
          </p:nvPr>
        </p:nvSpPr>
        <p:spPr>
          <a:prstGeom prst="rect">
            <a:avLst/>
          </a:prstGeom>
        </p:spPr>
        <p:txBody>
          <a:bodyPr vert="horz" wrap="square" lIns="0" tIns="0" rIns="0" bIns="0" rtlCol="0">
            <a:spAutoFit/>
          </a:bodyPr>
          <a:lstStyle/>
          <a:p>
            <a:pPr marL="38100">
              <a:lnSpc>
                <a:spcPts val="1245"/>
              </a:lnSpc>
            </a:pPr>
            <a:fld id="{81D60167-4931-47E6-BA6A-407CBD079E47}" type="slidenum">
              <a:rPr dirty="0"/>
              <a:t>16</a:t>
            </a:fld>
            <a:endParaRPr dirty="0"/>
          </a:p>
        </p:txBody>
      </p:sp>
      <p:sp>
        <p:nvSpPr>
          <p:cNvPr id="17" name="object 17"/>
          <p:cNvSpPr txBox="1"/>
          <p:nvPr/>
        </p:nvSpPr>
        <p:spPr>
          <a:xfrm>
            <a:off x="688340" y="1851101"/>
            <a:ext cx="4637405" cy="377190"/>
          </a:xfrm>
          <a:prstGeom prst="rect">
            <a:avLst/>
          </a:prstGeom>
        </p:spPr>
        <p:txBody>
          <a:bodyPr vert="horz" wrap="square" lIns="0" tIns="13335" rIns="0" bIns="0" rtlCol="0">
            <a:spAutoFit/>
          </a:bodyPr>
          <a:lstStyle/>
          <a:p>
            <a:pPr marL="12700">
              <a:lnSpc>
                <a:spcPct val="100000"/>
              </a:lnSpc>
              <a:spcBef>
                <a:spcPts val="105"/>
              </a:spcBef>
              <a:tabLst>
                <a:tab pos="335280" algn="l"/>
              </a:tabLst>
            </a:pPr>
            <a:r>
              <a:rPr sz="2300" i="1" dirty="0">
                <a:latin typeface="Times New Roman"/>
                <a:cs typeface="Times New Roman"/>
              </a:rPr>
              <a:t>If	any</a:t>
            </a:r>
            <a:r>
              <a:rPr sz="2300" i="1" spc="-15" dirty="0">
                <a:latin typeface="Times New Roman"/>
                <a:cs typeface="Times New Roman"/>
              </a:rPr>
              <a:t> </a:t>
            </a:r>
            <a:r>
              <a:rPr sz="2300" i="1" dirty="0">
                <a:latin typeface="Times New Roman"/>
                <a:cs typeface="Times New Roman"/>
              </a:rPr>
              <a:t>body</a:t>
            </a:r>
            <a:r>
              <a:rPr sz="2300" i="1" spc="-10" dirty="0">
                <a:latin typeface="Times New Roman"/>
                <a:cs typeface="Times New Roman"/>
              </a:rPr>
              <a:t> </a:t>
            </a:r>
            <a:r>
              <a:rPr sz="2300" i="1" spc="-5" dirty="0">
                <a:latin typeface="Times New Roman"/>
                <a:cs typeface="Times New Roman"/>
              </a:rPr>
              <a:t>says</a:t>
            </a:r>
            <a:r>
              <a:rPr sz="2300" i="1" spc="5" dirty="0">
                <a:latin typeface="Times New Roman"/>
                <a:cs typeface="Times New Roman"/>
              </a:rPr>
              <a:t> </a:t>
            </a:r>
            <a:r>
              <a:rPr sz="2300" i="1" spc="-5" dirty="0">
                <a:latin typeface="Times New Roman"/>
                <a:cs typeface="Times New Roman"/>
              </a:rPr>
              <a:t>“Cut”</a:t>
            </a:r>
            <a:r>
              <a:rPr sz="2300" i="1" spc="-25" dirty="0">
                <a:latin typeface="Times New Roman"/>
                <a:cs typeface="Times New Roman"/>
              </a:rPr>
              <a:t> </a:t>
            </a:r>
            <a:r>
              <a:rPr sz="2300" i="1" dirty="0">
                <a:latin typeface="Times New Roman"/>
                <a:cs typeface="Times New Roman"/>
              </a:rPr>
              <a:t>to</a:t>
            </a:r>
            <a:r>
              <a:rPr sz="2300" i="1" spc="-10" dirty="0">
                <a:latin typeface="Times New Roman"/>
                <a:cs typeface="Times New Roman"/>
              </a:rPr>
              <a:t> </a:t>
            </a:r>
            <a:r>
              <a:rPr sz="2300" i="1" spc="-5" dirty="0">
                <a:latin typeface="Times New Roman"/>
                <a:cs typeface="Times New Roman"/>
              </a:rPr>
              <a:t>these</a:t>
            </a:r>
            <a:r>
              <a:rPr sz="2300" i="1" dirty="0">
                <a:latin typeface="Times New Roman"/>
                <a:cs typeface="Times New Roman"/>
              </a:rPr>
              <a:t> people</a:t>
            </a:r>
            <a:endParaRPr sz="2300">
              <a:latin typeface="Times New Roman"/>
              <a:cs typeface="Times New Roman"/>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35940" y="937006"/>
            <a:ext cx="8072755" cy="4711674"/>
          </a:xfrm>
          <a:prstGeom prst="rect">
            <a:avLst/>
          </a:prstGeom>
        </p:spPr>
        <p:txBody>
          <a:bodyPr vert="horz" wrap="square" lIns="0" tIns="13335" rIns="0" bIns="0" rtlCol="0">
            <a:spAutoFit/>
          </a:bodyPr>
          <a:lstStyle/>
          <a:p>
            <a:pPr marL="286385" marR="5080" algn="just">
              <a:lnSpc>
                <a:spcPct val="100000"/>
              </a:lnSpc>
              <a:spcBef>
                <a:spcPts val="105"/>
              </a:spcBef>
            </a:pPr>
            <a:r>
              <a:rPr lang="vi-VN" sz="2300" dirty="0" smtClean="0">
                <a:latin typeface="Times New Roman"/>
                <a:cs typeface="Times New Roman"/>
              </a:rPr>
              <a:t>Trong OOP, Đa hình là đặc điểm của việc có thể gán một ý nghĩa khác cho một ký hiệu hoặc toán tử cụ thể trong các ngữ cảnh khác nhau cụ thể để cho phép một thực thể như một biến, một hàm hoặc một đối tượng có nhiều hơn một dạng.</a:t>
            </a:r>
            <a:r>
              <a:rPr sz="2300" spc="-5" dirty="0" smtClean="0">
                <a:latin typeface="Times New Roman"/>
                <a:cs typeface="Times New Roman"/>
              </a:rPr>
              <a:t>.</a:t>
            </a:r>
            <a:endParaRPr sz="2300" dirty="0">
              <a:latin typeface="Times New Roman"/>
              <a:cs typeface="Times New Roman"/>
            </a:endParaRPr>
          </a:p>
          <a:p>
            <a:pPr>
              <a:lnSpc>
                <a:spcPct val="100000"/>
              </a:lnSpc>
              <a:spcBef>
                <a:spcPts val="10"/>
              </a:spcBef>
            </a:pPr>
            <a:endParaRPr sz="3350" dirty="0">
              <a:latin typeface="Times New Roman"/>
              <a:cs typeface="Times New Roman"/>
            </a:endParaRPr>
          </a:p>
          <a:p>
            <a:pPr marL="12700">
              <a:lnSpc>
                <a:spcPct val="100000"/>
              </a:lnSpc>
            </a:pPr>
            <a:r>
              <a:rPr lang="en-US" sz="2300" dirty="0" err="1" smtClean="0">
                <a:latin typeface="Times New Roman"/>
                <a:cs typeface="Times New Roman"/>
              </a:rPr>
              <a:t>Có</a:t>
            </a:r>
            <a:r>
              <a:rPr lang="en-US" sz="2300" dirty="0" smtClean="0">
                <a:latin typeface="Times New Roman"/>
                <a:cs typeface="Times New Roman"/>
              </a:rPr>
              <a:t> </a:t>
            </a:r>
            <a:r>
              <a:rPr lang="en-US" sz="2300" dirty="0" err="1" smtClean="0">
                <a:latin typeface="Times New Roman"/>
                <a:cs typeface="Times New Roman"/>
              </a:rPr>
              <a:t>hai</a:t>
            </a:r>
            <a:r>
              <a:rPr lang="en-US" sz="2300" dirty="0" smtClean="0">
                <a:latin typeface="Times New Roman"/>
                <a:cs typeface="Times New Roman"/>
              </a:rPr>
              <a:t> </a:t>
            </a:r>
            <a:r>
              <a:rPr lang="en-US" sz="2300" dirty="0" err="1" smtClean="0">
                <a:latin typeface="Times New Roman"/>
                <a:cs typeface="Times New Roman"/>
              </a:rPr>
              <a:t>loại</a:t>
            </a:r>
            <a:r>
              <a:rPr lang="en-US" sz="2300" dirty="0" smtClean="0">
                <a:latin typeface="Times New Roman"/>
                <a:cs typeface="Times New Roman"/>
              </a:rPr>
              <a:t> </a:t>
            </a:r>
            <a:r>
              <a:rPr lang="en-US" sz="2300" dirty="0" err="1" smtClean="0">
                <a:latin typeface="Times New Roman"/>
                <a:cs typeface="Times New Roman"/>
              </a:rPr>
              <a:t>Đa</a:t>
            </a:r>
            <a:r>
              <a:rPr lang="en-US" sz="2300" dirty="0" smtClean="0">
                <a:latin typeface="Times New Roman"/>
                <a:cs typeface="Times New Roman"/>
              </a:rPr>
              <a:t> </a:t>
            </a:r>
            <a:r>
              <a:rPr lang="en-US" sz="2300" dirty="0" err="1" smtClean="0">
                <a:latin typeface="Times New Roman"/>
                <a:cs typeface="Times New Roman"/>
              </a:rPr>
              <a:t>hình</a:t>
            </a:r>
            <a:endParaRPr lang="en-US" sz="2300" dirty="0" smtClean="0">
              <a:latin typeface="Times New Roman"/>
              <a:cs typeface="Times New Roman"/>
            </a:endParaRPr>
          </a:p>
          <a:p>
            <a:pPr marL="12700">
              <a:lnSpc>
                <a:spcPct val="100000"/>
              </a:lnSpc>
            </a:pPr>
            <a:r>
              <a:rPr lang="en-US" sz="2300" dirty="0" err="1" smtClean="0">
                <a:solidFill>
                  <a:srgbClr val="C00000"/>
                </a:solidFill>
                <a:latin typeface="Times New Roman"/>
                <a:cs typeface="Times New Roman"/>
              </a:rPr>
              <a:t>Quá</a:t>
            </a:r>
            <a:r>
              <a:rPr lang="en-US" sz="2300" dirty="0" smtClean="0">
                <a:solidFill>
                  <a:srgbClr val="C00000"/>
                </a:solidFill>
                <a:latin typeface="Times New Roman"/>
                <a:cs typeface="Times New Roman"/>
              </a:rPr>
              <a:t> </a:t>
            </a:r>
            <a:r>
              <a:rPr lang="en-US" sz="2300" dirty="0" err="1" smtClean="0">
                <a:solidFill>
                  <a:srgbClr val="C00000"/>
                </a:solidFill>
                <a:latin typeface="Times New Roman"/>
                <a:cs typeface="Times New Roman"/>
              </a:rPr>
              <a:t>tải</a:t>
            </a:r>
            <a:r>
              <a:rPr sz="2300" spc="-55" dirty="0" smtClean="0">
                <a:solidFill>
                  <a:srgbClr val="C00000"/>
                </a:solidFill>
                <a:latin typeface="Times New Roman"/>
                <a:cs typeface="Times New Roman"/>
              </a:rPr>
              <a:t> </a:t>
            </a:r>
            <a:r>
              <a:rPr sz="2300" dirty="0">
                <a:solidFill>
                  <a:srgbClr val="C00000"/>
                </a:solidFill>
                <a:latin typeface="Times New Roman"/>
                <a:cs typeface="Times New Roman"/>
              </a:rPr>
              <a:t>:</a:t>
            </a:r>
            <a:endParaRPr sz="2300" dirty="0">
              <a:latin typeface="Times New Roman"/>
              <a:cs typeface="Times New Roman"/>
            </a:endParaRPr>
          </a:p>
          <a:p>
            <a:pPr marL="12700" marR="2286000" indent="274320">
              <a:lnSpc>
                <a:spcPct val="120000"/>
              </a:lnSpc>
            </a:pPr>
            <a:r>
              <a:rPr lang="vi-VN" sz="2300" spc="-55" dirty="0" smtClean="0">
                <a:latin typeface="Times New Roman"/>
                <a:cs typeface="Times New Roman"/>
              </a:rPr>
              <a:t>Hai hoặc nhiều phương pháp với các chữ ký khác nhau</a:t>
            </a:r>
            <a:endParaRPr lang="en-US" sz="2300" spc="-55" dirty="0" smtClean="0">
              <a:latin typeface="Times New Roman"/>
              <a:cs typeface="Times New Roman"/>
            </a:endParaRPr>
          </a:p>
          <a:p>
            <a:pPr marL="12700" marR="2286000" indent="274320">
              <a:lnSpc>
                <a:spcPct val="120000"/>
              </a:lnSpc>
            </a:pPr>
            <a:r>
              <a:rPr lang="en-US" sz="2300" dirty="0" err="1" smtClean="0">
                <a:solidFill>
                  <a:srgbClr val="C00000"/>
                </a:solidFill>
                <a:latin typeface="Times New Roman"/>
                <a:cs typeface="Times New Roman"/>
              </a:rPr>
              <a:t>Ghi</a:t>
            </a:r>
            <a:r>
              <a:rPr lang="en-US" sz="2300" dirty="0" smtClean="0">
                <a:solidFill>
                  <a:srgbClr val="C00000"/>
                </a:solidFill>
                <a:latin typeface="Times New Roman"/>
                <a:cs typeface="Times New Roman"/>
              </a:rPr>
              <a:t> </a:t>
            </a:r>
            <a:r>
              <a:rPr lang="en-US" sz="2300" dirty="0" err="1" smtClean="0">
                <a:solidFill>
                  <a:srgbClr val="C00000"/>
                </a:solidFill>
                <a:latin typeface="Times New Roman"/>
                <a:cs typeface="Times New Roman"/>
              </a:rPr>
              <a:t>đè</a:t>
            </a:r>
            <a:r>
              <a:rPr sz="2300" dirty="0" smtClean="0">
                <a:solidFill>
                  <a:srgbClr val="C00000"/>
                </a:solidFill>
                <a:latin typeface="Times New Roman"/>
                <a:cs typeface="Times New Roman"/>
              </a:rPr>
              <a:t>:</a:t>
            </a:r>
            <a:endParaRPr sz="2300" dirty="0">
              <a:latin typeface="Times New Roman"/>
              <a:cs typeface="Times New Roman"/>
            </a:endParaRPr>
          </a:p>
          <a:p>
            <a:pPr marL="286385">
              <a:lnSpc>
                <a:spcPct val="100000"/>
              </a:lnSpc>
              <a:spcBef>
                <a:spcPts val="555"/>
              </a:spcBef>
              <a:tabLst>
                <a:tab pos="1628139" algn="l"/>
                <a:tab pos="2060575" algn="l"/>
                <a:tab pos="3254375" algn="l"/>
                <a:tab pos="4284980" algn="l"/>
                <a:tab pos="4961890" algn="l"/>
                <a:tab pos="5993130" algn="l"/>
                <a:tab pos="6944995" algn="l"/>
                <a:tab pos="7456805" algn="l"/>
              </a:tabLst>
            </a:pPr>
            <a:r>
              <a:rPr lang="vi-VN" sz="2300" spc="-5" dirty="0" smtClean="0">
                <a:latin typeface="Times New Roman"/>
                <a:cs typeface="Times New Roman"/>
              </a:rPr>
              <a:t>Thay thế một phương thức kế thừa bằng một phương thức khác có cùng chữ ký</a:t>
            </a:r>
            <a:endParaRPr sz="2300" dirty="0">
              <a:latin typeface="Times New Roman"/>
              <a:cs typeface="Times New Roman"/>
            </a:endParaRPr>
          </a:p>
        </p:txBody>
      </p:sp>
      <p:sp>
        <p:nvSpPr>
          <p:cNvPr id="3" name="object 3"/>
          <p:cNvSpPr txBox="1">
            <a:spLocks noGrp="1"/>
          </p:cNvSpPr>
          <p:nvPr>
            <p:ph type="ftr" sz="quarter" idx="5"/>
          </p:nvPr>
        </p:nvSpPr>
        <p:spPr>
          <a:prstGeom prst="rect">
            <a:avLst/>
          </a:prstGeom>
        </p:spPr>
        <p:txBody>
          <a:bodyPr vert="horz" wrap="square" lIns="0" tIns="0" rIns="0" bIns="0" rtlCol="0">
            <a:spAutoFit/>
          </a:bodyPr>
          <a:lstStyle/>
          <a:p>
            <a:pPr marL="12700">
              <a:lnSpc>
                <a:spcPts val="1245"/>
              </a:lnSpc>
            </a:pPr>
            <a:r>
              <a:rPr spc="-10" dirty="0"/>
              <a:t>7</a:t>
            </a:r>
            <a:r>
              <a:rPr spc="-5" dirty="0"/>
              <a:t>/</a:t>
            </a:r>
            <a:r>
              <a:rPr spc="-10" dirty="0"/>
              <a:t>2</a:t>
            </a:r>
            <a:r>
              <a:rPr dirty="0"/>
              <a:t>6</a:t>
            </a:r>
            <a:r>
              <a:rPr spc="-10" dirty="0"/>
              <a:t>/2</a:t>
            </a:r>
            <a:r>
              <a:rPr dirty="0"/>
              <a:t>0</a:t>
            </a:r>
            <a:r>
              <a:rPr spc="-5" dirty="0"/>
              <a:t>1</a:t>
            </a:r>
            <a:r>
              <a:rPr dirty="0"/>
              <a:t>4</a:t>
            </a:r>
          </a:p>
        </p:txBody>
      </p:sp>
      <p:sp>
        <p:nvSpPr>
          <p:cNvPr id="4" name="object 4"/>
          <p:cNvSpPr txBox="1"/>
          <p:nvPr/>
        </p:nvSpPr>
        <p:spPr>
          <a:xfrm>
            <a:off x="3391027" y="6555667"/>
            <a:ext cx="1906905" cy="178435"/>
          </a:xfrm>
          <a:prstGeom prst="rect">
            <a:avLst/>
          </a:prstGeom>
        </p:spPr>
        <p:txBody>
          <a:bodyPr vert="horz" wrap="square" lIns="0" tIns="0" rIns="0" bIns="0" rtlCol="0">
            <a:spAutoFit/>
          </a:bodyPr>
          <a:lstStyle/>
          <a:p>
            <a:pPr marL="12700">
              <a:lnSpc>
                <a:spcPts val="1245"/>
              </a:lnSpc>
            </a:pPr>
            <a:r>
              <a:rPr sz="1200" dirty="0">
                <a:solidFill>
                  <a:srgbClr val="045C75"/>
                </a:solidFill>
                <a:latin typeface="Constantia"/>
                <a:cs typeface="Constantia"/>
              </a:rPr>
              <a:t>V</a:t>
            </a:r>
            <a:r>
              <a:rPr sz="1200" spc="-10" dirty="0">
                <a:solidFill>
                  <a:srgbClr val="045C75"/>
                </a:solidFill>
                <a:latin typeface="Constantia"/>
                <a:cs typeface="Constantia"/>
              </a:rPr>
              <a:t>Y</a:t>
            </a:r>
            <a:r>
              <a:rPr sz="1200" spc="-5" dirty="0">
                <a:solidFill>
                  <a:srgbClr val="045C75"/>
                </a:solidFill>
                <a:latin typeface="Constantia"/>
                <a:cs typeface="Constantia"/>
              </a:rPr>
              <a:t>BH</a:t>
            </a:r>
            <a:r>
              <a:rPr sz="1200" spc="-120" dirty="0">
                <a:solidFill>
                  <a:srgbClr val="045C75"/>
                </a:solidFill>
                <a:latin typeface="Constantia"/>
                <a:cs typeface="Constantia"/>
              </a:rPr>
              <a:t>A</a:t>
            </a:r>
            <a:r>
              <a:rPr sz="1200" spc="-114" dirty="0">
                <a:solidFill>
                  <a:srgbClr val="045C75"/>
                </a:solidFill>
                <a:latin typeface="Constantia"/>
                <a:cs typeface="Constantia"/>
              </a:rPr>
              <a:t>V</a:t>
            </a:r>
            <a:r>
              <a:rPr sz="1200" dirty="0">
                <a:solidFill>
                  <a:srgbClr val="045C75"/>
                </a:solidFill>
                <a:latin typeface="Constantia"/>
                <a:cs typeface="Constantia"/>
              </a:rPr>
              <a:t>A</a:t>
            </a:r>
            <a:r>
              <a:rPr sz="1200" spc="-45" dirty="0">
                <a:solidFill>
                  <a:srgbClr val="045C75"/>
                </a:solidFill>
                <a:latin typeface="Constantia"/>
                <a:cs typeface="Constantia"/>
              </a:rPr>
              <a:t> </a:t>
            </a:r>
            <a:r>
              <a:rPr sz="1200" spc="-10" dirty="0">
                <a:solidFill>
                  <a:srgbClr val="045C75"/>
                </a:solidFill>
                <a:latin typeface="Constantia"/>
                <a:cs typeface="Constantia"/>
              </a:rPr>
              <a:t>T</a:t>
            </a:r>
            <a:r>
              <a:rPr sz="1200" spc="-30" dirty="0">
                <a:solidFill>
                  <a:srgbClr val="045C75"/>
                </a:solidFill>
                <a:latin typeface="Constantia"/>
                <a:cs typeface="Constantia"/>
              </a:rPr>
              <a:t>E</a:t>
            </a:r>
            <a:r>
              <a:rPr sz="1200" spc="-5" dirty="0">
                <a:solidFill>
                  <a:srgbClr val="045C75"/>
                </a:solidFill>
                <a:latin typeface="Constantia"/>
                <a:cs typeface="Constantia"/>
              </a:rPr>
              <a:t>C</a:t>
            </a:r>
            <a:r>
              <a:rPr sz="1200" spc="-10" dirty="0">
                <a:solidFill>
                  <a:srgbClr val="045C75"/>
                </a:solidFill>
                <a:latin typeface="Constantia"/>
                <a:cs typeface="Constantia"/>
              </a:rPr>
              <a:t>H</a:t>
            </a:r>
            <a:r>
              <a:rPr sz="1200" dirty="0">
                <a:solidFill>
                  <a:srgbClr val="045C75"/>
                </a:solidFill>
                <a:latin typeface="Constantia"/>
                <a:cs typeface="Constantia"/>
              </a:rPr>
              <a:t>N</a:t>
            </a:r>
            <a:r>
              <a:rPr sz="1200" spc="-10" dirty="0">
                <a:solidFill>
                  <a:srgbClr val="045C75"/>
                </a:solidFill>
                <a:latin typeface="Constantia"/>
                <a:cs typeface="Constantia"/>
              </a:rPr>
              <a:t>OLO</a:t>
            </a:r>
            <a:r>
              <a:rPr sz="1200" dirty="0">
                <a:solidFill>
                  <a:srgbClr val="045C75"/>
                </a:solidFill>
                <a:latin typeface="Constantia"/>
                <a:cs typeface="Constantia"/>
              </a:rPr>
              <a:t>G</a:t>
            </a:r>
            <a:r>
              <a:rPr sz="1200" spc="-5" dirty="0">
                <a:solidFill>
                  <a:srgbClr val="045C75"/>
                </a:solidFill>
                <a:latin typeface="Constantia"/>
                <a:cs typeface="Constantia"/>
              </a:rPr>
              <a:t>I</a:t>
            </a:r>
            <a:r>
              <a:rPr sz="1200" dirty="0">
                <a:solidFill>
                  <a:srgbClr val="045C75"/>
                </a:solidFill>
                <a:latin typeface="Constantia"/>
                <a:cs typeface="Constantia"/>
              </a:rPr>
              <a:t>ES</a:t>
            </a:r>
            <a:endParaRPr sz="1200">
              <a:latin typeface="Constantia"/>
              <a:cs typeface="Constantia"/>
            </a:endParaRPr>
          </a:p>
        </p:txBody>
      </p:sp>
      <p:sp>
        <p:nvSpPr>
          <p:cNvPr id="5" name="object 5"/>
          <p:cNvSpPr txBox="1"/>
          <p:nvPr/>
        </p:nvSpPr>
        <p:spPr>
          <a:xfrm>
            <a:off x="8494521" y="6555667"/>
            <a:ext cx="230504" cy="178435"/>
          </a:xfrm>
          <a:prstGeom prst="rect">
            <a:avLst/>
          </a:prstGeom>
        </p:spPr>
        <p:txBody>
          <a:bodyPr vert="horz" wrap="square" lIns="0" tIns="0" rIns="0" bIns="0" rtlCol="0">
            <a:spAutoFit/>
          </a:bodyPr>
          <a:lstStyle/>
          <a:p>
            <a:pPr marL="38100">
              <a:lnSpc>
                <a:spcPts val="1245"/>
              </a:lnSpc>
            </a:pPr>
            <a:fld id="{81D60167-4931-47E6-BA6A-407CBD079E47}" type="slidenum">
              <a:rPr sz="1200" dirty="0">
                <a:solidFill>
                  <a:srgbClr val="045C75"/>
                </a:solidFill>
                <a:latin typeface="Constantia"/>
                <a:cs typeface="Constantia"/>
              </a:rPr>
              <a:t>17</a:t>
            </a:fld>
            <a:endParaRPr sz="1200">
              <a:latin typeface="Constantia"/>
              <a:cs typeface="Constantia"/>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35940" y="1884235"/>
            <a:ext cx="8073390" cy="3960058"/>
          </a:xfrm>
          <a:prstGeom prst="rect">
            <a:avLst/>
          </a:prstGeom>
        </p:spPr>
        <p:txBody>
          <a:bodyPr vert="horz" wrap="square" lIns="0" tIns="86360" rIns="0" bIns="0" rtlCol="0">
            <a:spAutoFit/>
          </a:bodyPr>
          <a:lstStyle/>
          <a:p>
            <a:pPr marL="287020" indent="-274320" algn="just">
              <a:lnSpc>
                <a:spcPct val="100000"/>
              </a:lnSpc>
              <a:spcBef>
                <a:spcPts val="680"/>
              </a:spcBef>
              <a:buClr>
                <a:srgbClr val="0AD0D9"/>
              </a:buClr>
              <a:buSzPct val="93750"/>
              <a:buFont typeface="Wingdings"/>
              <a:buChar char=""/>
              <a:tabLst>
                <a:tab pos="287020" algn="l"/>
              </a:tabLst>
            </a:pPr>
            <a:r>
              <a:rPr lang="vi-VN" sz="2400" dirty="0" smtClean="0">
                <a:latin typeface="Times New Roman"/>
                <a:cs typeface="Times New Roman"/>
              </a:rPr>
              <a:t>Các toán tử Python hoạt động cho các lớp dựng sẵn.</a:t>
            </a:r>
            <a:endParaRPr lang="en-US" sz="2400" dirty="0" smtClean="0">
              <a:latin typeface="Times New Roman"/>
              <a:cs typeface="Times New Roman"/>
            </a:endParaRPr>
          </a:p>
          <a:p>
            <a:pPr marL="287020" indent="-274320" algn="just">
              <a:lnSpc>
                <a:spcPct val="100000"/>
              </a:lnSpc>
              <a:spcBef>
                <a:spcPts val="680"/>
              </a:spcBef>
              <a:buClr>
                <a:srgbClr val="0AD0D9"/>
              </a:buClr>
              <a:buSzPct val="93750"/>
              <a:buFont typeface="Wingdings"/>
              <a:buChar char=""/>
              <a:tabLst>
                <a:tab pos="287020" algn="l"/>
              </a:tabLst>
            </a:pPr>
            <a:r>
              <a:rPr lang="vi-VN" sz="2400" dirty="0" smtClean="0">
                <a:latin typeface="Times New Roman"/>
                <a:cs typeface="Times New Roman"/>
              </a:rPr>
              <a:t>Nhưng cùng một toán tử hoạt động khác nhau với các kiểu khác nhau. Ví dụ, toán tử + sẽ thực hiện phép cộng số học trên hai số, hợp nhất hai danh sách và nối hai chuỗi. Tính năng này trong Python, cho phép cùng một toán tử có ý nghĩa khác nhau tùy theo ngữ cảnh được gọi là nạp chồng toán tử</a:t>
            </a:r>
            <a:endParaRPr lang="en-US" sz="2400" dirty="0" smtClean="0">
              <a:latin typeface="Times New Roman"/>
              <a:cs typeface="Times New Roman"/>
            </a:endParaRPr>
          </a:p>
          <a:p>
            <a:pPr marL="287020" indent="-274320" algn="just">
              <a:lnSpc>
                <a:spcPct val="100000"/>
              </a:lnSpc>
              <a:spcBef>
                <a:spcPts val="680"/>
              </a:spcBef>
              <a:buClr>
                <a:srgbClr val="0AD0D9"/>
              </a:buClr>
              <a:buSzPct val="93750"/>
              <a:buFont typeface="Wingdings"/>
              <a:buChar char=""/>
              <a:tabLst>
                <a:tab pos="287020" algn="l"/>
              </a:tabLst>
            </a:pPr>
            <a:r>
              <a:rPr lang="vi-VN" sz="2400" dirty="0" smtClean="0">
                <a:latin typeface="Times New Roman"/>
                <a:cs typeface="Times New Roman"/>
              </a:rPr>
              <a:t>Một điều cuối cùng cần đề cập về quá tải toán tử là bạn có thể làm cho các phương thức tùy chỉnh của mình làm bất cứ điều gì bạn muốn. Tuy nhiên, thực tế phổ biến là tuân theo cấu trúc của các phương thức tích hợp sẵn.</a:t>
            </a:r>
            <a:endParaRPr sz="2400" dirty="0">
              <a:latin typeface="Times New Roman"/>
              <a:cs typeface="Times New Roman"/>
            </a:endParaRP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245"/>
              </a:lnSpc>
            </a:pPr>
            <a:r>
              <a:rPr spc="-10" dirty="0"/>
              <a:t>7</a:t>
            </a:r>
            <a:r>
              <a:rPr spc="-5" dirty="0"/>
              <a:t>/</a:t>
            </a:r>
            <a:r>
              <a:rPr spc="-10" dirty="0"/>
              <a:t>2</a:t>
            </a:r>
            <a:r>
              <a:rPr dirty="0"/>
              <a:t>6</a:t>
            </a:r>
            <a:r>
              <a:rPr spc="-10" dirty="0"/>
              <a:t>/2</a:t>
            </a:r>
            <a:r>
              <a:rPr dirty="0"/>
              <a:t>0</a:t>
            </a:r>
            <a:r>
              <a:rPr spc="-5" dirty="0"/>
              <a:t>1</a:t>
            </a:r>
            <a:r>
              <a:rPr dirty="0"/>
              <a:t>4</a:t>
            </a:r>
          </a:p>
        </p:txBody>
      </p:sp>
      <p:sp>
        <p:nvSpPr>
          <p:cNvPr id="5" name="object 5"/>
          <p:cNvSpPr txBox="1"/>
          <p:nvPr/>
        </p:nvSpPr>
        <p:spPr>
          <a:xfrm>
            <a:off x="3391027" y="6555667"/>
            <a:ext cx="1906905" cy="178435"/>
          </a:xfrm>
          <a:prstGeom prst="rect">
            <a:avLst/>
          </a:prstGeom>
        </p:spPr>
        <p:txBody>
          <a:bodyPr vert="horz" wrap="square" lIns="0" tIns="0" rIns="0" bIns="0" rtlCol="0">
            <a:spAutoFit/>
          </a:bodyPr>
          <a:lstStyle/>
          <a:p>
            <a:pPr marL="12700">
              <a:lnSpc>
                <a:spcPts val="1245"/>
              </a:lnSpc>
            </a:pPr>
            <a:r>
              <a:rPr sz="1200" dirty="0">
                <a:solidFill>
                  <a:srgbClr val="045C75"/>
                </a:solidFill>
                <a:latin typeface="Constantia"/>
                <a:cs typeface="Constantia"/>
              </a:rPr>
              <a:t>V</a:t>
            </a:r>
            <a:r>
              <a:rPr sz="1200" spc="-10" dirty="0">
                <a:solidFill>
                  <a:srgbClr val="045C75"/>
                </a:solidFill>
                <a:latin typeface="Constantia"/>
                <a:cs typeface="Constantia"/>
              </a:rPr>
              <a:t>Y</a:t>
            </a:r>
            <a:r>
              <a:rPr sz="1200" spc="-5" dirty="0">
                <a:solidFill>
                  <a:srgbClr val="045C75"/>
                </a:solidFill>
                <a:latin typeface="Constantia"/>
                <a:cs typeface="Constantia"/>
              </a:rPr>
              <a:t>BH</a:t>
            </a:r>
            <a:r>
              <a:rPr sz="1200" spc="-120" dirty="0">
                <a:solidFill>
                  <a:srgbClr val="045C75"/>
                </a:solidFill>
                <a:latin typeface="Constantia"/>
                <a:cs typeface="Constantia"/>
              </a:rPr>
              <a:t>A</a:t>
            </a:r>
            <a:r>
              <a:rPr sz="1200" spc="-114" dirty="0">
                <a:solidFill>
                  <a:srgbClr val="045C75"/>
                </a:solidFill>
                <a:latin typeface="Constantia"/>
                <a:cs typeface="Constantia"/>
              </a:rPr>
              <a:t>V</a:t>
            </a:r>
            <a:r>
              <a:rPr sz="1200" dirty="0">
                <a:solidFill>
                  <a:srgbClr val="045C75"/>
                </a:solidFill>
                <a:latin typeface="Constantia"/>
                <a:cs typeface="Constantia"/>
              </a:rPr>
              <a:t>A</a:t>
            </a:r>
            <a:r>
              <a:rPr sz="1200" spc="-45" dirty="0">
                <a:solidFill>
                  <a:srgbClr val="045C75"/>
                </a:solidFill>
                <a:latin typeface="Constantia"/>
                <a:cs typeface="Constantia"/>
              </a:rPr>
              <a:t> </a:t>
            </a:r>
            <a:r>
              <a:rPr sz="1200" spc="-10" dirty="0">
                <a:solidFill>
                  <a:srgbClr val="045C75"/>
                </a:solidFill>
                <a:latin typeface="Constantia"/>
                <a:cs typeface="Constantia"/>
              </a:rPr>
              <a:t>T</a:t>
            </a:r>
            <a:r>
              <a:rPr sz="1200" spc="-30" dirty="0">
                <a:solidFill>
                  <a:srgbClr val="045C75"/>
                </a:solidFill>
                <a:latin typeface="Constantia"/>
                <a:cs typeface="Constantia"/>
              </a:rPr>
              <a:t>E</a:t>
            </a:r>
            <a:r>
              <a:rPr sz="1200" spc="-5" dirty="0">
                <a:solidFill>
                  <a:srgbClr val="045C75"/>
                </a:solidFill>
                <a:latin typeface="Constantia"/>
                <a:cs typeface="Constantia"/>
              </a:rPr>
              <a:t>C</a:t>
            </a:r>
            <a:r>
              <a:rPr sz="1200" spc="-10" dirty="0">
                <a:solidFill>
                  <a:srgbClr val="045C75"/>
                </a:solidFill>
                <a:latin typeface="Constantia"/>
                <a:cs typeface="Constantia"/>
              </a:rPr>
              <a:t>H</a:t>
            </a:r>
            <a:r>
              <a:rPr sz="1200" dirty="0">
                <a:solidFill>
                  <a:srgbClr val="045C75"/>
                </a:solidFill>
                <a:latin typeface="Constantia"/>
                <a:cs typeface="Constantia"/>
              </a:rPr>
              <a:t>N</a:t>
            </a:r>
            <a:r>
              <a:rPr sz="1200" spc="-10" dirty="0">
                <a:solidFill>
                  <a:srgbClr val="045C75"/>
                </a:solidFill>
                <a:latin typeface="Constantia"/>
                <a:cs typeface="Constantia"/>
              </a:rPr>
              <a:t>OLO</a:t>
            </a:r>
            <a:r>
              <a:rPr sz="1200" dirty="0">
                <a:solidFill>
                  <a:srgbClr val="045C75"/>
                </a:solidFill>
                <a:latin typeface="Constantia"/>
                <a:cs typeface="Constantia"/>
              </a:rPr>
              <a:t>G</a:t>
            </a:r>
            <a:r>
              <a:rPr sz="1200" spc="-5" dirty="0">
                <a:solidFill>
                  <a:srgbClr val="045C75"/>
                </a:solidFill>
                <a:latin typeface="Constantia"/>
                <a:cs typeface="Constantia"/>
              </a:rPr>
              <a:t>I</a:t>
            </a:r>
            <a:r>
              <a:rPr sz="1200" dirty="0">
                <a:solidFill>
                  <a:srgbClr val="045C75"/>
                </a:solidFill>
                <a:latin typeface="Constantia"/>
                <a:cs typeface="Constantia"/>
              </a:rPr>
              <a:t>ES</a:t>
            </a:r>
            <a:endParaRPr sz="1200">
              <a:latin typeface="Constantia"/>
              <a:cs typeface="Constantia"/>
            </a:endParaRPr>
          </a:p>
        </p:txBody>
      </p:sp>
      <p:sp>
        <p:nvSpPr>
          <p:cNvPr id="6" name="object 6"/>
          <p:cNvSpPr txBox="1"/>
          <p:nvPr/>
        </p:nvSpPr>
        <p:spPr>
          <a:xfrm>
            <a:off x="8494521" y="6555667"/>
            <a:ext cx="230504" cy="178435"/>
          </a:xfrm>
          <a:prstGeom prst="rect">
            <a:avLst/>
          </a:prstGeom>
        </p:spPr>
        <p:txBody>
          <a:bodyPr vert="horz" wrap="square" lIns="0" tIns="0" rIns="0" bIns="0" rtlCol="0">
            <a:spAutoFit/>
          </a:bodyPr>
          <a:lstStyle/>
          <a:p>
            <a:pPr marL="38100">
              <a:lnSpc>
                <a:spcPts val="1245"/>
              </a:lnSpc>
            </a:pPr>
            <a:fld id="{81D60167-4931-47E6-BA6A-407CBD079E47}" type="slidenum">
              <a:rPr sz="1200" dirty="0">
                <a:solidFill>
                  <a:srgbClr val="045C75"/>
                </a:solidFill>
                <a:latin typeface="Constantia"/>
                <a:cs typeface="Constantia"/>
              </a:rPr>
              <a:t>18</a:t>
            </a:fld>
            <a:endParaRPr sz="1200">
              <a:latin typeface="Constantia"/>
              <a:cs typeface="Constantia"/>
            </a:endParaRPr>
          </a:p>
        </p:txBody>
      </p:sp>
      <p:sp>
        <p:nvSpPr>
          <p:cNvPr id="3" name="object 3"/>
          <p:cNvSpPr txBox="1">
            <a:spLocks noGrp="1"/>
          </p:cNvSpPr>
          <p:nvPr>
            <p:ph type="title"/>
          </p:nvPr>
        </p:nvSpPr>
        <p:spPr>
          <a:xfrm>
            <a:off x="2508250" y="813561"/>
            <a:ext cx="4654550" cy="566822"/>
          </a:xfrm>
          <a:prstGeom prst="rect">
            <a:avLst/>
          </a:prstGeom>
        </p:spPr>
        <p:txBody>
          <a:bodyPr vert="horz" wrap="square" lIns="0" tIns="12700" rIns="0" bIns="0" rtlCol="0">
            <a:spAutoFit/>
          </a:bodyPr>
          <a:lstStyle/>
          <a:p>
            <a:pPr marL="12700">
              <a:lnSpc>
                <a:spcPct val="100000"/>
              </a:lnSpc>
              <a:spcBef>
                <a:spcPts val="100"/>
              </a:spcBef>
            </a:pPr>
            <a:r>
              <a:rPr lang="en-US" sz="3600" spc="-5" dirty="0"/>
              <a:t>V</a:t>
            </a:r>
            <a:r>
              <a:rPr lang="vi-VN" sz="3600" spc="-5" dirty="0" smtClean="0"/>
              <a:t>ận </a:t>
            </a:r>
            <a:r>
              <a:rPr lang="vi-VN" sz="3600" spc="-5" dirty="0"/>
              <a:t>hành quá tải</a:t>
            </a:r>
            <a:endParaRPr sz="3600"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50594" y="932434"/>
            <a:ext cx="7464806" cy="382156"/>
          </a:xfrm>
          <a:prstGeom prst="rect">
            <a:avLst/>
          </a:prstGeom>
        </p:spPr>
        <p:txBody>
          <a:bodyPr vert="horz" wrap="square" lIns="0" tIns="12700" rIns="0" bIns="0" rtlCol="0">
            <a:spAutoFit/>
          </a:bodyPr>
          <a:lstStyle/>
          <a:p>
            <a:pPr marL="12700">
              <a:lnSpc>
                <a:spcPct val="100000"/>
              </a:lnSpc>
              <a:spcBef>
                <a:spcPts val="100"/>
              </a:spcBef>
            </a:pPr>
            <a:r>
              <a:rPr lang="vi-VN" sz="2400" dirty="0"/>
              <a:t>Giải thích cho chương trình mẫu quá tải của nhà điều hành</a:t>
            </a:r>
            <a:endParaRPr sz="2400" dirty="0"/>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1245"/>
              </a:lnSpc>
            </a:pPr>
            <a:r>
              <a:rPr spc="-10" dirty="0"/>
              <a:t>7</a:t>
            </a:r>
            <a:r>
              <a:rPr spc="-5" dirty="0"/>
              <a:t>/</a:t>
            </a:r>
            <a:r>
              <a:rPr spc="-10" dirty="0"/>
              <a:t>2</a:t>
            </a:r>
            <a:r>
              <a:rPr dirty="0"/>
              <a:t>6</a:t>
            </a:r>
            <a:r>
              <a:rPr spc="-10" dirty="0"/>
              <a:t>/2</a:t>
            </a:r>
            <a:r>
              <a:rPr dirty="0"/>
              <a:t>0</a:t>
            </a:r>
            <a:r>
              <a:rPr spc="-5" dirty="0"/>
              <a:t>1</a:t>
            </a:r>
            <a:r>
              <a:rPr dirty="0"/>
              <a:t>4</a:t>
            </a:r>
          </a:p>
        </p:txBody>
      </p:sp>
      <p:sp>
        <p:nvSpPr>
          <p:cNvPr id="6" name="object 6"/>
          <p:cNvSpPr txBox="1"/>
          <p:nvPr/>
        </p:nvSpPr>
        <p:spPr>
          <a:xfrm>
            <a:off x="3391027" y="6555667"/>
            <a:ext cx="1906905" cy="178435"/>
          </a:xfrm>
          <a:prstGeom prst="rect">
            <a:avLst/>
          </a:prstGeom>
        </p:spPr>
        <p:txBody>
          <a:bodyPr vert="horz" wrap="square" lIns="0" tIns="0" rIns="0" bIns="0" rtlCol="0">
            <a:spAutoFit/>
          </a:bodyPr>
          <a:lstStyle/>
          <a:p>
            <a:pPr marL="12700">
              <a:lnSpc>
                <a:spcPts val="1245"/>
              </a:lnSpc>
            </a:pPr>
            <a:r>
              <a:rPr sz="1200" dirty="0">
                <a:solidFill>
                  <a:srgbClr val="045C75"/>
                </a:solidFill>
                <a:latin typeface="Constantia"/>
                <a:cs typeface="Constantia"/>
              </a:rPr>
              <a:t>V</a:t>
            </a:r>
            <a:r>
              <a:rPr sz="1200" spc="-10" dirty="0">
                <a:solidFill>
                  <a:srgbClr val="045C75"/>
                </a:solidFill>
                <a:latin typeface="Constantia"/>
                <a:cs typeface="Constantia"/>
              </a:rPr>
              <a:t>Y</a:t>
            </a:r>
            <a:r>
              <a:rPr sz="1200" spc="-5" dirty="0">
                <a:solidFill>
                  <a:srgbClr val="045C75"/>
                </a:solidFill>
                <a:latin typeface="Constantia"/>
                <a:cs typeface="Constantia"/>
              </a:rPr>
              <a:t>BH</a:t>
            </a:r>
            <a:r>
              <a:rPr sz="1200" spc="-120" dirty="0">
                <a:solidFill>
                  <a:srgbClr val="045C75"/>
                </a:solidFill>
                <a:latin typeface="Constantia"/>
                <a:cs typeface="Constantia"/>
              </a:rPr>
              <a:t>A</a:t>
            </a:r>
            <a:r>
              <a:rPr sz="1200" spc="-114" dirty="0">
                <a:solidFill>
                  <a:srgbClr val="045C75"/>
                </a:solidFill>
                <a:latin typeface="Constantia"/>
                <a:cs typeface="Constantia"/>
              </a:rPr>
              <a:t>V</a:t>
            </a:r>
            <a:r>
              <a:rPr sz="1200" dirty="0">
                <a:solidFill>
                  <a:srgbClr val="045C75"/>
                </a:solidFill>
                <a:latin typeface="Constantia"/>
                <a:cs typeface="Constantia"/>
              </a:rPr>
              <a:t>A</a:t>
            </a:r>
            <a:r>
              <a:rPr sz="1200" spc="-45" dirty="0">
                <a:solidFill>
                  <a:srgbClr val="045C75"/>
                </a:solidFill>
                <a:latin typeface="Constantia"/>
                <a:cs typeface="Constantia"/>
              </a:rPr>
              <a:t> </a:t>
            </a:r>
            <a:r>
              <a:rPr sz="1200" spc="-10" dirty="0">
                <a:solidFill>
                  <a:srgbClr val="045C75"/>
                </a:solidFill>
                <a:latin typeface="Constantia"/>
                <a:cs typeface="Constantia"/>
              </a:rPr>
              <a:t>T</a:t>
            </a:r>
            <a:r>
              <a:rPr sz="1200" spc="-30" dirty="0">
                <a:solidFill>
                  <a:srgbClr val="045C75"/>
                </a:solidFill>
                <a:latin typeface="Constantia"/>
                <a:cs typeface="Constantia"/>
              </a:rPr>
              <a:t>E</a:t>
            </a:r>
            <a:r>
              <a:rPr sz="1200" spc="-5" dirty="0">
                <a:solidFill>
                  <a:srgbClr val="045C75"/>
                </a:solidFill>
                <a:latin typeface="Constantia"/>
                <a:cs typeface="Constantia"/>
              </a:rPr>
              <a:t>C</a:t>
            </a:r>
            <a:r>
              <a:rPr sz="1200" spc="-10" dirty="0">
                <a:solidFill>
                  <a:srgbClr val="045C75"/>
                </a:solidFill>
                <a:latin typeface="Constantia"/>
                <a:cs typeface="Constantia"/>
              </a:rPr>
              <a:t>H</a:t>
            </a:r>
            <a:r>
              <a:rPr sz="1200" dirty="0">
                <a:solidFill>
                  <a:srgbClr val="045C75"/>
                </a:solidFill>
                <a:latin typeface="Constantia"/>
                <a:cs typeface="Constantia"/>
              </a:rPr>
              <a:t>N</a:t>
            </a:r>
            <a:r>
              <a:rPr sz="1200" spc="-10" dirty="0">
                <a:solidFill>
                  <a:srgbClr val="045C75"/>
                </a:solidFill>
                <a:latin typeface="Constantia"/>
                <a:cs typeface="Constantia"/>
              </a:rPr>
              <a:t>OLO</a:t>
            </a:r>
            <a:r>
              <a:rPr sz="1200" dirty="0">
                <a:solidFill>
                  <a:srgbClr val="045C75"/>
                </a:solidFill>
                <a:latin typeface="Constantia"/>
                <a:cs typeface="Constantia"/>
              </a:rPr>
              <a:t>G</a:t>
            </a:r>
            <a:r>
              <a:rPr sz="1200" spc="-5" dirty="0">
                <a:solidFill>
                  <a:srgbClr val="045C75"/>
                </a:solidFill>
                <a:latin typeface="Constantia"/>
                <a:cs typeface="Constantia"/>
              </a:rPr>
              <a:t>I</a:t>
            </a:r>
            <a:r>
              <a:rPr sz="1200" dirty="0">
                <a:solidFill>
                  <a:srgbClr val="045C75"/>
                </a:solidFill>
                <a:latin typeface="Constantia"/>
                <a:cs typeface="Constantia"/>
              </a:rPr>
              <a:t>ES</a:t>
            </a:r>
            <a:endParaRPr sz="1200">
              <a:latin typeface="Constantia"/>
              <a:cs typeface="Constantia"/>
            </a:endParaRPr>
          </a:p>
        </p:txBody>
      </p:sp>
      <p:sp>
        <p:nvSpPr>
          <p:cNvPr id="7" name="object 7"/>
          <p:cNvSpPr txBox="1"/>
          <p:nvPr/>
        </p:nvSpPr>
        <p:spPr>
          <a:xfrm>
            <a:off x="8494521" y="6555667"/>
            <a:ext cx="230504" cy="178435"/>
          </a:xfrm>
          <a:prstGeom prst="rect">
            <a:avLst/>
          </a:prstGeom>
        </p:spPr>
        <p:txBody>
          <a:bodyPr vert="horz" wrap="square" lIns="0" tIns="0" rIns="0" bIns="0" rtlCol="0">
            <a:spAutoFit/>
          </a:bodyPr>
          <a:lstStyle/>
          <a:p>
            <a:pPr marL="38100">
              <a:lnSpc>
                <a:spcPts val="1245"/>
              </a:lnSpc>
            </a:pPr>
            <a:fld id="{81D60167-4931-47E6-BA6A-407CBD079E47}" type="slidenum">
              <a:rPr sz="1200" dirty="0">
                <a:solidFill>
                  <a:srgbClr val="045C75"/>
                </a:solidFill>
                <a:latin typeface="Constantia"/>
                <a:cs typeface="Constantia"/>
              </a:rPr>
              <a:t>19</a:t>
            </a:fld>
            <a:endParaRPr sz="1200">
              <a:latin typeface="Constantia"/>
              <a:cs typeface="Constantia"/>
            </a:endParaRPr>
          </a:p>
        </p:txBody>
      </p:sp>
      <p:sp>
        <p:nvSpPr>
          <p:cNvPr id="3" name="object 3"/>
          <p:cNvSpPr txBox="1"/>
          <p:nvPr/>
        </p:nvSpPr>
        <p:spPr>
          <a:xfrm>
            <a:off x="810259" y="1449070"/>
            <a:ext cx="7800340" cy="1437640"/>
          </a:xfrm>
          <a:prstGeom prst="rect">
            <a:avLst/>
          </a:prstGeom>
        </p:spPr>
        <p:txBody>
          <a:bodyPr vert="horz" wrap="square" lIns="0" tIns="10160" rIns="0" bIns="0" rtlCol="0">
            <a:spAutoFit/>
          </a:bodyPr>
          <a:lstStyle/>
          <a:p>
            <a:pPr marL="12700" marR="5080" algn="just">
              <a:lnSpc>
                <a:spcPct val="100899"/>
              </a:lnSpc>
              <a:spcBef>
                <a:spcPts val="80"/>
              </a:spcBef>
            </a:pPr>
            <a:r>
              <a:rPr sz="2300" dirty="0">
                <a:latin typeface="Times New Roman"/>
                <a:cs typeface="Times New Roman"/>
              </a:rPr>
              <a:t>What </a:t>
            </a:r>
            <a:r>
              <a:rPr sz="2300" spc="-5" dirty="0">
                <a:latin typeface="Times New Roman"/>
                <a:cs typeface="Times New Roman"/>
              </a:rPr>
              <a:t>actually </a:t>
            </a:r>
            <a:r>
              <a:rPr sz="2300" dirty="0">
                <a:latin typeface="Times New Roman"/>
                <a:cs typeface="Times New Roman"/>
              </a:rPr>
              <a:t>happens </a:t>
            </a:r>
            <a:r>
              <a:rPr sz="2300" spc="-5" dirty="0">
                <a:latin typeface="Times New Roman"/>
                <a:cs typeface="Times New Roman"/>
              </a:rPr>
              <a:t>is that, </a:t>
            </a:r>
            <a:r>
              <a:rPr sz="2300" dirty="0">
                <a:latin typeface="Times New Roman"/>
                <a:cs typeface="Times New Roman"/>
              </a:rPr>
              <a:t>when </a:t>
            </a:r>
            <a:r>
              <a:rPr sz="2300" spc="-5" dirty="0">
                <a:latin typeface="Times New Roman"/>
                <a:cs typeface="Times New Roman"/>
              </a:rPr>
              <a:t>you </a:t>
            </a:r>
            <a:r>
              <a:rPr sz="2300" dirty="0">
                <a:latin typeface="Times New Roman"/>
                <a:cs typeface="Times New Roman"/>
              </a:rPr>
              <a:t>do </a:t>
            </a:r>
            <a:r>
              <a:rPr sz="2300" spc="-10" dirty="0">
                <a:latin typeface="Times New Roman"/>
                <a:cs typeface="Times New Roman"/>
              </a:rPr>
              <a:t>p1 </a:t>
            </a:r>
            <a:r>
              <a:rPr sz="2300" dirty="0">
                <a:latin typeface="Times New Roman"/>
                <a:cs typeface="Times New Roman"/>
              </a:rPr>
              <a:t>- p2, </a:t>
            </a:r>
            <a:r>
              <a:rPr sz="2300" spc="-5" dirty="0">
                <a:latin typeface="Times New Roman"/>
                <a:cs typeface="Times New Roman"/>
              </a:rPr>
              <a:t>Python </a:t>
            </a:r>
            <a:r>
              <a:rPr sz="2300" dirty="0">
                <a:latin typeface="Times New Roman"/>
                <a:cs typeface="Times New Roman"/>
              </a:rPr>
              <a:t>will </a:t>
            </a:r>
            <a:r>
              <a:rPr sz="2300" spc="5" dirty="0">
                <a:latin typeface="Times New Roman"/>
                <a:cs typeface="Times New Roman"/>
              </a:rPr>
              <a:t> </a:t>
            </a:r>
            <a:r>
              <a:rPr sz="2300" spc="-5" dirty="0">
                <a:latin typeface="Times New Roman"/>
                <a:cs typeface="Times New Roman"/>
              </a:rPr>
              <a:t>call</a:t>
            </a:r>
            <a:r>
              <a:rPr sz="2300" dirty="0">
                <a:latin typeface="Times New Roman"/>
                <a:cs typeface="Times New Roman"/>
              </a:rPr>
              <a:t> </a:t>
            </a:r>
            <a:r>
              <a:rPr sz="2300" spc="-5" dirty="0">
                <a:latin typeface="Times New Roman"/>
                <a:cs typeface="Times New Roman"/>
              </a:rPr>
              <a:t>p1.</a:t>
            </a:r>
            <a:r>
              <a:rPr sz="2300" u="sng" spc="570" dirty="0">
                <a:uFill>
                  <a:solidFill>
                    <a:srgbClr val="000000"/>
                  </a:solidFill>
                </a:uFill>
                <a:latin typeface="Times New Roman"/>
                <a:cs typeface="Times New Roman"/>
              </a:rPr>
              <a:t> </a:t>
            </a:r>
            <a:r>
              <a:rPr sz="2300" dirty="0">
                <a:latin typeface="Times New Roman"/>
                <a:cs typeface="Times New Roman"/>
              </a:rPr>
              <a:t>sub</a:t>
            </a:r>
            <a:r>
              <a:rPr sz="2300" u="sng" spc="580" dirty="0">
                <a:uFill>
                  <a:solidFill>
                    <a:srgbClr val="000000"/>
                  </a:solidFill>
                </a:uFill>
                <a:latin typeface="Times New Roman"/>
                <a:cs typeface="Times New Roman"/>
              </a:rPr>
              <a:t> </a:t>
            </a:r>
            <a:r>
              <a:rPr sz="2300" spc="-5" dirty="0">
                <a:latin typeface="Times New Roman"/>
                <a:cs typeface="Times New Roman"/>
              </a:rPr>
              <a:t>(p2)</a:t>
            </a:r>
            <a:r>
              <a:rPr sz="2300" spc="570" dirty="0">
                <a:latin typeface="Times New Roman"/>
                <a:cs typeface="Times New Roman"/>
              </a:rPr>
              <a:t> </a:t>
            </a:r>
            <a:r>
              <a:rPr sz="2300" spc="-5" dirty="0">
                <a:latin typeface="Times New Roman"/>
                <a:cs typeface="Times New Roman"/>
              </a:rPr>
              <a:t>which</a:t>
            </a:r>
            <a:r>
              <a:rPr sz="2300" spc="570" dirty="0">
                <a:latin typeface="Times New Roman"/>
                <a:cs typeface="Times New Roman"/>
              </a:rPr>
              <a:t> </a:t>
            </a:r>
            <a:r>
              <a:rPr sz="2300" dirty="0">
                <a:latin typeface="Times New Roman"/>
                <a:cs typeface="Times New Roman"/>
              </a:rPr>
              <a:t>in</a:t>
            </a:r>
            <a:r>
              <a:rPr sz="2300" spc="580" dirty="0">
                <a:latin typeface="Times New Roman"/>
                <a:cs typeface="Times New Roman"/>
              </a:rPr>
              <a:t> </a:t>
            </a:r>
            <a:r>
              <a:rPr sz="2300" dirty="0">
                <a:latin typeface="Times New Roman"/>
                <a:cs typeface="Times New Roman"/>
              </a:rPr>
              <a:t>turn</a:t>
            </a:r>
            <a:r>
              <a:rPr sz="2300" spc="580" dirty="0">
                <a:latin typeface="Times New Roman"/>
                <a:cs typeface="Times New Roman"/>
              </a:rPr>
              <a:t> </a:t>
            </a:r>
            <a:r>
              <a:rPr sz="2300" spc="-5" dirty="0">
                <a:latin typeface="Times New Roman"/>
                <a:cs typeface="Times New Roman"/>
              </a:rPr>
              <a:t>is</a:t>
            </a:r>
            <a:r>
              <a:rPr sz="2300" spc="570" dirty="0">
                <a:latin typeface="Times New Roman"/>
                <a:cs typeface="Times New Roman"/>
              </a:rPr>
              <a:t> </a:t>
            </a:r>
            <a:r>
              <a:rPr sz="2300" spc="-5" dirty="0">
                <a:latin typeface="Times New Roman"/>
                <a:cs typeface="Times New Roman"/>
              </a:rPr>
              <a:t>Point.</a:t>
            </a:r>
            <a:r>
              <a:rPr sz="2300" u="sng" spc="570" dirty="0">
                <a:uFill>
                  <a:solidFill>
                    <a:srgbClr val="000000"/>
                  </a:solidFill>
                </a:uFill>
                <a:latin typeface="Times New Roman"/>
                <a:cs typeface="Times New Roman"/>
              </a:rPr>
              <a:t> </a:t>
            </a:r>
            <a:r>
              <a:rPr sz="2300" dirty="0">
                <a:latin typeface="Times New Roman"/>
                <a:cs typeface="Times New Roman"/>
              </a:rPr>
              <a:t>sub</a:t>
            </a:r>
            <a:r>
              <a:rPr sz="2300" u="sng" spc="580" dirty="0">
                <a:uFill>
                  <a:solidFill>
                    <a:srgbClr val="000000"/>
                  </a:solidFill>
                </a:uFill>
                <a:latin typeface="Times New Roman"/>
                <a:cs typeface="Times New Roman"/>
              </a:rPr>
              <a:t> </a:t>
            </a:r>
            <a:r>
              <a:rPr sz="2300" spc="-5" dirty="0">
                <a:latin typeface="Times New Roman"/>
                <a:cs typeface="Times New Roman"/>
              </a:rPr>
              <a:t>(p1,p2). </a:t>
            </a:r>
            <a:r>
              <a:rPr sz="2300" spc="-560" dirty="0">
                <a:latin typeface="Times New Roman"/>
                <a:cs typeface="Times New Roman"/>
              </a:rPr>
              <a:t> </a:t>
            </a:r>
            <a:r>
              <a:rPr sz="2300" spc="-20" dirty="0">
                <a:latin typeface="Times New Roman"/>
                <a:cs typeface="Times New Roman"/>
              </a:rPr>
              <a:t>Similarly, </a:t>
            </a:r>
            <a:r>
              <a:rPr sz="2300" spc="-5" dirty="0">
                <a:latin typeface="Times New Roman"/>
                <a:cs typeface="Times New Roman"/>
              </a:rPr>
              <a:t>we can </a:t>
            </a:r>
            <a:r>
              <a:rPr sz="2300" dirty="0">
                <a:latin typeface="Times New Roman"/>
                <a:cs typeface="Times New Roman"/>
              </a:rPr>
              <a:t>overload </a:t>
            </a:r>
            <a:r>
              <a:rPr sz="2300" spc="-5" dirty="0">
                <a:latin typeface="Times New Roman"/>
                <a:cs typeface="Times New Roman"/>
              </a:rPr>
              <a:t>other </a:t>
            </a:r>
            <a:r>
              <a:rPr sz="2300" dirty="0">
                <a:latin typeface="Times New Roman"/>
                <a:cs typeface="Times New Roman"/>
              </a:rPr>
              <a:t>operators </a:t>
            </a:r>
            <a:r>
              <a:rPr sz="2300" spc="-5" dirty="0">
                <a:latin typeface="Times New Roman"/>
                <a:cs typeface="Times New Roman"/>
              </a:rPr>
              <a:t>as well. </a:t>
            </a:r>
            <a:r>
              <a:rPr sz="2300" dirty="0">
                <a:latin typeface="Times New Roman"/>
                <a:cs typeface="Times New Roman"/>
              </a:rPr>
              <a:t>The special </a:t>
            </a:r>
            <a:r>
              <a:rPr sz="2300" spc="5" dirty="0">
                <a:latin typeface="Times New Roman"/>
                <a:cs typeface="Times New Roman"/>
              </a:rPr>
              <a:t> </a:t>
            </a:r>
            <a:r>
              <a:rPr sz="2300" spc="-5" dirty="0">
                <a:latin typeface="Times New Roman"/>
                <a:cs typeface="Times New Roman"/>
              </a:rPr>
              <a:t>function</a:t>
            </a:r>
            <a:r>
              <a:rPr sz="2300" spc="-10" dirty="0">
                <a:latin typeface="Times New Roman"/>
                <a:cs typeface="Times New Roman"/>
              </a:rPr>
              <a:t> </a:t>
            </a:r>
            <a:r>
              <a:rPr sz="2300" spc="-5" dirty="0">
                <a:latin typeface="Times New Roman"/>
                <a:cs typeface="Times New Roman"/>
              </a:rPr>
              <a:t>that</a:t>
            </a:r>
            <a:r>
              <a:rPr sz="2300" spc="5" dirty="0">
                <a:latin typeface="Times New Roman"/>
                <a:cs typeface="Times New Roman"/>
              </a:rPr>
              <a:t> </a:t>
            </a:r>
            <a:r>
              <a:rPr sz="2300" dirty="0">
                <a:latin typeface="Times New Roman"/>
                <a:cs typeface="Times New Roman"/>
              </a:rPr>
              <a:t>we</a:t>
            </a:r>
            <a:r>
              <a:rPr sz="2300" spc="-5" dirty="0">
                <a:latin typeface="Times New Roman"/>
                <a:cs typeface="Times New Roman"/>
              </a:rPr>
              <a:t> </a:t>
            </a:r>
            <a:r>
              <a:rPr sz="2300" dirty="0">
                <a:latin typeface="Times New Roman"/>
                <a:cs typeface="Times New Roman"/>
              </a:rPr>
              <a:t>need</a:t>
            </a:r>
            <a:r>
              <a:rPr sz="2300" spc="-5" dirty="0">
                <a:latin typeface="Times New Roman"/>
                <a:cs typeface="Times New Roman"/>
              </a:rPr>
              <a:t> to</a:t>
            </a:r>
            <a:r>
              <a:rPr sz="2300" spc="5" dirty="0">
                <a:latin typeface="Times New Roman"/>
                <a:cs typeface="Times New Roman"/>
              </a:rPr>
              <a:t> </a:t>
            </a:r>
            <a:r>
              <a:rPr sz="2300" spc="-5" dirty="0">
                <a:latin typeface="Times New Roman"/>
                <a:cs typeface="Times New Roman"/>
              </a:rPr>
              <a:t>implement</a:t>
            </a:r>
            <a:r>
              <a:rPr sz="2300" spc="30" dirty="0">
                <a:latin typeface="Times New Roman"/>
                <a:cs typeface="Times New Roman"/>
              </a:rPr>
              <a:t> </a:t>
            </a:r>
            <a:r>
              <a:rPr sz="2300" spc="-5" dirty="0">
                <a:latin typeface="Times New Roman"/>
                <a:cs typeface="Times New Roman"/>
              </a:rPr>
              <a:t>is</a:t>
            </a:r>
            <a:r>
              <a:rPr sz="2300" dirty="0">
                <a:latin typeface="Times New Roman"/>
                <a:cs typeface="Times New Roman"/>
              </a:rPr>
              <a:t> </a:t>
            </a:r>
            <a:r>
              <a:rPr sz="2300" spc="-5" dirty="0">
                <a:latin typeface="Times New Roman"/>
                <a:cs typeface="Times New Roman"/>
              </a:rPr>
              <a:t>tabulated</a:t>
            </a:r>
            <a:r>
              <a:rPr sz="2300" spc="10" dirty="0">
                <a:latin typeface="Times New Roman"/>
                <a:cs typeface="Times New Roman"/>
              </a:rPr>
              <a:t> </a:t>
            </a:r>
            <a:r>
              <a:rPr sz="2300" spc="-25" dirty="0">
                <a:latin typeface="Times New Roman"/>
                <a:cs typeface="Times New Roman"/>
              </a:rPr>
              <a:t>below.</a:t>
            </a:r>
            <a:endParaRPr sz="2300" dirty="0">
              <a:latin typeface="Times New Roman"/>
              <a:cs typeface="Times New Roman"/>
            </a:endParaRPr>
          </a:p>
        </p:txBody>
      </p:sp>
      <p:graphicFrame>
        <p:nvGraphicFramePr>
          <p:cNvPr id="4" name="object 4"/>
          <p:cNvGraphicFramePr>
            <a:graphicFrameLocks noGrp="1"/>
          </p:cNvGraphicFramePr>
          <p:nvPr/>
        </p:nvGraphicFramePr>
        <p:xfrm>
          <a:off x="603250" y="3270250"/>
          <a:ext cx="8001632" cy="2438400"/>
        </p:xfrm>
        <a:graphic>
          <a:graphicData uri="http://schemas.openxmlformats.org/drawingml/2006/table">
            <a:tbl>
              <a:tblPr firstRow="1" bandRow="1">
                <a:tableStyleId>{2D5ABB26-0587-4C30-8999-92F81FD0307C}</a:tableStyleId>
              </a:tblPr>
              <a:tblGrid>
                <a:gridCol w="1901189">
                  <a:extLst>
                    <a:ext uri="{9D8B030D-6E8A-4147-A177-3AD203B41FA5}">
                      <a16:colId xmlns:a16="http://schemas.microsoft.com/office/drawing/2014/main" val="20000"/>
                    </a:ext>
                  </a:extLst>
                </a:gridCol>
                <a:gridCol w="2059939">
                  <a:extLst>
                    <a:ext uri="{9D8B030D-6E8A-4147-A177-3AD203B41FA5}">
                      <a16:colId xmlns:a16="http://schemas.microsoft.com/office/drawing/2014/main" val="20001"/>
                    </a:ext>
                  </a:extLst>
                </a:gridCol>
                <a:gridCol w="4040504">
                  <a:extLst>
                    <a:ext uri="{9D8B030D-6E8A-4147-A177-3AD203B41FA5}">
                      <a16:colId xmlns:a16="http://schemas.microsoft.com/office/drawing/2014/main" val="20002"/>
                    </a:ext>
                  </a:extLst>
                </a:gridCol>
              </a:tblGrid>
              <a:tr h="440563">
                <a:tc>
                  <a:txBody>
                    <a:bodyPr/>
                    <a:lstStyle/>
                    <a:p>
                      <a:pPr algn="ctr">
                        <a:lnSpc>
                          <a:spcPct val="100000"/>
                        </a:lnSpc>
                        <a:spcBef>
                          <a:spcPts val="245"/>
                        </a:spcBef>
                      </a:pPr>
                      <a:r>
                        <a:rPr sz="1800" b="1" spc="-10" dirty="0">
                          <a:solidFill>
                            <a:srgbClr val="C00000"/>
                          </a:solidFill>
                          <a:latin typeface="Constantia"/>
                          <a:cs typeface="Constantia"/>
                        </a:rPr>
                        <a:t>Operator</a:t>
                      </a:r>
                      <a:endParaRPr sz="1800" dirty="0">
                        <a:latin typeface="Constantia"/>
                        <a:cs typeface="Constantia"/>
                      </a:endParaRPr>
                    </a:p>
                  </a:txBody>
                  <a:tcPr marL="0" marR="0" marT="31115" marB="0">
                    <a:lnL w="12700">
                      <a:solidFill>
                        <a:srgbClr val="0AD0D9"/>
                      </a:solidFill>
                      <a:prstDash val="solid"/>
                    </a:lnL>
                    <a:lnR w="12700">
                      <a:solidFill>
                        <a:srgbClr val="0AD0D9"/>
                      </a:solidFill>
                      <a:prstDash val="solid"/>
                    </a:lnR>
                    <a:lnT w="12700">
                      <a:solidFill>
                        <a:srgbClr val="0AD0D9"/>
                      </a:solidFill>
                      <a:prstDash val="solid"/>
                    </a:lnT>
                    <a:lnB w="28575">
                      <a:solidFill>
                        <a:srgbClr val="0AD0D9"/>
                      </a:solidFill>
                      <a:prstDash val="solid"/>
                    </a:lnB>
                  </a:tcPr>
                </a:tc>
                <a:tc>
                  <a:txBody>
                    <a:bodyPr/>
                    <a:lstStyle/>
                    <a:p>
                      <a:pPr algn="ctr">
                        <a:lnSpc>
                          <a:spcPct val="100000"/>
                        </a:lnSpc>
                        <a:spcBef>
                          <a:spcPts val="245"/>
                        </a:spcBef>
                      </a:pPr>
                      <a:r>
                        <a:rPr sz="1800" b="1" spc="-10" dirty="0">
                          <a:solidFill>
                            <a:srgbClr val="C00000"/>
                          </a:solidFill>
                          <a:latin typeface="Constantia"/>
                          <a:cs typeface="Constantia"/>
                        </a:rPr>
                        <a:t>Expression</a:t>
                      </a:r>
                      <a:endParaRPr sz="1800">
                        <a:latin typeface="Constantia"/>
                        <a:cs typeface="Constantia"/>
                      </a:endParaRPr>
                    </a:p>
                  </a:txBody>
                  <a:tcPr marL="0" marR="0" marT="31115" marB="0">
                    <a:lnL w="12700">
                      <a:solidFill>
                        <a:srgbClr val="0AD0D9"/>
                      </a:solidFill>
                      <a:prstDash val="solid"/>
                    </a:lnL>
                    <a:lnR w="12700">
                      <a:solidFill>
                        <a:srgbClr val="0AD0D9"/>
                      </a:solidFill>
                      <a:prstDash val="solid"/>
                    </a:lnR>
                    <a:lnT w="12700">
                      <a:solidFill>
                        <a:srgbClr val="0AD0D9"/>
                      </a:solidFill>
                      <a:prstDash val="solid"/>
                    </a:lnT>
                    <a:lnB w="28575">
                      <a:solidFill>
                        <a:srgbClr val="0AD0D9"/>
                      </a:solidFill>
                      <a:prstDash val="solid"/>
                    </a:lnB>
                  </a:tcPr>
                </a:tc>
                <a:tc>
                  <a:txBody>
                    <a:bodyPr/>
                    <a:lstStyle/>
                    <a:p>
                      <a:pPr marL="5715" algn="ctr">
                        <a:lnSpc>
                          <a:spcPct val="100000"/>
                        </a:lnSpc>
                        <a:spcBef>
                          <a:spcPts val="245"/>
                        </a:spcBef>
                      </a:pPr>
                      <a:r>
                        <a:rPr sz="1800" b="1" spc="-10" dirty="0">
                          <a:solidFill>
                            <a:srgbClr val="C00000"/>
                          </a:solidFill>
                          <a:latin typeface="Constantia"/>
                          <a:cs typeface="Constantia"/>
                        </a:rPr>
                        <a:t>Internally</a:t>
                      </a:r>
                      <a:endParaRPr sz="1800">
                        <a:latin typeface="Constantia"/>
                        <a:cs typeface="Constantia"/>
                      </a:endParaRPr>
                    </a:p>
                  </a:txBody>
                  <a:tcPr marL="0" marR="0" marT="31115" marB="0">
                    <a:lnL w="12700">
                      <a:solidFill>
                        <a:srgbClr val="0AD0D9"/>
                      </a:solidFill>
                      <a:prstDash val="solid"/>
                    </a:lnL>
                    <a:lnR w="12700">
                      <a:solidFill>
                        <a:srgbClr val="0AD0D9"/>
                      </a:solidFill>
                      <a:prstDash val="solid"/>
                    </a:lnR>
                    <a:lnT w="12700">
                      <a:solidFill>
                        <a:srgbClr val="0AD0D9"/>
                      </a:solidFill>
                      <a:prstDash val="solid"/>
                    </a:lnT>
                    <a:lnB w="28575">
                      <a:solidFill>
                        <a:srgbClr val="0AD0D9"/>
                      </a:solidFill>
                      <a:prstDash val="solid"/>
                    </a:lnB>
                  </a:tcPr>
                </a:tc>
                <a:extLst>
                  <a:ext uri="{0D108BD9-81ED-4DB2-BD59-A6C34878D82A}">
                    <a16:rowId xmlns:a16="http://schemas.microsoft.com/office/drawing/2014/main" val="10000"/>
                  </a:ext>
                </a:extLst>
              </a:tr>
              <a:tr h="397637">
                <a:tc>
                  <a:txBody>
                    <a:bodyPr/>
                    <a:lstStyle/>
                    <a:p>
                      <a:pPr marL="635" algn="ctr">
                        <a:lnSpc>
                          <a:spcPct val="100000"/>
                        </a:lnSpc>
                        <a:spcBef>
                          <a:spcPts val="245"/>
                        </a:spcBef>
                      </a:pPr>
                      <a:r>
                        <a:rPr sz="1800" spc="-10" dirty="0">
                          <a:latin typeface="Constantia"/>
                          <a:cs typeface="Constantia"/>
                        </a:rPr>
                        <a:t>Addition</a:t>
                      </a:r>
                      <a:endParaRPr sz="1800">
                        <a:latin typeface="Constantia"/>
                        <a:cs typeface="Constantia"/>
                      </a:endParaRPr>
                    </a:p>
                  </a:txBody>
                  <a:tcPr marL="0" marR="0" marT="31115" marB="0">
                    <a:lnL w="12700">
                      <a:solidFill>
                        <a:srgbClr val="0AD0D9"/>
                      </a:solidFill>
                      <a:prstDash val="solid"/>
                    </a:lnL>
                    <a:lnR w="12700">
                      <a:solidFill>
                        <a:srgbClr val="0AD0D9"/>
                      </a:solidFill>
                      <a:prstDash val="solid"/>
                    </a:lnR>
                    <a:lnT w="28575">
                      <a:solidFill>
                        <a:srgbClr val="0AD0D9"/>
                      </a:solidFill>
                      <a:prstDash val="solid"/>
                    </a:lnT>
                    <a:lnB w="12700">
                      <a:solidFill>
                        <a:srgbClr val="0AD0D9"/>
                      </a:solidFill>
                      <a:prstDash val="solid"/>
                    </a:lnB>
                    <a:solidFill>
                      <a:srgbClr val="CEF5F7"/>
                    </a:solidFill>
                  </a:tcPr>
                </a:tc>
                <a:tc>
                  <a:txBody>
                    <a:bodyPr/>
                    <a:lstStyle/>
                    <a:p>
                      <a:pPr algn="ctr">
                        <a:lnSpc>
                          <a:spcPct val="100000"/>
                        </a:lnSpc>
                        <a:spcBef>
                          <a:spcPts val="245"/>
                        </a:spcBef>
                      </a:pPr>
                      <a:r>
                        <a:rPr sz="1800" dirty="0">
                          <a:latin typeface="Constantia"/>
                          <a:cs typeface="Constantia"/>
                        </a:rPr>
                        <a:t>p1</a:t>
                      </a:r>
                      <a:r>
                        <a:rPr sz="1800" spc="-35" dirty="0">
                          <a:latin typeface="Constantia"/>
                          <a:cs typeface="Constantia"/>
                        </a:rPr>
                        <a:t> </a:t>
                      </a:r>
                      <a:r>
                        <a:rPr sz="1800" dirty="0">
                          <a:latin typeface="Constantia"/>
                          <a:cs typeface="Constantia"/>
                        </a:rPr>
                        <a:t>+</a:t>
                      </a:r>
                      <a:r>
                        <a:rPr sz="1800" spc="-70" dirty="0">
                          <a:latin typeface="Constantia"/>
                          <a:cs typeface="Constantia"/>
                        </a:rPr>
                        <a:t> </a:t>
                      </a:r>
                      <a:r>
                        <a:rPr sz="1800" dirty="0">
                          <a:latin typeface="Constantia"/>
                          <a:cs typeface="Constantia"/>
                        </a:rPr>
                        <a:t>p2</a:t>
                      </a:r>
                      <a:endParaRPr sz="1800">
                        <a:latin typeface="Constantia"/>
                        <a:cs typeface="Constantia"/>
                      </a:endParaRPr>
                    </a:p>
                  </a:txBody>
                  <a:tcPr marL="0" marR="0" marT="31115" marB="0">
                    <a:lnL w="12700">
                      <a:solidFill>
                        <a:srgbClr val="0AD0D9"/>
                      </a:solidFill>
                      <a:prstDash val="solid"/>
                    </a:lnL>
                    <a:lnR w="12700">
                      <a:solidFill>
                        <a:srgbClr val="0AD0D9"/>
                      </a:solidFill>
                      <a:prstDash val="solid"/>
                    </a:lnR>
                    <a:lnT w="28575">
                      <a:solidFill>
                        <a:srgbClr val="0AD0D9"/>
                      </a:solidFill>
                      <a:prstDash val="solid"/>
                    </a:lnT>
                    <a:lnB w="12700">
                      <a:solidFill>
                        <a:srgbClr val="0AD0D9"/>
                      </a:solidFill>
                      <a:prstDash val="solid"/>
                    </a:lnB>
                    <a:solidFill>
                      <a:srgbClr val="CEF5F7"/>
                    </a:solidFill>
                  </a:tcPr>
                </a:tc>
                <a:tc>
                  <a:txBody>
                    <a:bodyPr/>
                    <a:lstStyle/>
                    <a:p>
                      <a:pPr marL="2540" algn="ctr">
                        <a:lnSpc>
                          <a:spcPct val="100000"/>
                        </a:lnSpc>
                        <a:spcBef>
                          <a:spcPts val="245"/>
                        </a:spcBef>
                        <a:tabLst>
                          <a:tab pos="489584" algn="l"/>
                          <a:tab pos="1086485" algn="l"/>
                        </a:tabLst>
                      </a:pPr>
                      <a:r>
                        <a:rPr sz="1800" dirty="0">
                          <a:latin typeface="Constantia"/>
                          <a:cs typeface="Constantia"/>
                        </a:rPr>
                        <a:t>p1.</a:t>
                      </a:r>
                      <a:r>
                        <a:rPr sz="1800" u="sng" dirty="0">
                          <a:uFill>
                            <a:solidFill>
                              <a:srgbClr val="000000"/>
                            </a:solidFill>
                          </a:uFill>
                          <a:latin typeface="Constantia"/>
                          <a:cs typeface="Constantia"/>
                        </a:rPr>
                        <a:t>	</a:t>
                      </a:r>
                      <a:r>
                        <a:rPr sz="1800" spc="-5" dirty="0">
                          <a:latin typeface="Constantia"/>
                          <a:cs typeface="Constantia"/>
                        </a:rPr>
                        <a:t>add</a:t>
                      </a:r>
                      <a:r>
                        <a:rPr sz="1800" u="sng" spc="-5" dirty="0">
                          <a:uFill>
                            <a:solidFill>
                              <a:srgbClr val="000000"/>
                            </a:solidFill>
                          </a:uFill>
                          <a:latin typeface="Constantia"/>
                          <a:cs typeface="Constantia"/>
                        </a:rPr>
                        <a:t>	</a:t>
                      </a:r>
                      <a:r>
                        <a:rPr sz="1800" dirty="0">
                          <a:latin typeface="Constantia"/>
                          <a:cs typeface="Constantia"/>
                        </a:rPr>
                        <a:t>(p2)</a:t>
                      </a:r>
                    </a:p>
                  </a:txBody>
                  <a:tcPr marL="0" marR="0" marT="31115" marB="0">
                    <a:lnL w="12700">
                      <a:solidFill>
                        <a:srgbClr val="0AD0D9"/>
                      </a:solidFill>
                      <a:prstDash val="solid"/>
                    </a:lnL>
                    <a:lnR w="12700">
                      <a:solidFill>
                        <a:srgbClr val="0AD0D9"/>
                      </a:solidFill>
                      <a:prstDash val="solid"/>
                    </a:lnR>
                    <a:lnT w="28575">
                      <a:solidFill>
                        <a:srgbClr val="0AD0D9"/>
                      </a:solidFill>
                      <a:prstDash val="solid"/>
                    </a:lnT>
                    <a:lnB w="12700">
                      <a:solidFill>
                        <a:srgbClr val="0AD0D9"/>
                      </a:solidFill>
                      <a:prstDash val="solid"/>
                    </a:lnB>
                    <a:solidFill>
                      <a:srgbClr val="CEF5F7"/>
                    </a:solidFill>
                  </a:tcPr>
                </a:tc>
                <a:extLst>
                  <a:ext uri="{0D108BD9-81ED-4DB2-BD59-A6C34878D82A}">
                    <a16:rowId xmlns:a16="http://schemas.microsoft.com/office/drawing/2014/main" val="10001"/>
                  </a:ext>
                </a:extLst>
              </a:tr>
              <a:tr h="457200">
                <a:tc>
                  <a:txBody>
                    <a:bodyPr/>
                    <a:lstStyle/>
                    <a:p>
                      <a:pPr marL="3810" algn="ctr">
                        <a:lnSpc>
                          <a:spcPct val="100000"/>
                        </a:lnSpc>
                        <a:spcBef>
                          <a:spcPts val="245"/>
                        </a:spcBef>
                      </a:pPr>
                      <a:r>
                        <a:rPr sz="1800" spc="-10" dirty="0">
                          <a:latin typeface="Constantia"/>
                          <a:cs typeface="Constantia"/>
                        </a:rPr>
                        <a:t>Subtraction</a:t>
                      </a:r>
                      <a:endParaRPr sz="1800">
                        <a:latin typeface="Constantia"/>
                        <a:cs typeface="Constantia"/>
                      </a:endParaRPr>
                    </a:p>
                  </a:txBody>
                  <a:tcPr marL="0" marR="0" marT="31115" marB="0">
                    <a:lnL w="12700">
                      <a:solidFill>
                        <a:srgbClr val="0AD0D9"/>
                      </a:solidFill>
                      <a:prstDash val="solid"/>
                    </a:lnL>
                    <a:lnR w="12700">
                      <a:solidFill>
                        <a:srgbClr val="0AD0D9"/>
                      </a:solidFill>
                      <a:prstDash val="solid"/>
                    </a:lnR>
                    <a:lnT w="12700">
                      <a:solidFill>
                        <a:srgbClr val="0AD0D9"/>
                      </a:solidFill>
                      <a:prstDash val="solid"/>
                    </a:lnT>
                    <a:lnB w="12700">
                      <a:solidFill>
                        <a:srgbClr val="0AD0D9"/>
                      </a:solidFill>
                      <a:prstDash val="solid"/>
                    </a:lnB>
                  </a:tcPr>
                </a:tc>
                <a:tc>
                  <a:txBody>
                    <a:bodyPr/>
                    <a:lstStyle/>
                    <a:p>
                      <a:pPr algn="ctr">
                        <a:lnSpc>
                          <a:spcPct val="100000"/>
                        </a:lnSpc>
                        <a:spcBef>
                          <a:spcPts val="245"/>
                        </a:spcBef>
                      </a:pPr>
                      <a:r>
                        <a:rPr sz="1800" dirty="0">
                          <a:latin typeface="Constantia"/>
                          <a:cs typeface="Constantia"/>
                        </a:rPr>
                        <a:t>p1</a:t>
                      </a:r>
                      <a:r>
                        <a:rPr sz="1800" spc="-35" dirty="0">
                          <a:latin typeface="Constantia"/>
                          <a:cs typeface="Constantia"/>
                        </a:rPr>
                        <a:t> </a:t>
                      </a:r>
                      <a:r>
                        <a:rPr sz="1800" dirty="0">
                          <a:latin typeface="Constantia"/>
                          <a:cs typeface="Constantia"/>
                        </a:rPr>
                        <a:t>–</a:t>
                      </a:r>
                      <a:r>
                        <a:rPr sz="1800" spc="-60" dirty="0">
                          <a:latin typeface="Constantia"/>
                          <a:cs typeface="Constantia"/>
                        </a:rPr>
                        <a:t> </a:t>
                      </a:r>
                      <a:r>
                        <a:rPr sz="1800" dirty="0">
                          <a:latin typeface="Constantia"/>
                          <a:cs typeface="Constantia"/>
                        </a:rPr>
                        <a:t>p2</a:t>
                      </a:r>
                    </a:p>
                  </a:txBody>
                  <a:tcPr marL="0" marR="0" marT="31115" marB="0">
                    <a:lnL w="12700">
                      <a:solidFill>
                        <a:srgbClr val="0AD0D9"/>
                      </a:solidFill>
                      <a:prstDash val="solid"/>
                    </a:lnL>
                    <a:lnR w="12700">
                      <a:solidFill>
                        <a:srgbClr val="0AD0D9"/>
                      </a:solidFill>
                      <a:prstDash val="solid"/>
                    </a:lnR>
                    <a:lnT w="12700">
                      <a:solidFill>
                        <a:srgbClr val="0AD0D9"/>
                      </a:solidFill>
                      <a:prstDash val="solid"/>
                    </a:lnT>
                    <a:lnB w="12700">
                      <a:solidFill>
                        <a:srgbClr val="0AD0D9"/>
                      </a:solidFill>
                      <a:prstDash val="solid"/>
                    </a:lnB>
                  </a:tcPr>
                </a:tc>
                <a:tc>
                  <a:txBody>
                    <a:bodyPr/>
                    <a:lstStyle/>
                    <a:p>
                      <a:pPr marL="1905" algn="ctr">
                        <a:lnSpc>
                          <a:spcPct val="100000"/>
                        </a:lnSpc>
                        <a:spcBef>
                          <a:spcPts val="245"/>
                        </a:spcBef>
                        <a:tabLst>
                          <a:tab pos="488950" algn="l"/>
                          <a:tab pos="1067435" algn="l"/>
                        </a:tabLst>
                      </a:pPr>
                      <a:r>
                        <a:rPr sz="1800" dirty="0">
                          <a:latin typeface="Constantia"/>
                          <a:cs typeface="Constantia"/>
                        </a:rPr>
                        <a:t>p1.</a:t>
                      </a:r>
                      <a:r>
                        <a:rPr sz="1800" u="sng" dirty="0">
                          <a:uFill>
                            <a:solidFill>
                              <a:srgbClr val="000000"/>
                            </a:solidFill>
                          </a:uFill>
                          <a:latin typeface="Constantia"/>
                          <a:cs typeface="Constantia"/>
                        </a:rPr>
                        <a:t>	</a:t>
                      </a:r>
                      <a:r>
                        <a:rPr sz="1800" spc="-5" dirty="0">
                          <a:latin typeface="Constantia"/>
                          <a:cs typeface="Constantia"/>
                        </a:rPr>
                        <a:t>sub</a:t>
                      </a:r>
                      <a:r>
                        <a:rPr sz="1800" u="sng" spc="-5" dirty="0">
                          <a:uFill>
                            <a:solidFill>
                              <a:srgbClr val="000000"/>
                            </a:solidFill>
                          </a:uFill>
                          <a:latin typeface="Constantia"/>
                          <a:cs typeface="Constantia"/>
                        </a:rPr>
                        <a:t>	</a:t>
                      </a:r>
                      <a:r>
                        <a:rPr sz="1800" dirty="0">
                          <a:latin typeface="Constantia"/>
                          <a:cs typeface="Constantia"/>
                        </a:rPr>
                        <a:t>(p2)</a:t>
                      </a:r>
                      <a:endParaRPr sz="1800">
                        <a:latin typeface="Constantia"/>
                        <a:cs typeface="Constantia"/>
                      </a:endParaRPr>
                    </a:p>
                  </a:txBody>
                  <a:tcPr marL="0" marR="0" marT="31115" marB="0">
                    <a:lnL w="12700">
                      <a:solidFill>
                        <a:srgbClr val="0AD0D9"/>
                      </a:solidFill>
                      <a:prstDash val="solid"/>
                    </a:lnL>
                    <a:lnR w="12700">
                      <a:solidFill>
                        <a:srgbClr val="0AD0D9"/>
                      </a:solidFill>
                      <a:prstDash val="solid"/>
                    </a:lnR>
                    <a:lnT w="12700">
                      <a:solidFill>
                        <a:srgbClr val="0AD0D9"/>
                      </a:solidFill>
                      <a:prstDash val="solid"/>
                    </a:lnT>
                    <a:lnB w="12700">
                      <a:solidFill>
                        <a:srgbClr val="0AD0D9"/>
                      </a:solidFill>
                      <a:prstDash val="solid"/>
                    </a:lnB>
                  </a:tcPr>
                </a:tc>
                <a:extLst>
                  <a:ext uri="{0D108BD9-81ED-4DB2-BD59-A6C34878D82A}">
                    <a16:rowId xmlns:a16="http://schemas.microsoft.com/office/drawing/2014/main" val="10002"/>
                  </a:ext>
                </a:extLst>
              </a:tr>
              <a:tr h="381000">
                <a:tc>
                  <a:txBody>
                    <a:bodyPr/>
                    <a:lstStyle/>
                    <a:p>
                      <a:pPr marL="1905" algn="ctr">
                        <a:lnSpc>
                          <a:spcPct val="100000"/>
                        </a:lnSpc>
                        <a:spcBef>
                          <a:spcPts val="245"/>
                        </a:spcBef>
                      </a:pPr>
                      <a:r>
                        <a:rPr sz="1800" spc="-10" dirty="0">
                          <a:latin typeface="Constantia"/>
                          <a:cs typeface="Constantia"/>
                        </a:rPr>
                        <a:t>Multiplication</a:t>
                      </a:r>
                      <a:endParaRPr sz="1800">
                        <a:latin typeface="Constantia"/>
                        <a:cs typeface="Constantia"/>
                      </a:endParaRPr>
                    </a:p>
                  </a:txBody>
                  <a:tcPr marL="0" marR="0" marT="31115" marB="0">
                    <a:lnL w="12700">
                      <a:solidFill>
                        <a:srgbClr val="0AD0D9"/>
                      </a:solidFill>
                      <a:prstDash val="solid"/>
                    </a:lnL>
                    <a:lnR w="12700">
                      <a:solidFill>
                        <a:srgbClr val="0AD0D9"/>
                      </a:solidFill>
                      <a:prstDash val="solid"/>
                    </a:lnR>
                    <a:lnT w="12700">
                      <a:solidFill>
                        <a:srgbClr val="0AD0D9"/>
                      </a:solidFill>
                      <a:prstDash val="solid"/>
                    </a:lnT>
                    <a:lnB w="12700">
                      <a:solidFill>
                        <a:srgbClr val="0AD0D9"/>
                      </a:solidFill>
                      <a:prstDash val="solid"/>
                    </a:lnB>
                    <a:solidFill>
                      <a:srgbClr val="CEF5F7"/>
                    </a:solidFill>
                  </a:tcPr>
                </a:tc>
                <a:tc>
                  <a:txBody>
                    <a:bodyPr/>
                    <a:lstStyle/>
                    <a:p>
                      <a:pPr algn="ctr">
                        <a:lnSpc>
                          <a:spcPct val="100000"/>
                        </a:lnSpc>
                        <a:spcBef>
                          <a:spcPts val="245"/>
                        </a:spcBef>
                      </a:pPr>
                      <a:r>
                        <a:rPr sz="1800" dirty="0">
                          <a:latin typeface="Constantia"/>
                          <a:cs typeface="Constantia"/>
                        </a:rPr>
                        <a:t>p1</a:t>
                      </a:r>
                      <a:r>
                        <a:rPr sz="1800" spc="395" dirty="0">
                          <a:latin typeface="Constantia"/>
                          <a:cs typeface="Constantia"/>
                        </a:rPr>
                        <a:t> </a:t>
                      </a:r>
                      <a:r>
                        <a:rPr sz="1800" dirty="0">
                          <a:latin typeface="Constantia"/>
                          <a:cs typeface="Constantia"/>
                        </a:rPr>
                        <a:t>*</a:t>
                      </a:r>
                      <a:r>
                        <a:rPr sz="1800" spc="-55" dirty="0">
                          <a:latin typeface="Constantia"/>
                          <a:cs typeface="Constantia"/>
                        </a:rPr>
                        <a:t> </a:t>
                      </a:r>
                      <a:r>
                        <a:rPr sz="1800" dirty="0">
                          <a:latin typeface="Constantia"/>
                          <a:cs typeface="Constantia"/>
                        </a:rPr>
                        <a:t>p2</a:t>
                      </a:r>
                      <a:endParaRPr sz="1800">
                        <a:latin typeface="Constantia"/>
                        <a:cs typeface="Constantia"/>
                      </a:endParaRPr>
                    </a:p>
                  </a:txBody>
                  <a:tcPr marL="0" marR="0" marT="31115" marB="0">
                    <a:lnL w="12700">
                      <a:solidFill>
                        <a:srgbClr val="0AD0D9"/>
                      </a:solidFill>
                      <a:prstDash val="solid"/>
                    </a:lnL>
                    <a:lnR w="12700">
                      <a:solidFill>
                        <a:srgbClr val="0AD0D9"/>
                      </a:solidFill>
                      <a:prstDash val="solid"/>
                    </a:lnR>
                    <a:lnT w="12700">
                      <a:solidFill>
                        <a:srgbClr val="0AD0D9"/>
                      </a:solidFill>
                      <a:prstDash val="solid"/>
                    </a:lnT>
                    <a:lnB w="12700">
                      <a:solidFill>
                        <a:srgbClr val="0AD0D9"/>
                      </a:solidFill>
                      <a:prstDash val="solid"/>
                    </a:lnB>
                    <a:solidFill>
                      <a:srgbClr val="CEF5F7"/>
                    </a:solidFill>
                  </a:tcPr>
                </a:tc>
                <a:tc>
                  <a:txBody>
                    <a:bodyPr/>
                    <a:lstStyle/>
                    <a:p>
                      <a:pPr marL="635" algn="ctr">
                        <a:lnSpc>
                          <a:spcPct val="100000"/>
                        </a:lnSpc>
                        <a:spcBef>
                          <a:spcPts val="245"/>
                        </a:spcBef>
                        <a:tabLst>
                          <a:tab pos="487680" algn="l"/>
                          <a:tab pos="1108075" algn="l"/>
                        </a:tabLst>
                      </a:pPr>
                      <a:r>
                        <a:rPr sz="1800" dirty="0">
                          <a:latin typeface="Constantia"/>
                          <a:cs typeface="Constantia"/>
                        </a:rPr>
                        <a:t>p1.</a:t>
                      </a:r>
                      <a:r>
                        <a:rPr sz="1800" u="sng" dirty="0">
                          <a:uFill>
                            <a:solidFill>
                              <a:srgbClr val="000000"/>
                            </a:solidFill>
                          </a:uFill>
                          <a:latin typeface="Constantia"/>
                          <a:cs typeface="Constantia"/>
                        </a:rPr>
                        <a:t>	</a:t>
                      </a:r>
                      <a:r>
                        <a:rPr sz="1800" spc="-5" dirty="0">
                          <a:latin typeface="Constantia"/>
                          <a:cs typeface="Constantia"/>
                        </a:rPr>
                        <a:t>mul</a:t>
                      </a:r>
                      <a:r>
                        <a:rPr sz="1800" u="sng" spc="-5" dirty="0">
                          <a:uFill>
                            <a:solidFill>
                              <a:srgbClr val="000000"/>
                            </a:solidFill>
                          </a:uFill>
                          <a:latin typeface="Constantia"/>
                          <a:cs typeface="Constantia"/>
                        </a:rPr>
                        <a:t>	</a:t>
                      </a:r>
                      <a:r>
                        <a:rPr sz="1800" spc="-5" dirty="0">
                          <a:latin typeface="Constantia"/>
                          <a:cs typeface="Constantia"/>
                        </a:rPr>
                        <a:t>(p2)</a:t>
                      </a:r>
                      <a:endParaRPr sz="1800">
                        <a:latin typeface="Constantia"/>
                        <a:cs typeface="Constantia"/>
                      </a:endParaRPr>
                    </a:p>
                  </a:txBody>
                  <a:tcPr marL="0" marR="0" marT="31115" marB="0">
                    <a:lnL w="12700">
                      <a:solidFill>
                        <a:srgbClr val="0AD0D9"/>
                      </a:solidFill>
                      <a:prstDash val="solid"/>
                    </a:lnL>
                    <a:lnR w="12700">
                      <a:solidFill>
                        <a:srgbClr val="0AD0D9"/>
                      </a:solidFill>
                      <a:prstDash val="solid"/>
                    </a:lnR>
                    <a:lnT w="12700">
                      <a:solidFill>
                        <a:srgbClr val="0AD0D9"/>
                      </a:solidFill>
                      <a:prstDash val="solid"/>
                    </a:lnT>
                    <a:lnB w="12700">
                      <a:solidFill>
                        <a:srgbClr val="0AD0D9"/>
                      </a:solidFill>
                      <a:prstDash val="solid"/>
                    </a:lnB>
                    <a:solidFill>
                      <a:srgbClr val="CEF5F7"/>
                    </a:solidFill>
                  </a:tcPr>
                </a:tc>
                <a:extLst>
                  <a:ext uri="{0D108BD9-81ED-4DB2-BD59-A6C34878D82A}">
                    <a16:rowId xmlns:a16="http://schemas.microsoft.com/office/drawing/2014/main" val="10003"/>
                  </a:ext>
                </a:extLst>
              </a:tr>
              <a:tr h="381000">
                <a:tc>
                  <a:txBody>
                    <a:bodyPr/>
                    <a:lstStyle/>
                    <a:p>
                      <a:pPr algn="ctr">
                        <a:lnSpc>
                          <a:spcPct val="100000"/>
                        </a:lnSpc>
                        <a:spcBef>
                          <a:spcPts val="245"/>
                        </a:spcBef>
                      </a:pPr>
                      <a:r>
                        <a:rPr sz="1800" spc="-30" dirty="0">
                          <a:latin typeface="Constantia"/>
                          <a:cs typeface="Constantia"/>
                        </a:rPr>
                        <a:t>Power</a:t>
                      </a:r>
                      <a:endParaRPr sz="1800">
                        <a:latin typeface="Constantia"/>
                        <a:cs typeface="Constantia"/>
                      </a:endParaRPr>
                    </a:p>
                  </a:txBody>
                  <a:tcPr marL="0" marR="0" marT="31115" marB="0">
                    <a:lnL w="12700">
                      <a:solidFill>
                        <a:srgbClr val="0AD0D9"/>
                      </a:solidFill>
                      <a:prstDash val="solid"/>
                    </a:lnL>
                    <a:lnR w="12700">
                      <a:solidFill>
                        <a:srgbClr val="0AD0D9"/>
                      </a:solidFill>
                      <a:prstDash val="solid"/>
                    </a:lnR>
                    <a:lnT w="12700">
                      <a:solidFill>
                        <a:srgbClr val="0AD0D9"/>
                      </a:solidFill>
                      <a:prstDash val="solid"/>
                    </a:lnT>
                    <a:lnB w="12700">
                      <a:solidFill>
                        <a:srgbClr val="0AD0D9"/>
                      </a:solidFill>
                      <a:prstDash val="solid"/>
                    </a:lnB>
                  </a:tcPr>
                </a:tc>
                <a:tc>
                  <a:txBody>
                    <a:bodyPr/>
                    <a:lstStyle/>
                    <a:p>
                      <a:pPr algn="ctr">
                        <a:lnSpc>
                          <a:spcPct val="100000"/>
                        </a:lnSpc>
                        <a:spcBef>
                          <a:spcPts val="245"/>
                        </a:spcBef>
                      </a:pPr>
                      <a:r>
                        <a:rPr sz="1800" spc="-5" dirty="0">
                          <a:latin typeface="Constantia"/>
                          <a:cs typeface="Constantia"/>
                        </a:rPr>
                        <a:t>p1</a:t>
                      </a:r>
                      <a:r>
                        <a:rPr sz="1800" spc="405" dirty="0">
                          <a:latin typeface="Constantia"/>
                          <a:cs typeface="Constantia"/>
                        </a:rPr>
                        <a:t> </a:t>
                      </a:r>
                      <a:r>
                        <a:rPr sz="1800" spc="-5" dirty="0">
                          <a:latin typeface="Constantia"/>
                          <a:cs typeface="Constantia"/>
                        </a:rPr>
                        <a:t>**</a:t>
                      </a:r>
                      <a:r>
                        <a:rPr sz="1800" spc="-55" dirty="0">
                          <a:latin typeface="Constantia"/>
                          <a:cs typeface="Constantia"/>
                        </a:rPr>
                        <a:t> </a:t>
                      </a:r>
                      <a:r>
                        <a:rPr sz="1800" dirty="0">
                          <a:latin typeface="Constantia"/>
                          <a:cs typeface="Constantia"/>
                        </a:rPr>
                        <a:t>p2</a:t>
                      </a:r>
                      <a:endParaRPr sz="1800">
                        <a:latin typeface="Constantia"/>
                        <a:cs typeface="Constantia"/>
                      </a:endParaRPr>
                    </a:p>
                  </a:txBody>
                  <a:tcPr marL="0" marR="0" marT="31115" marB="0">
                    <a:lnL w="12700">
                      <a:solidFill>
                        <a:srgbClr val="0AD0D9"/>
                      </a:solidFill>
                      <a:prstDash val="solid"/>
                    </a:lnL>
                    <a:lnR w="12700">
                      <a:solidFill>
                        <a:srgbClr val="0AD0D9"/>
                      </a:solidFill>
                      <a:prstDash val="solid"/>
                    </a:lnR>
                    <a:lnT w="12700">
                      <a:solidFill>
                        <a:srgbClr val="0AD0D9"/>
                      </a:solidFill>
                      <a:prstDash val="solid"/>
                    </a:lnT>
                    <a:lnB w="12700">
                      <a:solidFill>
                        <a:srgbClr val="0AD0D9"/>
                      </a:solidFill>
                      <a:prstDash val="solid"/>
                    </a:lnB>
                  </a:tcPr>
                </a:tc>
                <a:tc>
                  <a:txBody>
                    <a:bodyPr/>
                    <a:lstStyle/>
                    <a:p>
                      <a:pPr marL="1270" algn="ctr">
                        <a:lnSpc>
                          <a:spcPct val="100000"/>
                        </a:lnSpc>
                        <a:spcBef>
                          <a:spcPts val="245"/>
                        </a:spcBef>
                        <a:tabLst>
                          <a:tab pos="488315" algn="l"/>
                          <a:tab pos="1130935" algn="l"/>
                        </a:tabLst>
                      </a:pPr>
                      <a:r>
                        <a:rPr sz="1800" spc="-5" dirty="0">
                          <a:latin typeface="Constantia"/>
                          <a:cs typeface="Constantia"/>
                        </a:rPr>
                        <a:t>p1.</a:t>
                      </a:r>
                      <a:r>
                        <a:rPr sz="1800" u="sng" spc="-5" dirty="0">
                          <a:uFill>
                            <a:solidFill>
                              <a:srgbClr val="000000"/>
                            </a:solidFill>
                          </a:uFill>
                          <a:latin typeface="Constantia"/>
                          <a:cs typeface="Constantia"/>
                        </a:rPr>
                        <a:t>	</a:t>
                      </a:r>
                      <a:r>
                        <a:rPr sz="1800" spc="-15" dirty="0">
                          <a:latin typeface="Constantia"/>
                          <a:cs typeface="Constantia"/>
                        </a:rPr>
                        <a:t>pow</a:t>
                      </a:r>
                      <a:r>
                        <a:rPr sz="1800" u="sng" spc="-15" dirty="0">
                          <a:uFill>
                            <a:solidFill>
                              <a:srgbClr val="000000"/>
                            </a:solidFill>
                          </a:uFill>
                          <a:latin typeface="Constantia"/>
                          <a:cs typeface="Constantia"/>
                        </a:rPr>
                        <a:t>	</a:t>
                      </a:r>
                      <a:r>
                        <a:rPr sz="1800" spc="-5" dirty="0">
                          <a:latin typeface="Constantia"/>
                          <a:cs typeface="Constantia"/>
                        </a:rPr>
                        <a:t>(p2)</a:t>
                      </a:r>
                      <a:endParaRPr sz="1800">
                        <a:latin typeface="Constantia"/>
                        <a:cs typeface="Constantia"/>
                      </a:endParaRPr>
                    </a:p>
                  </a:txBody>
                  <a:tcPr marL="0" marR="0" marT="31115" marB="0">
                    <a:lnL w="12700">
                      <a:solidFill>
                        <a:srgbClr val="0AD0D9"/>
                      </a:solidFill>
                      <a:prstDash val="solid"/>
                    </a:lnL>
                    <a:lnR w="12700">
                      <a:solidFill>
                        <a:srgbClr val="0AD0D9"/>
                      </a:solidFill>
                      <a:prstDash val="solid"/>
                    </a:lnR>
                    <a:lnT w="12700">
                      <a:solidFill>
                        <a:srgbClr val="0AD0D9"/>
                      </a:solidFill>
                      <a:prstDash val="solid"/>
                    </a:lnT>
                    <a:lnB w="12700">
                      <a:solidFill>
                        <a:srgbClr val="0AD0D9"/>
                      </a:solidFill>
                      <a:prstDash val="solid"/>
                    </a:lnB>
                  </a:tcPr>
                </a:tc>
                <a:extLst>
                  <a:ext uri="{0D108BD9-81ED-4DB2-BD59-A6C34878D82A}">
                    <a16:rowId xmlns:a16="http://schemas.microsoft.com/office/drawing/2014/main" val="10004"/>
                  </a:ext>
                </a:extLst>
              </a:tr>
              <a:tr h="381000">
                <a:tc>
                  <a:txBody>
                    <a:bodyPr/>
                    <a:lstStyle/>
                    <a:p>
                      <a:pPr marL="3810" algn="ctr">
                        <a:lnSpc>
                          <a:spcPct val="100000"/>
                        </a:lnSpc>
                        <a:spcBef>
                          <a:spcPts val="250"/>
                        </a:spcBef>
                      </a:pPr>
                      <a:r>
                        <a:rPr sz="1800" spc="-10" dirty="0">
                          <a:latin typeface="Constantia"/>
                          <a:cs typeface="Constantia"/>
                        </a:rPr>
                        <a:t>Division</a:t>
                      </a:r>
                      <a:endParaRPr sz="1800">
                        <a:latin typeface="Constantia"/>
                        <a:cs typeface="Constantia"/>
                      </a:endParaRPr>
                    </a:p>
                  </a:txBody>
                  <a:tcPr marL="0" marR="0" marT="31750" marB="0">
                    <a:lnL w="12700">
                      <a:solidFill>
                        <a:srgbClr val="0AD0D9"/>
                      </a:solidFill>
                      <a:prstDash val="solid"/>
                    </a:lnL>
                    <a:lnR w="12700">
                      <a:solidFill>
                        <a:srgbClr val="0AD0D9"/>
                      </a:solidFill>
                      <a:prstDash val="solid"/>
                    </a:lnR>
                    <a:lnT w="12700">
                      <a:solidFill>
                        <a:srgbClr val="0AD0D9"/>
                      </a:solidFill>
                      <a:prstDash val="solid"/>
                    </a:lnT>
                    <a:lnB w="12700">
                      <a:solidFill>
                        <a:srgbClr val="0AD0D9"/>
                      </a:solidFill>
                      <a:prstDash val="solid"/>
                    </a:lnB>
                    <a:solidFill>
                      <a:srgbClr val="CEF5F7"/>
                    </a:solidFill>
                  </a:tcPr>
                </a:tc>
                <a:tc>
                  <a:txBody>
                    <a:bodyPr/>
                    <a:lstStyle/>
                    <a:p>
                      <a:pPr algn="ctr">
                        <a:lnSpc>
                          <a:spcPct val="100000"/>
                        </a:lnSpc>
                        <a:spcBef>
                          <a:spcPts val="250"/>
                        </a:spcBef>
                      </a:pPr>
                      <a:r>
                        <a:rPr sz="1800" dirty="0">
                          <a:latin typeface="Constantia"/>
                          <a:cs typeface="Constantia"/>
                        </a:rPr>
                        <a:t>p1</a:t>
                      </a:r>
                      <a:r>
                        <a:rPr sz="1800" spc="-35" dirty="0">
                          <a:latin typeface="Constantia"/>
                          <a:cs typeface="Constantia"/>
                        </a:rPr>
                        <a:t> </a:t>
                      </a:r>
                      <a:r>
                        <a:rPr sz="1800" dirty="0">
                          <a:latin typeface="Constantia"/>
                          <a:cs typeface="Constantia"/>
                        </a:rPr>
                        <a:t>/</a:t>
                      </a:r>
                      <a:r>
                        <a:rPr sz="1800" spc="-65" dirty="0">
                          <a:latin typeface="Constantia"/>
                          <a:cs typeface="Constantia"/>
                        </a:rPr>
                        <a:t> </a:t>
                      </a:r>
                      <a:r>
                        <a:rPr sz="1800" dirty="0">
                          <a:latin typeface="Constantia"/>
                          <a:cs typeface="Constantia"/>
                        </a:rPr>
                        <a:t>p2</a:t>
                      </a:r>
                      <a:endParaRPr sz="1800">
                        <a:latin typeface="Constantia"/>
                        <a:cs typeface="Constantia"/>
                      </a:endParaRPr>
                    </a:p>
                  </a:txBody>
                  <a:tcPr marL="0" marR="0" marT="31750" marB="0">
                    <a:lnL w="12700">
                      <a:solidFill>
                        <a:srgbClr val="0AD0D9"/>
                      </a:solidFill>
                      <a:prstDash val="solid"/>
                    </a:lnL>
                    <a:lnR w="12700">
                      <a:solidFill>
                        <a:srgbClr val="0AD0D9"/>
                      </a:solidFill>
                      <a:prstDash val="solid"/>
                    </a:lnR>
                    <a:lnT w="12700">
                      <a:solidFill>
                        <a:srgbClr val="0AD0D9"/>
                      </a:solidFill>
                      <a:prstDash val="solid"/>
                    </a:lnT>
                    <a:lnB w="12700">
                      <a:solidFill>
                        <a:srgbClr val="0AD0D9"/>
                      </a:solidFill>
                      <a:prstDash val="solid"/>
                    </a:lnB>
                    <a:solidFill>
                      <a:srgbClr val="CEF5F7"/>
                    </a:solidFill>
                  </a:tcPr>
                </a:tc>
                <a:tc>
                  <a:txBody>
                    <a:bodyPr/>
                    <a:lstStyle/>
                    <a:p>
                      <a:pPr marL="2540" algn="ctr">
                        <a:lnSpc>
                          <a:spcPct val="100000"/>
                        </a:lnSpc>
                        <a:spcBef>
                          <a:spcPts val="250"/>
                        </a:spcBef>
                        <a:tabLst>
                          <a:tab pos="489584" algn="l"/>
                          <a:tab pos="1428750" algn="l"/>
                        </a:tabLst>
                      </a:pPr>
                      <a:r>
                        <a:rPr sz="1800" dirty="0">
                          <a:latin typeface="Constantia"/>
                          <a:cs typeface="Constantia"/>
                        </a:rPr>
                        <a:t>p1.</a:t>
                      </a:r>
                      <a:r>
                        <a:rPr sz="1800" u="sng" dirty="0">
                          <a:uFill>
                            <a:solidFill>
                              <a:srgbClr val="000000"/>
                            </a:solidFill>
                          </a:uFill>
                          <a:latin typeface="Constantia"/>
                          <a:cs typeface="Constantia"/>
                        </a:rPr>
                        <a:t>	</a:t>
                      </a:r>
                      <a:r>
                        <a:rPr sz="1800" spc="-5" dirty="0">
                          <a:latin typeface="Constantia"/>
                          <a:cs typeface="Constantia"/>
                        </a:rPr>
                        <a:t>truediv</a:t>
                      </a:r>
                      <a:r>
                        <a:rPr sz="1800" u="sng" spc="-5" dirty="0">
                          <a:uFill>
                            <a:solidFill>
                              <a:srgbClr val="000000"/>
                            </a:solidFill>
                          </a:uFill>
                          <a:latin typeface="Constantia"/>
                          <a:cs typeface="Constantia"/>
                        </a:rPr>
                        <a:t>	</a:t>
                      </a:r>
                      <a:r>
                        <a:rPr sz="1800" dirty="0">
                          <a:latin typeface="Constantia"/>
                          <a:cs typeface="Constantia"/>
                        </a:rPr>
                        <a:t>(p2)</a:t>
                      </a:r>
                    </a:p>
                  </a:txBody>
                  <a:tcPr marL="0" marR="0" marT="31750" marB="0">
                    <a:lnL w="12700">
                      <a:solidFill>
                        <a:srgbClr val="0AD0D9"/>
                      </a:solidFill>
                      <a:prstDash val="solid"/>
                    </a:lnL>
                    <a:lnR w="12700">
                      <a:solidFill>
                        <a:srgbClr val="0AD0D9"/>
                      </a:solidFill>
                      <a:prstDash val="solid"/>
                    </a:lnR>
                    <a:lnT w="12700">
                      <a:solidFill>
                        <a:srgbClr val="0AD0D9"/>
                      </a:solidFill>
                      <a:prstDash val="solid"/>
                    </a:lnT>
                    <a:lnB w="12700">
                      <a:solidFill>
                        <a:srgbClr val="0AD0D9"/>
                      </a:solidFill>
                      <a:prstDash val="solid"/>
                    </a:lnB>
                    <a:solidFill>
                      <a:srgbClr val="CEF5F7"/>
                    </a:solidFill>
                  </a:tcPr>
                </a:tc>
                <a:extLst>
                  <a:ext uri="{0D108BD9-81ED-4DB2-BD59-A6C34878D82A}">
                    <a16:rowId xmlns:a16="http://schemas.microsoft.com/office/drawing/2014/main" val="10005"/>
                  </a:ext>
                </a:extLst>
              </a:tr>
            </a:tbl>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654678" y="885190"/>
            <a:ext cx="2365122" cy="627736"/>
          </a:xfrm>
          <a:prstGeom prst="rect">
            <a:avLst/>
          </a:prstGeom>
        </p:spPr>
        <p:txBody>
          <a:bodyPr vert="horz" wrap="square" lIns="0" tIns="12065" rIns="0" bIns="0" rtlCol="0">
            <a:spAutoFit/>
          </a:bodyPr>
          <a:lstStyle/>
          <a:p>
            <a:pPr marL="12700">
              <a:lnSpc>
                <a:spcPct val="100000"/>
              </a:lnSpc>
              <a:spcBef>
                <a:spcPts val="95"/>
              </a:spcBef>
            </a:pPr>
            <a:r>
              <a:rPr lang="en-US" sz="4000" spc="-5" dirty="0" err="1" smtClean="0"/>
              <a:t>Nội</a:t>
            </a:r>
            <a:r>
              <a:rPr lang="en-US" sz="4000" spc="-5" dirty="0" smtClean="0"/>
              <a:t> dung</a:t>
            </a:r>
            <a:endParaRPr sz="4000" dirty="0"/>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245"/>
              </a:lnSpc>
            </a:pPr>
            <a:r>
              <a:rPr spc="-10" dirty="0"/>
              <a:t>7</a:t>
            </a:r>
            <a:r>
              <a:rPr spc="-5" dirty="0"/>
              <a:t>/</a:t>
            </a:r>
            <a:r>
              <a:rPr spc="-10" dirty="0"/>
              <a:t>2</a:t>
            </a:r>
            <a:r>
              <a:rPr dirty="0"/>
              <a:t>6</a:t>
            </a:r>
            <a:r>
              <a:rPr spc="-10" dirty="0"/>
              <a:t>/2</a:t>
            </a:r>
            <a:r>
              <a:rPr dirty="0"/>
              <a:t>0</a:t>
            </a:r>
            <a:r>
              <a:rPr spc="-5" dirty="0"/>
              <a:t>1</a:t>
            </a:r>
            <a:r>
              <a:rPr dirty="0"/>
              <a:t>4</a:t>
            </a:r>
          </a:p>
        </p:txBody>
      </p:sp>
      <p:sp>
        <p:nvSpPr>
          <p:cNvPr id="5" name="object 5"/>
          <p:cNvSpPr txBox="1"/>
          <p:nvPr/>
        </p:nvSpPr>
        <p:spPr>
          <a:xfrm>
            <a:off x="3391027" y="6555667"/>
            <a:ext cx="1906905" cy="178435"/>
          </a:xfrm>
          <a:prstGeom prst="rect">
            <a:avLst/>
          </a:prstGeom>
        </p:spPr>
        <p:txBody>
          <a:bodyPr vert="horz" wrap="square" lIns="0" tIns="0" rIns="0" bIns="0" rtlCol="0">
            <a:spAutoFit/>
          </a:bodyPr>
          <a:lstStyle/>
          <a:p>
            <a:pPr marL="12700">
              <a:lnSpc>
                <a:spcPts val="1245"/>
              </a:lnSpc>
            </a:pPr>
            <a:r>
              <a:rPr sz="1200" dirty="0">
                <a:solidFill>
                  <a:srgbClr val="045C75"/>
                </a:solidFill>
                <a:latin typeface="Constantia"/>
                <a:cs typeface="Constantia"/>
              </a:rPr>
              <a:t>V</a:t>
            </a:r>
            <a:r>
              <a:rPr sz="1200" spc="-10" dirty="0">
                <a:solidFill>
                  <a:srgbClr val="045C75"/>
                </a:solidFill>
                <a:latin typeface="Constantia"/>
                <a:cs typeface="Constantia"/>
              </a:rPr>
              <a:t>Y</a:t>
            </a:r>
            <a:r>
              <a:rPr sz="1200" spc="-5" dirty="0">
                <a:solidFill>
                  <a:srgbClr val="045C75"/>
                </a:solidFill>
                <a:latin typeface="Constantia"/>
                <a:cs typeface="Constantia"/>
              </a:rPr>
              <a:t>BH</a:t>
            </a:r>
            <a:r>
              <a:rPr sz="1200" spc="-120" dirty="0">
                <a:solidFill>
                  <a:srgbClr val="045C75"/>
                </a:solidFill>
                <a:latin typeface="Constantia"/>
                <a:cs typeface="Constantia"/>
              </a:rPr>
              <a:t>A</a:t>
            </a:r>
            <a:r>
              <a:rPr sz="1200" spc="-114" dirty="0">
                <a:solidFill>
                  <a:srgbClr val="045C75"/>
                </a:solidFill>
                <a:latin typeface="Constantia"/>
                <a:cs typeface="Constantia"/>
              </a:rPr>
              <a:t>V</a:t>
            </a:r>
            <a:r>
              <a:rPr sz="1200" dirty="0">
                <a:solidFill>
                  <a:srgbClr val="045C75"/>
                </a:solidFill>
                <a:latin typeface="Constantia"/>
                <a:cs typeface="Constantia"/>
              </a:rPr>
              <a:t>A</a:t>
            </a:r>
            <a:r>
              <a:rPr sz="1200" spc="-45" dirty="0">
                <a:solidFill>
                  <a:srgbClr val="045C75"/>
                </a:solidFill>
                <a:latin typeface="Constantia"/>
                <a:cs typeface="Constantia"/>
              </a:rPr>
              <a:t> </a:t>
            </a:r>
            <a:r>
              <a:rPr sz="1200" spc="-10" dirty="0">
                <a:solidFill>
                  <a:srgbClr val="045C75"/>
                </a:solidFill>
                <a:latin typeface="Constantia"/>
                <a:cs typeface="Constantia"/>
              </a:rPr>
              <a:t>T</a:t>
            </a:r>
            <a:r>
              <a:rPr sz="1200" spc="-30" dirty="0">
                <a:solidFill>
                  <a:srgbClr val="045C75"/>
                </a:solidFill>
                <a:latin typeface="Constantia"/>
                <a:cs typeface="Constantia"/>
              </a:rPr>
              <a:t>E</a:t>
            </a:r>
            <a:r>
              <a:rPr sz="1200" spc="-5" dirty="0">
                <a:solidFill>
                  <a:srgbClr val="045C75"/>
                </a:solidFill>
                <a:latin typeface="Constantia"/>
                <a:cs typeface="Constantia"/>
              </a:rPr>
              <a:t>C</a:t>
            </a:r>
            <a:r>
              <a:rPr sz="1200" spc="-10" dirty="0">
                <a:solidFill>
                  <a:srgbClr val="045C75"/>
                </a:solidFill>
                <a:latin typeface="Constantia"/>
                <a:cs typeface="Constantia"/>
              </a:rPr>
              <a:t>H</a:t>
            </a:r>
            <a:r>
              <a:rPr sz="1200" dirty="0">
                <a:solidFill>
                  <a:srgbClr val="045C75"/>
                </a:solidFill>
                <a:latin typeface="Constantia"/>
                <a:cs typeface="Constantia"/>
              </a:rPr>
              <a:t>N</a:t>
            </a:r>
            <a:r>
              <a:rPr sz="1200" spc="-10" dirty="0">
                <a:solidFill>
                  <a:srgbClr val="045C75"/>
                </a:solidFill>
                <a:latin typeface="Constantia"/>
                <a:cs typeface="Constantia"/>
              </a:rPr>
              <a:t>OLO</a:t>
            </a:r>
            <a:r>
              <a:rPr sz="1200" dirty="0">
                <a:solidFill>
                  <a:srgbClr val="045C75"/>
                </a:solidFill>
                <a:latin typeface="Constantia"/>
                <a:cs typeface="Constantia"/>
              </a:rPr>
              <a:t>G</a:t>
            </a:r>
            <a:r>
              <a:rPr sz="1200" spc="-5" dirty="0">
                <a:solidFill>
                  <a:srgbClr val="045C75"/>
                </a:solidFill>
                <a:latin typeface="Constantia"/>
                <a:cs typeface="Constantia"/>
              </a:rPr>
              <a:t>I</a:t>
            </a:r>
            <a:r>
              <a:rPr sz="1200" dirty="0">
                <a:solidFill>
                  <a:srgbClr val="045C75"/>
                </a:solidFill>
                <a:latin typeface="Constantia"/>
                <a:cs typeface="Constantia"/>
              </a:rPr>
              <a:t>ES</a:t>
            </a:r>
            <a:endParaRPr sz="1200">
              <a:latin typeface="Constantia"/>
              <a:cs typeface="Constantia"/>
            </a:endParaRPr>
          </a:p>
        </p:txBody>
      </p:sp>
      <p:sp>
        <p:nvSpPr>
          <p:cNvPr id="6" name="object 6"/>
          <p:cNvSpPr txBox="1"/>
          <p:nvPr/>
        </p:nvSpPr>
        <p:spPr>
          <a:xfrm>
            <a:off x="8576818" y="6555667"/>
            <a:ext cx="150495" cy="178435"/>
          </a:xfrm>
          <a:prstGeom prst="rect">
            <a:avLst/>
          </a:prstGeom>
        </p:spPr>
        <p:txBody>
          <a:bodyPr vert="horz" wrap="square" lIns="0" tIns="0" rIns="0" bIns="0" rtlCol="0">
            <a:spAutoFit/>
          </a:bodyPr>
          <a:lstStyle/>
          <a:p>
            <a:pPr marL="38100">
              <a:lnSpc>
                <a:spcPts val="1245"/>
              </a:lnSpc>
            </a:pPr>
            <a:fld id="{81D60167-4931-47E6-BA6A-407CBD079E47}" type="slidenum">
              <a:rPr sz="1200" dirty="0">
                <a:solidFill>
                  <a:srgbClr val="045C75"/>
                </a:solidFill>
                <a:latin typeface="Constantia"/>
                <a:cs typeface="Constantia"/>
              </a:rPr>
              <a:t>2</a:t>
            </a:fld>
            <a:endParaRPr sz="1200">
              <a:latin typeface="Constantia"/>
              <a:cs typeface="Constantia"/>
            </a:endParaRPr>
          </a:p>
        </p:txBody>
      </p:sp>
      <p:sp>
        <p:nvSpPr>
          <p:cNvPr id="3" name="object 3"/>
          <p:cNvSpPr txBox="1"/>
          <p:nvPr/>
        </p:nvSpPr>
        <p:spPr>
          <a:xfrm>
            <a:off x="535940" y="1714245"/>
            <a:ext cx="6424295" cy="4168449"/>
          </a:xfrm>
          <a:prstGeom prst="rect">
            <a:avLst/>
          </a:prstGeom>
        </p:spPr>
        <p:txBody>
          <a:bodyPr vert="horz" wrap="square" lIns="0" tIns="13335" rIns="0" bIns="0" rtlCol="0">
            <a:spAutoFit/>
          </a:bodyPr>
          <a:lstStyle/>
          <a:p>
            <a:pPr marL="287020" indent="-274320">
              <a:lnSpc>
                <a:spcPct val="100000"/>
              </a:lnSpc>
              <a:spcBef>
                <a:spcPts val="105"/>
              </a:spcBef>
              <a:buClr>
                <a:srgbClr val="0AD0D9"/>
              </a:buClr>
              <a:buSzPct val="95000"/>
              <a:buChar char="&gt;"/>
              <a:tabLst>
                <a:tab pos="286385" algn="l"/>
                <a:tab pos="287020" algn="l"/>
              </a:tabLst>
            </a:pPr>
            <a:r>
              <a:rPr lang="en-US" sz="2000" spc="-10" dirty="0" err="1" smtClean="0">
                <a:latin typeface="Constantia"/>
                <a:cs typeface="Constantia"/>
              </a:rPr>
              <a:t>Thủ</a:t>
            </a:r>
            <a:r>
              <a:rPr lang="en-US" sz="2000" spc="-10" dirty="0" smtClean="0">
                <a:latin typeface="Constantia"/>
                <a:cs typeface="Constantia"/>
              </a:rPr>
              <a:t> </a:t>
            </a:r>
            <a:r>
              <a:rPr lang="en-US" sz="2000" spc="-10" dirty="0" err="1" smtClean="0">
                <a:latin typeface="Constantia"/>
                <a:cs typeface="Constantia"/>
              </a:rPr>
              <a:t>tục</a:t>
            </a:r>
            <a:r>
              <a:rPr lang="vi-VN" sz="2000" spc="-10" dirty="0" smtClean="0">
                <a:latin typeface="Constantia"/>
                <a:cs typeface="Constantia"/>
              </a:rPr>
              <a:t> </a:t>
            </a:r>
            <a:r>
              <a:rPr lang="vi-VN" sz="2000" spc="-10" dirty="0" smtClean="0">
                <a:latin typeface="Constantia"/>
                <a:cs typeface="Constantia"/>
              </a:rPr>
              <a:t>khác biệt so với lập trình hướng đối tượng</a:t>
            </a:r>
            <a:endParaRPr lang="en-US" sz="2000" spc="-10" dirty="0" smtClean="0">
              <a:latin typeface="Constantia"/>
              <a:cs typeface="Constantia"/>
            </a:endParaRPr>
          </a:p>
          <a:p>
            <a:pPr marL="287020" indent="-274320">
              <a:lnSpc>
                <a:spcPct val="100000"/>
              </a:lnSpc>
              <a:spcBef>
                <a:spcPts val="105"/>
              </a:spcBef>
              <a:buClr>
                <a:srgbClr val="0AD0D9"/>
              </a:buClr>
              <a:buSzPct val="95000"/>
              <a:buChar char="&gt;"/>
              <a:tabLst>
                <a:tab pos="286385" algn="l"/>
                <a:tab pos="287020" algn="l"/>
              </a:tabLst>
            </a:pPr>
            <a:r>
              <a:rPr lang="en-US" sz="2000" spc="-75" dirty="0" err="1" smtClean="0">
                <a:latin typeface="Constantia"/>
                <a:cs typeface="Constantia"/>
              </a:rPr>
              <a:t>Đặc</a:t>
            </a:r>
            <a:r>
              <a:rPr lang="en-US" sz="2000" spc="-75" dirty="0" smtClean="0">
                <a:latin typeface="Constantia"/>
                <a:cs typeface="Constantia"/>
              </a:rPr>
              <a:t> </a:t>
            </a:r>
            <a:r>
              <a:rPr lang="en-US" sz="2000" spc="-75" dirty="0" err="1" smtClean="0">
                <a:latin typeface="Constantia"/>
                <a:cs typeface="Constantia"/>
              </a:rPr>
              <a:t>điểm</a:t>
            </a:r>
            <a:r>
              <a:rPr lang="en-US" sz="2000" spc="-75" dirty="0" smtClean="0">
                <a:latin typeface="Constantia"/>
                <a:cs typeface="Constantia"/>
              </a:rPr>
              <a:t> </a:t>
            </a:r>
            <a:r>
              <a:rPr lang="en-US" sz="2000" spc="-75" dirty="0" err="1" smtClean="0">
                <a:latin typeface="Constantia"/>
                <a:cs typeface="Constantia"/>
              </a:rPr>
              <a:t>của</a:t>
            </a:r>
            <a:r>
              <a:rPr lang="en-US" sz="2000" spc="-75" dirty="0" smtClean="0">
                <a:latin typeface="Constantia"/>
                <a:cs typeface="Constantia"/>
              </a:rPr>
              <a:t> OOP</a:t>
            </a:r>
          </a:p>
          <a:p>
            <a:pPr marL="287020" indent="-274320">
              <a:lnSpc>
                <a:spcPct val="100000"/>
              </a:lnSpc>
              <a:spcBef>
                <a:spcPts val="105"/>
              </a:spcBef>
              <a:buClr>
                <a:srgbClr val="0AD0D9"/>
              </a:buClr>
              <a:buSzPct val="95000"/>
              <a:buChar char="&gt;"/>
              <a:tabLst>
                <a:tab pos="286385" algn="l"/>
                <a:tab pos="287020" algn="l"/>
              </a:tabLst>
            </a:pPr>
            <a:r>
              <a:rPr lang="vi-VN" sz="2000" spc="-5" dirty="0" smtClean="0">
                <a:latin typeface="Constantia"/>
                <a:cs typeface="Constantia"/>
              </a:rPr>
              <a:t>Các khái niệm cơ bản về OOP trong Python</a:t>
            </a:r>
            <a:endParaRPr lang="en-US" sz="2000" spc="-5" dirty="0" smtClean="0">
              <a:latin typeface="Constantia"/>
              <a:cs typeface="Constantia"/>
            </a:endParaRPr>
          </a:p>
          <a:p>
            <a:pPr marL="287020" indent="-274320">
              <a:lnSpc>
                <a:spcPct val="100000"/>
              </a:lnSpc>
              <a:spcBef>
                <a:spcPts val="105"/>
              </a:spcBef>
              <a:buClr>
                <a:srgbClr val="0AD0D9"/>
              </a:buClr>
              <a:buSzPct val="95000"/>
              <a:buChar char="&gt;"/>
              <a:tabLst>
                <a:tab pos="286385" algn="l"/>
                <a:tab pos="287020" algn="l"/>
              </a:tabLst>
            </a:pPr>
            <a:r>
              <a:rPr lang="vi-VN" sz="2000" spc="-5" dirty="0" smtClean="0">
                <a:latin typeface="Constantia"/>
                <a:cs typeface="Constantia"/>
              </a:rPr>
              <a:t>Class là gì</a:t>
            </a:r>
            <a:endParaRPr lang="en-US" sz="2000" spc="-5" dirty="0" smtClean="0">
              <a:latin typeface="Constantia"/>
              <a:cs typeface="Constantia"/>
            </a:endParaRPr>
          </a:p>
          <a:p>
            <a:pPr marL="287020" indent="-274320">
              <a:lnSpc>
                <a:spcPct val="100000"/>
              </a:lnSpc>
              <a:spcBef>
                <a:spcPts val="105"/>
              </a:spcBef>
              <a:buClr>
                <a:srgbClr val="0AD0D9"/>
              </a:buClr>
              <a:buSzPct val="95000"/>
              <a:buChar char="&gt;"/>
              <a:tabLst>
                <a:tab pos="286385" algn="l"/>
                <a:tab pos="287020" algn="l"/>
              </a:tabLst>
            </a:pPr>
            <a:r>
              <a:rPr lang="vi-VN" sz="2000" spc="-5" dirty="0" smtClean="0">
                <a:latin typeface="Constantia"/>
                <a:cs typeface="Constantia"/>
              </a:rPr>
              <a:t>Đối tượng là gì</a:t>
            </a:r>
            <a:endParaRPr lang="en-US" sz="2000" spc="-5" dirty="0" smtClean="0">
              <a:latin typeface="Constantia"/>
              <a:cs typeface="Constantia"/>
            </a:endParaRPr>
          </a:p>
          <a:p>
            <a:pPr marL="287020" indent="-274320">
              <a:lnSpc>
                <a:spcPct val="100000"/>
              </a:lnSpc>
              <a:spcBef>
                <a:spcPts val="105"/>
              </a:spcBef>
              <a:buClr>
                <a:srgbClr val="0AD0D9"/>
              </a:buClr>
              <a:buSzPct val="95000"/>
              <a:buChar char="&gt;"/>
              <a:tabLst>
                <a:tab pos="286385" algn="l"/>
                <a:tab pos="287020" algn="l"/>
              </a:tabLst>
            </a:pPr>
            <a:r>
              <a:rPr lang="vi-VN" sz="2000" spc="-5" dirty="0" smtClean="0">
                <a:latin typeface="Constantia"/>
                <a:cs typeface="Constantia"/>
              </a:rPr>
              <a:t>Phương thức trong lớp</a:t>
            </a:r>
            <a:endParaRPr lang="en-US" sz="2000" spc="-5" dirty="0" smtClean="0">
              <a:latin typeface="Constantia"/>
              <a:cs typeface="Constantia"/>
            </a:endParaRPr>
          </a:p>
          <a:p>
            <a:pPr marL="287020" indent="-274320">
              <a:lnSpc>
                <a:spcPct val="100000"/>
              </a:lnSpc>
              <a:spcBef>
                <a:spcPts val="105"/>
              </a:spcBef>
              <a:buClr>
                <a:srgbClr val="0AD0D9"/>
              </a:buClr>
              <a:buSzPct val="95000"/>
              <a:buChar char="&gt;"/>
              <a:tabLst>
                <a:tab pos="286385" algn="l"/>
                <a:tab pos="287020" algn="l"/>
              </a:tabLst>
            </a:pPr>
            <a:r>
              <a:rPr lang="vi-VN" sz="2000" spc="-5" dirty="0" smtClean="0">
                <a:latin typeface="Constantia"/>
                <a:cs typeface="Constantia"/>
              </a:rPr>
              <a:t>Tạo đối tượng bằng </a:t>
            </a:r>
            <a:r>
              <a:rPr lang="en-US" sz="2000" spc="-5" dirty="0" smtClean="0">
                <a:latin typeface="Constantia"/>
                <a:cs typeface="Constantia"/>
              </a:rPr>
              <a:t>__</a:t>
            </a:r>
            <a:r>
              <a:rPr lang="vi-VN" sz="2000" spc="-5" dirty="0" smtClean="0">
                <a:latin typeface="Constantia"/>
                <a:cs typeface="Constantia"/>
              </a:rPr>
              <a:t>init</a:t>
            </a:r>
            <a:r>
              <a:rPr lang="en-US" sz="2000" spc="-5" dirty="0" smtClean="0">
                <a:latin typeface="Constantia"/>
                <a:cs typeface="Constantia"/>
              </a:rPr>
              <a:t>__ </a:t>
            </a:r>
            <a:r>
              <a:rPr lang="vi-VN" sz="2000" spc="-5" dirty="0" smtClean="0">
                <a:latin typeface="Constantia"/>
                <a:cs typeface="Constantia"/>
              </a:rPr>
              <a:t>bản </a:t>
            </a:r>
            <a:r>
              <a:rPr lang="vi-VN" sz="2000" spc="-5" dirty="0" smtClean="0">
                <a:latin typeface="Constantia"/>
                <a:cs typeface="Constantia"/>
              </a:rPr>
              <a:t>thân</a:t>
            </a:r>
            <a:endParaRPr lang="en-US" sz="2000" spc="-5" dirty="0" smtClean="0">
              <a:latin typeface="Constantia"/>
              <a:cs typeface="Constantia"/>
            </a:endParaRPr>
          </a:p>
          <a:p>
            <a:pPr marL="287020" indent="-274320">
              <a:lnSpc>
                <a:spcPct val="100000"/>
              </a:lnSpc>
              <a:spcBef>
                <a:spcPts val="105"/>
              </a:spcBef>
              <a:buClr>
                <a:srgbClr val="0AD0D9"/>
              </a:buClr>
              <a:buSzPct val="95000"/>
              <a:buChar char="&gt;"/>
              <a:tabLst>
                <a:tab pos="286385" algn="l"/>
                <a:tab pos="287020" algn="l"/>
              </a:tabLst>
            </a:pPr>
            <a:r>
              <a:rPr lang="vi-VN" sz="2000" spc="-5" dirty="0" smtClean="0">
                <a:latin typeface="Constantia"/>
                <a:cs typeface="Constantia"/>
              </a:rPr>
              <a:t>Đóng gói</a:t>
            </a:r>
            <a:endParaRPr lang="en-US" sz="2000" spc="-5" dirty="0" smtClean="0">
              <a:latin typeface="Constantia"/>
              <a:cs typeface="Constantia"/>
            </a:endParaRPr>
          </a:p>
          <a:p>
            <a:pPr marL="287020" indent="-274320">
              <a:lnSpc>
                <a:spcPct val="100000"/>
              </a:lnSpc>
              <a:spcBef>
                <a:spcPts val="105"/>
              </a:spcBef>
              <a:buClr>
                <a:srgbClr val="0AD0D9"/>
              </a:buClr>
              <a:buSzPct val="95000"/>
              <a:buChar char="&gt;"/>
              <a:tabLst>
                <a:tab pos="286385" algn="l"/>
                <a:tab pos="287020" algn="l"/>
              </a:tabLst>
            </a:pPr>
            <a:r>
              <a:rPr lang="vi-VN" sz="2000" spc="-5" dirty="0" smtClean="0">
                <a:latin typeface="Constantia"/>
                <a:cs typeface="Constantia"/>
              </a:rPr>
              <a:t>Trừu tượng dữ liệu</a:t>
            </a:r>
            <a:endParaRPr lang="en-US" sz="2000" spc="-5" dirty="0" smtClean="0">
              <a:latin typeface="Constantia"/>
              <a:cs typeface="Constantia"/>
            </a:endParaRPr>
          </a:p>
          <a:p>
            <a:pPr marL="287020" indent="-274320">
              <a:lnSpc>
                <a:spcPct val="100000"/>
              </a:lnSpc>
              <a:spcBef>
                <a:spcPts val="105"/>
              </a:spcBef>
              <a:buClr>
                <a:srgbClr val="0AD0D9"/>
              </a:buClr>
              <a:buSzPct val="95000"/>
              <a:buChar char="&gt;"/>
              <a:tabLst>
                <a:tab pos="286385" algn="l"/>
                <a:tab pos="287020" algn="l"/>
              </a:tabLst>
            </a:pPr>
            <a:r>
              <a:rPr lang="vi-VN" sz="2000" spc="-5" dirty="0" smtClean="0">
                <a:latin typeface="Constantia"/>
                <a:cs typeface="Constantia"/>
              </a:rPr>
              <a:t>Dữ liệu công khai, được bảo vệ và riêng tư</a:t>
            </a:r>
            <a:endParaRPr lang="en-US" sz="2000" spc="-5" dirty="0" smtClean="0">
              <a:latin typeface="Constantia"/>
              <a:cs typeface="Constantia"/>
            </a:endParaRPr>
          </a:p>
          <a:p>
            <a:pPr marL="287020" indent="-274320">
              <a:lnSpc>
                <a:spcPct val="100000"/>
              </a:lnSpc>
              <a:spcBef>
                <a:spcPts val="105"/>
              </a:spcBef>
              <a:buClr>
                <a:srgbClr val="0AD0D9"/>
              </a:buClr>
              <a:buSzPct val="95000"/>
              <a:buChar char="&gt;"/>
              <a:tabLst>
                <a:tab pos="286385" algn="l"/>
                <a:tab pos="287020" algn="l"/>
              </a:tabLst>
            </a:pPr>
            <a:r>
              <a:rPr lang="vi-VN" sz="2000" spc="-5" dirty="0" smtClean="0">
                <a:latin typeface="Constantia"/>
                <a:cs typeface="Constantia"/>
              </a:rPr>
              <a:t>Di sản</a:t>
            </a:r>
            <a:endParaRPr lang="en-US" sz="2000" spc="-5" dirty="0" smtClean="0">
              <a:latin typeface="Constantia"/>
              <a:cs typeface="Constantia"/>
            </a:endParaRPr>
          </a:p>
          <a:p>
            <a:pPr marL="287020" indent="-274320">
              <a:lnSpc>
                <a:spcPct val="100000"/>
              </a:lnSpc>
              <a:spcBef>
                <a:spcPts val="105"/>
              </a:spcBef>
              <a:buClr>
                <a:srgbClr val="0AD0D9"/>
              </a:buClr>
              <a:buSzPct val="95000"/>
              <a:buChar char="&gt;"/>
              <a:tabLst>
                <a:tab pos="286385" algn="l"/>
                <a:tab pos="287020" algn="l"/>
              </a:tabLst>
            </a:pPr>
            <a:r>
              <a:rPr lang="vi-VN" sz="2000" spc="-5" dirty="0" smtClean="0">
                <a:latin typeface="Constantia"/>
                <a:cs typeface="Constantia"/>
              </a:rPr>
              <a:t>Tính đa hình</a:t>
            </a:r>
            <a:endParaRPr lang="en-US" sz="2000" spc="-5" dirty="0" smtClean="0">
              <a:latin typeface="Constantia"/>
              <a:cs typeface="Constantia"/>
            </a:endParaRPr>
          </a:p>
          <a:p>
            <a:pPr marL="744220" lvl="1" indent="-274320">
              <a:spcBef>
                <a:spcPts val="105"/>
              </a:spcBef>
              <a:buClr>
                <a:srgbClr val="0AD0D9"/>
              </a:buClr>
              <a:buSzPct val="95000"/>
              <a:buChar char="&gt;"/>
              <a:tabLst>
                <a:tab pos="286385" algn="l"/>
                <a:tab pos="287020" algn="l"/>
              </a:tabLst>
            </a:pPr>
            <a:r>
              <a:rPr lang="vi-VN" sz="2000" spc="-5" dirty="0" smtClean="0">
                <a:latin typeface="Constantia"/>
                <a:cs typeface="Constantia"/>
              </a:rPr>
              <a:t>Người vận hành quá </a:t>
            </a:r>
            <a:r>
              <a:rPr lang="vi-VN" sz="2000" spc="-5" dirty="0" smtClean="0">
                <a:latin typeface="Constantia"/>
                <a:cs typeface="Constantia"/>
              </a:rPr>
              <a:t>tải</a:t>
            </a:r>
            <a:r>
              <a:rPr lang="en-US" sz="2000" spc="-5" dirty="0" smtClean="0">
                <a:latin typeface="Constantia"/>
                <a:cs typeface="Constantia"/>
              </a:rPr>
              <a:t> (overload)</a:t>
            </a:r>
            <a:endParaRPr sz="1900" dirty="0">
              <a:latin typeface="Constantia"/>
              <a:cs typeface="Constantia"/>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74267" y="720597"/>
            <a:ext cx="7400290" cy="1031240"/>
          </a:xfrm>
          <a:prstGeom prst="rect">
            <a:avLst/>
          </a:prstGeom>
        </p:spPr>
        <p:txBody>
          <a:bodyPr vert="horz" wrap="square" lIns="0" tIns="12700" rIns="0" bIns="0" rtlCol="0">
            <a:spAutoFit/>
          </a:bodyPr>
          <a:lstStyle/>
          <a:p>
            <a:pPr marL="1148080" marR="5080" indent="-1136015">
              <a:lnSpc>
                <a:spcPct val="100000"/>
              </a:lnSpc>
              <a:spcBef>
                <a:spcPts val="100"/>
              </a:spcBef>
            </a:pPr>
            <a:r>
              <a:rPr lang="vi-VN" sz="3300" spc="-5" dirty="0"/>
              <a:t>Sự khác biệt giữa lập trình hướng thủ tục và hướng đối tượng</a:t>
            </a:r>
            <a:endParaRPr sz="3300" dirty="0"/>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245"/>
              </a:lnSpc>
            </a:pPr>
            <a:r>
              <a:rPr spc="-10" dirty="0"/>
              <a:t>7</a:t>
            </a:r>
            <a:r>
              <a:rPr spc="-5" dirty="0"/>
              <a:t>/</a:t>
            </a:r>
            <a:r>
              <a:rPr spc="-10" dirty="0"/>
              <a:t>2</a:t>
            </a:r>
            <a:r>
              <a:rPr dirty="0"/>
              <a:t>6</a:t>
            </a:r>
            <a:r>
              <a:rPr spc="-10" dirty="0"/>
              <a:t>/2</a:t>
            </a:r>
            <a:r>
              <a:rPr dirty="0"/>
              <a:t>0</a:t>
            </a:r>
            <a:r>
              <a:rPr spc="-5" dirty="0"/>
              <a:t>1</a:t>
            </a:r>
            <a:r>
              <a:rPr dirty="0"/>
              <a:t>4</a:t>
            </a:r>
          </a:p>
        </p:txBody>
      </p:sp>
      <p:sp>
        <p:nvSpPr>
          <p:cNvPr id="5" name="object 5"/>
          <p:cNvSpPr txBox="1">
            <a:spLocks noGrp="1"/>
          </p:cNvSpPr>
          <p:nvPr>
            <p:ph type="dt" sz="half" idx="6"/>
          </p:nvPr>
        </p:nvSpPr>
        <p:spPr>
          <a:prstGeom prst="rect">
            <a:avLst/>
          </a:prstGeom>
        </p:spPr>
        <p:txBody>
          <a:bodyPr vert="horz" wrap="square" lIns="0" tIns="0" rIns="0" bIns="0" rtlCol="0">
            <a:spAutoFit/>
          </a:bodyPr>
          <a:lstStyle/>
          <a:p>
            <a:pPr marL="12700">
              <a:lnSpc>
                <a:spcPts val="1245"/>
              </a:lnSpc>
            </a:pPr>
            <a:r>
              <a:rPr dirty="0"/>
              <a:t>V</a:t>
            </a:r>
            <a:r>
              <a:rPr spc="-10" dirty="0"/>
              <a:t>Y</a:t>
            </a:r>
            <a:r>
              <a:rPr spc="-5" dirty="0"/>
              <a:t>BH</a:t>
            </a:r>
            <a:r>
              <a:rPr spc="-120" dirty="0"/>
              <a:t>A</a:t>
            </a:r>
            <a:r>
              <a:rPr spc="-114" dirty="0"/>
              <a:t>V</a:t>
            </a:r>
            <a:r>
              <a:rPr dirty="0"/>
              <a:t>A</a:t>
            </a:r>
            <a:r>
              <a:rPr spc="-45" dirty="0"/>
              <a:t> </a:t>
            </a:r>
            <a:r>
              <a:rPr spc="-10" dirty="0"/>
              <a:t>T</a:t>
            </a:r>
            <a:r>
              <a:rPr spc="-30" dirty="0"/>
              <a:t>E</a:t>
            </a:r>
            <a:r>
              <a:rPr spc="-5" dirty="0"/>
              <a:t>C</a:t>
            </a:r>
            <a:r>
              <a:rPr spc="-10" dirty="0"/>
              <a:t>H</a:t>
            </a:r>
            <a:r>
              <a:rPr dirty="0"/>
              <a:t>N</a:t>
            </a:r>
            <a:r>
              <a:rPr spc="-10" dirty="0"/>
              <a:t>OLO</a:t>
            </a:r>
            <a:r>
              <a:rPr dirty="0"/>
              <a:t>G</a:t>
            </a:r>
            <a:r>
              <a:rPr spc="-5" dirty="0"/>
              <a:t>I</a:t>
            </a:r>
            <a:r>
              <a:rPr dirty="0"/>
              <a:t>ES</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245"/>
              </a:lnSpc>
            </a:pPr>
            <a:fld id="{81D60167-4931-47E6-BA6A-407CBD079E47}" type="slidenum">
              <a:rPr dirty="0"/>
              <a:t>3</a:t>
            </a:fld>
            <a:endParaRPr dirty="0"/>
          </a:p>
        </p:txBody>
      </p:sp>
      <p:sp>
        <p:nvSpPr>
          <p:cNvPr id="3" name="object 3"/>
          <p:cNvSpPr txBox="1"/>
          <p:nvPr/>
        </p:nvSpPr>
        <p:spPr>
          <a:xfrm>
            <a:off x="535940" y="1921205"/>
            <a:ext cx="8073390" cy="4192045"/>
          </a:xfrm>
          <a:prstGeom prst="rect">
            <a:avLst/>
          </a:prstGeom>
        </p:spPr>
        <p:txBody>
          <a:bodyPr vert="horz" wrap="square" lIns="0" tIns="48895" rIns="0" bIns="0" rtlCol="0">
            <a:spAutoFit/>
          </a:bodyPr>
          <a:lstStyle/>
          <a:p>
            <a:pPr marL="286385" marR="5715" indent="-274320" algn="just">
              <a:lnSpc>
                <a:spcPct val="90100"/>
              </a:lnSpc>
              <a:spcBef>
                <a:spcPts val="385"/>
              </a:spcBef>
              <a:buClr>
                <a:srgbClr val="0AD0D9"/>
              </a:buClr>
              <a:buSzPct val="93750"/>
              <a:buFont typeface="Wingdings"/>
              <a:buChar char=""/>
              <a:tabLst>
                <a:tab pos="287020" algn="l"/>
              </a:tabLst>
            </a:pPr>
            <a:r>
              <a:rPr lang="vi-VN" sz="2400" dirty="0" smtClean="0">
                <a:latin typeface="Times New Roman"/>
                <a:cs typeface="Times New Roman"/>
              </a:rPr>
              <a:t>Lập trình thủ tục tạo ra một chương trình từng bước hướng dẫn ứng dụng thông qua một chuỗi các lệnh. Mỗi lệnh được thực hiện theo thứ tự.</a:t>
            </a:r>
            <a:endParaRPr lang="en-US" sz="2400" dirty="0" smtClean="0">
              <a:latin typeface="Times New Roman"/>
              <a:cs typeface="Times New Roman"/>
            </a:endParaRPr>
          </a:p>
          <a:p>
            <a:pPr marL="286385" marR="5715" indent="-274320" algn="just">
              <a:lnSpc>
                <a:spcPct val="90100"/>
              </a:lnSpc>
              <a:spcBef>
                <a:spcPts val="385"/>
              </a:spcBef>
              <a:buClr>
                <a:srgbClr val="0AD0D9"/>
              </a:buClr>
              <a:buSzPct val="93750"/>
              <a:buFont typeface="Wingdings"/>
              <a:buChar char=""/>
              <a:tabLst>
                <a:tab pos="287020" algn="l"/>
              </a:tabLst>
            </a:pPr>
            <a:r>
              <a:rPr lang="vi-VN" sz="2400" dirty="0" smtClean="0">
                <a:latin typeface="Times New Roman"/>
                <a:cs typeface="Times New Roman"/>
              </a:rPr>
              <a:t>Lập trình thủ tục cũng tập trung vào ý tưởng rằng tất cả các thuật toán được thực thi với các chức năng và dữ liệu mà người lập trình có quyền truy cập và có thể thay đổi.</a:t>
            </a:r>
            <a:endParaRPr lang="en-US" sz="2400" dirty="0" smtClean="0">
              <a:latin typeface="Times New Roman"/>
              <a:cs typeface="Times New Roman"/>
            </a:endParaRPr>
          </a:p>
          <a:p>
            <a:pPr marL="286385" marR="5715" indent="-274320" algn="just">
              <a:lnSpc>
                <a:spcPct val="90100"/>
              </a:lnSpc>
              <a:spcBef>
                <a:spcPts val="385"/>
              </a:spcBef>
              <a:buClr>
                <a:srgbClr val="0AD0D9"/>
              </a:buClr>
              <a:buSzPct val="93750"/>
              <a:buFont typeface="Wingdings"/>
              <a:buChar char=""/>
              <a:tabLst>
                <a:tab pos="287020" algn="l"/>
              </a:tabLst>
            </a:pPr>
            <a:r>
              <a:rPr lang="vi-VN" sz="2400" dirty="0" smtClean="0">
                <a:latin typeface="Times New Roman"/>
                <a:cs typeface="Times New Roman"/>
              </a:rPr>
              <a:t>Lập trình hướng đối tượng gần giống với cách hoạt động của thế giới thực; nó tương tự như bộ não con người. Mỗi chương trình được tạo thành từ nhiều thực thể được gọi là đối tượng.</a:t>
            </a:r>
            <a:endParaRPr lang="en-US" sz="2400" dirty="0" smtClean="0">
              <a:latin typeface="Times New Roman"/>
              <a:cs typeface="Times New Roman"/>
            </a:endParaRPr>
          </a:p>
          <a:p>
            <a:pPr marL="286385" marR="5715" indent="-274320" algn="just">
              <a:lnSpc>
                <a:spcPct val="90100"/>
              </a:lnSpc>
              <a:spcBef>
                <a:spcPts val="385"/>
              </a:spcBef>
              <a:buClr>
                <a:srgbClr val="0AD0D9"/>
              </a:buClr>
              <a:buSzPct val="93750"/>
              <a:buFont typeface="Wingdings"/>
              <a:buChar char=""/>
              <a:tabLst>
                <a:tab pos="287020" algn="l"/>
              </a:tabLst>
            </a:pPr>
            <a:r>
              <a:rPr lang="vi-VN" sz="2400" dirty="0" smtClean="0">
                <a:latin typeface="Times New Roman"/>
                <a:cs typeface="Times New Roman"/>
              </a:rPr>
              <a:t>Thay vào đó, một thông điệp phải được gửi yêu cầu dữ liệu, giống như mọi người phải hỏi nhau về thông tin; chúng ta không thể nhìn thấy bên trong đầu của nhau.</a:t>
            </a:r>
            <a:endParaRPr sz="2400" dirty="0">
              <a:latin typeface="Times New Roman"/>
              <a:cs typeface="Times New Roman"/>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837814" y="1115313"/>
            <a:ext cx="3486786" cy="552074"/>
          </a:xfrm>
          <a:prstGeom prst="rect">
            <a:avLst/>
          </a:prstGeom>
        </p:spPr>
        <p:txBody>
          <a:bodyPr vert="horz" wrap="square" lIns="0" tIns="13335" rIns="0" bIns="0" rtlCol="0">
            <a:spAutoFit/>
          </a:bodyPr>
          <a:lstStyle/>
          <a:p>
            <a:pPr marL="12700">
              <a:lnSpc>
                <a:spcPct val="100000"/>
              </a:lnSpc>
              <a:spcBef>
                <a:spcPts val="105"/>
              </a:spcBef>
            </a:pPr>
            <a:r>
              <a:rPr lang="en-US" sz="3500" dirty="0" err="1"/>
              <a:t>Đặc</a:t>
            </a:r>
            <a:r>
              <a:rPr lang="en-US" sz="3500" dirty="0"/>
              <a:t> </a:t>
            </a:r>
            <a:r>
              <a:rPr lang="en-US" sz="3500" dirty="0" err="1"/>
              <a:t>điểm</a:t>
            </a:r>
            <a:r>
              <a:rPr lang="en-US" sz="3500" dirty="0"/>
              <a:t> </a:t>
            </a:r>
            <a:r>
              <a:rPr lang="en-US" sz="3500" dirty="0" err="1"/>
              <a:t>của</a:t>
            </a:r>
            <a:r>
              <a:rPr lang="en-US" sz="3500" dirty="0"/>
              <a:t> OOP</a:t>
            </a:r>
            <a:endParaRPr sz="3500" dirty="0"/>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245"/>
              </a:lnSpc>
            </a:pPr>
            <a:r>
              <a:rPr spc="-10" dirty="0"/>
              <a:t>7</a:t>
            </a:r>
            <a:r>
              <a:rPr spc="-5" dirty="0"/>
              <a:t>/</a:t>
            </a:r>
            <a:r>
              <a:rPr spc="-10" dirty="0"/>
              <a:t>2</a:t>
            </a:r>
            <a:r>
              <a:rPr dirty="0"/>
              <a:t>6</a:t>
            </a:r>
            <a:r>
              <a:rPr spc="-10" dirty="0"/>
              <a:t>/2</a:t>
            </a:r>
            <a:r>
              <a:rPr dirty="0"/>
              <a:t>0</a:t>
            </a:r>
            <a:r>
              <a:rPr spc="-5" dirty="0"/>
              <a:t>1</a:t>
            </a:r>
            <a:r>
              <a:rPr dirty="0"/>
              <a:t>4</a:t>
            </a:r>
          </a:p>
        </p:txBody>
      </p:sp>
      <p:sp>
        <p:nvSpPr>
          <p:cNvPr id="5" name="object 5"/>
          <p:cNvSpPr txBox="1">
            <a:spLocks noGrp="1"/>
          </p:cNvSpPr>
          <p:nvPr>
            <p:ph type="dt" sz="half" idx="6"/>
          </p:nvPr>
        </p:nvSpPr>
        <p:spPr>
          <a:prstGeom prst="rect">
            <a:avLst/>
          </a:prstGeom>
        </p:spPr>
        <p:txBody>
          <a:bodyPr vert="horz" wrap="square" lIns="0" tIns="0" rIns="0" bIns="0" rtlCol="0">
            <a:spAutoFit/>
          </a:bodyPr>
          <a:lstStyle/>
          <a:p>
            <a:pPr marL="12700">
              <a:lnSpc>
                <a:spcPts val="1245"/>
              </a:lnSpc>
            </a:pPr>
            <a:r>
              <a:rPr dirty="0"/>
              <a:t>V</a:t>
            </a:r>
            <a:r>
              <a:rPr spc="-10" dirty="0"/>
              <a:t>Y</a:t>
            </a:r>
            <a:r>
              <a:rPr spc="-5" dirty="0"/>
              <a:t>BH</a:t>
            </a:r>
            <a:r>
              <a:rPr spc="-120" dirty="0"/>
              <a:t>A</a:t>
            </a:r>
            <a:r>
              <a:rPr spc="-114" dirty="0"/>
              <a:t>V</a:t>
            </a:r>
            <a:r>
              <a:rPr dirty="0"/>
              <a:t>A</a:t>
            </a:r>
            <a:r>
              <a:rPr spc="-45" dirty="0"/>
              <a:t> </a:t>
            </a:r>
            <a:r>
              <a:rPr spc="-10" dirty="0"/>
              <a:t>T</a:t>
            </a:r>
            <a:r>
              <a:rPr spc="-30" dirty="0"/>
              <a:t>E</a:t>
            </a:r>
            <a:r>
              <a:rPr spc="-5" dirty="0"/>
              <a:t>C</a:t>
            </a:r>
            <a:r>
              <a:rPr spc="-10" dirty="0"/>
              <a:t>H</a:t>
            </a:r>
            <a:r>
              <a:rPr dirty="0"/>
              <a:t>N</a:t>
            </a:r>
            <a:r>
              <a:rPr spc="-10" dirty="0"/>
              <a:t>OLO</a:t>
            </a:r>
            <a:r>
              <a:rPr dirty="0"/>
              <a:t>G</a:t>
            </a:r>
            <a:r>
              <a:rPr spc="-5" dirty="0"/>
              <a:t>I</a:t>
            </a:r>
            <a:r>
              <a:rPr dirty="0"/>
              <a:t>ES</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245"/>
              </a:lnSpc>
            </a:pPr>
            <a:fld id="{81D60167-4931-47E6-BA6A-407CBD079E47}" type="slidenum">
              <a:rPr dirty="0"/>
              <a:t>4</a:t>
            </a:fld>
            <a:endParaRPr dirty="0"/>
          </a:p>
        </p:txBody>
      </p:sp>
      <p:sp>
        <p:nvSpPr>
          <p:cNvPr id="3" name="object 3"/>
          <p:cNvSpPr txBox="1"/>
          <p:nvPr/>
        </p:nvSpPr>
        <p:spPr>
          <a:xfrm>
            <a:off x="535940" y="1891245"/>
            <a:ext cx="8070850" cy="2759089"/>
          </a:xfrm>
          <a:prstGeom prst="rect">
            <a:avLst/>
          </a:prstGeom>
        </p:spPr>
        <p:txBody>
          <a:bodyPr vert="horz" wrap="square" lIns="0" tIns="80645" rIns="0" bIns="0" rtlCol="0">
            <a:spAutoFit/>
          </a:bodyPr>
          <a:lstStyle/>
          <a:p>
            <a:pPr marL="287020" indent="-274320">
              <a:lnSpc>
                <a:spcPct val="100000"/>
              </a:lnSpc>
              <a:spcBef>
                <a:spcPts val="635"/>
              </a:spcBef>
              <a:buClr>
                <a:srgbClr val="0AD0D9"/>
              </a:buClr>
              <a:buSzPct val="95454"/>
              <a:buFont typeface="Wingdings"/>
              <a:buChar char=""/>
              <a:tabLst>
                <a:tab pos="287020" algn="l"/>
              </a:tabLst>
            </a:pPr>
            <a:r>
              <a:rPr lang="vi-VN" sz="2200" spc="-5" dirty="0" smtClean="0">
                <a:latin typeface="Times New Roman"/>
                <a:cs typeface="Times New Roman"/>
              </a:rPr>
              <a:t>Khả năng mô phỏng sự kiện trong thế giới thực hiệu quả hơn nhiều</a:t>
            </a:r>
            <a:endParaRPr lang="en-US" sz="2200" spc="-5" dirty="0" smtClean="0">
              <a:latin typeface="Times New Roman"/>
              <a:cs typeface="Times New Roman"/>
            </a:endParaRPr>
          </a:p>
          <a:p>
            <a:pPr marL="287020" indent="-274320">
              <a:lnSpc>
                <a:spcPct val="100000"/>
              </a:lnSpc>
              <a:spcBef>
                <a:spcPts val="635"/>
              </a:spcBef>
              <a:buClr>
                <a:srgbClr val="0AD0D9"/>
              </a:buClr>
              <a:buSzPct val="95454"/>
              <a:buFont typeface="Wingdings"/>
              <a:buChar char=""/>
              <a:tabLst>
                <a:tab pos="287020" algn="l"/>
              </a:tabLst>
            </a:pPr>
            <a:r>
              <a:rPr lang="vi-VN" sz="2200" spc="-5" dirty="0" smtClean="0">
                <a:latin typeface="Times New Roman"/>
                <a:cs typeface="Times New Roman"/>
              </a:rPr>
              <a:t>Mã có thể được sử dụng lại do đó có thể phải viết ít mã hơn</a:t>
            </a:r>
            <a:endParaRPr lang="en-US" sz="2200" spc="-5" dirty="0" smtClean="0">
              <a:latin typeface="Times New Roman"/>
              <a:cs typeface="Times New Roman"/>
            </a:endParaRPr>
          </a:p>
          <a:p>
            <a:pPr marL="287020" indent="-274320">
              <a:lnSpc>
                <a:spcPct val="100000"/>
              </a:lnSpc>
              <a:spcBef>
                <a:spcPts val="635"/>
              </a:spcBef>
              <a:buClr>
                <a:srgbClr val="0AD0D9"/>
              </a:buClr>
              <a:buSzPct val="95454"/>
              <a:buFont typeface="Wingdings"/>
              <a:buChar char=""/>
              <a:tabLst>
                <a:tab pos="287020" algn="l"/>
              </a:tabLst>
            </a:pPr>
            <a:r>
              <a:rPr lang="vi-VN" sz="2200" spc="-5" dirty="0" smtClean="0">
                <a:latin typeface="Times New Roman"/>
                <a:cs typeface="Times New Roman"/>
              </a:rPr>
              <a:t>Dữ liệu trở nên hoạt động</a:t>
            </a:r>
            <a:r>
              <a:rPr lang="en-US" sz="2200" spc="-5" dirty="0" smtClean="0">
                <a:latin typeface="Times New Roman"/>
                <a:cs typeface="Times New Roman"/>
              </a:rPr>
              <a:t> </a:t>
            </a:r>
            <a:r>
              <a:rPr lang="en-US" sz="2200" spc="-5" dirty="0" err="1" smtClean="0">
                <a:latin typeface="Times New Roman"/>
                <a:cs typeface="Times New Roman"/>
              </a:rPr>
              <a:t>linh</a:t>
            </a:r>
            <a:r>
              <a:rPr lang="en-US" sz="2200" spc="-5" dirty="0" smtClean="0">
                <a:latin typeface="Times New Roman"/>
                <a:cs typeface="Times New Roman"/>
              </a:rPr>
              <a:t> </a:t>
            </a:r>
            <a:r>
              <a:rPr lang="en-US" sz="2200" spc="-5" dirty="0" err="1" smtClean="0">
                <a:latin typeface="Times New Roman"/>
                <a:cs typeface="Times New Roman"/>
              </a:rPr>
              <a:t>hoạt</a:t>
            </a:r>
            <a:endParaRPr lang="en-US" sz="2200" spc="-5" dirty="0" smtClean="0">
              <a:latin typeface="Times New Roman"/>
              <a:cs typeface="Times New Roman"/>
            </a:endParaRPr>
          </a:p>
          <a:p>
            <a:pPr marL="287020" indent="-274320">
              <a:lnSpc>
                <a:spcPct val="100000"/>
              </a:lnSpc>
              <a:spcBef>
                <a:spcPts val="635"/>
              </a:spcBef>
              <a:buClr>
                <a:srgbClr val="0AD0D9"/>
              </a:buClr>
              <a:buSzPct val="95454"/>
              <a:buFont typeface="Wingdings"/>
              <a:buChar char=""/>
              <a:tabLst>
                <a:tab pos="287020" algn="l"/>
              </a:tabLst>
            </a:pPr>
            <a:r>
              <a:rPr lang="vi-VN" sz="2200" spc="-5" dirty="0" smtClean="0">
                <a:latin typeface="Times New Roman"/>
                <a:cs typeface="Times New Roman"/>
              </a:rPr>
              <a:t>Có khả năng tạo các ứng dụng GUI (giao diện người dùng đồ họa) tốt hơn</a:t>
            </a:r>
            <a:endParaRPr lang="en-US" sz="2200" spc="-5" dirty="0" smtClean="0">
              <a:latin typeface="Times New Roman"/>
              <a:cs typeface="Times New Roman"/>
            </a:endParaRPr>
          </a:p>
          <a:p>
            <a:pPr marL="287020" indent="-274320">
              <a:lnSpc>
                <a:spcPct val="100000"/>
              </a:lnSpc>
              <a:spcBef>
                <a:spcPts val="635"/>
              </a:spcBef>
              <a:buClr>
                <a:srgbClr val="0AD0D9"/>
              </a:buClr>
              <a:buSzPct val="95454"/>
              <a:buFont typeface="Wingdings"/>
              <a:buChar char=""/>
              <a:tabLst>
                <a:tab pos="287020" algn="l"/>
              </a:tabLst>
            </a:pPr>
            <a:r>
              <a:rPr lang="vi-VN" sz="2200" spc="-5" dirty="0" smtClean="0">
                <a:latin typeface="Times New Roman"/>
                <a:cs typeface="Times New Roman"/>
              </a:rPr>
              <a:t>Các lập trình viên có thể tạo ra các ứng dụng nhanh hơn, chính xác hơn và viết tốt hơn</a:t>
            </a:r>
            <a:endParaRPr sz="2200" dirty="0">
              <a:latin typeface="Times New Roman"/>
              <a:cs typeface="Times New Roman"/>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29844" y="961390"/>
            <a:ext cx="8086725" cy="566181"/>
          </a:xfrm>
          <a:prstGeom prst="rect">
            <a:avLst/>
          </a:prstGeom>
        </p:spPr>
        <p:txBody>
          <a:bodyPr vert="horz" wrap="square" lIns="0" tIns="12065" rIns="0" bIns="0" rtlCol="0">
            <a:spAutoFit/>
          </a:bodyPr>
          <a:lstStyle/>
          <a:p>
            <a:pPr marL="12700">
              <a:lnSpc>
                <a:spcPct val="100000"/>
              </a:lnSpc>
              <a:spcBef>
                <a:spcPts val="95"/>
              </a:spcBef>
            </a:pPr>
            <a:r>
              <a:rPr lang="vi-VN" sz="3600" spc="-5" dirty="0"/>
              <a:t>Các khái niệm cơ bản về OOP trong Python</a:t>
            </a:r>
            <a:endParaRPr sz="4000" dirty="0"/>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245"/>
              </a:lnSpc>
            </a:pPr>
            <a:r>
              <a:rPr spc="-10" dirty="0"/>
              <a:t>7</a:t>
            </a:r>
            <a:r>
              <a:rPr spc="-5" dirty="0"/>
              <a:t>/</a:t>
            </a:r>
            <a:r>
              <a:rPr spc="-10" dirty="0"/>
              <a:t>2</a:t>
            </a:r>
            <a:r>
              <a:rPr dirty="0"/>
              <a:t>6</a:t>
            </a:r>
            <a:r>
              <a:rPr spc="-10" dirty="0"/>
              <a:t>/2</a:t>
            </a:r>
            <a:r>
              <a:rPr dirty="0"/>
              <a:t>0</a:t>
            </a:r>
            <a:r>
              <a:rPr spc="-5" dirty="0"/>
              <a:t>1</a:t>
            </a:r>
            <a:r>
              <a:rPr dirty="0"/>
              <a:t>4</a:t>
            </a:r>
          </a:p>
        </p:txBody>
      </p:sp>
      <p:sp>
        <p:nvSpPr>
          <p:cNvPr id="5" name="object 5"/>
          <p:cNvSpPr txBox="1">
            <a:spLocks noGrp="1"/>
          </p:cNvSpPr>
          <p:nvPr>
            <p:ph type="dt" sz="half" idx="6"/>
          </p:nvPr>
        </p:nvSpPr>
        <p:spPr>
          <a:prstGeom prst="rect">
            <a:avLst/>
          </a:prstGeom>
        </p:spPr>
        <p:txBody>
          <a:bodyPr vert="horz" wrap="square" lIns="0" tIns="0" rIns="0" bIns="0" rtlCol="0">
            <a:spAutoFit/>
          </a:bodyPr>
          <a:lstStyle/>
          <a:p>
            <a:pPr marL="12700">
              <a:lnSpc>
                <a:spcPts val="1245"/>
              </a:lnSpc>
            </a:pPr>
            <a:r>
              <a:rPr dirty="0"/>
              <a:t>V</a:t>
            </a:r>
            <a:r>
              <a:rPr spc="-10" dirty="0"/>
              <a:t>Y</a:t>
            </a:r>
            <a:r>
              <a:rPr spc="-5" dirty="0"/>
              <a:t>BH</a:t>
            </a:r>
            <a:r>
              <a:rPr spc="-120" dirty="0"/>
              <a:t>A</a:t>
            </a:r>
            <a:r>
              <a:rPr spc="-114" dirty="0"/>
              <a:t>V</a:t>
            </a:r>
            <a:r>
              <a:rPr dirty="0"/>
              <a:t>A</a:t>
            </a:r>
            <a:r>
              <a:rPr spc="-45" dirty="0"/>
              <a:t> </a:t>
            </a:r>
            <a:r>
              <a:rPr spc="-10" dirty="0"/>
              <a:t>T</a:t>
            </a:r>
            <a:r>
              <a:rPr spc="-30" dirty="0"/>
              <a:t>E</a:t>
            </a:r>
            <a:r>
              <a:rPr spc="-5" dirty="0"/>
              <a:t>C</a:t>
            </a:r>
            <a:r>
              <a:rPr spc="-10" dirty="0"/>
              <a:t>H</a:t>
            </a:r>
            <a:r>
              <a:rPr dirty="0"/>
              <a:t>N</a:t>
            </a:r>
            <a:r>
              <a:rPr spc="-10" dirty="0"/>
              <a:t>OLO</a:t>
            </a:r>
            <a:r>
              <a:rPr dirty="0"/>
              <a:t>G</a:t>
            </a:r>
            <a:r>
              <a:rPr spc="-5" dirty="0"/>
              <a:t>I</a:t>
            </a:r>
            <a:r>
              <a:rPr dirty="0"/>
              <a:t>ES</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245"/>
              </a:lnSpc>
            </a:pPr>
            <a:fld id="{81D60167-4931-47E6-BA6A-407CBD079E47}" type="slidenum">
              <a:rPr dirty="0"/>
              <a:t>5</a:t>
            </a:fld>
            <a:endParaRPr dirty="0"/>
          </a:p>
        </p:txBody>
      </p:sp>
      <p:sp>
        <p:nvSpPr>
          <p:cNvPr id="3" name="object 3"/>
          <p:cNvSpPr txBox="1"/>
          <p:nvPr/>
        </p:nvSpPr>
        <p:spPr>
          <a:xfrm>
            <a:off x="535940" y="1878304"/>
            <a:ext cx="6740525" cy="2451953"/>
          </a:xfrm>
          <a:prstGeom prst="rect">
            <a:avLst/>
          </a:prstGeom>
        </p:spPr>
        <p:txBody>
          <a:bodyPr vert="horz" wrap="square" lIns="0" tIns="91440" rIns="0" bIns="0" rtlCol="0">
            <a:spAutoFit/>
          </a:bodyPr>
          <a:lstStyle/>
          <a:p>
            <a:pPr marL="12700">
              <a:lnSpc>
                <a:spcPct val="100000"/>
              </a:lnSpc>
              <a:spcBef>
                <a:spcPts val="720"/>
              </a:spcBef>
            </a:pPr>
            <a:r>
              <a:rPr lang="vi-VN" sz="2600" dirty="0" smtClean="0">
                <a:latin typeface="Times New Roman"/>
                <a:cs typeface="Times New Roman"/>
              </a:rPr>
              <a:t>Bốn </a:t>
            </a:r>
            <a:r>
              <a:rPr lang="en-US" sz="2600" dirty="0" err="1" smtClean="0">
                <a:latin typeface="Times New Roman"/>
                <a:cs typeface="Times New Roman"/>
              </a:rPr>
              <a:t>cấu</a:t>
            </a:r>
            <a:r>
              <a:rPr lang="en-US" sz="2600" dirty="0" smtClean="0">
                <a:latin typeface="Times New Roman"/>
                <a:cs typeface="Times New Roman"/>
              </a:rPr>
              <a:t> </a:t>
            </a:r>
            <a:r>
              <a:rPr lang="en-US" sz="2600" dirty="0" err="1" smtClean="0">
                <a:latin typeface="Times New Roman"/>
                <a:cs typeface="Times New Roman"/>
              </a:rPr>
              <a:t>trúc</a:t>
            </a:r>
            <a:r>
              <a:rPr lang="en-US" sz="2600" dirty="0" smtClean="0">
                <a:latin typeface="Times New Roman"/>
                <a:cs typeface="Times New Roman"/>
              </a:rPr>
              <a:t> </a:t>
            </a:r>
            <a:r>
              <a:rPr lang="vi-VN" sz="2600" dirty="0" smtClean="0">
                <a:latin typeface="Times New Roman"/>
                <a:cs typeface="Times New Roman"/>
              </a:rPr>
              <a:t>chính </a:t>
            </a:r>
            <a:r>
              <a:rPr lang="vi-VN" sz="2600" dirty="0" smtClean="0">
                <a:latin typeface="Times New Roman"/>
                <a:cs typeface="Times New Roman"/>
              </a:rPr>
              <a:t>của hướng đối tượng là:</a:t>
            </a:r>
            <a:endParaRPr lang="en-US" sz="2600" dirty="0" smtClean="0">
              <a:latin typeface="Times New Roman"/>
              <a:cs typeface="Times New Roman"/>
            </a:endParaRPr>
          </a:p>
          <a:p>
            <a:pPr marL="469900" indent="-457200">
              <a:lnSpc>
                <a:spcPct val="100000"/>
              </a:lnSpc>
              <a:spcBef>
                <a:spcPts val="720"/>
              </a:spcBef>
              <a:buFont typeface="Arial" panose="020B0604020202020204" pitchFamily="34" charset="0"/>
              <a:buChar char="•"/>
            </a:pPr>
            <a:r>
              <a:rPr lang="vi-VN" sz="2600" dirty="0" smtClean="0">
                <a:latin typeface="Times New Roman"/>
                <a:cs typeface="Times New Roman"/>
              </a:rPr>
              <a:t>Đóng gói</a:t>
            </a:r>
            <a:endParaRPr lang="en-US" sz="2600" dirty="0" smtClean="0">
              <a:latin typeface="Times New Roman"/>
              <a:cs typeface="Times New Roman"/>
            </a:endParaRPr>
          </a:p>
          <a:p>
            <a:pPr marL="469900" indent="-457200">
              <a:lnSpc>
                <a:spcPct val="100000"/>
              </a:lnSpc>
              <a:spcBef>
                <a:spcPts val="720"/>
              </a:spcBef>
              <a:buFont typeface="Arial" panose="020B0604020202020204" pitchFamily="34" charset="0"/>
              <a:buChar char="•"/>
            </a:pPr>
            <a:r>
              <a:rPr lang="vi-VN" sz="2600" dirty="0" smtClean="0">
                <a:latin typeface="Times New Roman"/>
                <a:cs typeface="Times New Roman"/>
              </a:rPr>
              <a:t>Trừu tượng dữ liệu</a:t>
            </a:r>
            <a:endParaRPr lang="en-US" sz="2600" dirty="0" smtClean="0">
              <a:latin typeface="Times New Roman"/>
              <a:cs typeface="Times New Roman"/>
            </a:endParaRPr>
          </a:p>
          <a:p>
            <a:pPr marL="469900" indent="-457200">
              <a:lnSpc>
                <a:spcPct val="100000"/>
              </a:lnSpc>
              <a:spcBef>
                <a:spcPts val="720"/>
              </a:spcBef>
              <a:buFont typeface="Arial" panose="020B0604020202020204" pitchFamily="34" charset="0"/>
              <a:buChar char="•"/>
            </a:pPr>
            <a:r>
              <a:rPr lang="vi-VN" sz="2600" dirty="0" smtClean="0">
                <a:latin typeface="Times New Roman"/>
                <a:cs typeface="Times New Roman"/>
              </a:rPr>
              <a:t>Di sản</a:t>
            </a:r>
            <a:endParaRPr lang="en-US" sz="2600" dirty="0" smtClean="0">
              <a:latin typeface="Times New Roman"/>
              <a:cs typeface="Times New Roman"/>
            </a:endParaRPr>
          </a:p>
          <a:p>
            <a:pPr marL="469900" indent="-457200">
              <a:lnSpc>
                <a:spcPct val="100000"/>
              </a:lnSpc>
              <a:spcBef>
                <a:spcPts val="720"/>
              </a:spcBef>
              <a:buFont typeface="Arial" panose="020B0604020202020204" pitchFamily="34" charset="0"/>
              <a:buChar char="•"/>
            </a:pPr>
            <a:r>
              <a:rPr lang="vi-VN" sz="2600" dirty="0" smtClean="0">
                <a:latin typeface="Times New Roman"/>
                <a:cs typeface="Times New Roman"/>
              </a:rPr>
              <a:t>Tính đa hình</a:t>
            </a:r>
            <a:endParaRPr sz="2600" dirty="0">
              <a:latin typeface="Times New Roman"/>
              <a:cs typeface="Times New Roman"/>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44500" y="1208278"/>
            <a:ext cx="4157345" cy="635000"/>
          </a:xfrm>
          <a:prstGeom prst="rect">
            <a:avLst/>
          </a:prstGeom>
        </p:spPr>
        <p:txBody>
          <a:bodyPr vert="horz" wrap="square" lIns="0" tIns="12065" rIns="0" bIns="0" rtlCol="0">
            <a:spAutoFit/>
          </a:bodyPr>
          <a:lstStyle/>
          <a:p>
            <a:pPr marL="12700">
              <a:lnSpc>
                <a:spcPct val="100000"/>
              </a:lnSpc>
              <a:spcBef>
                <a:spcPts val="95"/>
              </a:spcBef>
            </a:pPr>
            <a:r>
              <a:rPr sz="4000" spc="-5" dirty="0"/>
              <a:t>What</a:t>
            </a:r>
            <a:r>
              <a:rPr sz="4000" spc="-20" dirty="0"/>
              <a:t> </a:t>
            </a:r>
            <a:r>
              <a:rPr sz="4000" dirty="0"/>
              <a:t>is</a:t>
            </a:r>
            <a:r>
              <a:rPr sz="4000" spc="-20" dirty="0"/>
              <a:t> </a:t>
            </a:r>
            <a:r>
              <a:rPr sz="4000" spc="-5" dirty="0"/>
              <a:t>an</a:t>
            </a:r>
            <a:r>
              <a:rPr sz="4000" spc="-20" dirty="0"/>
              <a:t> </a:t>
            </a:r>
            <a:r>
              <a:rPr sz="4000" spc="-5" dirty="0"/>
              <a:t>Object..?</a:t>
            </a:r>
            <a:endParaRPr sz="4000" dirty="0"/>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245"/>
              </a:lnSpc>
            </a:pPr>
            <a:r>
              <a:rPr spc="-10" dirty="0"/>
              <a:t>7</a:t>
            </a:r>
            <a:r>
              <a:rPr spc="-5" dirty="0"/>
              <a:t>/</a:t>
            </a:r>
            <a:r>
              <a:rPr spc="-10" dirty="0"/>
              <a:t>2</a:t>
            </a:r>
            <a:r>
              <a:rPr dirty="0"/>
              <a:t>6</a:t>
            </a:r>
            <a:r>
              <a:rPr spc="-10" dirty="0"/>
              <a:t>/2</a:t>
            </a:r>
            <a:r>
              <a:rPr dirty="0"/>
              <a:t>0</a:t>
            </a:r>
            <a:r>
              <a:rPr spc="-5" dirty="0"/>
              <a:t>1</a:t>
            </a:r>
            <a:r>
              <a:rPr dirty="0"/>
              <a:t>4</a:t>
            </a:r>
          </a:p>
        </p:txBody>
      </p:sp>
      <p:sp>
        <p:nvSpPr>
          <p:cNvPr id="5" name="object 5"/>
          <p:cNvSpPr txBox="1">
            <a:spLocks noGrp="1"/>
          </p:cNvSpPr>
          <p:nvPr>
            <p:ph type="dt" sz="half" idx="6"/>
          </p:nvPr>
        </p:nvSpPr>
        <p:spPr>
          <a:prstGeom prst="rect">
            <a:avLst/>
          </a:prstGeom>
        </p:spPr>
        <p:txBody>
          <a:bodyPr vert="horz" wrap="square" lIns="0" tIns="0" rIns="0" bIns="0" rtlCol="0">
            <a:spAutoFit/>
          </a:bodyPr>
          <a:lstStyle/>
          <a:p>
            <a:pPr marL="12700">
              <a:lnSpc>
                <a:spcPts val="1245"/>
              </a:lnSpc>
            </a:pPr>
            <a:r>
              <a:rPr dirty="0"/>
              <a:t>V</a:t>
            </a:r>
            <a:r>
              <a:rPr spc="-10" dirty="0"/>
              <a:t>Y</a:t>
            </a:r>
            <a:r>
              <a:rPr spc="-5" dirty="0"/>
              <a:t>BH</a:t>
            </a:r>
            <a:r>
              <a:rPr spc="-120" dirty="0"/>
              <a:t>A</a:t>
            </a:r>
            <a:r>
              <a:rPr spc="-114" dirty="0"/>
              <a:t>V</a:t>
            </a:r>
            <a:r>
              <a:rPr dirty="0"/>
              <a:t>A</a:t>
            </a:r>
            <a:r>
              <a:rPr spc="-45" dirty="0"/>
              <a:t> </a:t>
            </a:r>
            <a:r>
              <a:rPr spc="-10" dirty="0"/>
              <a:t>T</a:t>
            </a:r>
            <a:r>
              <a:rPr spc="-30" dirty="0"/>
              <a:t>E</a:t>
            </a:r>
            <a:r>
              <a:rPr spc="-5" dirty="0"/>
              <a:t>C</a:t>
            </a:r>
            <a:r>
              <a:rPr spc="-10" dirty="0"/>
              <a:t>H</a:t>
            </a:r>
            <a:r>
              <a:rPr dirty="0"/>
              <a:t>N</a:t>
            </a:r>
            <a:r>
              <a:rPr spc="-10" dirty="0"/>
              <a:t>OLO</a:t>
            </a:r>
            <a:r>
              <a:rPr dirty="0"/>
              <a:t>G</a:t>
            </a:r>
            <a:r>
              <a:rPr spc="-5" dirty="0"/>
              <a:t>I</a:t>
            </a:r>
            <a:r>
              <a:rPr dirty="0"/>
              <a:t>ES</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245"/>
              </a:lnSpc>
            </a:pPr>
            <a:fld id="{81D60167-4931-47E6-BA6A-407CBD079E47}" type="slidenum">
              <a:rPr dirty="0"/>
              <a:t>6</a:t>
            </a:fld>
            <a:endParaRPr dirty="0"/>
          </a:p>
        </p:txBody>
      </p:sp>
      <p:sp>
        <p:nvSpPr>
          <p:cNvPr id="3" name="object 3"/>
          <p:cNvSpPr txBox="1"/>
          <p:nvPr/>
        </p:nvSpPr>
        <p:spPr>
          <a:xfrm>
            <a:off x="535940" y="1957781"/>
            <a:ext cx="8072120" cy="3263073"/>
          </a:xfrm>
          <a:prstGeom prst="rect">
            <a:avLst/>
          </a:prstGeom>
        </p:spPr>
        <p:txBody>
          <a:bodyPr vert="horz" wrap="square" lIns="0" tIns="13335" rIns="0" bIns="0" rtlCol="0">
            <a:spAutoFit/>
          </a:bodyPr>
          <a:lstStyle/>
          <a:p>
            <a:pPr marL="360045" indent="-347980">
              <a:lnSpc>
                <a:spcPct val="100000"/>
              </a:lnSpc>
              <a:spcBef>
                <a:spcPts val="105"/>
              </a:spcBef>
              <a:buClr>
                <a:srgbClr val="0AD0D9"/>
              </a:buClr>
              <a:buSzPct val="93478"/>
              <a:buFont typeface="Wingdings"/>
              <a:buChar char=""/>
              <a:tabLst>
                <a:tab pos="360680" algn="l"/>
                <a:tab pos="1423670" algn="l"/>
                <a:tab pos="1952625" algn="l"/>
                <a:tab pos="2479675" algn="l"/>
                <a:tab pos="3254375" algn="l"/>
                <a:tab pos="4429760" algn="l"/>
                <a:tab pos="5444490" algn="l"/>
                <a:tab pos="5842635" algn="l"/>
                <a:tab pos="6290310" algn="l"/>
              </a:tabLst>
            </a:pPr>
            <a:r>
              <a:rPr lang="vi-VN" sz="2300" dirty="0" smtClean="0">
                <a:latin typeface="Times New Roman"/>
                <a:cs typeface="Times New Roman"/>
              </a:rPr>
              <a:t>Đối tượng là các thực thể </a:t>
            </a:r>
            <a:r>
              <a:rPr lang="vi-VN" sz="2300" dirty="0" smtClean="0">
                <a:latin typeface="Times New Roman"/>
                <a:cs typeface="Times New Roman"/>
              </a:rPr>
              <a:t>cơ </a:t>
            </a:r>
            <a:r>
              <a:rPr lang="vi-VN" sz="2300" dirty="0" smtClean="0">
                <a:latin typeface="Times New Roman"/>
                <a:cs typeface="Times New Roman"/>
              </a:rPr>
              <a:t>bản trong hệ thống hướng đối tượng.</a:t>
            </a:r>
            <a:endParaRPr lang="en-US" sz="2300" dirty="0" smtClean="0">
              <a:latin typeface="Times New Roman"/>
              <a:cs typeface="Times New Roman"/>
            </a:endParaRPr>
          </a:p>
          <a:p>
            <a:pPr marL="360045" indent="-347980">
              <a:lnSpc>
                <a:spcPct val="100000"/>
              </a:lnSpc>
              <a:spcBef>
                <a:spcPts val="105"/>
              </a:spcBef>
              <a:buClr>
                <a:srgbClr val="0AD0D9"/>
              </a:buClr>
              <a:buSzPct val="93478"/>
              <a:buFont typeface="Wingdings"/>
              <a:buChar char=""/>
              <a:tabLst>
                <a:tab pos="360680" algn="l"/>
                <a:tab pos="1423670" algn="l"/>
                <a:tab pos="1952625" algn="l"/>
                <a:tab pos="2479675" algn="l"/>
                <a:tab pos="3254375" algn="l"/>
                <a:tab pos="4429760" algn="l"/>
                <a:tab pos="5444490" algn="l"/>
                <a:tab pos="5842635" algn="l"/>
                <a:tab pos="6290310" algn="l"/>
              </a:tabLst>
            </a:pPr>
            <a:r>
              <a:rPr lang="vi-VN" sz="2300" dirty="0" smtClean="0">
                <a:latin typeface="Times New Roman"/>
                <a:cs typeface="Times New Roman"/>
              </a:rPr>
              <a:t>Chúng có thể đại diện cho một người, một địa điểm, một tài khoản ngân hàng, một bảng dữ liệu hoặc bất kỳ mục nào mà chương trình phải xử lý.</a:t>
            </a:r>
            <a:endParaRPr lang="en-US" sz="2300" dirty="0" smtClean="0">
              <a:latin typeface="Times New Roman"/>
              <a:cs typeface="Times New Roman"/>
            </a:endParaRPr>
          </a:p>
          <a:p>
            <a:pPr marL="360045" indent="-347980">
              <a:lnSpc>
                <a:spcPct val="100000"/>
              </a:lnSpc>
              <a:spcBef>
                <a:spcPts val="105"/>
              </a:spcBef>
              <a:buClr>
                <a:srgbClr val="0AD0D9"/>
              </a:buClr>
              <a:buSzPct val="93478"/>
              <a:buFont typeface="Wingdings"/>
              <a:buChar char=""/>
              <a:tabLst>
                <a:tab pos="360680" algn="l"/>
                <a:tab pos="1423670" algn="l"/>
                <a:tab pos="1952625" algn="l"/>
                <a:tab pos="2479675" algn="l"/>
                <a:tab pos="3254375" algn="l"/>
                <a:tab pos="4429760" algn="l"/>
                <a:tab pos="5444490" algn="l"/>
                <a:tab pos="5842635" algn="l"/>
                <a:tab pos="6290310" algn="l"/>
              </a:tabLst>
            </a:pPr>
            <a:r>
              <a:rPr lang="vi-VN" sz="2300" dirty="0" smtClean="0">
                <a:latin typeface="Times New Roman"/>
                <a:cs typeface="Times New Roman"/>
              </a:rPr>
              <a:t>Khi một chương trình được thực thi, các đối tượng tương tác bằng cách </a:t>
            </a:r>
            <a:r>
              <a:rPr lang="en-US" sz="2300" dirty="0" err="1" smtClean="0">
                <a:latin typeface="Times New Roman"/>
                <a:cs typeface="Times New Roman"/>
              </a:rPr>
              <a:t>liên</a:t>
            </a:r>
            <a:r>
              <a:rPr lang="en-US" sz="2300" dirty="0" smtClean="0">
                <a:latin typeface="Times New Roman"/>
                <a:cs typeface="Times New Roman"/>
              </a:rPr>
              <a:t> </a:t>
            </a:r>
            <a:r>
              <a:rPr lang="en-US" sz="2300" dirty="0" err="1" smtClean="0">
                <a:latin typeface="Times New Roman"/>
                <a:cs typeface="Times New Roman"/>
              </a:rPr>
              <a:t>kết</a:t>
            </a:r>
            <a:r>
              <a:rPr lang="en-US" sz="2300" dirty="0" smtClean="0">
                <a:latin typeface="Times New Roman"/>
                <a:cs typeface="Times New Roman"/>
              </a:rPr>
              <a:t> </a:t>
            </a:r>
            <a:r>
              <a:rPr lang="en-US" sz="2300" dirty="0" err="1" smtClean="0">
                <a:latin typeface="Times New Roman"/>
                <a:cs typeface="Times New Roman"/>
              </a:rPr>
              <a:t>với</a:t>
            </a:r>
            <a:r>
              <a:rPr lang="en-US" sz="2300" dirty="0" smtClean="0">
                <a:latin typeface="Times New Roman"/>
                <a:cs typeface="Times New Roman"/>
              </a:rPr>
              <a:t> </a:t>
            </a:r>
            <a:r>
              <a:rPr lang="vi-VN" sz="2300" dirty="0" smtClean="0">
                <a:latin typeface="Times New Roman"/>
                <a:cs typeface="Times New Roman"/>
              </a:rPr>
              <a:t>nhau</a:t>
            </a:r>
            <a:r>
              <a:rPr lang="vi-VN" sz="2300" dirty="0" smtClean="0">
                <a:latin typeface="Times New Roman"/>
                <a:cs typeface="Times New Roman"/>
              </a:rPr>
              <a:t>.</a:t>
            </a:r>
            <a:endParaRPr lang="en-US" sz="2300" dirty="0" smtClean="0">
              <a:latin typeface="Times New Roman"/>
              <a:cs typeface="Times New Roman"/>
            </a:endParaRPr>
          </a:p>
          <a:p>
            <a:pPr marL="360045" indent="-347980">
              <a:lnSpc>
                <a:spcPct val="100000"/>
              </a:lnSpc>
              <a:spcBef>
                <a:spcPts val="105"/>
              </a:spcBef>
              <a:buClr>
                <a:srgbClr val="0AD0D9"/>
              </a:buClr>
              <a:buSzPct val="93478"/>
              <a:buFont typeface="Wingdings"/>
              <a:buChar char=""/>
              <a:tabLst>
                <a:tab pos="360680" algn="l"/>
                <a:tab pos="1423670" algn="l"/>
                <a:tab pos="1952625" algn="l"/>
                <a:tab pos="2479675" algn="l"/>
                <a:tab pos="3254375" algn="l"/>
                <a:tab pos="4429760" algn="l"/>
                <a:tab pos="5444490" algn="l"/>
                <a:tab pos="5842635" algn="l"/>
                <a:tab pos="6290310" algn="l"/>
              </a:tabLst>
            </a:pPr>
            <a:r>
              <a:rPr lang="vi-VN" sz="2300" dirty="0" smtClean="0">
                <a:latin typeface="Times New Roman"/>
                <a:cs typeface="Times New Roman"/>
              </a:rPr>
              <a:t>Đối tượng có hai thành phần:</a:t>
            </a:r>
            <a:endParaRPr lang="en-US" sz="2300" dirty="0" smtClean="0">
              <a:latin typeface="Times New Roman"/>
              <a:cs typeface="Times New Roman"/>
            </a:endParaRPr>
          </a:p>
          <a:p>
            <a:pPr marL="817245" lvl="1" indent="-347980">
              <a:spcBef>
                <a:spcPts val="105"/>
              </a:spcBef>
              <a:buClr>
                <a:srgbClr val="0AD0D9"/>
              </a:buClr>
              <a:buSzPct val="93478"/>
              <a:buFont typeface="Wingdings"/>
              <a:buChar char=""/>
              <a:tabLst>
                <a:tab pos="360680" algn="l"/>
                <a:tab pos="1423670" algn="l"/>
                <a:tab pos="1952625" algn="l"/>
                <a:tab pos="2479675" algn="l"/>
                <a:tab pos="3254375" algn="l"/>
                <a:tab pos="4429760" algn="l"/>
                <a:tab pos="5444490" algn="l"/>
                <a:tab pos="5842635" algn="l"/>
                <a:tab pos="6290310" algn="l"/>
              </a:tabLst>
            </a:pPr>
            <a:r>
              <a:rPr lang="vi-VN" sz="2300" dirty="0" smtClean="0">
                <a:latin typeface="Times New Roman"/>
                <a:cs typeface="Times New Roman"/>
              </a:rPr>
              <a:t> Dữ liệu (tức là thuộc tính) </a:t>
            </a:r>
            <a:endParaRPr lang="en-US" sz="2300" dirty="0" smtClean="0">
              <a:latin typeface="Times New Roman"/>
              <a:cs typeface="Times New Roman"/>
            </a:endParaRPr>
          </a:p>
          <a:p>
            <a:pPr marL="817245" lvl="1" indent="-347980">
              <a:spcBef>
                <a:spcPts val="105"/>
              </a:spcBef>
              <a:buClr>
                <a:srgbClr val="0AD0D9"/>
              </a:buClr>
              <a:buSzPct val="93478"/>
              <a:buFont typeface="Wingdings"/>
              <a:buChar char=""/>
              <a:tabLst>
                <a:tab pos="360680" algn="l"/>
                <a:tab pos="1423670" algn="l"/>
                <a:tab pos="1952625" algn="l"/>
                <a:tab pos="2479675" algn="l"/>
                <a:tab pos="3254375" algn="l"/>
                <a:tab pos="4429760" algn="l"/>
                <a:tab pos="5444490" algn="l"/>
                <a:tab pos="5842635" algn="l"/>
                <a:tab pos="6290310" algn="l"/>
              </a:tabLst>
            </a:pPr>
            <a:r>
              <a:rPr lang="vi-VN" sz="2300" dirty="0" smtClean="0">
                <a:latin typeface="Times New Roman"/>
                <a:cs typeface="Times New Roman"/>
              </a:rPr>
              <a:t>Hành vi (tức là phương thức)</a:t>
            </a:r>
            <a:endParaRPr sz="2300" dirty="0">
              <a:latin typeface="Times New Roman"/>
              <a:cs typeface="Times New Roman"/>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44500" y="1238757"/>
            <a:ext cx="3468370" cy="605155"/>
          </a:xfrm>
          <a:prstGeom prst="rect">
            <a:avLst/>
          </a:prstGeom>
        </p:spPr>
        <p:txBody>
          <a:bodyPr vert="horz" wrap="square" lIns="0" tIns="13335" rIns="0" bIns="0" rtlCol="0">
            <a:spAutoFit/>
          </a:bodyPr>
          <a:lstStyle/>
          <a:p>
            <a:pPr marL="12700">
              <a:lnSpc>
                <a:spcPct val="100000"/>
              </a:lnSpc>
              <a:spcBef>
                <a:spcPts val="105"/>
              </a:spcBef>
            </a:pPr>
            <a:r>
              <a:rPr sz="3800" dirty="0"/>
              <a:t>What</a:t>
            </a:r>
            <a:r>
              <a:rPr sz="3800" spc="-20" dirty="0"/>
              <a:t> </a:t>
            </a:r>
            <a:r>
              <a:rPr sz="3800" dirty="0"/>
              <a:t>is</a:t>
            </a:r>
            <a:r>
              <a:rPr sz="3800" spc="-50" dirty="0"/>
              <a:t> </a:t>
            </a:r>
            <a:r>
              <a:rPr sz="3800" dirty="0"/>
              <a:t>a</a:t>
            </a:r>
            <a:r>
              <a:rPr sz="3800" spc="-15" dirty="0"/>
              <a:t> </a:t>
            </a:r>
            <a:r>
              <a:rPr sz="3800" spc="-5" dirty="0"/>
              <a:t>Class..?</a:t>
            </a:r>
            <a:endParaRPr sz="3800" dirty="0"/>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245"/>
              </a:lnSpc>
            </a:pPr>
            <a:r>
              <a:rPr spc="-10" dirty="0"/>
              <a:t>7</a:t>
            </a:r>
            <a:r>
              <a:rPr spc="-5" dirty="0"/>
              <a:t>/</a:t>
            </a:r>
            <a:r>
              <a:rPr spc="-10" dirty="0"/>
              <a:t>2</a:t>
            </a:r>
            <a:r>
              <a:rPr dirty="0"/>
              <a:t>6</a:t>
            </a:r>
            <a:r>
              <a:rPr spc="-10" dirty="0"/>
              <a:t>/2</a:t>
            </a:r>
            <a:r>
              <a:rPr dirty="0"/>
              <a:t>0</a:t>
            </a:r>
            <a:r>
              <a:rPr spc="-5" dirty="0"/>
              <a:t>1</a:t>
            </a:r>
            <a:r>
              <a:rPr dirty="0"/>
              <a:t>4</a:t>
            </a:r>
          </a:p>
        </p:txBody>
      </p:sp>
      <p:sp>
        <p:nvSpPr>
          <p:cNvPr id="5" name="object 5"/>
          <p:cNvSpPr txBox="1">
            <a:spLocks noGrp="1"/>
          </p:cNvSpPr>
          <p:nvPr>
            <p:ph type="dt" sz="half" idx="6"/>
          </p:nvPr>
        </p:nvSpPr>
        <p:spPr>
          <a:prstGeom prst="rect">
            <a:avLst/>
          </a:prstGeom>
        </p:spPr>
        <p:txBody>
          <a:bodyPr vert="horz" wrap="square" lIns="0" tIns="0" rIns="0" bIns="0" rtlCol="0">
            <a:spAutoFit/>
          </a:bodyPr>
          <a:lstStyle/>
          <a:p>
            <a:pPr marL="12700">
              <a:lnSpc>
                <a:spcPts val="1245"/>
              </a:lnSpc>
            </a:pPr>
            <a:r>
              <a:rPr dirty="0"/>
              <a:t>V</a:t>
            </a:r>
            <a:r>
              <a:rPr spc="-10" dirty="0"/>
              <a:t>Y</a:t>
            </a:r>
            <a:r>
              <a:rPr spc="-5" dirty="0"/>
              <a:t>BH</a:t>
            </a:r>
            <a:r>
              <a:rPr spc="-120" dirty="0"/>
              <a:t>A</a:t>
            </a:r>
            <a:r>
              <a:rPr spc="-114" dirty="0"/>
              <a:t>V</a:t>
            </a:r>
            <a:r>
              <a:rPr dirty="0"/>
              <a:t>A</a:t>
            </a:r>
            <a:r>
              <a:rPr spc="-45" dirty="0"/>
              <a:t> </a:t>
            </a:r>
            <a:r>
              <a:rPr spc="-10" dirty="0"/>
              <a:t>T</a:t>
            </a:r>
            <a:r>
              <a:rPr spc="-30" dirty="0"/>
              <a:t>E</a:t>
            </a:r>
            <a:r>
              <a:rPr spc="-5" dirty="0"/>
              <a:t>C</a:t>
            </a:r>
            <a:r>
              <a:rPr spc="-10" dirty="0"/>
              <a:t>H</a:t>
            </a:r>
            <a:r>
              <a:rPr dirty="0"/>
              <a:t>N</a:t>
            </a:r>
            <a:r>
              <a:rPr spc="-10" dirty="0"/>
              <a:t>OLO</a:t>
            </a:r>
            <a:r>
              <a:rPr dirty="0"/>
              <a:t>G</a:t>
            </a:r>
            <a:r>
              <a:rPr spc="-5" dirty="0"/>
              <a:t>I</a:t>
            </a:r>
            <a:r>
              <a:rPr dirty="0"/>
              <a:t>ES</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245"/>
              </a:lnSpc>
            </a:pPr>
            <a:fld id="{81D60167-4931-47E6-BA6A-407CBD079E47}" type="slidenum">
              <a:rPr dirty="0"/>
              <a:t>7</a:t>
            </a:fld>
            <a:endParaRPr dirty="0"/>
          </a:p>
        </p:txBody>
      </p:sp>
      <p:sp>
        <p:nvSpPr>
          <p:cNvPr id="3" name="object 3"/>
          <p:cNvSpPr txBox="1"/>
          <p:nvPr/>
        </p:nvSpPr>
        <p:spPr>
          <a:xfrm>
            <a:off x="535940" y="1922729"/>
            <a:ext cx="8074025" cy="3681905"/>
          </a:xfrm>
          <a:prstGeom prst="rect">
            <a:avLst/>
          </a:prstGeom>
        </p:spPr>
        <p:txBody>
          <a:bodyPr vert="horz" wrap="square" lIns="0" tIns="13335" rIns="0" bIns="0" rtlCol="0">
            <a:spAutoFit/>
          </a:bodyPr>
          <a:lstStyle/>
          <a:p>
            <a:pPr marL="287020" indent="-274320">
              <a:lnSpc>
                <a:spcPts val="2625"/>
              </a:lnSpc>
              <a:spcBef>
                <a:spcPts val="105"/>
              </a:spcBef>
              <a:spcAft>
                <a:spcPts val="1200"/>
              </a:spcAft>
              <a:buClr>
                <a:srgbClr val="0AD0D9"/>
              </a:buClr>
              <a:buSzPct val="93478"/>
              <a:buFont typeface="Wingdings"/>
              <a:buChar char=""/>
              <a:tabLst>
                <a:tab pos="287020" algn="l"/>
              </a:tabLst>
            </a:pPr>
            <a:r>
              <a:rPr lang="vi-VN" sz="2800" dirty="0" smtClean="0">
                <a:latin typeface="Times New Roman"/>
                <a:cs typeface="Times New Roman"/>
              </a:rPr>
              <a:t>Một lớp là một kiểu dữ liệu đặc biệt xác định cách xây dựng </a:t>
            </a:r>
            <a:r>
              <a:rPr lang="vi-VN" sz="2800" dirty="0" smtClean="0">
                <a:latin typeface="Times New Roman"/>
                <a:cs typeface="Times New Roman"/>
              </a:rPr>
              <a:t>một</a:t>
            </a:r>
            <a:r>
              <a:rPr lang="en-US" sz="2800" dirty="0" smtClean="0">
                <a:latin typeface="Times New Roman"/>
                <a:cs typeface="Times New Roman"/>
              </a:rPr>
              <a:t> </a:t>
            </a:r>
            <a:r>
              <a:rPr lang="vi-VN" sz="2800" dirty="0" smtClean="0">
                <a:latin typeface="Times New Roman"/>
                <a:cs typeface="Times New Roman"/>
              </a:rPr>
              <a:t>loại </a:t>
            </a:r>
            <a:r>
              <a:rPr lang="vi-VN" sz="2800" dirty="0" smtClean="0">
                <a:latin typeface="Times New Roman"/>
                <a:cs typeface="Times New Roman"/>
              </a:rPr>
              <a:t>đối tượng.</a:t>
            </a:r>
            <a:endParaRPr lang="en-US" sz="2800" dirty="0" smtClean="0">
              <a:latin typeface="Times New Roman"/>
              <a:cs typeface="Times New Roman"/>
            </a:endParaRPr>
          </a:p>
          <a:p>
            <a:pPr marL="287020" indent="-274320">
              <a:lnSpc>
                <a:spcPts val="2625"/>
              </a:lnSpc>
              <a:spcBef>
                <a:spcPts val="105"/>
              </a:spcBef>
              <a:spcAft>
                <a:spcPts val="1200"/>
              </a:spcAft>
              <a:buClr>
                <a:srgbClr val="0AD0D9"/>
              </a:buClr>
              <a:buSzPct val="93478"/>
              <a:buFont typeface="Wingdings"/>
              <a:buChar char=""/>
              <a:tabLst>
                <a:tab pos="287020" algn="l"/>
              </a:tabLst>
            </a:pPr>
            <a:r>
              <a:rPr lang="vi-VN" sz="2800" dirty="0" smtClean="0">
                <a:latin typeface="Times New Roman"/>
                <a:cs typeface="Times New Roman"/>
              </a:rPr>
              <a:t>Lớp này cũng lưu trữ một số mục dữ liệu được chia sẻ bởi tất cả các phiên bản của lớp này</a:t>
            </a:r>
            <a:endParaRPr lang="en-US" sz="2800" dirty="0" smtClean="0">
              <a:latin typeface="Times New Roman"/>
              <a:cs typeface="Times New Roman"/>
            </a:endParaRPr>
          </a:p>
          <a:p>
            <a:pPr marL="287020" indent="-274320">
              <a:lnSpc>
                <a:spcPts val="2625"/>
              </a:lnSpc>
              <a:spcBef>
                <a:spcPts val="105"/>
              </a:spcBef>
              <a:spcAft>
                <a:spcPts val="1200"/>
              </a:spcAft>
              <a:buClr>
                <a:srgbClr val="0AD0D9"/>
              </a:buClr>
              <a:buSzPct val="93478"/>
              <a:buFont typeface="Wingdings"/>
              <a:buChar char=""/>
              <a:tabLst>
                <a:tab pos="287020" algn="l"/>
              </a:tabLst>
            </a:pPr>
            <a:r>
              <a:rPr lang="vi-VN" sz="2800" dirty="0" smtClean="0">
                <a:latin typeface="Times New Roman"/>
                <a:cs typeface="Times New Roman"/>
              </a:rPr>
              <a:t>Phiên bản là các đối tượng được tạo theo định nghĩa</a:t>
            </a:r>
            <a:r>
              <a:rPr lang="en-US" sz="2800" dirty="0" smtClean="0">
                <a:latin typeface="Times New Roman"/>
                <a:cs typeface="Times New Roman"/>
              </a:rPr>
              <a:t> </a:t>
            </a:r>
            <a:r>
              <a:rPr lang="vi-VN" sz="2800" dirty="0" smtClean="0">
                <a:latin typeface="Times New Roman"/>
                <a:cs typeface="Times New Roman"/>
              </a:rPr>
              <a:t>đưa ra bên trong lớp</a:t>
            </a:r>
            <a:endParaRPr lang="en-US" sz="2800" dirty="0" smtClean="0">
              <a:latin typeface="Times New Roman"/>
              <a:cs typeface="Times New Roman"/>
            </a:endParaRPr>
          </a:p>
          <a:p>
            <a:pPr marL="287020" indent="-274320">
              <a:lnSpc>
                <a:spcPts val="2625"/>
              </a:lnSpc>
              <a:spcBef>
                <a:spcPts val="105"/>
              </a:spcBef>
              <a:spcAft>
                <a:spcPts val="1200"/>
              </a:spcAft>
              <a:buClr>
                <a:srgbClr val="0AD0D9"/>
              </a:buClr>
              <a:buSzPct val="93478"/>
              <a:buFont typeface="Wingdings"/>
              <a:buChar char=""/>
              <a:tabLst>
                <a:tab pos="287020" algn="l"/>
              </a:tabLst>
            </a:pPr>
            <a:r>
              <a:rPr lang="vi-VN" sz="2800" dirty="0" smtClean="0">
                <a:latin typeface="Times New Roman"/>
                <a:cs typeface="Times New Roman"/>
              </a:rPr>
              <a:t>Python không sử dụng các định nghĩa giao diện lớp riêng biệt như trong một số ngôn ngữ</a:t>
            </a:r>
            <a:endParaRPr lang="en-US" sz="2800" dirty="0" smtClean="0">
              <a:latin typeface="Times New Roman"/>
              <a:cs typeface="Times New Roman"/>
            </a:endParaRPr>
          </a:p>
          <a:p>
            <a:pPr marL="287020" indent="-274320">
              <a:lnSpc>
                <a:spcPts val="2625"/>
              </a:lnSpc>
              <a:spcBef>
                <a:spcPts val="105"/>
              </a:spcBef>
              <a:spcAft>
                <a:spcPts val="1200"/>
              </a:spcAft>
              <a:buClr>
                <a:srgbClr val="0AD0D9"/>
              </a:buClr>
              <a:buSzPct val="93478"/>
              <a:buFont typeface="Wingdings"/>
              <a:buChar char=""/>
              <a:tabLst>
                <a:tab pos="287020" algn="l"/>
              </a:tabLst>
            </a:pPr>
            <a:r>
              <a:rPr lang="vi-VN" sz="2800" dirty="0" smtClean="0">
                <a:latin typeface="Times New Roman"/>
                <a:cs typeface="Times New Roman"/>
              </a:rPr>
              <a:t>Bạn chỉ cần xác định lớp và sau đó sử dụng nó</a:t>
            </a:r>
            <a:endParaRPr sz="2800" dirty="0">
              <a:latin typeface="Times New Roman"/>
              <a:cs typeface="Times New Roman"/>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866388" y="1039113"/>
            <a:ext cx="4220211" cy="552074"/>
          </a:xfrm>
          <a:prstGeom prst="rect">
            <a:avLst/>
          </a:prstGeom>
        </p:spPr>
        <p:txBody>
          <a:bodyPr vert="horz" wrap="square" lIns="0" tIns="13335" rIns="0" bIns="0" rtlCol="0">
            <a:spAutoFit/>
          </a:bodyPr>
          <a:lstStyle/>
          <a:p>
            <a:pPr marL="12700">
              <a:lnSpc>
                <a:spcPct val="100000"/>
              </a:lnSpc>
              <a:spcBef>
                <a:spcPts val="105"/>
              </a:spcBef>
            </a:pPr>
            <a:r>
              <a:rPr lang="vi-VN" sz="3500" dirty="0"/>
              <a:t>Phương thức trong lớp</a:t>
            </a:r>
            <a:endParaRPr sz="3500" dirty="0"/>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245"/>
              </a:lnSpc>
            </a:pPr>
            <a:r>
              <a:rPr spc="-10" dirty="0"/>
              <a:t>7</a:t>
            </a:r>
            <a:r>
              <a:rPr spc="-5" dirty="0"/>
              <a:t>/</a:t>
            </a:r>
            <a:r>
              <a:rPr spc="-10" dirty="0"/>
              <a:t>2</a:t>
            </a:r>
            <a:r>
              <a:rPr dirty="0"/>
              <a:t>6</a:t>
            </a:r>
            <a:r>
              <a:rPr spc="-10" dirty="0"/>
              <a:t>/2</a:t>
            </a:r>
            <a:r>
              <a:rPr dirty="0"/>
              <a:t>0</a:t>
            </a:r>
            <a:r>
              <a:rPr spc="-5" dirty="0"/>
              <a:t>1</a:t>
            </a:r>
            <a:r>
              <a:rPr dirty="0"/>
              <a:t>4</a:t>
            </a:r>
          </a:p>
        </p:txBody>
      </p:sp>
      <p:sp>
        <p:nvSpPr>
          <p:cNvPr id="5" name="object 5"/>
          <p:cNvSpPr txBox="1">
            <a:spLocks noGrp="1"/>
          </p:cNvSpPr>
          <p:nvPr>
            <p:ph type="dt" sz="half" idx="6"/>
          </p:nvPr>
        </p:nvSpPr>
        <p:spPr>
          <a:prstGeom prst="rect">
            <a:avLst/>
          </a:prstGeom>
        </p:spPr>
        <p:txBody>
          <a:bodyPr vert="horz" wrap="square" lIns="0" tIns="0" rIns="0" bIns="0" rtlCol="0">
            <a:spAutoFit/>
          </a:bodyPr>
          <a:lstStyle/>
          <a:p>
            <a:pPr marL="12700">
              <a:lnSpc>
                <a:spcPts val="1245"/>
              </a:lnSpc>
            </a:pPr>
            <a:r>
              <a:rPr dirty="0"/>
              <a:t>V</a:t>
            </a:r>
            <a:r>
              <a:rPr spc="-10" dirty="0"/>
              <a:t>Y</a:t>
            </a:r>
            <a:r>
              <a:rPr spc="-5" dirty="0"/>
              <a:t>BH</a:t>
            </a:r>
            <a:r>
              <a:rPr spc="-120" dirty="0"/>
              <a:t>A</a:t>
            </a:r>
            <a:r>
              <a:rPr spc="-114" dirty="0"/>
              <a:t>V</a:t>
            </a:r>
            <a:r>
              <a:rPr dirty="0"/>
              <a:t>A</a:t>
            </a:r>
            <a:r>
              <a:rPr spc="-45" dirty="0"/>
              <a:t> </a:t>
            </a:r>
            <a:r>
              <a:rPr spc="-10" dirty="0"/>
              <a:t>T</a:t>
            </a:r>
            <a:r>
              <a:rPr spc="-30" dirty="0"/>
              <a:t>E</a:t>
            </a:r>
            <a:r>
              <a:rPr spc="-5" dirty="0"/>
              <a:t>C</a:t>
            </a:r>
            <a:r>
              <a:rPr spc="-10" dirty="0"/>
              <a:t>H</a:t>
            </a:r>
            <a:r>
              <a:rPr dirty="0"/>
              <a:t>N</a:t>
            </a:r>
            <a:r>
              <a:rPr spc="-10" dirty="0"/>
              <a:t>OLO</a:t>
            </a:r>
            <a:r>
              <a:rPr dirty="0"/>
              <a:t>G</a:t>
            </a:r>
            <a:r>
              <a:rPr spc="-5" dirty="0"/>
              <a:t>I</a:t>
            </a:r>
            <a:r>
              <a:rPr dirty="0"/>
              <a:t>ES</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245"/>
              </a:lnSpc>
            </a:pPr>
            <a:fld id="{81D60167-4931-47E6-BA6A-407CBD079E47}" type="slidenum">
              <a:rPr dirty="0"/>
              <a:t>8</a:t>
            </a:fld>
            <a:endParaRPr dirty="0"/>
          </a:p>
        </p:txBody>
      </p:sp>
      <p:sp>
        <p:nvSpPr>
          <p:cNvPr id="3" name="object 3"/>
          <p:cNvSpPr txBox="1"/>
          <p:nvPr/>
        </p:nvSpPr>
        <p:spPr>
          <a:xfrm>
            <a:off x="535940" y="1958467"/>
            <a:ext cx="8070850" cy="3792705"/>
          </a:xfrm>
          <a:prstGeom prst="rect">
            <a:avLst/>
          </a:prstGeom>
        </p:spPr>
        <p:txBody>
          <a:bodyPr vert="horz" wrap="square" lIns="0" tIns="12065" rIns="0" bIns="0" rtlCol="0">
            <a:spAutoFit/>
          </a:bodyPr>
          <a:lstStyle/>
          <a:p>
            <a:pPr marL="286385" marR="5080" indent="-274320">
              <a:lnSpc>
                <a:spcPct val="100000"/>
              </a:lnSpc>
              <a:spcBef>
                <a:spcPts val="95"/>
              </a:spcBef>
              <a:spcAft>
                <a:spcPts val="1200"/>
              </a:spcAft>
              <a:buClr>
                <a:srgbClr val="0AD0D9"/>
              </a:buClr>
              <a:buSzPct val="90000"/>
              <a:buFont typeface="Wingdings"/>
              <a:buChar char=""/>
              <a:tabLst>
                <a:tab pos="287020" algn="l"/>
              </a:tabLst>
            </a:pPr>
            <a:r>
              <a:rPr lang="vi-VN" sz="2800" dirty="0" smtClean="0">
                <a:latin typeface="Times New Roman"/>
                <a:cs typeface="Times New Roman"/>
              </a:rPr>
              <a:t>Định nghĩa một phương thức trong một lớp bằng cách bao gồm các định nghĩa hàm trong phạm vi của khối lớp</a:t>
            </a:r>
            <a:endParaRPr lang="en-US" sz="2800" dirty="0" smtClean="0">
              <a:latin typeface="Times New Roman"/>
              <a:cs typeface="Times New Roman"/>
            </a:endParaRPr>
          </a:p>
          <a:p>
            <a:pPr marL="286385" marR="5080" indent="-274320">
              <a:lnSpc>
                <a:spcPct val="100000"/>
              </a:lnSpc>
              <a:spcBef>
                <a:spcPts val="95"/>
              </a:spcBef>
              <a:spcAft>
                <a:spcPts val="1200"/>
              </a:spcAft>
              <a:buClr>
                <a:srgbClr val="0AD0D9"/>
              </a:buClr>
              <a:buSzPct val="90000"/>
              <a:buFont typeface="Wingdings"/>
              <a:buChar char=""/>
              <a:tabLst>
                <a:tab pos="287020" algn="l"/>
              </a:tabLst>
            </a:pPr>
            <a:r>
              <a:rPr lang="en-US" sz="2800" spc="-5" dirty="0" err="1" smtClean="0">
                <a:latin typeface="Times New Roman"/>
                <a:cs typeface="Times New Roman"/>
              </a:rPr>
              <a:t>Phải</a:t>
            </a:r>
            <a:r>
              <a:rPr lang="en-US" sz="2800" spc="-5" dirty="0" smtClean="0">
                <a:latin typeface="Times New Roman"/>
                <a:cs typeface="Times New Roman"/>
              </a:rPr>
              <a:t> </a:t>
            </a:r>
            <a:r>
              <a:rPr lang="en-US" sz="2800" spc="-5" dirty="0" err="1" smtClean="0">
                <a:latin typeface="Times New Roman"/>
                <a:cs typeface="Times New Roman"/>
              </a:rPr>
              <a:t>có</a:t>
            </a:r>
            <a:r>
              <a:rPr lang="en-US" sz="2800" spc="-5" dirty="0" smtClean="0">
                <a:latin typeface="Times New Roman"/>
                <a:cs typeface="Times New Roman"/>
              </a:rPr>
              <a:t> </a:t>
            </a:r>
            <a:r>
              <a:rPr lang="en-US" sz="2800" spc="-5" dirty="0" err="1" smtClean="0">
                <a:latin typeface="Times New Roman"/>
                <a:cs typeface="Times New Roman"/>
              </a:rPr>
              <a:t>một</a:t>
            </a:r>
            <a:r>
              <a:rPr lang="en-US" sz="2800" spc="-5" dirty="0" smtClean="0">
                <a:latin typeface="Times New Roman"/>
                <a:cs typeface="Times New Roman"/>
              </a:rPr>
              <a:t> </a:t>
            </a:r>
            <a:r>
              <a:rPr lang="en-US" sz="2800" spc="-5" dirty="0" err="1" smtClean="0">
                <a:latin typeface="Times New Roman"/>
                <a:cs typeface="Times New Roman"/>
              </a:rPr>
              <a:t>đối</a:t>
            </a:r>
            <a:r>
              <a:rPr lang="en-US" sz="2800" spc="-5" dirty="0" smtClean="0">
                <a:latin typeface="Times New Roman"/>
                <a:cs typeface="Times New Roman"/>
              </a:rPr>
              <a:t> </a:t>
            </a:r>
            <a:r>
              <a:rPr lang="en-US" sz="2800" spc="-5" dirty="0" err="1" smtClean="0">
                <a:latin typeface="Times New Roman"/>
                <a:cs typeface="Times New Roman"/>
              </a:rPr>
              <a:t>số</a:t>
            </a:r>
            <a:r>
              <a:rPr lang="en-US" sz="2800" spc="-5" dirty="0" smtClean="0">
                <a:latin typeface="Times New Roman"/>
                <a:cs typeface="Times New Roman"/>
              </a:rPr>
              <a:t> </a:t>
            </a:r>
            <a:r>
              <a:rPr lang="en-US" sz="2800" spc="-5" dirty="0" err="1" smtClean="0">
                <a:latin typeface="Times New Roman"/>
                <a:cs typeface="Times New Roman"/>
              </a:rPr>
              <a:t>đặc</a:t>
            </a:r>
            <a:r>
              <a:rPr lang="en-US" sz="2800" spc="-5" dirty="0" smtClean="0">
                <a:latin typeface="Times New Roman"/>
                <a:cs typeface="Times New Roman"/>
              </a:rPr>
              <a:t> </a:t>
            </a:r>
            <a:r>
              <a:rPr lang="en-US" sz="2800" spc="-5" dirty="0" err="1" smtClean="0">
                <a:latin typeface="Times New Roman"/>
                <a:cs typeface="Times New Roman"/>
              </a:rPr>
              <a:t>biệt</a:t>
            </a:r>
            <a:r>
              <a:rPr lang="en-US" sz="2800" spc="-5" dirty="0" smtClean="0">
                <a:latin typeface="Times New Roman"/>
                <a:cs typeface="Times New Roman"/>
              </a:rPr>
              <a:t> </a:t>
            </a:r>
            <a:r>
              <a:rPr lang="en-US" sz="2800" spc="-5" dirty="0" err="1" smtClean="0">
                <a:latin typeface="Times New Roman"/>
                <a:cs typeface="Times New Roman"/>
              </a:rPr>
              <a:t>đầu</a:t>
            </a:r>
            <a:r>
              <a:rPr lang="en-US" sz="2800" spc="-5" dirty="0" smtClean="0">
                <a:latin typeface="Times New Roman"/>
                <a:cs typeface="Times New Roman"/>
              </a:rPr>
              <a:t> </a:t>
            </a:r>
            <a:r>
              <a:rPr lang="en-US" sz="2800" spc="-5" dirty="0" err="1" smtClean="0">
                <a:latin typeface="Times New Roman"/>
                <a:cs typeface="Times New Roman"/>
              </a:rPr>
              <a:t>tiên</a:t>
            </a:r>
            <a:r>
              <a:rPr lang="en-US" sz="2800" spc="-5" dirty="0" smtClean="0">
                <a:latin typeface="Times New Roman"/>
                <a:cs typeface="Times New Roman"/>
              </a:rPr>
              <a:t> </a:t>
            </a:r>
            <a:r>
              <a:rPr sz="2800" b="1" dirty="0" smtClean="0">
                <a:latin typeface="Times New Roman"/>
                <a:cs typeface="Times New Roman"/>
              </a:rPr>
              <a:t>self</a:t>
            </a:r>
            <a:r>
              <a:rPr sz="2800" b="1" spc="190" dirty="0" smtClean="0">
                <a:latin typeface="Times New Roman"/>
                <a:cs typeface="Times New Roman"/>
              </a:rPr>
              <a:t> </a:t>
            </a:r>
            <a:r>
              <a:rPr lang="vi-VN" sz="2800" spc="-5" dirty="0" smtClean="0">
                <a:latin typeface="Times New Roman"/>
                <a:cs typeface="Times New Roman"/>
              </a:rPr>
              <a:t>trong tất cả các định nghĩa phương thức bị ràng buộc với phiên bản đang gọi</a:t>
            </a:r>
            <a:endParaRPr lang="en-US" sz="2800" spc="-5" dirty="0" smtClean="0">
              <a:latin typeface="Times New Roman"/>
              <a:cs typeface="Times New Roman"/>
            </a:endParaRPr>
          </a:p>
          <a:p>
            <a:pPr marL="286385" marR="5080" indent="-274320">
              <a:lnSpc>
                <a:spcPct val="100000"/>
              </a:lnSpc>
              <a:spcBef>
                <a:spcPts val="95"/>
              </a:spcBef>
              <a:spcAft>
                <a:spcPts val="1200"/>
              </a:spcAft>
              <a:buClr>
                <a:srgbClr val="0AD0D9"/>
              </a:buClr>
              <a:buSzPct val="90000"/>
              <a:buFont typeface="Wingdings"/>
              <a:buChar char=""/>
              <a:tabLst>
                <a:tab pos="287020" algn="l"/>
              </a:tabLst>
            </a:pPr>
            <a:r>
              <a:rPr lang="vi-VN" sz="2800" spc="-5" dirty="0" smtClean="0">
                <a:latin typeface="Times New Roman"/>
                <a:cs typeface="Times New Roman"/>
              </a:rPr>
              <a:t>Thường có một phương pháp đặc biệt được gọi là</a:t>
            </a:r>
            <a:r>
              <a:rPr sz="2800" dirty="0">
                <a:latin typeface="Times New Roman"/>
                <a:cs typeface="Times New Roman"/>
              </a:rPr>
              <a:t>	</a:t>
            </a:r>
            <a:r>
              <a:rPr sz="2800" u="heavy" spc="-5" dirty="0">
                <a:uFill>
                  <a:solidFill>
                    <a:srgbClr val="000000"/>
                  </a:solidFill>
                </a:uFill>
                <a:latin typeface="Times New Roman"/>
                <a:cs typeface="Times New Roman"/>
              </a:rPr>
              <a:t> </a:t>
            </a:r>
            <a:r>
              <a:rPr sz="2800" u="heavy" dirty="0">
                <a:uFill>
                  <a:solidFill>
                    <a:srgbClr val="000000"/>
                  </a:solidFill>
                </a:uFill>
                <a:latin typeface="Times New Roman"/>
                <a:cs typeface="Times New Roman"/>
              </a:rPr>
              <a:t>	</a:t>
            </a:r>
            <a:r>
              <a:rPr sz="2800" b="1" spc="5" dirty="0">
                <a:latin typeface="Times New Roman"/>
                <a:cs typeface="Times New Roman"/>
              </a:rPr>
              <a:t>i</a:t>
            </a:r>
            <a:r>
              <a:rPr sz="2800" b="1" spc="-5" dirty="0">
                <a:latin typeface="Times New Roman"/>
                <a:cs typeface="Times New Roman"/>
              </a:rPr>
              <a:t>nit</a:t>
            </a:r>
            <a:r>
              <a:rPr sz="2800" b="1" u="heavy" spc="-5" dirty="0">
                <a:uFill>
                  <a:solidFill>
                    <a:srgbClr val="000000"/>
                  </a:solidFill>
                </a:uFill>
                <a:latin typeface="Times New Roman"/>
                <a:cs typeface="Times New Roman"/>
              </a:rPr>
              <a:t> </a:t>
            </a:r>
            <a:r>
              <a:rPr sz="2800" b="1" u="heavy" dirty="0">
                <a:uFill>
                  <a:solidFill>
                    <a:srgbClr val="000000"/>
                  </a:solidFill>
                </a:uFill>
                <a:latin typeface="Times New Roman"/>
                <a:cs typeface="Times New Roman"/>
              </a:rPr>
              <a:t>	</a:t>
            </a:r>
            <a:r>
              <a:rPr sz="2800" b="1" spc="-160" dirty="0">
                <a:latin typeface="Times New Roman"/>
                <a:cs typeface="Times New Roman"/>
              </a:rPr>
              <a:t> </a:t>
            </a:r>
            <a:r>
              <a:rPr sz="2800" spc="-5" dirty="0">
                <a:latin typeface="Times New Roman"/>
                <a:cs typeface="Times New Roman"/>
              </a:rPr>
              <a:t>in</a:t>
            </a:r>
            <a:r>
              <a:rPr sz="2800" dirty="0">
                <a:latin typeface="Times New Roman"/>
                <a:cs typeface="Times New Roman"/>
              </a:rPr>
              <a:t>	</a:t>
            </a:r>
            <a:r>
              <a:rPr lang="en-US" sz="2800" spc="-5" dirty="0" err="1" smtClean="0">
                <a:latin typeface="Times New Roman"/>
                <a:cs typeface="Times New Roman"/>
              </a:rPr>
              <a:t>trong</a:t>
            </a:r>
            <a:r>
              <a:rPr lang="en-US" sz="2800" spc="-5" dirty="0" smtClean="0">
                <a:latin typeface="Times New Roman"/>
                <a:cs typeface="Times New Roman"/>
              </a:rPr>
              <a:t> </a:t>
            </a:r>
            <a:r>
              <a:rPr lang="en-US" sz="2800" spc="-5" dirty="0" err="1" smtClean="0">
                <a:latin typeface="Times New Roman"/>
                <a:cs typeface="Times New Roman"/>
              </a:rPr>
              <a:t>tất</a:t>
            </a:r>
            <a:r>
              <a:rPr lang="en-US" sz="2800" spc="-5" dirty="0" smtClean="0">
                <a:latin typeface="Times New Roman"/>
                <a:cs typeface="Times New Roman"/>
              </a:rPr>
              <a:t> </a:t>
            </a:r>
            <a:r>
              <a:rPr lang="en-US" sz="2800" spc="-5" dirty="0" err="1" smtClean="0">
                <a:latin typeface="Times New Roman"/>
                <a:cs typeface="Times New Roman"/>
              </a:rPr>
              <a:t>cả</a:t>
            </a:r>
            <a:r>
              <a:rPr lang="en-US" sz="2800" spc="-5" dirty="0" smtClean="0">
                <a:latin typeface="Times New Roman"/>
                <a:cs typeface="Times New Roman"/>
              </a:rPr>
              <a:t> </a:t>
            </a:r>
            <a:r>
              <a:rPr lang="en-US" sz="2800" spc="-5" dirty="0" err="1" smtClean="0">
                <a:latin typeface="Times New Roman"/>
                <a:cs typeface="Times New Roman"/>
              </a:rPr>
              <a:t>các</a:t>
            </a:r>
            <a:r>
              <a:rPr lang="en-US" sz="2800" spc="-5" dirty="0" smtClean="0">
                <a:latin typeface="Times New Roman"/>
                <a:cs typeface="Times New Roman"/>
              </a:rPr>
              <a:t> </a:t>
            </a:r>
            <a:r>
              <a:rPr lang="en-US" sz="2800" spc="-5" dirty="0" err="1" smtClean="0">
                <a:latin typeface="Times New Roman"/>
                <a:cs typeface="Times New Roman"/>
              </a:rPr>
              <a:t>trường</a:t>
            </a:r>
            <a:r>
              <a:rPr lang="en-US" sz="2800" spc="-5" dirty="0" smtClean="0">
                <a:latin typeface="Times New Roman"/>
                <a:cs typeface="Times New Roman"/>
              </a:rPr>
              <a:t> </a:t>
            </a:r>
            <a:r>
              <a:rPr lang="en-US" sz="2800" spc="-5" dirty="0" err="1" smtClean="0">
                <a:latin typeface="Times New Roman"/>
                <a:cs typeface="Times New Roman"/>
              </a:rPr>
              <a:t>hợp</a:t>
            </a:r>
            <a:r>
              <a:rPr lang="en-US" sz="2800" spc="-5" dirty="0" smtClean="0">
                <a:latin typeface="Times New Roman"/>
                <a:cs typeface="Times New Roman"/>
              </a:rPr>
              <a:t>.</a:t>
            </a:r>
            <a:endParaRPr sz="2800" dirty="0">
              <a:latin typeface="Times New Roman"/>
              <a:cs typeface="Times New Roman"/>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40688" y="1238757"/>
            <a:ext cx="7062470" cy="605155"/>
          </a:xfrm>
          <a:prstGeom prst="rect">
            <a:avLst/>
          </a:prstGeom>
        </p:spPr>
        <p:txBody>
          <a:bodyPr vert="horz" wrap="square" lIns="0" tIns="13335" rIns="0" bIns="0" rtlCol="0">
            <a:spAutoFit/>
          </a:bodyPr>
          <a:lstStyle/>
          <a:p>
            <a:pPr marL="12700">
              <a:lnSpc>
                <a:spcPct val="100000"/>
              </a:lnSpc>
              <a:spcBef>
                <a:spcPts val="105"/>
              </a:spcBef>
              <a:tabLst>
                <a:tab pos="4140200" algn="l"/>
                <a:tab pos="5762625" algn="l"/>
                <a:tab pos="6888480" algn="l"/>
              </a:tabLst>
            </a:pPr>
            <a:r>
              <a:rPr lang="vi-VN" sz="3800" dirty="0"/>
              <a:t>Tạo đối tượng </a:t>
            </a:r>
            <a:r>
              <a:rPr lang="vi-VN" sz="3800" dirty="0" smtClean="0"/>
              <a:t>với</a:t>
            </a:r>
            <a:r>
              <a:rPr lang="en-US" sz="3800" dirty="0" smtClean="0"/>
              <a:t> </a:t>
            </a:r>
            <a:r>
              <a:rPr sz="3800" dirty="0" smtClean="0"/>
              <a:t>‘</a:t>
            </a:r>
            <a:r>
              <a:rPr sz="3800" u="heavy" dirty="0" smtClean="0">
                <a:uFill>
                  <a:solidFill>
                    <a:srgbClr val="035F79"/>
                  </a:solidFill>
                </a:uFill>
              </a:rPr>
              <a:t> </a:t>
            </a:r>
            <a:r>
              <a:rPr sz="3800" u="heavy" dirty="0">
                <a:uFill>
                  <a:solidFill>
                    <a:srgbClr val="035F79"/>
                  </a:solidFill>
                </a:uFill>
              </a:rPr>
              <a:t>	</a:t>
            </a:r>
            <a:r>
              <a:rPr sz="3800" dirty="0"/>
              <a:t>init</a:t>
            </a:r>
            <a:r>
              <a:rPr sz="3800" u="heavy" dirty="0">
                <a:uFill>
                  <a:solidFill>
                    <a:srgbClr val="035F79"/>
                  </a:solidFill>
                </a:uFill>
              </a:rPr>
              <a:t> 	</a:t>
            </a:r>
            <a:r>
              <a:rPr sz="3800" dirty="0"/>
              <a:t>’</a:t>
            </a: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245"/>
              </a:lnSpc>
            </a:pPr>
            <a:r>
              <a:rPr spc="-10" dirty="0"/>
              <a:t>7</a:t>
            </a:r>
            <a:r>
              <a:rPr spc="-5" dirty="0"/>
              <a:t>/</a:t>
            </a:r>
            <a:r>
              <a:rPr spc="-10" dirty="0"/>
              <a:t>2</a:t>
            </a:r>
            <a:r>
              <a:rPr dirty="0"/>
              <a:t>6</a:t>
            </a:r>
            <a:r>
              <a:rPr spc="-10" dirty="0"/>
              <a:t>/2</a:t>
            </a:r>
            <a:r>
              <a:rPr dirty="0"/>
              <a:t>0</a:t>
            </a:r>
            <a:r>
              <a:rPr spc="-5" dirty="0"/>
              <a:t>1</a:t>
            </a:r>
            <a:r>
              <a:rPr dirty="0"/>
              <a:t>4</a:t>
            </a:r>
          </a:p>
        </p:txBody>
      </p:sp>
      <p:sp>
        <p:nvSpPr>
          <p:cNvPr id="5" name="object 5"/>
          <p:cNvSpPr txBox="1">
            <a:spLocks noGrp="1"/>
          </p:cNvSpPr>
          <p:nvPr>
            <p:ph type="dt" sz="half" idx="6"/>
          </p:nvPr>
        </p:nvSpPr>
        <p:spPr>
          <a:prstGeom prst="rect">
            <a:avLst/>
          </a:prstGeom>
        </p:spPr>
        <p:txBody>
          <a:bodyPr vert="horz" wrap="square" lIns="0" tIns="0" rIns="0" bIns="0" rtlCol="0">
            <a:spAutoFit/>
          </a:bodyPr>
          <a:lstStyle/>
          <a:p>
            <a:pPr marL="12700">
              <a:lnSpc>
                <a:spcPts val="1245"/>
              </a:lnSpc>
            </a:pPr>
            <a:r>
              <a:rPr dirty="0"/>
              <a:t>V</a:t>
            </a:r>
            <a:r>
              <a:rPr spc="-10" dirty="0"/>
              <a:t>Y</a:t>
            </a:r>
            <a:r>
              <a:rPr spc="-5" dirty="0"/>
              <a:t>BH</a:t>
            </a:r>
            <a:r>
              <a:rPr spc="-120" dirty="0"/>
              <a:t>A</a:t>
            </a:r>
            <a:r>
              <a:rPr spc="-114" dirty="0"/>
              <a:t>V</a:t>
            </a:r>
            <a:r>
              <a:rPr dirty="0"/>
              <a:t>A</a:t>
            </a:r>
            <a:r>
              <a:rPr spc="-45" dirty="0"/>
              <a:t> </a:t>
            </a:r>
            <a:r>
              <a:rPr spc="-10" dirty="0"/>
              <a:t>T</a:t>
            </a:r>
            <a:r>
              <a:rPr spc="-30" dirty="0"/>
              <a:t>E</a:t>
            </a:r>
            <a:r>
              <a:rPr spc="-5" dirty="0"/>
              <a:t>C</a:t>
            </a:r>
            <a:r>
              <a:rPr spc="-10" dirty="0"/>
              <a:t>H</a:t>
            </a:r>
            <a:r>
              <a:rPr dirty="0"/>
              <a:t>N</a:t>
            </a:r>
            <a:r>
              <a:rPr spc="-10" dirty="0"/>
              <a:t>OLO</a:t>
            </a:r>
            <a:r>
              <a:rPr dirty="0"/>
              <a:t>G</a:t>
            </a:r>
            <a:r>
              <a:rPr spc="-5" dirty="0"/>
              <a:t>I</a:t>
            </a:r>
            <a:r>
              <a:rPr dirty="0"/>
              <a:t>ES</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245"/>
              </a:lnSpc>
            </a:pPr>
            <a:fld id="{81D60167-4931-47E6-BA6A-407CBD079E47}" type="slidenum">
              <a:rPr dirty="0"/>
              <a:t>9</a:t>
            </a:fld>
            <a:endParaRPr dirty="0"/>
          </a:p>
        </p:txBody>
      </p:sp>
      <p:sp>
        <p:nvSpPr>
          <p:cNvPr id="3" name="object 3"/>
          <p:cNvSpPr txBox="1"/>
          <p:nvPr/>
        </p:nvSpPr>
        <p:spPr>
          <a:xfrm>
            <a:off x="535940" y="1870989"/>
            <a:ext cx="7904480" cy="3853619"/>
          </a:xfrm>
          <a:prstGeom prst="rect">
            <a:avLst/>
          </a:prstGeom>
        </p:spPr>
        <p:txBody>
          <a:bodyPr vert="horz" wrap="square" lIns="0" tIns="97790" rIns="0" bIns="0" rtlCol="0">
            <a:spAutoFit/>
          </a:bodyPr>
          <a:lstStyle/>
          <a:p>
            <a:pPr marL="402590" indent="-390525">
              <a:lnSpc>
                <a:spcPct val="100000"/>
              </a:lnSpc>
              <a:spcBef>
                <a:spcPts val="770"/>
              </a:spcBef>
              <a:buFont typeface="Wingdings"/>
              <a:buChar char=""/>
              <a:tabLst>
                <a:tab pos="403225" algn="l"/>
                <a:tab pos="758825" algn="l"/>
                <a:tab pos="1676400" algn="l"/>
              </a:tabLst>
            </a:pPr>
            <a:r>
              <a:rPr sz="2650" u="heavy" dirty="0">
                <a:solidFill>
                  <a:srgbClr val="0AD0D9"/>
                </a:solidFill>
                <a:uFill>
                  <a:solidFill>
                    <a:srgbClr val="000000"/>
                  </a:solidFill>
                </a:uFill>
                <a:latin typeface="Times New Roman"/>
                <a:cs typeface="Times New Roman"/>
              </a:rPr>
              <a:t> 	</a:t>
            </a:r>
            <a:r>
              <a:rPr sz="2800" dirty="0">
                <a:latin typeface="Times New Roman"/>
                <a:cs typeface="Times New Roman"/>
              </a:rPr>
              <a:t>init</a:t>
            </a:r>
            <a:r>
              <a:rPr sz="2800" u="heavy" dirty="0">
                <a:uFill>
                  <a:solidFill>
                    <a:srgbClr val="000000"/>
                  </a:solidFill>
                </a:uFill>
                <a:latin typeface="Times New Roman"/>
                <a:cs typeface="Times New Roman"/>
              </a:rPr>
              <a:t>	</a:t>
            </a:r>
            <a:r>
              <a:rPr lang="en-US" sz="2800" u="heavy" dirty="0" smtClean="0">
                <a:uFill>
                  <a:solidFill>
                    <a:srgbClr val="000000"/>
                  </a:solidFill>
                </a:uFill>
                <a:latin typeface="Times New Roman"/>
                <a:cs typeface="Times New Roman"/>
              </a:rPr>
              <a:t> </a:t>
            </a:r>
            <a:r>
              <a:rPr lang="en-US" sz="2800" spc="-5" dirty="0" err="1" smtClean="0">
                <a:latin typeface="Times New Roman"/>
                <a:cs typeface="Times New Roman"/>
              </a:rPr>
              <a:t>là</a:t>
            </a:r>
            <a:r>
              <a:rPr lang="en-US" sz="2800" spc="-5" dirty="0" smtClean="0">
                <a:latin typeface="Times New Roman"/>
                <a:cs typeface="Times New Roman"/>
              </a:rPr>
              <a:t> </a:t>
            </a:r>
            <a:r>
              <a:rPr lang="en-US" sz="2800" spc="-5" dirty="0" err="1" smtClean="0">
                <a:latin typeface="Times New Roman"/>
                <a:cs typeface="Times New Roman"/>
              </a:rPr>
              <a:t>hàm</a:t>
            </a:r>
            <a:r>
              <a:rPr lang="en-US" sz="2800" spc="-5" dirty="0" smtClean="0">
                <a:latin typeface="Times New Roman"/>
                <a:cs typeface="Times New Roman"/>
              </a:rPr>
              <a:t> </a:t>
            </a:r>
            <a:r>
              <a:rPr lang="en-US" sz="2800" spc="-5" dirty="0" err="1" smtClean="0">
                <a:latin typeface="Times New Roman"/>
                <a:cs typeface="Times New Roman"/>
              </a:rPr>
              <a:t>tạo</a:t>
            </a:r>
            <a:r>
              <a:rPr lang="en-US" sz="2800" spc="-5" dirty="0" smtClean="0">
                <a:latin typeface="Times New Roman"/>
                <a:cs typeface="Times New Roman"/>
              </a:rPr>
              <a:t> </a:t>
            </a:r>
            <a:r>
              <a:rPr lang="en-US" sz="2800" spc="-5" dirty="0" err="1" smtClean="0">
                <a:latin typeface="Times New Roman"/>
                <a:cs typeface="Times New Roman"/>
              </a:rPr>
              <a:t>mặc</a:t>
            </a:r>
            <a:r>
              <a:rPr lang="en-US" sz="2800" spc="-5" dirty="0" smtClean="0">
                <a:latin typeface="Times New Roman"/>
                <a:cs typeface="Times New Roman"/>
              </a:rPr>
              <a:t> </a:t>
            </a:r>
            <a:r>
              <a:rPr lang="en-US" sz="2800" spc="-5" dirty="0" err="1" smtClean="0">
                <a:latin typeface="Times New Roman"/>
                <a:cs typeface="Times New Roman"/>
              </a:rPr>
              <a:t>định</a:t>
            </a:r>
            <a:endParaRPr lang="en-US" sz="2800" spc="-5" dirty="0" smtClean="0">
              <a:latin typeface="Times New Roman"/>
              <a:cs typeface="Times New Roman"/>
            </a:endParaRPr>
          </a:p>
          <a:p>
            <a:pPr marL="402590" indent="-390525">
              <a:lnSpc>
                <a:spcPct val="100000"/>
              </a:lnSpc>
              <a:spcBef>
                <a:spcPts val="770"/>
              </a:spcBef>
              <a:buFont typeface="Wingdings"/>
              <a:buChar char=""/>
              <a:tabLst>
                <a:tab pos="403225" algn="l"/>
                <a:tab pos="758825" algn="l"/>
                <a:tab pos="1676400" algn="l"/>
              </a:tabLst>
            </a:pPr>
            <a:r>
              <a:rPr sz="2650" u="heavy" dirty="0" smtClean="0">
                <a:solidFill>
                  <a:srgbClr val="0AD0D9"/>
                </a:solidFill>
                <a:uFill>
                  <a:solidFill>
                    <a:srgbClr val="000000"/>
                  </a:solidFill>
                </a:uFill>
                <a:latin typeface="Times New Roman"/>
                <a:cs typeface="Times New Roman"/>
              </a:rPr>
              <a:t> </a:t>
            </a:r>
            <a:r>
              <a:rPr sz="2650" u="heavy" dirty="0">
                <a:solidFill>
                  <a:srgbClr val="0AD0D9"/>
                </a:solidFill>
                <a:uFill>
                  <a:solidFill>
                    <a:srgbClr val="000000"/>
                  </a:solidFill>
                </a:uFill>
                <a:latin typeface="Times New Roman"/>
                <a:cs typeface="Times New Roman"/>
              </a:rPr>
              <a:t>	</a:t>
            </a:r>
            <a:r>
              <a:rPr sz="2800" dirty="0">
                <a:latin typeface="Times New Roman"/>
                <a:cs typeface="Times New Roman"/>
              </a:rPr>
              <a:t>init</a:t>
            </a:r>
            <a:r>
              <a:rPr sz="2800" u="heavy" dirty="0">
                <a:uFill>
                  <a:solidFill>
                    <a:srgbClr val="000000"/>
                  </a:solidFill>
                </a:uFill>
                <a:latin typeface="Times New Roman"/>
                <a:cs typeface="Times New Roman"/>
              </a:rPr>
              <a:t>	</a:t>
            </a:r>
            <a:r>
              <a:rPr lang="en-US" sz="2800" spc="-5" dirty="0">
                <a:latin typeface="Times New Roman"/>
                <a:cs typeface="Times New Roman"/>
              </a:rPr>
              <a:t> </a:t>
            </a:r>
            <a:r>
              <a:rPr lang="en-US" sz="2800" spc="-5" dirty="0" err="1" smtClean="0">
                <a:latin typeface="Times New Roman"/>
                <a:cs typeface="Times New Roman"/>
              </a:rPr>
              <a:t>được</a:t>
            </a:r>
            <a:r>
              <a:rPr lang="en-US" sz="2800" spc="-5" dirty="0" smtClean="0">
                <a:latin typeface="Times New Roman"/>
                <a:cs typeface="Times New Roman"/>
              </a:rPr>
              <a:t> </a:t>
            </a:r>
            <a:r>
              <a:rPr lang="en-US" sz="2800" spc="-5" dirty="0" err="1" smtClean="0">
                <a:latin typeface="Times New Roman"/>
                <a:cs typeface="Times New Roman"/>
              </a:rPr>
              <a:t>sử</a:t>
            </a:r>
            <a:r>
              <a:rPr lang="en-US" sz="2800" spc="-5" dirty="0" smtClean="0">
                <a:latin typeface="Times New Roman"/>
                <a:cs typeface="Times New Roman"/>
              </a:rPr>
              <a:t> </a:t>
            </a:r>
            <a:r>
              <a:rPr lang="en-US" sz="2800" spc="-5" dirty="0" err="1" smtClean="0">
                <a:latin typeface="Times New Roman"/>
                <a:cs typeface="Times New Roman"/>
              </a:rPr>
              <a:t>dụng</a:t>
            </a:r>
            <a:r>
              <a:rPr lang="en-US" sz="2800" spc="-5" dirty="0" smtClean="0">
                <a:latin typeface="Times New Roman"/>
                <a:cs typeface="Times New Roman"/>
              </a:rPr>
              <a:t> </a:t>
            </a:r>
            <a:r>
              <a:rPr lang="vi-VN" sz="2800" spc="-5" dirty="0" smtClean="0">
                <a:latin typeface="Times New Roman"/>
                <a:cs typeface="Times New Roman"/>
              </a:rPr>
              <a:t>như một phương thức khởi tạo cho lớp</a:t>
            </a:r>
            <a:r>
              <a:rPr sz="2800" spc="-5" dirty="0" smtClean="0">
                <a:latin typeface="Times New Roman"/>
                <a:cs typeface="Times New Roman"/>
              </a:rPr>
              <a:t>.</a:t>
            </a:r>
            <a:r>
              <a:rPr sz="2800" dirty="0" smtClean="0">
                <a:latin typeface="Times New Roman"/>
                <a:cs typeface="Times New Roman"/>
              </a:rPr>
              <a:t> </a:t>
            </a:r>
            <a:r>
              <a:rPr lang="vi-VN" sz="2800" spc="-5" dirty="0" smtClean="0">
                <a:latin typeface="Times New Roman"/>
                <a:cs typeface="Times New Roman"/>
              </a:rPr>
              <a:t>Thông thường, một số hoạt động khởi tạo</a:t>
            </a:r>
            <a:endParaRPr lang="en-US" sz="2800" spc="-5" dirty="0" smtClean="0">
              <a:latin typeface="Times New Roman"/>
              <a:cs typeface="Times New Roman"/>
            </a:endParaRPr>
          </a:p>
          <a:p>
            <a:pPr marL="402590" indent="-390525">
              <a:lnSpc>
                <a:spcPct val="100000"/>
              </a:lnSpc>
              <a:spcBef>
                <a:spcPts val="770"/>
              </a:spcBef>
              <a:buFont typeface="Wingdings"/>
              <a:buChar char=""/>
              <a:tabLst>
                <a:tab pos="403225" algn="l"/>
                <a:tab pos="758825" algn="l"/>
                <a:tab pos="1676400" algn="l"/>
              </a:tabLst>
            </a:pPr>
            <a:r>
              <a:rPr lang="vi-VN" sz="2800" spc="-5" dirty="0" smtClean="0">
                <a:latin typeface="Times New Roman"/>
                <a:cs typeface="Times New Roman"/>
              </a:rPr>
              <a:t>Một phương thức </a:t>
            </a:r>
            <a:r>
              <a:rPr lang="en-US" sz="2800" spc="-5" dirty="0" smtClean="0">
                <a:latin typeface="Times New Roman"/>
                <a:cs typeface="Times New Roman"/>
              </a:rPr>
              <a:t>__</a:t>
            </a:r>
            <a:r>
              <a:rPr lang="vi-VN" sz="2800" spc="-5" dirty="0" smtClean="0">
                <a:latin typeface="Times New Roman"/>
                <a:cs typeface="Times New Roman"/>
              </a:rPr>
              <a:t>ini</a:t>
            </a:r>
            <a:r>
              <a:rPr lang="en-US" sz="2800" spc="-5" dirty="0" smtClean="0">
                <a:latin typeface="Times New Roman"/>
                <a:cs typeface="Times New Roman"/>
              </a:rPr>
              <a:t>__</a:t>
            </a:r>
            <a:r>
              <a:rPr lang="vi-VN" sz="2800" spc="-5" dirty="0" smtClean="0">
                <a:latin typeface="Times New Roman"/>
                <a:cs typeface="Times New Roman"/>
              </a:rPr>
              <a:t> có thể nhận bất kỳ số lượng đối số nào</a:t>
            </a:r>
            <a:endParaRPr lang="en-US" sz="2800" spc="-5" dirty="0" smtClean="0">
              <a:latin typeface="Times New Roman"/>
              <a:cs typeface="Times New Roman"/>
            </a:endParaRPr>
          </a:p>
          <a:p>
            <a:pPr marL="402590" indent="-390525">
              <a:lnSpc>
                <a:spcPct val="100000"/>
              </a:lnSpc>
              <a:spcBef>
                <a:spcPts val="770"/>
              </a:spcBef>
              <a:buFont typeface="Wingdings"/>
              <a:buChar char=""/>
              <a:tabLst>
                <a:tab pos="403225" algn="l"/>
                <a:tab pos="758825" algn="l"/>
                <a:tab pos="1676400" algn="l"/>
              </a:tabLst>
            </a:pPr>
            <a:r>
              <a:rPr lang="en-US" sz="2800" spc="-15" dirty="0" err="1" smtClean="0">
                <a:latin typeface="Times New Roman"/>
                <a:cs typeface="Times New Roman"/>
              </a:rPr>
              <a:t>Tuy</a:t>
            </a:r>
            <a:r>
              <a:rPr lang="en-US" sz="2800" spc="-15" dirty="0" smtClean="0">
                <a:latin typeface="Times New Roman"/>
                <a:cs typeface="Times New Roman"/>
              </a:rPr>
              <a:t> </a:t>
            </a:r>
            <a:r>
              <a:rPr lang="en-US" sz="2800" spc="-15" dirty="0" err="1" smtClean="0">
                <a:latin typeface="Times New Roman"/>
                <a:cs typeface="Times New Roman"/>
              </a:rPr>
              <a:t>nhiên</a:t>
            </a:r>
            <a:r>
              <a:rPr lang="en-US" sz="2800" spc="-15" dirty="0" smtClean="0">
                <a:latin typeface="Times New Roman"/>
                <a:cs typeface="Times New Roman"/>
              </a:rPr>
              <a:t>, </a:t>
            </a:r>
            <a:r>
              <a:rPr lang="en-US" sz="2800" spc="-15" dirty="0" err="1" smtClean="0">
                <a:latin typeface="Times New Roman"/>
                <a:cs typeface="Times New Roman"/>
              </a:rPr>
              <a:t>bản</a:t>
            </a:r>
            <a:r>
              <a:rPr lang="en-US" sz="2800" spc="-15" dirty="0" smtClean="0">
                <a:latin typeface="Times New Roman"/>
                <a:cs typeface="Times New Roman"/>
              </a:rPr>
              <a:t> </a:t>
            </a:r>
            <a:r>
              <a:rPr lang="en-US" sz="2800" spc="-15" dirty="0" err="1" smtClean="0">
                <a:latin typeface="Times New Roman"/>
                <a:cs typeface="Times New Roman"/>
              </a:rPr>
              <a:t>thân</a:t>
            </a:r>
            <a:r>
              <a:rPr lang="en-US" sz="2800" spc="-15" dirty="0" smtClean="0">
                <a:latin typeface="Times New Roman"/>
                <a:cs typeface="Times New Roman"/>
              </a:rPr>
              <a:t> </a:t>
            </a:r>
            <a:r>
              <a:rPr lang="en-US" sz="2800" spc="-15" dirty="0" err="1" smtClean="0">
                <a:latin typeface="Times New Roman"/>
                <a:cs typeface="Times New Roman"/>
              </a:rPr>
              <a:t>đối</a:t>
            </a:r>
            <a:r>
              <a:rPr lang="en-US" sz="2800" spc="-15" dirty="0" smtClean="0">
                <a:latin typeface="Times New Roman"/>
                <a:cs typeface="Times New Roman"/>
              </a:rPr>
              <a:t> </a:t>
            </a:r>
            <a:r>
              <a:rPr lang="en-US" sz="2800" spc="-15" dirty="0" err="1" smtClean="0">
                <a:latin typeface="Times New Roman"/>
                <a:cs typeface="Times New Roman"/>
              </a:rPr>
              <a:t>số</a:t>
            </a:r>
            <a:r>
              <a:rPr lang="en-US" sz="2800" spc="-15" dirty="0" smtClean="0">
                <a:latin typeface="Times New Roman"/>
                <a:cs typeface="Times New Roman"/>
              </a:rPr>
              <a:t> </a:t>
            </a:r>
            <a:r>
              <a:rPr lang="en-US" sz="2800" spc="-15" dirty="0" err="1" smtClean="0">
                <a:latin typeface="Times New Roman"/>
                <a:cs typeface="Times New Roman"/>
              </a:rPr>
              <a:t>đầu</a:t>
            </a:r>
            <a:r>
              <a:rPr lang="en-US" sz="2800" spc="-15" dirty="0" smtClean="0">
                <a:latin typeface="Times New Roman"/>
                <a:cs typeface="Times New Roman"/>
              </a:rPr>
              <a:t> </a:t>
            </a:r>
            <a:r>
              <a:rPr lang="en-US" sz="2800" spc="-15" dirty="0" err="1" smtClean="0">
                <a:latin typeface="Times New Roman"/>
                <a:cs typeface="Times New Roman"/>
              </a:rPr>
              <a:t>tiên</a:t>
            </a:r>
            <a:r>
              <a:rPr lang="en-US" sz="2800" spc="-15" dirty="0" smtClean="0">
                <a:latin typeface="Times New Roman"/>
                <a:cs typeface="Times New Roman"/>
              </a:rPr>
              <a:t> </a:t>
            </a:r>
            <a:r>
              <a:rPr lang="en-US" sz="2800" spc="-15" dirty="0" err="1" smtClean="0">
                <a:latin typeface="Times New Roman"/>
                <a:cs typeface="Times New Roman"/>
              </a:rPr>
              <a:t>trong</a:t>
            </a:r>
            <a:r>
              <a:rPr lang="en-US" sz="2800" spc="-15" dirty="0" smtClean="0">
                <a:latin typeface="Times New Roman"/>
                <a:cs typeface="Times New Roman"/>
              </a:rPr>
              <a:t> </a:t>
            </a:r>
            <a:r>
              <a:rPr lang="en-US" sz="2800" spc="-15" dirty="0" err="1" smtClean="0">
                <a:latin typeface="Times New Roman"/>
                <a:cs typeface="Times New Roman"/>
              </a:rPr>
              <a:t>định</a:t>
            </a:r>
            <a:r>
              <a:rPr lang="en-US" sz="2800" spc="-15" dirty="0" smtClean="0">
                <a:latin typeface="Times New Roman"/>
                <a:cs typeface="Times New Roman"/>
              </a:rPr>
              <a:t> </a:t>
            </a:r>
            <a:r>
              <a:rPr lang="en-US" sz="2800" spc="-15" dirty="0" err="1" smtClean="0">
                <a:latin typeface="Times New Roman"/>
                <a:cs typeface="Times New Roman"/>
              </a:rPr>
              <a:t>nghĩa</a:t>
            </a:r>
            <a:r>
              <a:rPr lang="en-US" sz="2800" spc="-15" dirty="0" smtClean="0">
                <a:latin typeface="Times New Roman"/>
                <a:cs typeface="Times New Roman"/>
              </a:rPr>
              <a:t> </a:t>
            </a:r>
            <a:r>
              <a:rPr lang="en-US" sz="2800" spc="-15" dirty="0" err="1" smtClean="0">
                <a:latin typeface="Times New Roman"/>
                <a:cs typeface="Times New Roman"/>
              </a:rPr>
              <a:t>của</a:t>
            </a:r>
            <a:r>
              <a:rPr lang="en-US" sz="2800" spc="-15" dirty="0" smtClean="0">
                <a:latin typeface="Times New Roman"/>
                <a:cs typeface="Times New Roman"/>
              </a:rPr>
              <a:t> __</a:t>
            </a:r>
            <a:r>
              <a:rPr lang="en-US" sz="2800" spc="-15" dirty="0" err="1" smtClean="0">
                <a:latin typeface="Times New Roman"/>
                <a:cs typeface="Times New Roman"/>
              </a:rPr>
              <a:t>init</a:t>
            </a:r>
            <a:r>
              <a:rPr lang="en-US" sz="2800" spc="-15" dirty="0" smtClean="0">
                <a:latin typeface="Times New Roman"/>
                <a:cs typeface="Times New Roman"/>
              </a:rPr>
              <a:t>__ </a:t>
            </a:r>
            <a:r>
              <a:rPr lang="en-US" sz="2800" spc="-15" dirty="0" err="1" smtClean="0">
                <a:latin typeface="Times New Roman"/>
                <a:cs typeface="Times New Roman"/>
              </a:rPr>
              <a:t>là</a:t>
            </a:r>
            <a:r>
              <a:rPr lang="en-US" sz="2800" spc="-15" dirty="0" smtClean="0">
                <a:latin typeface="Times New Roman"/>
                <a:cs typeface="Times New Roman"/>
              </a:rPr>
              <a:t> </a:t>
            </a:r>
            <a:r>
              <a:rPr lang="en-US" sz="2800" spc="-15" dirty="0" err="1" smtClean="0">
                <a:latin typeface="Times New Roman"/>
                <a:cs typeface="Times New Roman"/>
              </a:rPr>
              <a:t>đặc</a:t>
            </a:r>
            <a:r>
              <a:rPr lang="en-US" sz="2800" spc="-15" dirty="0" smtClean="0">
                <a:latin typeface="Times New Roman"/>
                <a:cs typeface="Times New Roman"/>
              </a:rPr>
              <a:t> </a:t>
            </a:r>
            <a:r>
              <a:rPr lang="en-US" sz="2800" spc="-15" dirty="0" err="1" smtClean="0">
                <a:latin typeface="Times New Roman"/>
                <a:cs typeface="Times New Roman"/>
              </a:rPr>
              <a:t>biệt</a:t>
            </a:r>
            <a:endParaRPr sz="2800" dirty="0">
              <a:latin typeface="Times New Roman"/>
              <a:cs typeface="Times New Roman"/>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94</TotalTime>
  <Words>1537</Words>
  <Application>Microsoft Office PowerPoint</Application>
  <PresentationFormat>On-screen Show (4:3)</PresentationFormat>
  <Paragraphs>183</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Constantia</vt:lpstr>
      <vt:lpstr>Times New Roman</vt:lpstr>
      <vt:lpstr>Wingdings</vt:lpstr>
      <vt:lpstr>Office Theme</vt:lpstr>
      <vt:lpstr>PowerPoint Presentation</vt:lpstr>
      <vt:lpstr>Nội dung</vt:lpstr>
      <vt:lpstr>Sự khác biệt giữa lập trình hướng thủ tục và hướng đối tượng</vt:lpstr>
      <vt:lpstr>Đặc điểm của OOP</vt:lpstr>
      <vt:lpstr>Các khái niệm cơ bản về OOP trong Python</vt:lpstr>
      <vt:lpstr>What is an Object..?</vt:lpstr>
      <vt:lpstr>What is a Class..?</vt:lpstr>
      <vt:lpstr>Phương thức trong lớp</vt:lpstr>
      <vt:lpstr>Tạo đối tượng với ‘  init  ’</vt:lpstr>
      <vt:lpstr>Đóng gói</vt:lpstr>
      <vt:lpstr>PowerPoint Presentation</vt:lpstr>
      <vt:lpstr>Di sản (Inheritance)</vt:lpstr>
      <vt:lpstr>PowerPoint Presentation</vt:lpstr>
      <vt:lpstr>PowerPoint Presentation</vt:lpstr>
      <vt:lpstr>Tính đa hình</vt:lpstr>
      <vt:lpstr>Một từ đơn giản 'Cut' có thể có nghĩa khác nhau tùy thuộc vào nơi nó được sử dụng</vt:lpstr>
      <vt:lpstr>PowerPoint Presentation</vt:lpstr>
      <vt:lpstr>Vận hành quá tải</vt:lpstr>
      <vt:lpstr>Giải thích cho chương trình mẫu quá tải của nhà điều hành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Hong Quang Nguyen</cp:lastModifiedBy>
  <cp:revision>24</cp:revision>
  <dcterms:created xsi:type="dcterms:W3CDTF">2021-08-26T10:51:59Z</dcterms:created>
  <dcterms:modified xsi:type="dcterms:W3CDTF">2021-08-26T14:29:23Z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2014-07-26T00:00:00Z</vt:filetime>
  </property>
  <property fmtid="{D5CDD505-2E9C-101B-9397-08002B2CF9AE}" pid="3" name="Creator">
    <vt:lpwstr>Microsoft® PowerPoint® 2013</vt:lpwstr>
  </property>
  <property fmtid="{D5CDD505-2E9C-101B-9397-08002B2CF9AE}" pid="4" name="LastSaved">
    <vt:filetime>2021-08-26T00:00:00Z</vt:filetime>
  </property>
</Properties>
</file>