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60" r:id="rId5"/>
    <p:sldId id="258" r:id="rId6"/>
    <p:sldId id="261" r:id="rId7"/>
    <p:sldId id="262" r:id="rId8"/>
    <p:sldId id="264"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4D7564-6093-4186-96A8-F8A12A68AE27}"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411390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D7564-6093-4186-96A8-F8A12A68AE27}"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4060941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D7564-6093-4186-96A8-F8A12A68AE27}"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44AAA-8C06-4AED-951A-97048433F30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9734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D7564-6093-4186-96A8-F8A12A68AE27}"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2518813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D7564-6093-4186-96A8-F8A12A68AE27}"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44AAA-8C06-4AED-951A-97048433F30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7370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D7564-6093-4186-96A8-F8A12A68AE27}"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352964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D7564-6093-4186-96A8-F8A12A68AE27}"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1864087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D7564-6093-4186-96A8-F8A12A68AE27}"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2643350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D7564-6093-4186-96A8-F8A12A68AE27}"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80737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D7564-6093-4186-96A8-F8A12A68AE27}" type="datetimeFigureOut">
              <a:rPr lang="en-US" smtClean="0"/>
              <a:t>08/26/2021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2538877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D7564-6093-4186-96A8-F8A12A68AE27}" type="datetimeFigureOut">
              <a:rPr lang="en-US" smtClean="0"/>
              <a:t>08/26/2021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333020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D7564-6093-4186-96A8-F8A12A68AE27}" type="datetimeFigureOut">
              <a:rPr lang="en-US" smtClean="0"/>
              <a:t>08/26/2021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171690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4D7564-6093-4186-96A8-F8A12A68AE27}" type="datetimeFigureOut">
              <a:rPr lang="en-US" smtClean="0"/>
              <a:t>08/26/2021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323909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D7564-6093-4186-96A8-F8A12A68AE27}" type="datetimeFigureOut">
              <a:rPr lang="en-US" smtClean="0"/>
              <a:t>08/26/2021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306126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D7564-6093-4186-96A8-F8A12A68AE27}" type="datetimeFigureOut">
              <a:rPr lang="en-US" smtClean="0"/>
              <a:t>08/26/2021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164651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4D7564-6093-4186-96A8-F8A12A68AE27}" type="datetimeFigureOut">
              <a:rPr lang="en-US" smtClean="0"/>
              <a:t>08/26/2021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044AAA-8C06-4AED-951A-97048433F307}" type="slidenum">
              <a:rPr lang="en-US" smtClean="0"/>
              <a:t>‹#›</a:t>
            </a:fld>
            <a:endParaRPr lang="en-US"/>
          </a:p>
        </p:txBody>
      </p:sp>
    </p:spTree>
    <p:extLst>
      <p:ext uri="{BB962C8B-B14F-4D97-AF65-F5344CB8AC3E}">
        <p14:creationId xmlns:p14="http://schemas.microsoft.com/office/powerpoint/2010/main" val="289087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4D7564-6093-4186-96A8-F8A12A68AE27}" type="datetimeFigureOut">
              <a:rPr lang="en-US" smtClean="0"/>
              <a:t>08/26/2021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044AAA-8C06-4AED-951A-97048433F307}" type="slidenum">
              <a:rPr lang="en-US" smtClean="0"/>
              <a:t>‹#›</a:t>
            </a:fld>
            <a:endParaRPr lang="en-US"/>
          </a:p>
        </p:txBody>
      </p:sp>
    </p:spTree>
    <p:extLst>
      <p:ext uri="{BB962C8B-B14F-4D97-AF65-F5344CB8AC3E}">
        <p14:creationId xmlns:p14="http://schemas.microsoft.com/office/powerpoint/2010/main" val="14069970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8565-1FCB-4C95-86CA-4C377614439C}"/>
              </a:ext>
            </a:extLst>
          </p:cNvPr>
          <p:cNvSpPr>
            <a:spLocks noGrp="1"/>
          </p:cNvSpPr>
          <p:nvPr>
            <p:ph type="ctrTitle"/>
          </p:nvPr>
        </p:nvSpPr>
        <p:spPr/>
        <p:txBody>
          <a:bodyPr/>
          <a:lstStyle/>
          <a:p>
            <a:pPr algn="ctr"/>
            <a:r>
              <a:rPr lang="en-US" sz="4000" b="1" dirty="0">
                <a:latin typeface="Times New Roman" panose="02020603050405020304" pitchFamily="18" charset="0"/>
                <a:cs typeface="Times New Roman" panose="02020603050405020304" pitchFamily="18" charset="0"/>
              </a:rPr>
              <a:t>HỆ QUẢN TRỊ CƠ SỞ DỮ LIỆU</a:t>
            </a:r>
          </a:p>
        </p:txBody>
      </p:sp>
      <p:sp>
        <p:nvSpPr>
          <p:cNvPr id="3" name="Subtitle 2">
            <a:extLst>
              <a:ext uri="{FF2B5EF4-FFF2-40B4-BE49-F238E27FC236}">
                <a16:creationId xmlns:a16="http://schemas.microsoft.com/office/drawing/2014/main" id="{4B701216-24B3-4470-8AD5-CB5D07F2BDB1}"/>
              </a:ext>
            </a:extLst>
          </p:cNvPr>
          <p:cNvSpPr>
            <a:spLocks noGrp="1"/>
          </p:cNvSpPr>
          <p:nvPr>
            <p:ph type="subTitle" idx="1"/>
          </p:nvPr>
        </p:nvSpPr>
        <p:spPr>
          <a:xfrm>
            <a:off x="1507067" y="4234649"/>
            <a:ext cx="7766936" cy="1038687"/>
          </a:xfrm>
        </p:spPr>
        <p:txBody>
          <a:bodyPr>
            <a:normAutofit fontScale="92500" lnSpcReduction="20000"/>
          </a:bodyPr>
          <a:lstStyle/>
          <a:p>
            <a:endParaRPr lang="en-US" dirty="0"/>
          </a:p>
          <a:p>
            <a:endParaRPr lang="en-US" dirty="0"/>
          </a:p>
          <a:p>
            <a:r>
              <a:rPr lang="en-US" dirty="0"/>
              <a:t>RaitoYagami_26/08/2021</a:t>
            </a:r>
          </a:p>
        </p:txBody>
      </p:sp>
    </p:spTree>
    <p:extLst>
      <p:ext uri="{BB962C8B-B14F-4D97-AF65-F5344CB8AC3E}">
        <p14:creationId xmlns:p14="http://schemas.microsoft.com/office/powerpoint/2010/main" val="2206350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79B9-085A-4B4D-9946-D7A3CDC9FF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THƯ VIỆN PANDAS</a:t>
            </a:r>
          </a:p>
        </p:txBody>
      </p:sp>
      <p:sp>
        <p:nvSpPr>
          <p:cNvPr id="3" name="Content Placeholder 2">
            <a:extLst>
              <a:ext uri="{FF2B5EF4-FFF2-40B4-BE49-F238E27FC236}">
                <a16:creationId xmlns:a16="http://schemas.microsoft.com/office/drawing/2014/main" id="{A6D14493-EA92-4913-A994-6EA95649092A}"/>
              </a:ext>
            </a:extLst>
          </p:cNvPr>
          <p:cNvSpPr>
            <a:spLocks noGrp="1"/>
          </p:cNvSpPr>
          <p:nvPr>
            <p:ph idx="1"/>
          </p:nvPr>
        </p:nvSpPr>
        <p:spPr>
          <a:xfrm>
            <a:off x="677334" y="1615736"/>
            <a:ext cx="8596668" cy="4425626"/>
          </a:xfrm>
        </p:spPr>
        <p:txBody>
          <a:bodyPr>
            <a:normAutofit/>
          </a:bodyPr>
          <a:lstStyle/>
          <a:p>
            <a:pPr>
              <a:buFont typeface="Arial" panose="020B0604020202020204" pitchFamily="34" charset="0"/>
              <a:buChar char="•"/>
            </a:pPr>
            <a:r>
              <a:rPr lang="en-US" dirty="0" err="1"/>
              <a:t>Cài</a:t>
            </a:r>
            <a:r>
              <a:rPr lang="en-US" dirty="0"/>
              <a:t> </a:t>
            </a:r>
            <a:r>
              <a:rPr lang="en-US" dirty="0" err="1"/>
              <a:t>đặt</a:t>
            </a:r>
            <a:r>
              <a:rPr lang="en-US" dirty="0"/>
              <a:t>:</a:t>
            </a:r>
          </a:p>
          <a:p>
            <a:pPr marL="0" indent="0">
              <a:buNone/>
            </a:pPr>
            <a:r>
              <a:rPr lang="en-US" dirty="0"/>
              <a:t>Anaconda: </a:t>
            </a:r>
            <a:r>
              <a:rPr lang="en-US" dirty="0" err="1"/>
              <a:t>conda</a:t>
            </a:r>
            <a:r>
              <a:rPr lang="en-US" dirty="0"/>
              <a:t> install pandas</a:t>
            </a:r>
          </a:p>
          <a:p>
            <a:pPr marL="0" indent="0">
              <a:buNone/>
            </a:pPr>
            <a:r>
              <a:rPr lang="en-US" dirty="0"/>
              <a:t>PIP : pip install pandas</a:t>
            </a:r>
          </a:p>
          <a:p>
            <a:pPr>
              <a:buFont typeface="Arial" panose="020B0604020202020204" pitchFamily="34" charset="0"/>
              <a:buChar char="•"/>
            </a:pPr>
            <a:r>
              <a:rPr lang="en-US" dirty="0" err="1"/>
              <a:t>Để</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hàm</a:t>
            </a:r>
            <a:r>
              <a:rPr lang="en-US" dirty="0"/>
              <a:t> </a:t>
            </a:r>
            <a:r>
              <a:rPr lang="en-US" dirty="0" err="1"/>
              <a:t>trong</a:t>
            </a:r>
            <a:r>
              <a:rPr lang="en-US" dirty="0"/>
              <a:t> pandas: import pandas as pd</a:t>
            </a:r>
          </a:p>
          <a:p>
            <a:pPr>
              <a:buFont typeface="Arial" panose="020B0604020202020204" pitchFamily="34" charset="0"/>
              <a:buChar char="•"/>
            </a:pPr>
            <a:r>
              <a:rPr lang="en-US" dirty="0" err="1"/>
              <a:t>Một</a:t>
            </a:r>
            <a:r>
              <a:rPr lang="en-US" dirty="0"/>
              <a:t> </a:t>
            </a:r>
            <a:r>
              <a:rPr lang="en-US" dirty="0" err="1"/>
              <a:t>số</a:t>
            </a:r>
            <a:r>
              <a:rPr lang="en-US" dirty="0"/>
              <a:t> </a:t>
            </a:r>
            <a:r>
              <a:rPr lang="en-US" dirty="0" err="1"/>
              <a:t>thao</a:t>
            </a:r>
            <a:r>
              <a:rPr lang="en-US" dirty="0"/>
              <a:t> </a:t>
            </a:r>
            <a:r>
              <a:rPr lang="en-US" dirty="0" err="1"/>
              <a:t>tác</a:t>
            </a:r>
            <a:r>
              <a:rPr lang="en-US" dirty="0"/>
              <a:t> </a:t>
            </a:r>
            <a:r>
              <a:rPr lang="en-US" dirty="0" err="1"/>
              <a:t>trên</a:t>
            </a:r>
            <a:r>
              <a:rPr lang="en-US" dirty="0"/>
              <a:t> Pandas:</a:t>
            </a:r>
          </a:p>
          <a:p>
            <a:pPr>
              <a:buFont typeface="Wingdings" panose="05000000000000000000" pitchFamily="2" charset="2"/>
              <a:buChar char="ü"/>
            </a:pPr>
            <a:r>
              <a:rPr lang="en-US" dirty="0" err="1"/>
              <a:t>Đọc</a:t>
            </a:r>
            <a:r>
              <a:rPr lang="en-US" dirty="0"/>
              <a:t> file csv </a:t>
            </a:r>
            <a:r>
              <a:rPr lang="en-US" dirty="0" err="1"/>
              <a:t>vào</a:t>
            </a:r>
            <a:r>
              <a:rPr lang="en-US" dirty="0"/>
              <a:t> </a:t>
            </a:r>
            <a:r>
              <a:rPr lang="en-US" dirty="0" err="1"/>
              <a:t>dataframe</a:t>
            </a:r>
            <a:r>
              <a:rPr lang="en-US" dirty="0"/>
              <a:t> </a:t>
            </a:r>
            <a:r>
              <a:rPr lang="en-US" dirty="0" err="1"/>
              <a:t>và</a:t>
            </a:r>
            <a:r>
              <a:rPr lang="en-US" dirty="0"/>
              <a:t> in ra n </a:t>
            </a:r>
            <a:r>
              <a:rPr lang="en-US" dirty="0" err="1"/>
              <a:t>bản</a:t>
            </a:r>
            <a:r>
              <a:rPr lang="en-US" dirty="0"/>
              <a:t> </a:t>
            </a:r>
            <a:r>
              <a:rPr lang="en-US" dirty="0" err="1"/>
              <a:t>đầu</a:t>
            </a:r>
            <a:r>
              <a:rPr lang="en-US" dirty="0"/>
              <a:t> </a:t>
            </a:r>
            <a:r>
              <a:rPr lang="en-US" dirty="0" err="1"/>
              <a:t>tiên</a:t>
            </a:r>
            <a:r>
              <a:rPr lang="en-US" dirty="0"/>
              <a:t> </a:t>
            </a:r>
            <a:r>
              <a:rPr lang="en-US" dirty="0" err="1"/>
              <a:t>trong</a:t>
            </a:r>
            <a:r>
              <a:rPr lang="en-US" dirty="0"/>
              <a:t> </a:t>
            </a:r>
            <a:r>
              <a:rPr lang="en-US" dirty="0" err="1"/>
              <a:t>dataframe</a:t>
            </a:r>
            <a:endParaRPr lang="en-US" dirty="0"/>
          </a:p>
          <a:p>
            <a:pPr>
              <a:buFont typeface="Wingdings" panose="05000000000000000000" pitchFamily="2" charset="2"/>
              <a:buChar char="ü"/>
            </a:pPr>
            <a:endParaRPr lang="en-US" dirty="0"/>
          </a:p>
          <a:p>
            <a:pPr marL="0" indent="0">
              <a:buNone/>
            </a:pPr>
            <a:endParaRPr lang="en-US" dirty="0"/>
          </a:p>
          <a:p>
            <a:pPr marL="0" indent="0">
              <a:buNone/>
            </a:pPr>
            <a:r>
              <a:rPr lang="en-US" dirty="0"/>
              <a:t>encoding: </a:t>
            </a:r>
            <a:r>
              <a:rPr lang="en-US" dirty="0" err="1"/>
              <a:t>mặc</a:t>
            </a:r>
            <a:r>
              <a:rPr lang="en-US" dirty="0"/>
              <a:t> </a:t>
            </a:r>
            <a:r>
              <a:rPr lang="en-US" dirty="0" err="1"/>
              <a:t>định</a:t>
            </a:r>
            <a:r>
              <a:rPr lang="en-US" dirty="0"/>
              <a:t> UTF -8</a:t>
            </a:r>
          </a:p>
          <a:p>
            <a:pPr marL="0" indent="0">
              <a:buNone/>
            </a:pPr>
            <a:r>
              <a:rPr lang="en-US" dirty="0" err="1"/>
              <a:t>sep</a:t>
            </a:r>
            <a:r>
              <a:rPr lang="en-US" dirty="0"/>
              <a:t>: </a:t>
            </a:r>
            <a:r>
              <a:rPr lang="en-US" dirty="0" err="1"/>
              <a:t>thay</a:t>
            </a:r>
            <a:r>
              <a:rPr lang="en-US" dirty="0"/>
              <a:t> </a:t>
            </a:r>
            <a:r>
              <a:rPr lang="en-US" dirty="0" err="1"/>
              <a:t>đổi</a:t>
            </a:r>
            <a:r>
              <a:rPr lang="en-US" dirty="0"/>
              <a:t> </a:t>
            </a:r>
            <a:r>
              <a:rPr lang="en-US" dirty="0" err="1"/>
              <a:t>dấu</a:t>
            </a:r>
            <a:r>
              <a:rPr lang="en-US" dirty="0"/>
              <a:t> </a:t>
            </a:r>
            <a:r>
              <a:rPr lang="en-US" dirty="0" err="1"/>
              <a:t>ngăn</a:t>
            </a:r>
            <a:r>
              <a:rPr lang="en-US" dirty="0"/>
              <a:t> </a:t>
            </a:r>
            <a:r>
              <a:rPr lang="en-US" dirty="0" err="1"/>
              <a:t>cách</a:t>
            </a:r>
            <a:r>
              <a:rPr lang="en-US" dirty="0"/>
              <a:t> </a:t>
            </a:r>
            <a:r>
              <a:rPr lang="en-US" dirty="0" err="1"/>
              <a:t>giữa</a:t>
            </a:r>
            <a:r>
              <a:rPr lang="en-US" dirty="0"/>
              <a:t> </a:t>
            </a:r>
            <a:r>
              <a:rPr lang="en-US" dirty="0" err="1"/>
              <a:t>các</a:t>
            </a:r>
            <a:r>
              <a:rPr lang="en-US" dirty="0"/>
              <a:t> </a:t>
            </a:r>
            <a:r>
              <a:rPr lang="en-US" dirty="0" err="1"/>
              <a:t>cột</a:t>
            </a:r>
            <a:r>
              <a:rPr lang="en-US" dirty="0"/>
              <a:t>. </a:t>
            </a:r>
            <a:r>
              <a:rPr lang="en-US" dirty="0" err="1"/>
              <a:t>Mặc</a:t>
            </a:r>
            <a:r>
              <a:rPr lang="en-US" dirty="0"/>
              <a:t> </a:t>
            </a:r>
            <a:r>
              <a:rPr lang="en-US" dirty="0" err="1"/>
              <a:t>định</a:t>
            </a:r>
            <a:r>
              <a:rPr lang="en-US" dirty="0"/>
              <a:t> </a:t>
            </a:r>
            <a:r>
              <a:rPr lang="en-US" dirty="0" err="1"/>
              <a:t>là</a:t>
            </a:r>
            <a:r>
              <a:rPr lang="en-US" dirty="0"/>
              <a:t> </a:t>
            </a:r>
            <a:r>
              <a:rPr lang="en-US" dirty="0" err="1"/>
              <a:t>dấu</a:t>
            </a:r>
            <a:r>
              <a:rPr lang="en-US" dirty="0"/>
              <a:t> </a:t>
            </a:r>
            <a:r>
              <a:rPr lang="en-US" dirty="0" err="1"/>
              <a:t>phẩy</a:t>
            </a:r>
            <a:r>
              <a:rPr lang="en-US" dirty="0"/>
              <a:t> (‘,’)</a:t>
            </a:r>
          </a:p>
          <a:p>
            <a:pPr marL="0" indent="0">
              <a:buNone/>
            </a:pPr>
            <a:endParaRPr lang="en-US" dirty="0"/>
          </a:p>
          <a:p>
            <a:pPr>
              <a:buFont typeface="Arial" panose="020B0604020202020204" pitchFamily="34" charset="0"/>
              <a:buChar char="•"/>
            </a:pPr>
            <a:endParaRPr lang="en-US" dirty="0"/>
          </a:p>
        </p:txBody>
      </p:sp>
      <p:sp>
        <p:nvSpPr>
          <p:cNvPr id="6" name="AutoShape 2" descr="database-la-gi">
            <a:extLst>
              <a:ext uri="{FF2B5EF4-FFF2-40B4-BE49-F238E27FC236}">
                <a16:creationId xmlns:a16="http://schemas.microsoft.com/office/drawing/2014/main" id="{4E846822-128D-4248-B95D-41662BBF15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1B717F2-DBB0-4C53-A4B2-68DDED6170FD}"/>
              </a:ext>
            </a:extLst>
          </p:cNvPr>
          <p:cNvPicPr>
            <a:picLocks noChangeAspect="1"/>
          </p:cNvPicPr>
          <p:nvPr/>
        </p:nvPicPr>
        <p:blipFill>
          <a:blip r:embed="rId2"/>
          <a:stretch>
            <a:fillRect/>
          </a:stretch>
        </p:blipFill>
        <p:spPr>
          <a:xfrm>
            <a:off x="677334" y="4013425"/>
            <a:ext cx="3743847" cy="304843"/>
          </a:xfrm>
          <a:prstGeom prst="rect">
            <a:avLst/>
          </a:prstGeom>
        </p:spPr>
      </p:pic>
      <p:pic>
        <p:nvPicPr>
          <p:cNvPr id="8" name="Picture 7">
            <a:extLst>
              <a:ext uri="{FF2B5EF4-FFF2-40B4-BE49-F238E27FC236}">
                <a16:creationId xmlns:a16="http://schemas.microsoft.com/office/drawing/2014/main" id="{34EF49A3-1C58-4EFE-AF04-8D47176AAEE0}"/>
              </a:ext>
            </a:extLst>
          </p:cNvPr>
          <p:cNvPicPr>
            <a:picLocks noChangeAspect="1"/>
          </p:cNvPicPr>
          <p:nvPr/>
        </p:nvPicPr>
        <p:blipFill>
          <a:blip r:embed="rId3"/>
          <a:stretch>
            <a:fillRect/>
          </a:stretch>
        </p:blipFill>
        <p:spPr>
          <a:xfrm>
            <a:off x="681773" y="4391699"/>
            <a:ext cx="2067213" cy="276264"/>
          </a:xfrm>
          <a:prstGeom prst="rect">
            <a:avLst/>
          </a:prstGeom>
        </p:spPr>
      </p:pic>
      <p:pic>
        <p:nvPicPr>
          <p:cNvPr id="10" name="Picture 9">
            <a:extLst>
              <a:ext uri="{FF2B5EF4-FFF2-40B4-BE49-F238E27FC236}">
                <a16:creationId xmlns:a16="http://schemas.microsoft.com/office/drawing/2014/main" id="{CF07F635-257D-4BF5-BA2F-965A8C5AC221}"/>
              </a:ext>
            </a:extLst>
          </p:cNvPr>
          <p:cNvPicPr>
            <a:picLocks noChangeAspect="1"/>
          </p:cNvPicPr>
          <p:nvPr/>
        </p:nvPicPr>
        <p:blipFill>
          <a:blip r:embed="rId4"/>
          <a:stretch>
            <a:fillRect/>
          </a:stretch>
        </p:blipFill>
        <p:spPr>
          <a:xfrm>
            <a:off x="4780321" y="4016348"/>
            <a:ext cx="4022870" cy="911252"/>
          </a:xfrm>
          <a:prstGeom prst="rect">
            <a:avLst/>
          </a:prstGeom>
        </p:spPr>
      </p:pic>
    </p:spTree>
    <p:extLst>
      <p:ext uri="{BB962C8B-B14F-4D97-AF65-F5344CB8AC3E}">
        <p14:creationId xmlns:p14="http://schemas.microsoft.com/office/powerpoint/2010/main" val="113106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79B9-085A-4B4D-9946-D7A3CDC9FF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THƯ VIỆN PANDAS</a:t>
            </a:r>
          </a:p>
        </p:txBody>
      </p:sp>
      <p:sp>
        <p:nvSpPr>
          <p:cNvPr id="3" name="Content Placeholder 2">
            <a:extLst>
              <a:ext uri="{FF2B5EF4-FFF2-40B4-BE49-F238E27FC236}">
                <a16:creationId xmlns:a16="http://schemas.microsoft.com/office/drawing/2014/main" id="{A6D14493-EA92-4913-A994-6EA95649092A}"/>
              </a:ext>
            </a:extLst>
          </p:cNvPr>
          <p:cNvSpPr>
            <a:spLocks noGrp="1"/>
          </p:cNvSpPr>
          <p:nvPr>
            <p:ph idx="1"/>
          </p:nvPr>
        </p:nvSpPr>
        <p:spPr>
          <a:xfrm>
            <a:off x="677334" y="1615736"/>
            <a:ext cx="8596668" cy="4425626"/>
          </a:xfrm>
        </p:spPr>
        <p:txBody>
          <a:bodyPr>
            <a:normAutofit/>
          </a:bodyPr>
          <a:lstStyle/>
          <a:p>
            <a:pPr>
              <a:buFont typeface="Wingdings" panose="05000000000000000000" pitchFamily="2" charset="2"/>
              <a:buChar char="ü"/>
            </a:pPr>
            <a:r>
              <a:rPr lang="en-US" dirty="0" err="1"/>
              <a:t>Lấy</a:t>
            </a:r>
            <a:r>
              <a:rPr lang="en-US" dirty="0"/>
              <a:t> </a:t>
            </a:r>
            <a:r>
              <a:rPr lang="en-US" dirty="0" err="1"/>
              <a:t>dữ</a:t>
            </a:r>
            <a:r>
              <a:rPr lang="en-US" dirty="0"/>
              <a:t> </a:t>
            </a:r>
            <a:r>
              <a:rPr lang="en-US" dirty="0" err="1"/>
              <a:t>liệu</a:t>
            </a:r>
            <a:r>
              <a:rPr lang="en-US" dirty="0"/>
              <a:t> </a:t>
            </a:r>
            <a:r>
              <a:rPr lang="en-US" dirty="0" err="1"/>
              <a:t>cột</a:t>
            </a:r>
            <a:r>
              <a:rPr lang="en-US" dirty="0"/>
              <a:t>:</a:t>
            </a:r>
          </a:p>
          <a:p>
            <a:pPr>
              <a:buFont typeface="Wingdings" panose="05000000000000000000" pitchFamily="2" charset="2"/>
              <a:buChar char="ü"/>
            </a:pPr>
            <a:endParaRPr lang="en-US" dirty="0"/>
          </a:p>
          <a:p>
            <a:pPr>
              <a:buFont typeface="Wingdings" panose="05000000000000000000" pitchFamily="2" charset="2"/>
              <a:buChar char="ü"/>
            </a:pPr>
            <a:r>
              <a:rPr lang="en-US" dirty="0" err="1"/>
              <a:t>Lấy</a:t>
            </a:r>
            <a:r>
              <a:rPr lang="en-US" dirty="0"/>
              <a:t> </a:t>
            </a:r>
            <a:r>
              <a:rPr lang="en-US" dirty="0" err="1"/>
              <a:t>các</a:t>
            </a:r>
            <a:r>
              <a:rPr lang="en-US" dirty="0"/>
              <a:t> </a:t>
            </a:r>
            <a:r>
              <a:rPr lang="en-US" dirty="0" err="1"/>
              <a:t>bản</a:t>
            </a:r>
            <a:r>
              <a:rPr lang="en-US" dirty="0"/>
              <a:t> </a:t>
            </a:r>
            <a:r>
              <a:rPr lang="en-US" dirty="0" err="1"/>
              <a:t>ghi</a:t>
            </a:r>
            <a:r>
              <a:rPr lang="en-US" dirty="0"/>
              <a:t> </a:t>
            </a:r>
            <a:r>
              <a:rPr lang="en-US" dirty="0" err="1"/>
              <a:t>theo</a:t>
            </a:r>
            <a:r>
              <a:rPr lang="en-US" dirty="0"/>
              <a:t> </a:t>
            </a:r>
            <a:r>
              <a:rPr lang="en-US" dirty="0" err="1"/>
              <a:t>điều</a:t>
            </a:r>
            <a:r>
              <a:rPr lang="en-US" dirty="0"/>
              <a:t> </a:t>
            </a:r>
            <a:r>
              <a:rPr lang="en-US" dirty="0" err="1"/>
              <a:t>kiện</a:t>
            </a: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r>
              <a:rPr lang="en-US" dirty="0" err="1"/>
              <a:t>Thêm</a:t>
            </a:r>
            <a:r>
              <a:rPr lang="en-US" dirty="0"/>
              <a:t>, </a:t>
            </a:r>
            <a:r>
              <a:rPr lang="en-US" dirty="0" err="1"/>
              <a:t>sửa</a:t>
            </a:r>
            <a:r>
              <a:rPr lang="en-US" dirty="0"/>
              <a:t>, </a:t>
            </a:r>
            <a:r>
              <a:rPr lang="en-US" dirty="0" err="1"/>
              <a:t>xóa</a:t>
            </a:r>
            <a:r>
              <a:rPr lang="en-US" dirty="0"/>
              <a:t> </a:t>
            </a:r>
            <a:r>
              <a:rPr lang="en-US" dirty="0" err="1"/>
              <a:t>trong</a:t>
            </a:r>
            <a:r>
              <a:rPr lang="en-US" dirty="0"/>
              <a:t> </a:t>
            </a:r>
            <a:r>
              <a:rPr lang="en-US" dirty="0" err="1"/>
              <a:t>dataframe</a:t>
            </a:r>
            <a:endParaRPr lang="en-US" dirty="0"/>
          </a:p>
          <a:p>
            <a:pPr marL="0" indent="0">
              <a:buNone/>
            </a:pPr>
            <a:endParaRPr lang="en-US" dirty="0"/>
          </a:p>
          <a:p>
            <a:pPr>
              <a:buFont typeface="Wingdings" panose="05000000000000000000" pitchFamily="2" charset="2"/>
              <a:buChar char="ü"/>
            </a:pPr>
            <a:endParaRPr lang="en-US" dirty="0"/>
          </a:p>
          <a:p>
            <a:pPr marL="0" indent="0">
              <a:buNone/>
            </a:pPr>
            <a:endParaRPr lang="en-US" dirty="0"/>
          </a:p>
          <a:p>
            <a:pPr marL="0" indent="0">
              <a:buNone/>
            </a:pPr>
            <a:endParaRPr lang="en-US" dirty="0"/>
          </a:p>
        </p:txBody>
      </p:sp>
      <p:sp>
        <p:nvSpPr>
          <p:cNvPr id="6" name="AutoShape 2" descr="database-la-gi">
            <a:extLst>
              <a:ext uri="{FF2B5EF4-FFF2-40B4-BE49-F238E27FC236}">
                <a16:creationId xmlns:a16="http://schemas.microsoft.com/office/drawing/2014/main" id="{4E846822-128D-4248-B95D-41662BBF15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D7E9249-7305-4F4F-B49A-E3A056648399}"/>
              </a:ext>
            </a:extLst>
          </p:cNvPr>
          <p:cNvPicPr>
            <a:picLocks noChangeAspect="1"/>
          </p:cNvPicPr>
          <p:nvPr/>
        </p:nvPicPr>
        <p:blipFill>
          <a:blip r:embed="rId2"/>
          <a:stretch>
            <a:fillRect/>
          </a:stretch>
        </p:blipFill>
        <p:spPr>
          <a:xfrm>
            <a:off x="783636" y="1998354"/>
            <a:ext cx="3362794" cy="362001"/>
          </a:xfrm>
          <a:prstGeom prst="rect">
            <a:avLst/>
          </a:prstGeom>
        </p:spPr>
      </p:pic>
      <p:pic>
        <p:nvPicPr>
          <p:cNvPr id="11" name="Picture 10">
            <a:extLst>
              <a:ext uri="{FF2B5EF4-FFF2-40B4-BE49-F238E27FC236}">
                <a16:creationId xmlns:a16="http://schemas.microsoft.com/office/drawing/2014/main" id="{82360F90-1ABB-4F9F-B557-E1A70D086789}"/>
              </a:ext>
            </a:extLst>
          </p:cNvPr>
          <p:cNvPicPr>
            <a:picLocks noChangeAspect="1"/>
          </p:cNvPicPr>
          <p:nvPr/>
        </p:nvPicPr>
        <p:blipFill>
          <a:blip r:embed="rId3"/>
          <a:stretch>
            <a:fillRect/>
          </a:stretch>
        </p:blipFill>
        <p:spPr>
          <a:xfrm>
            <a:off x="5277396" y="1337954"/>
            <a:ext cx="1942007" cy="1320799"/>
          </a:xfrm>
          <a:prstGeom prst="rect">
            <a:avLst/>
          </a:prstGeom>
        </p:spPr>
      </p:pic>
      <p:pic>
        <p:nvPicPr>
          <p:cNvPr id="13" name="Picture 12">
            <a:extLst>
              <a:ext uri="{FF2B5EF4-FFF2-40B4-BE49-F238E27FC236}">
                <a16:creationId xmlns:a16="http://schemas.microsoft.com/office/drawing/2014/main" id="{3CF36F0E-903D-4101-9A31-E71410A70539}"/>
              </a:ext>
            </a:extLst>
          </p:cNvPr>
          <p:cNvPicPr>
            <a:picLocks noChangeAspect="1"/>
          </p:cNvPicPr>
          <p:nvPr/>
        </p:nvPicPr>
        <p:blipFill>
          <a:blip r:embed="rId4"/>
          <a:stretch>
            <a:fillRect/>
          </a:stretch>
        </p:blipFill>
        <p:spPr>
          <a:xfrm>
            <a:off x="783637" y="2828863"/>
            <a:ext cx="4161226" cy="447737"/>
          </a:xfrm>
          <a:prstGeom prst="rect">
            <a:avLst/>
          </a:prstGeom>
        </p:spPr>
      </p:pic>
      <p:pic>
        <p:nvPicPr>
          <p:cNvPr id="15" name="Picture 14">
            <a:extLst>
              <a:ext uri="{FF2B5EF4-FFF2-40B4-BE49-F238E27FC236}">
                <a16:creationId xmlns:a16="http://schemas.microsoft.com/office/drawing/2014/main" id="{9C19E827-D6E3-46F7-9821-671C8461D1FC}"/>
              </a:ext>
            </a:extLst>
          </p:cNvPr>
          <p:cNvPicPr>
            <a:picLocks noChangeAspect="1"/>
          </p:cNvPicPr>
          <p:nvPr/>
        </p:nvPicPr>
        <p:blipFill>
          <a:blip r:embed="rId5"/>
          <a:stretch>
            <a:fillRect/>
          </a:stretch>
        </p:blipFill>
        <p:spPr>
          <a:xfrm>
            <a:off x="783637" y="3438754"/>
            <a:ext cx="7809948" cy="955694"/>
          </a:xfrm>
          <a:prstGeom prst="rect">
            <a:avLst/>
          </a:prstGeom>
        </p:spPr>
      </p:pic>
      <p:pic>
        <p:nvPicPr>
          <p:cNvPr id="17" name="Picture 16">
            <a:extLst>
              <a:ext uri="{FF2B5EF4-FFF2-40B4-BE49-F238E27FC236}">
                <a16:creationId xmlns:a16="http://schemas.microsoft.com/office/drawing/2014/main" id="{2FE9F483-0E36-4E2F-AAA6-7BD61C25CEF9}"/>
              </a:ext>
            </a:extLst>
          </p:cNvPr>
          <p:cNvPicPr>
            <a:picLocks noChangeAspect="1"/>
          </p:cNvPicPr>
          <p:nvPr/>
        </p:nvPicPr>
        <p:blipFill>
          <a:blip r:embed="rId6"/>
          <a:stretch>
            <a:fillRect/>
          </a:stretch>
        </p:blipFill>
        <p:spPr>
          <a:xfrm>
            <a:off x="819148" y="4837306"/>
            <a:ext cx="4125715" cy="504895"/>
          </a:xfrm>
          <a:prstGeom prst="rect">
            <a:avLst/>
          </a:prstGeom>
        </p:spPr>
      </p:pic>
      <p:pic>
        <p:nvPicPr>
          <p:cNvPr id="19" name="Picture 18">
            <a:extLst>
              <a:ext uri="{FF2B5EF4-FFF2-40B4-BE49-F238E27FC236}">
                <a16:creationId xmlns:a16="http://schemas.microsoft.com/office/drawing/2014/main" id="{A069591D-003A-4CD7-B814-7E51CC1E437B}"/>
              </a:ext>
            </a:extLst>
          </p:cNvPr>
          <p:cNvPicPr>
            <a:picLocks noChangeAspect="1"/>
          </p:cNvPicPr>
          <p:nvPr/>
        </p:nvPicPr>
        <p:blipFill>
          <a:blip r:embed="rId7"/>
          <a:stretch>
            <a:fillRect/>
          </a:stretch>
        </p:blipFill>
        <p:spPr>
          <a:xfrm>
            <a:off x="5277396" y="4699906"/>
            <a:ext cx="4125715" cy="642295"/>
          </a:xfrm>
          <a:prstGeom prst="rect">
            <a:avLst/>
          </a:prstGeom>
        </p:spPr>
      </p:pic>
      <p:pic>
        <p:nvPicPr>
          <p:cNvPr id="21" name="Picture 20">
            <a:extLst>
              <a:ext uri="{FF2B5EF4-FFF2-40B4-BE49-F238E27FC236}">
                <a16:creationId xmlns:a16="http://schemas.microsoft.com/office/drawing/2014/main" id="{3BB8C436-A47D-4383-B15B-F7B7E5D8A201}"/>
              </a:ext>
            </a:extLst>
          </p:cNvPr>
          <p:cNvPicPr>
            <a:picLocks noChangeAspect="1"/>
          </p:cNvPicPr>
          <p:nvPr/>
        </p:nvPicPr>
        <p:blipFill>
          <a:blip r:embed="rId8"/>
          <a:stretch>
            <a:fillRect/>
          </a:stretch>
        </p:blipFill>
        <p:spPr>
          <a:xfrm>
            <a:off x="783636" y="5480144"/>
            <a:ext cx="5066748" cy="642295"/>
          </a:xfrm>
          <a:prstGeom prst="rect">
            <a:avLst/>
          </a:prstGeom>
        </p:spPr>
      </p:pic>
    </p:spTree>
    <p:extLst>
      <p:ext uri="{BB962C8B-B14F-4D97-AF65-F5344CB8AC3E}">
        <p14:creationId xmlns:p14="http://schemas.microsoft.com/office/powerpoint/2010/main" val="365347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79B9-085A-4B4D-9946-D7A3CDC9FF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THƯ VIỆN PANDAS</a:t>
            </a:r>
          </a:p>
        </p:txBody>
      </p:sp>
      <p:sp>
        <p:nvSpPr>
          <p:cNvPr id="3" name="Content Placeholder 2">
            <a:extLst>
              <a:ext uri="{FF2B5EF4-FFF2-40B4-BE49-F238E27FC236}">
                <a16:creationId xmlns:a16="http://schemas.microsoft.com/office/drawing/2014/main" id="{A6D14493-EA92-4913-A994-6EA95649092A}"/>
              </a:ext>
            </a:extLst>
          </p:cNvPr>
          <p:cNvSpPr>
            <a:spLocks noGrp="1"/>
          </p:cNvSpPr>
          <p:nvPr>
            <p:ph idx="1"/>
          </p:nvPr>
        </p:nvSpPr>
        <p:spPr>
          <a:xfrm>
            <a:off x="677334" y="1615736"/>
            <a:ext cx="8596668" cy="4425626"/>
          </a:xfrm>
        </p:spPr>
        <p:txBody>
          <a:bodyPr>
            <a:normAutofit/>
          </a:bodyPr>
          <a:lstStyle/>
          <a:p>
            <a:pPr>
              <a:buFont typeface="Wingdings" panose="05000000000000000000" pitchFamily="2" charset="2"/>
              <a:buChar char="ü"/>
            </a:pPr>
            <a:r>
              <a:rPr lang="en-US" dirty="0" err="1"/>
              <a:t>Nối</a:t>
            </a:r>
            <a:r>
              <a:rPr lang="en-US" dirty="0"/>
              <a:t> 2 </a:t>
            </a:r>
            <a:r>
              <a:rPr lang="en-US" dirty="0" err="1"/>
              <a:t>dataframe</a:t>
            </a: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r>
              <a:rPr lang="en-US" dirty="0" err="1"/>
              <a:t>Sắp</a:t>
            </a:r>
            <a:r>
              <a:rPr lang="en-US" dirty="0"/>
              <a:t> </a:t>
            </a:r>
            <a:r>
              <a:rPr lang="en-US" dirty="0" err="1"/>
              <a:t>xếp</a:t>
            </a:r>
            <a:r>
              <a:rPr lang="en-US" dirty="0"/>
              <a:t> </a:t>
            </a:r>
            <a:r>
              <a:rPr lang="en-US" dirty="0" err="1"/>
              <a:t>dataframe</a:t>
            </a: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ü"/>
            </a:pPr>
            <a:r>
              <a:rPr lang="en-US" dirty="0" err="1"/>
              <a:t>Lưu</a:t>
            </a:r>
            <a:r>
              <a:rPr lang="en-US" dirty="0"/>
              <a:t> </a:t>
            </a:r>
            <a:r>
              <a:rPr lang="en-US" dirty="0" err="1"/>
              <a:t>dataframe</a:t>
            </a:r>
            <a:endParaRPr lang="en-US" dirty="0"/>
          </a:p>
          <a:p>
            <a:pPr marL="0" indent="0">
              <a:buNone/>
            </a:pPr>
            <a:endParaRPr lang="en-US" dirty="0"/>
          </a:p>
        </p:txBody>
      </p:sp>
      <p:sp>
        <p:nvSpPr>
          <p:cNvPr id="6" name="AutoShape 2" descr="database-la-gi">
            <a:extLst>
              <a:ext uri="{FF2B5EF4-FFF2-40B4-BE49-F238E27FC236}">
                <a16:creationId xmlns:a16="http://schemas.microsoft.com/office/drawing/2014/main" id="{4E846822-128D-4248-B95D-41662BBF15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C90FC12-4FF6-4328-950F-0E6712341840}"/>
              </a:ext>
            </a:extLst>
          </p:cNvPr>
          <p:cNvPicPr>
            <a:picLocks noChangeAspect="1"/>
          </p:cNvPicPr>
          <p:nvPr/>
        </p:nvPicPr>
        <p:blipFill>
          <a:blip r:embed="rId2"/>
          <a:stretch>
            <a:fillRect/>
          </a:stretch>
        </p:blipFill>
        <p:spPr>
          <a:xfrm>
            <a:off x="775597" y="1989052"/>
            <a:ext cx="4116000" cy="878435"/>
          </a:xfrm>
          <a:prstGeom prst="rect">
            <a:avLst/>
          </a:prstGeom>
        </p:spPr>
      </p:pic>
      <p:pic>
        <p:nvPicPr>
          <p:cNvPr id="9" name="Picture 8">
            <a:extLst>
              <a:ext uri="{FF2B5EF4-FFF2-40B4-BE49-F238E27FC236}">
                <a16:creationId xmlns:a16="http://schemas.microsoft.com/office/drawing/2014/main" id="{0867B54E-B2D8-49DC-8162-28CCAB97395D}"/>
              </a:ext>
            </a:extLst>
          </p:cNvPr>
          <p:cNvPicPr>
            <a:picLocks noChangeAspect="1"/>
          </p:cNvPicPr>
          <p:nvPr/>
        </p:nvPicPr>
        <p:blipFill>
          <a:blip r:embed="rId3"/>
          <a:stretch>
            <a:fillRect/>
          </a:stretch>
        </p:blipFill>
        <p:spPr>
          <a:xfrm>
            <a:off x="5376596" y="1989051"/>
            <a:ext cx="2071769" cy="878436"/>
          </a:xfrm>
          <a:prstGeom prst="rect">
            <a:avLst/>
          </a:prstGeom>
        </p:spPr>
      </p:pic>
      <p:pic>
        <p:nvPicPr>
          <p:cNvPr id="12" name="Picture 11">
            <a:extLst>
              <a:ext uri="{FF2B5EF4-FFF2-40B4-BE49-F238E27FC236}">
                <a16:creationId xmlns:a16="http://schemas.microsoft.com/office/drawing/2014/main" id="{95945C4D-B9D5-4BF1-9974-6F285471B334}"/>
              </a:ext>
            </a:extLst>
          </p:cNvPr>
          <p:cNvPicPr>
            <a:picLocks noChangeAspect="1"/>
          </p:cNvPicPr>
          <p:nvPr/>
        </p:nvPicPr>
        <p:blipFill>
          <a:blip r:embed="rId4"/>
          <a:stretch>
            <a:fillRect/>
          </a:stretch>
        </p:blipFill>
        <p:spPr>
          <a:xfrm>
            <a:off x="775598" y="3276600"/>
            <a:ext cx="4116000" cy="878435"/>
          </a:xfrm>
          <a:prstGeom prst="rect">
            <a:avLst/>
          </a:prstGeom>
        </p:spPr>
      </p:pic>
      <p:pic>
        <p:nvPicPr>
          <p:cNvPr id="16" name="Picture 15">
            <a:extLst>
              <a:ext uri="{FF2B5EF4-FFF2-40B4-BE49-F238E27FC236}">
                <a16:creationId xmlns:a16="http://schemas.microsoft.com/office/drawing/2014/main" id="{AAD559A8-B86E-481B-89B5-932A6EA7882D}"/>
              </a:ext>
            </a:extLst>
          </p:cNvPr>
          <p:cNvPicPr>
            <a:picLocks noChangeAspect="1"/>
          </p:cNvPicPr>
          <p:nvPr/>
        </p:nvPicPr>
        <p:blipFill>
          <a:blip r:embed="rId5"/>
          <a:stretch>
            <a:fillRect/>
          </a:stretch>
        </p:blipFill>
        <p:spPr>
          <a:xfrm>
            <a:off x="5376596" y="3259130"/>
            <a:ext cx="1830221" cy="1965664"/>
          </a:xfrm>
          <a:prstGeom prst="rect">
            <a:avLst/>
          </a:prstGeom>
        </p:spPr>
      </p:pic>
      <p:pic>
        <p:nvPicPr>
          <p:cNvPr id="20" name="Picture 19">
            <a:extLst>
              <a:ext uri="{FF2B5EF4-FFF2-40B4-BE49-F238E27FC236}">
                <a16:creationId xmlns:a16="http://schemas.microsoft.com/office/drawing/2014/main" id="{36A21FFB-6DE5-436F-B526-FD33DDB4D0D4}"/>
              </a:ext>
            </a:extLst>
          </p:cNvPr>
          <p:cNvPicPr>
            <a:picLocks noChangeAspect="1"/>
          </p:cNvPicPr>
          <p:nvPr/>
        </p:nvPicPr>
        <p:blipFill>
          <a:blip r:embed="rId6"/>
          <a:stretch>
            <a:fillRect/>
          </a:stretch>
        </p:blipFill>
        <p:spPr>
          <a:xfrm>
            <a:off x="775597" y="4927601"/>
            <a:ext cx="3238952" cy="400106"/>
          </a:xfrm>
          <a:prstGeom prst="rect">
            <a:avLst/>
          </a:prstGeom>
        </p:spPr>
      </p:pic>
    </p:spTree>
    <p:extLst>
      <p:ext uri="{BB962C8B-B14F-4D97-AF65-F5344CB8AC3E}">
        <p14:creationId xmlns:p14="http://schemas.microsoft.com/office/powerpoint/2010/main" val="358946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79B9-085A-4B4D-9946-D7A3CDC9FF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THƯ VIỆN NUMPY</a:t>
            </a:r>
          </a:p>
        </p:txBody>
      </p:sp>
      <p:sp>
        <p:nvSpPr>
          <p:cNvPr id="3" name="Content Placeholder 2">
            <a:extLst>
              <a:ext uri="{FF2B5EF4-FFF2-40B4-BE49-F238E27FC236}">
                <a16:creationId xmlns:a16="http://schemas.microsoft.com/office/drawing/2014/main" id="{A6D14493-EA92-4913-A994-6EA95649092A}"/>
              </a:ext>
            </a:extLst>
          </p:cNvPr>
          <p:cNvSpPr>
            <a:spLocks noGrp="1"/>
          </p:cNvSpPr>
          <p:nvPr>
            <p:ph idx="1"/>
          </p:nvPr>
        </p:nvSpPr>
        <p:spPr>
          <a:xfrm>
            <a:off x="677334" y="1615736"/>
            <a:ext cx="8596668" cy="4425626"/>
          </a:xfrm>
        </p:spPr>
        <p:txBody>
          <a:bodyPr>
            <a:normAutofit/>
          </a:bodyPr>
          <a:lstStyle/>
          <a:p>
            <a:pPr>
              <a:buFont typeface="Arial" panose="020B0604020202020204" pitchFamily="34" charset="0"/>
              <a:buChar char="•"/>
            </a:pPr>
            <a:r>
              <a:rPr lang="en-US" b="1" dirty="0" err="1"/>
              <a:t>Khái</a:t>
            </a:r>
            <a:r>
              <a:rPr lang="en-US" b="1" dirty="0"/>
              <a:t> </a:t>
            </a:r>
            <a:r>
              <a:rPr lang="en-US" b="1" dirty="0" err="1"/>
              <a:t>niệm</a:t>
            </a:r>
            <a:r>
              <a:rPr lang="en-US" b="1" dirty="0"/>
              <a:t>:</a:t>
            </a:r>
            <a:r>
              <a:rPr lang="en-US" dirty="0"/>
              <a:t> </a:t>
            </a:r>
            <a:r>
              <a:rPr lang="vi-VN" dirty="0"/>
              <a:t>là một thư viện toán học phổ biến và mạnh mẽ của Python. Cho phép làm việc hiệu quả với ma trận và mản</a:t>
            </a:r>
            <a:r>
              <a:rPr lang="en-US" dirty="0"/>
              <a:t>g</a:t>
            </a:r>
          </a:p>
          <a:p>
            <a:pPr>
              <a:buFont typeface="Arial" panose="020B0604020202020204" pitchFamily="34" charset="0"/>
              <a:buChar char="•"/>
            </a:pPr>
            <a:r>
              <a:rPr lang="en-US" dirty="0" err="1"/>
              <a:t>Cài</a:t>
            </a:r>
            <a:r>
              <a:rPr lang="en-US" dirty="0"/>
              <a:t> </a:t>
            </a:r>
            <a:r>
              <a:rPr lang="en-US" dirty="0" err="1"/>
              <a:t>đặt</a:t>
            </a:r>
            <a:r>
              <a:rPr lang="en-US" dirty="0"/>
              <a:t>:</a:t>
            </a:r>
          </a:p>
          <a:p>
            <a:pPr marL="0" indent="0">
              <a:buNone/>
            </a:pPr>
            <a:r>
              <a:rPr lang="en-US" dirty="0"/>
              <a:t>Anaconda: </a:t>
            </a:r>
            <a:r>
              <a:rPr lang="en-US" dirty="0" err="1"/>
              <a:t>conda</a:t>
            </a:r>
            <a:r>
              <a:rPr lang="en-US" dirty="0"/>
              <a:t> install </a:t>
            </a:r>
            <a:r>
              <a:rPr lang="en-US" dirty="0" err="1"/>
              <a:t>numpy</a:t>
            </a:r>
            <a:endParaRPr lang="en-US" dirty="0"/>
          </a:p>
          <a:p>
            <a:pPr marL="0" indent="0">
              <a:buNone/>
            </a:pPr>
            <a:r>
              <a:rPr lang="en-US" dirty="0"/>
              <a:t>PIP : pip install </a:t>
            </a:r>
            <a:r>
              <a:rPr lang="en-US" dirty="0" err="1"/>
              <a:t>numpy</a:t>
            </a:r>
            <a:endParaRPr lang="en-US" dirty="0"/>
          </a:p>
          <a:p>
            <a:pPr>
              <a:buFont typeface="Arial" panose="020B0604020202020204" pitchFamily="34" charset="0"/>
              <a:buChar char="•"/>
            </a:pPr>
            <a:r>
              <a:rPr lang="en-US" dirty="0" err="1"/>
              <a:t>Một</a:t>
            </a:r>
            <a:r>
              <a:rPr lang="en-US" dirty="0"/>
              <a:t> </a:t>
            </a:r>
            <a:r>
              <a:rPr lang="en-US" dirty="0" err="1"/>
              <a:t>số</a:t>
            </a:r>
            <a:r>
              <a:rPr lang="en-US" dirty="0"/>
              <a:t> </a:t>
            </a:r>
            <a:r>
              <a:rPr lang="en-US" dirty="0" err="1"/>
              <a:t>thao</a:t>
            </a:r>
            <a:r>
              <a:rPr lang="en-US" dirty="0"/>
              <a:t> </a:t>
            </a:r>
            <a:r>
              <a:rPr lang="en-US" dirty="0" err="1"/>
              <a:t>tác</a:t>
            </a:r>
            <a:r>
              <a:rPr lang="en-US" dirty="0"/>
              <a:t> </a:t>
            </a:r>
            <a:r>
              <a:rPr lang="en-US" dirty="0" err="1"/>
              <a:t>với</a:t>
            </a:r>
            <a:r>
              <a:rPr lang="en-US" dirty="0"/>
              <a:t> </a:t>
            </a:r>
            <a:r>
              <a:rPr lang="en-US" dirty="0" err="1"/>
              <a:t>Numpy</a:t>
            </a:r>
            <a:endParaRPr lang="en-US" dirty="0"/>
          </a:p>
          <a:p>
            <a:pPr>
              <a:buFont typeface="Wingdings" panose="05000000000000000000" pitchFamily="2" charset="2"/>
              <a:buChar char="ü"/>
            </a:pPr>
            <a:r>
              <a:rPr lang="vi-VN" dirty="0"/>
              <a:t>Khai báo thư viện</a:t>
            </a:r>
            <a:r>
              <a:rPr lang="en-US" dirty="0"/>
              <a:t> </a:t>
            </a:r>
          </a:p>
          <a:p>
            <a:pPr>
              <a:buFont typeface="Wingdings" panose="05000000000000000000" pitchFamily="2" charset="2"/>
              <a:buChar char="ü"/>
            </a:pPr>
            <a:r>
              <a:rPr lang="en-US" dirty="0" err="1"/>
              <a:t>Khởi</a:t>
            </a:r>
            <a:r>
              <a:rPr lang="en-US" dirty="0"/>
              <a:t> </a:t>
            </a:r>
            <a:r>
              <a:rPr lang="en-US" dirty="0" err="1"/>
              <a:t>tạo</a:t>
            </a:r>
            <a:r>
              <a:rPr lang="en-US" dirty="0"/>
              <a:t> </a:t>
            </a:r>
            <a:r>
              <a:rPr lang="en-US" dirty="0" err="1"/>
              <a:t>mảng</a:t>
            </a:r>
            <a:endParaRPr lang="en-US" dirty="0"/>
          </a:p>
          <a:p>
            <a:pPr marL="0" indent="0">
              <a:buNone/>
            </a:pPr>
            <a:endParaRPr lang="en-US" dirty="0"/>
          </a:p>
        </p:txBody>
      </p:sp>
      <p:sp>
        <p:nvSpPr>
          <p:cNvPr id="6" name="AutoShape 2" descr="database-la-gi">
            <a:extLst>
              <a:ext uri="{FF2B5EF4-FFF2-40B4-BE49-F238E27FC236}">
                <a16:creationId xmlns:a16="http://schemas.microsoft.com/office/drawing/2014/main" id="{4E846822-128D-4248-B95D-41662BBF15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3DFA764A-0938-4308-99E9-3976207F4738}"/>
              </a:ext>
            </a:extLst>
          </p:cNvPr>
          <p:cNvPicPr>
            <a:picLocks noChangeAspect="1"/>
          </p:cNvPicPr>
          <p:nvPr/>
        </p:nvPicPr>
        <p:blipFill>
          <a:blip r:embed="rId2"/>
          <a:stretch>
            <a:fillRect/>
          </a:stretch>
        </p:blipFill>
        <p:spPr>
          <a:xfrm>
            <a:off x="3447702" y="3908449"/>
            <a:ext cx="2154108" cy="388344"/>
          </a:xfrm>
          <a:prstGeom prst="rect">
            <a:avLst/>
          </a:prstGeom>
        </p:spPr>
      </p:pic>
      <p:pic>
        <p:nvPicPr>
          <p:cNvPr id="8" name="Picture 7">
            <a:extLst>
              <a:ext uri="{FF2B5EF4-FFF2-40B4-BE49-F238E27FC236}">
                <a16:creationId xmlns:a16="http://schemas.microsoft.com/office/drawing/2014/main" id="{2580597B-FBD8-40FF-B8D0-72EB350C35D3}"/>
              </a:ext>
            </a:extLst>
          </p:cNvPr>
          <p:cNvPicPr>
            <a:picLocks noChangeAspect="1"/>
          </p:cNvPicPr>
          <p:nvPr/>
        </p:nvPicPr>
        <p:blipFill>
          <a:blip r:embed="rId3"/>
          <a:stretch>
            <a:fillRect/>
          </a:stretch>
        </p:blipFill>
        <p:spPr>
          <a:xfrm>
            <a:off x="677334" y="4670509"/>
            <a:ext cx="3734868" cy="997136"/>
          </a:xfrm>
          <a:prstGeom prst="rect">
            <a:avLst/>
          </a:prstGeom>
        </p:spPr>
      </p:pic>
      <p:pic>
        <p:nvPicPr>
          <p:cNvPr id="10" name="Picture 9">
            <a:extLst>
              <a:ext uri="{FF2B5EF4-FFF2-40B4-BE49-F238E27FC236}">
                <a16:creationId xmlns:a16="http://schemas.microsoft.com/office/drawing/2014/main" id="{F68D3EAE-0F14-4DFD-8C69-B1D420157351}"/>
              </a:ext>
            </a:extLst>
          </p:cNvPr>
          <p:cNvPicPr>
            <a:picLocks noChangeAspect="1"/>
          </p:cNvPicPr>
          <p:nvPr/>
        </p:nvPicPr>
        <p:blipFill>
          <a:blip r:embed="rId4"/>
          <a:stretch>
            <a:fillRect/>
          </a:stretch>
        </p:blipFill>
        <p:spPr>
          <a:xfrm>
            <a:off x="5006029" y="4691224"/>
            <a:ext cx="3694088" cy="976422"/>
          </a:xfrm>
          <a:prstGeom prst="rect">
            <a:avLst/>
          </a:prstGeom>
        </p:spPr>
      </p:pic>
    </p:spTree>
    <p:extLst>
      <p:ext uri="{BB962C8B-B14F-4D97-AF65-F5344CB8AC3E}">
        <p14:creationId xmlns:p14="http://schemas.microsoft.com/office/powerpoint/2010/main" val="3534627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79B9-085A-4B4D-9946-D7A3CDC9FF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THƯ VIỆN NUMPY</a:t>
            </a:r>
          </a:p>
        </p:txBody>
      </p:sp>
      <p:sp>
        <p:nvSpPr>
          <p:cNvPr id="3" name="Content Placeholder 2">
            <a:extLst>
              <a:ext uri="{FF2B5EF4-FFF2-40B4-BE49-F238E27FC236}">
                <a16:creationId xmlns:a16="http://schemas.microsoft.com/office/drawing/2014/main" id="{A6D14493-EA92-4913-A994-6EA95649092A}"/>
              </a:ext>
            </a:extLst>
          </p:cNvPr>
          <p:cNvSpPr>
            <a:spLocks noGrp="1"/>
          </p:cNvSpPr>
          <p:nvPr>
            <p:ph idx="1"/>
          </p:nvPr>
        </p:nvSpPr>
        <p:spPr>
          <a:xfrm>
            <a:off x="677334" y="1615736"/>
            <a:ext cx="8596668" cy="4425626"/>
          </a:xfrm>
        </p:spPr>
        <p:txBody>
          <a:bodyPr>
            <a:normAutofit lnSpcReduction="10000"/>
          </a:bodyPr>
          <a:lstStyle/>
          <a:p>
            <a:pPr>
              <a:buFont typeface="Wingdings" panose="05000000000000000000" pitchFamily="2" charset="2"/>
              <a:buChar char="ü"/>
            </a:pPr>
            <a:r>
              <a:rPr lang="en-US" dirty="0"/>
              <a:t>Thao </a:t>
            </a:r>
            <a:r>
              <a:rPr lang="en-US" dirty="0" err="1"/>
              <a:t>tác</a:t>
            </a:r>
            <a:r>
              <a:rPr lang="en-US" dirty="0"/>
              <a:t> </a:t>
            </a:r>
            <a:r>
              <a:rPr lang="en-US" dirty="0" err="1"/>
              <a:t>với</a:t>
            </a:r>
            <a:r>
              <a:rPr lang="en-US" dirty="0"/>
              <a:t> </a:t>
            </a:r>
            <a:r>
              <a:rPr lang="en-US" dirty="0" err="1"/>
              <a:t>mảng</a:t>
            </a:r>
            <a:endParaRPr lang="en-US" dirty="0"/>
          </a:p>
          <a:p>
            <a:pPr marL="0" indent="0">
              <a:buNone/>
            </a:pPr>
            <a:r>
              <a:rPr lang="vi-VN" dirty="0"/>
              <a:t>dtype: Kiểu dữ liệu của phần tử trong mảng.</a:t>
            </a:r>
          </a:p>
          <a:p>
            <a:pPr marL="0" indent="0">
              <a:buNone/>
            </a:pPr>
            <a:r>
              <a:rPr lang="vi-VN" dirty="0"/>
              <a:t>shape: Kích thước của mảng.</a:t>
            </a:r>
          </a:p>
          <a:p>
            <a:pPr marL="0" indent="0">
              <a:buNone/>
            </a:pPr>
            <a:r>
              <a:rPr lang="vi-VN" dirty="0"/>
              <a:t>size: Số phần tử trong mảng.</a:t>
            </a:r>
          </a:p>
          <a:p>
            <a:pPr marL="0" indent="0">
              <a:buNone/>
            </a:pPr>
            <a:r>
              <a:rPr lang="vi-VN" dirty="0"/>
              <a:t>ndim: Số chiều của mảng.</a:t>
            </a:r>
            <a:endParaRPr lang="en-US" dirty="0"/>
          </a:p>
          <a:p>
            <a:pPr>
              <a:buFont typeface="Wingdings" panose="05000000000000000000" pitchFamily="2" charset="2"/>
              <a:buChar char="ü"/>
            </a:pPr>
            <a:r>
              <a:rPr lang="en-US" dirty="0" err="1"/>
              <a:t>Truy</a:t>
            </a:r>
            <a:r>
              <a:rPr lang="en-US" dirty="0"/>
              <a:t> </a:t>
            </a:r>
            <a:r>
              <a:rPr lang="en-US" dirty="0" err="1"/>
              <a:t>cập</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mảng</a:t>
            </a:r>
            <a:endParaRPr lang="en-US" dirty="0"/>
          </a:p>
          <a:p>
            <a:pPr marL="0" indent="0">
              <a:buNone/>
            </a:pPr>
            <a:r>
              <a:rPr lang="en-US" dirty="0" err="1"/>
              <a:t>arr</a:t>
            </a:r>
            <a:r>
              <a:rPr lang="en-US" dirty="0"/>
              <a:t>[</a:t>
            </a:r>
            <a:r>
              <a:rPr lang="en-US" dirty="0" err="1"/>
              <a:t>i</a:t>
            </a:r>
            <a:r>
              <a:rPr lang="en-US" dirty="0"/>
              <a:t>]: </a:t>
            </a:r>
            <a:r>
              <a:rPr lang="en-US" dirty="0" err="1"/>
              <a:t>Truy</a:t>
            </a:r>
            <a:r>
              <a:rPr lang="en-US" dirty="0"/>
              <a:t> </a:t>
            </a:r>
            <a:r>
              <a:rPr lang="en-US" dirty="0" err="1"/>
              <a:t>cập</a:t>
            </a:r>
            <a:r>
              <a:rPr lang="en-US" dirty="0"/>
              <a:t> </a:t>
            </a:r>
            <a:r>
              <a:rPr lang="en-US" dirty="0" err="1"/>
              <a:t>tới</a:t>
            </a:r>
            <a:r>
              <a:rPr lang="en-US" dirty="0"/>
              <a:t> </a:t>
            </a:r>
            <a:r>
              <a:rPr lang="en-US" dirty="0" err="1"/>
              <a:t>phần</a:t>
            </a:r>
            <a:r>
              <a:rPr lang="en-US" dirty="0"/>
              <a:t> </a:t>
            </a:r>
            <a:r>
              <a:rPr lang="en-US" dirty="0" err="1"/>
              <a:t>tử</a:t>
            </a:r>
            <a:r>
              <a:rPr lang="en-US" dirty="0"/>
              <a:t> </a:t>
            </a:r>
            <a:r>
              <a:rPr lang="en-US" dirty="0" err="1"/>
              <a:t>thứ</a:t>
            </a:r>
            <a:r>
              <a:rPr lang="en-US" dirty="0"/>
              <a:t> </a:t>
            </a:r>
            <a:r>
              <a:rPr lang="en-US" dirty="0" err="1"/>
              <a:t>i</a:t>
            </a:r>
            <a:r>
              <a:rPr lang="en-US" dirty="0"/>
              <a:t> </a:t>
            </a:r>
            <a:r>
              <a:rPr lang="en-US" dirty="0" err="1"/>
              <a:t>của</a:t>
            </a:r>
            <a:r>
              <a:rPr lang="en-US" dirty="0"/>
              <a:t> </a:t>
            </a:r>
            <a:r>
              <a:rPr lang="en-US" dirty="0" err="1"/>
              <a:t>mảng</a:t>
            </a:r>
            <a:r>
              <a:rPr lang="en-US" dirty="0"/>
              <a:t> 1 </a:t>
            </a:r>
            <a:r>
              <a:rPr lang="en-US" dirty="0" err="1"/>
              <a:t>chiều</a:t>
            </a:r>
            <a:r>
              <a:rPr lang="en-US" dirty="0"/>
              <a:t>.</a:t>
            </a:r>
          </a:p>
          <a:p>
            <a:pPr marL="0" indent="0">
              <a:buNone/>
            </a:pPr>
            <a:r>
              <a:rPr lang="en-US" dirty="0"/>
              <a:t>arr1[</a:t>
            </a:r>
            <a:r>
              <a:rPr lang="en-US" dirty="0" err="1"/>
              <a:t>i,j</a:t>
            </a:r>
            <a:r>
              <a:rPr lang="en-US" dirty="0"/>
              <a:t>]: </a:t>
            </a:r>
            <a:r>
              <a:rPr lang="en-US" dirty="0" err="1"/>
              <a:t>Truy</a:t>
            </a:r>
            <a:r>
              <a:rPr lang="en-US" dirty="0"/>
              <a:t> </a:t>
            </a:r>
            <a:r>
              <a:rPr lang="en-US" dirty="0" err="1"/>
              <a:t>cập</a:t>
            </a:r>
            <a:r>
              <a:rPr lang="en-US" dirty="0"/>
              <a:t> </a:t>
            </a:r>
            <a:r>
              <a:rPr lang="en-US" dirty="0" err="1"/>
              <a:t>tới</a:t>
            </a:r>
            <a:r>
              <a:rPr lang="en-US" dirty="0"/>
              <a:t> </a:t>
            </a:r>
            <a:r>
              <a:rPr lang="en-US" dirty="0" err="1"/>
              <a:t>phần</a:t>
            </a:r>
            <a:r>
              <a:rPr lang="en-US" dirty="0"/>
              <a:t> </a:t>
            </a:r>
            <a:r>
              <a:rPr lang="en-US" dirty="0" err="1"/>
              <a:t>tử</a:t>
            </a:r>
            <a:r>
              <a:rPr lang="en-US" dirty="0"/>
              <a:t> </a:t>
            </a:r>
            <a:r>
              <a:rPr lang="en-US" dirty="0" err="1"/>
              <a:t>hàng</a:t>
            </a:r>
            <a:r>
              <a:rPr lang="en-US" dirty="0"/>
              <a:t> </a:t>
            </a:r>
            <a:r>
              <a:rPr lang="en-US" dirty="0" err="1"/>
              <a:t>i</a:t>
            </a:r>
            <a:r>
              <a:rPr lang="en-US" dirty="0"/>
              <a:t>, </a:t>
            </a:r>
            <a:r>
              <a:rPr lang="en-US" dirty="0" err="1"/>
              <a:t>cột</a:t>
            </a:r>
            <a:r>
              <a:rPr lang="en-US" dirty="0"/>
              <a:t> j </a:t>
            </a:r>
            <a:r>
              <a:rPr lang="en-US" dirty="0" err="1"/>
              <a:t>của</a:t>
            </a:r>
            <a:r>
              <a:rPr lang="en-US" dirty="0"/>
              <a:t> </a:t>
            </a:r>
            <a:r>
              <a:rPr lang="en-US" dirty="0" err="1"/>
              <a:t>mảng</a:t>
            </a:r>
            <a:r>
              <a:rPr lang="en-US" dirty="0"/>
              <a:t> 2 </a:t>
            </a:r>
            <a:r>
              <a:rPr lang="en-US" dirty="0" err="1"/>
              <a:t>chiều</a:t>
            </a:r>
            <a:r>
              <a:rPr lang="en-US" dirty="0"/>
              <a:t>.</a:t>
            </a:r>
          </a:p>
          <a:p>
            <a:pPr marL="0" indent="0">
              <a:buNone/>
            </a:pPr>
            <a:r>
              <a:rPr lang="en-US" dirty="0"/>
              <a:t>arr2[</a:t>
            </a:r>
            <a:r>
              <a:rPr lang="en-US" dirty="0" err="1"/>
              <a:t>n,i,j</a:t>
            </a:r>
            <a:r>
              <a:rPr lang="en-US" dirty="0"/>
              <a:t>]: </a:t>
            </a:r>
            <a:r>
              <a:rPr lang="en-US" dirty="0" err="1"/>
              <a:t>Truy</a:t>
            </a:r>
            <a:r>
              <a:rPr lang="en-US" dirty="0"/>
              <a:t> </a:t>
            </a:r>
            <a:r>
              <a:rPr lang="en-US" dirty="0" err="1"/>
              <a:t>cập</a:t>
            </a:r>
            <a:r>
              <a:rPr lang="en-US" dirty="0"/>
              <a:t> </a:t>
            </a:r>
            <a:r>
              <a:rPr lang="en-US" dirty="0" err="1"/>
              <a:t>tới</a:t>
            </a:r>
            <a:r>
              <a:rPr lang="en-US" dirty="0"/>
              <a:t> </a:t>
            </a:r>
            <a:r>
              <a:rPr lang="en-US" dirty="0" err="1"/>
              <a:t>phần</a:t>
            </a:r>
            <a:r>
              <a:rPr lang="en-US" dirty="0"/>
              <a:t> </a:t>
            </a:r>
            <a:r>
              <a:rPr lang="en-US" dirty="0" err="1"/>
              <a:t>tử</a:t>
            </a:r>
            <a:r>
              <a:rPr lang="en-US" dirty="0"/>
              <a:t> </a:t>
            </a:r>
            <a:r>
              <a:rPr lang="en-US" dirty="0" err="1"/>
              <a:t>chiều</a:t>
            </a:r>
            <a:r>
              <a:rPr lang="en-US" dirty="0"/>
              <a:t> n, </a:t>
            </a:r>
            <a:r>
              <a:rPr lang="en-US" dirty="0" err="1"/>
              <a:t>hàng</a:t>
            </a:r>
            <a:r>
              <a:rPr lang="en-US" dirty="0"/>
              <a:t> </a:t>
            </a:r>
            <a:r>
              <a:rPr lang="en-US" dirty="0" err="1"/>
              <a:t>i</a:t>
            </a:r>
            <a:r>
              <a:rPr lang="en-US" dirty="0"/>
              <a:t>, </a:t>
            </a:r>
            <a:r>
              <a:rPr lang="en-US" dirty="0" err="1"/>
              <a:t>cột</a:t>
            </a:r>
            <a:r>
              <a:rPr lang="en-US" dirty="0"/>
              <a:t> j </a:t>
            </a:r>
            <a:r>
              <a:rPr lang="en-US" dirty="0" err="1"/>
              <a:t>của</a:t>
            </a:r>
            <a:r>
              <a:rPr lang="en-US" dirty="0"/>
              <a:t> </a:t>
            </a:r>
            <a:r>
              <a:rPr lang="en-US" dirty="0" err="1"/>
              <a:t>mảng</a:t>
            </a:r>
            <a:r>
              <a:rPr lang="en-US" dirty="0"/>
              <a:t> 3 </a:t>
            </a:r>
            <a:r>
              <a:rPr lang="en-US" dirty="0" err="1"/>
              <a:t>chiều</a:t>
            </a:r>
            <a:r>
              <a:rPr lang="en-US" dirty="0"/>
              <a:t>.</a:t>
            </a:r>
          </a:p>
          <a:p>
            <a:pPr marL="0" indent="0">
              <a:buNone/>
            </a:pPr>
            <a:r>
              <a:rPr lang="en-US" dirty="0" err="1"/>
              <a:t>arr</a:t>
            </a:r>
            <a:r>
              <a:rPr lang="en-US" dirty="0"/>
              <a:t>[</a:t>
            </a:r>
            <a:r>
              <a:rPr lang="en-US" dirty="0" err="1"/>
              <a:t>a:b</a:t>
            </a:r>
            <a:r>
              <a:rPr lang="en-US" dirty="0"/>
              <a:t>]: </a:t>
            </a:r>
            <a:r>
              <a:rPr lang="en-US" dirty="0" err="1"/>
              <a:t>Truy</a:t>
            </a:r>
            <a:r>
              <a:rPr lang="en-US" dirty="0"/>
              <a:t> </a:t>
            </a:r>
            <a:r>
              <a:rPr lang="en-US" dirty="0" err="1"/>
              <a:t>cập</a:t>
            </a:r>
            <a:r>
              <a:rPr lang="en-US" dirty="0"/>
              <a:t> </a:t>
            </a:r>
            <a:r>
              <a:rPr lang="en-US" dirty="0" err="1"/>
              <a:t>tới</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từ</a:t>
            </a:r>
            <a:r>
              <a:rPr lang="en-US" dirty="0"/>
              <a:t> a </a:t>
            </a:r>
            <a:r>
              <a:rPr lang="en-US" dirty="0" err="1"/>
              <a:t>đến</a:t>
            </a:r>
            <a:r>
              <a:rPr lang="en-US" dirty="0"/>
              <a:t> b-1 </a:t>
            </a:r>
            <a:r>
              <a:rPr lang="en-US" dirty="0" err="1"/>
              <a:t>trong</a:t>
            </a:r>
            <a:r>
              <a:rPr lang="en-US" dirty="0"/>
              <a:t> </a:t>
            </a:r>
            <a:r>
              <a:rPr lang="en-US" dirty="0" err="1"/>
              <a:t>mảng</a:t>
            </a:r>
            <a:r>
              <a:rPr lang="en-US" dirty="0"/>
              <a:t> 1 </a:t>
            </a:r>
            <a:r>
              <a:rPr lang="en-US" dirty="0" err="1"/>
              <a:t>chiều</a:t>
            </a:r>
            <a:r>
              <a:rPr lang="en-US" dirty="0"/>
              <a:t>.</a:t>
            </a:r>
          </a:p>
          <a:p>
            <a:pPr marL="0" indent="0">
              <a:buNone/>
            </a:pPr>
            <a:r>
              <a:rPr lang="en-US" dirty="0"/>
              <a:t>arr1[:,:</a:t>
            </a:r>
            <a:r>
              <a:rPr lang="en-US" dirty="0" err="1"/>
              <a:t>i</a:t>
            </a:r>
            <a:r>
              <a:rPr lang="en-US" dirty="0"/>
              <a:t>]: </a:t>
            </a:r>
            <a:r>
              <a:rPr lang="en-US" dirty="0" err="1"/>
              <a:t>Truy</a:t>
            </a:r>
            <a:r>
              <a:rPr lang="en-US" dirty="0"/>
              <a:t> </a:t>
            </a:r>
            <a:r>
              <a:rPr lang="en-US" dirty="0" err="1"/>
              <a:t>cập</a:t>
            </a:r>
            <a:r>
              <a:rPr lang="en-US" dirty="0"/>
              <a:t> </a:t>
            </a:r>
            <a:r>
              <a:rPr lang="en-US" dirty="0" err="1"/>
              <a:t>tới</a:t>
            </a:r>
            <a:r>
              <a:rPr lang="en-US" dirty="0"/>
              <a:t> </a:t>
            </a:r>
            <a:r>
              <a:rPr lang="en-US" dirty="0" err="1"/>
              <a:t>phần</a:t>
            </a:r>
            <a:r>
              <a:rPr lang="en-US" dirty="0"/>
              <a:t> </a:t>
            </a:r>
            <a:r>
              <a:rPr lang="en-US" dirty="0" err="1"/>
              <a:t>tử</a:t>
            </a:r>
            <a:r>
              <a:rPr lang="en-US" dirty="0"/>
              <a:t> </a:t>
            </a:r>
            <a:r>
              <a:rPr lang="en-US" dirty="0" err="1"/>
              <a:t>từ</a:t>
            </a:r>
            <a:r>
              <a:rPr lang="en-US" dirty="0"/>
              <a:t> </a:t>
            </a:r>
            <a:r>
              <a:rPr lang="en-US" dirty="0" err="1"/>
              <a:t>cột</a:t>
            </a:r>
            <a:r>
              <a:rPr lang="en-US" dirty="0"/>
              <a:t> 0 </a:t>
            </a:r>
            <a:r>
              <a:rPr lang="en-US" dirty="0" err="1"/>
              <a:t>đến</a:t>
            </a:r>
            <a:r>
              <a:rPr lang="en-US" dirty="0"/>
              <a:t> </a:t>
            </a:r>
            <a:r>
              <a:rPr lang="en-US" dirty="0" err="1"/>
              <a:t>cột</a:t>
            </a:r>
            <a:r>
              <a:rPr lang="en-US" dirty="0"/>
              <a:t> i-1,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hàng</a:t>
            </a:r>
            <a:r>
              <a:rPr lang="en-US" dirty="0"/>
              <a:t> </a:t>
            </a:r>
            <a:r>
              <a:rPr lang="en-US" dirty="0" err="1"/>
              <a:t>trong</a:t>
            </a:r>
            <a:r>
              <a:rPr lang="en-US" dirty="0"/>
              <a:t> </a:t>
            </a:r>
            <a:r>
              <a:rPr lang="en-US" dirty="0" err="1"/>
              <a:t>mảng</a:t>
            </a:r>
            <a:r>
              <a:rPr lang="en-US" dirty="0"/>
              <a:t> 2 </a:t>
            </a:r>
            <a:r>
              <a:rPr lang="en-US" dirty="0" err="1"/>
              <a:t>chiều</a:t>
            </a:r>
            <a:r>
              <a:rPr lang="en-US" dirty="0"/>
              <a:t>.</a:t>
            </a:r>
          </a:p>
        </p:txBody>
      </p:sp>
      <p:sp>
        <p:nvSpPr>
          <p:cNvPr id="6" name="AutoShape 2" descr="database-la-gi">
            <a:extLst>
              <a:ext uri="{FF2B5EF4-FFF2-40B4-BE49-F238E27FC236}">
                <a16:creationId xmlns:a16="http://schemas.microsoft.com/office/drawing/2014/main" id="{4E846822-128D-4248-B95D-41662BBF15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9965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79B9-085A-4B4D-9946-D7A3CDC9FF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THƯ VIỆN NUMPY</a:t>
            </a:r>
          </a:p>
        </p:txBody>
      </p:sp>
      <p:sp>
        <p:nvSpPr>
          <p:cNvPr id="3" name="Content Placeholder 2">
            <a:extLst>
              <a:ext uri="{FF2B5EF4-FFF2-40B4-BE49-F238E27FC236}">
                <a16:creationId xmlns:a16="http://schemas.microsoft.com/office/drawing/2014/main" id="{A6D14493-EA92-4913-A994-6EA95649092A}"/>
              </a:ext>
            </a:extLst>
          </p:cNvPr>
          <p:cNvSpPr>
            <a:spLocks noGrp="1"/>
          </p:cNvSpPr>
          <p:nvPr>
            <p:ph idx="1"/>
          </p:nvPr>
        </p:nvSpPr>
        <p:spPr>
          <a:xfrm>
            <a:off x="677334" y="1367161"/>
            <a:ext cx="8596668" cy="4514403"/>
          </a:xfrm>
        </p:spPr>
        <p:txBody>
          <a:bodyPr>
            <a:normAutofit/>
          </a:bodyPr>
          <a:lstStyle/>
          <a:p>
            <a:pPr marL="0" indent="0">
              <a:buNone/>
            </a:pPr>
            <a:r>
              <a:rPr lang="en-US" dirty="0"/>
              <a:t>            NumPy </a:t>
            </a:r>
            <a:r>
              <a:rPr lang="en-US" dirty="0" err="1"/>
              <a:t>dtype</a:t>
            </a:r>
            <a:r>
              <a:rPr lang="en-US" dirty="0"/>
              <a:t>                                     </a:t>
            </a:r>
            <a:r>
              <a:rPr lang="en-US" dirty="0" err="1"/>
              <a:t>Toán</a:t>
            </a:r>
            <a:r>
              <a:rPr lang="en-US" dirty="0"/>
              <a:t> </a:t>
            </a:r>
            <a:r>
              <a:rPr lang="en-US" dirty="0" err="1"/>
              <a:t>tử</a:t>
            </a:r>
            <a:r>
              <a:rPr lang="en-US" dirty="0"/>
              <a:t> </a:t>
            </a:r>
            <a:r>
              <a:rPr lang="en-US" dirty="0" err="1"/>
              <a:t>trong</a:t>
            </a:r>
            <a:r>
              <a:rPr lang="en-US" dirty="0"/>
              <a:t> NumPy Array                             </a:t>
            </a:r>
            <a:endParaRPr lang="en-US" dirty="0">
              <a:solidFill>
                <a:schemeClr val="tx1"/>
              </a:solidFill>
            </a:endParaRPr>
          </a:p>
        </p:txBody>
      </p:sp>
      <p:sp>
        <p:nvSpPr>
          <p:cNvPr id="6" name="AutoShape 2" descr="database-la-gi">
            <a:extLst>
              <a:ext uri="{FF2B5EF4-FFF2-40B4-BE49-F238E27FC236}">
                <a16:creationId xmlns:a16="http://schemas.microsoft.com/office/drawing/2014/main" id="{4E846822-128D-4248-B95D-41662BBF15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19A52ED0-DACF-465D-A904-F085AAC31618}"/>
              </a:ext>
            </a:extLst>
          </p:cNvPr>
          <p:cNvPicPr>
            <a:picLocks noChangeAspect="1"/>
          </p:cNvPicPr>
          <p:nvPr/>
        </p:nvPicPr>
        <p:blipFill>
          <a:blip r:embed="rId2"/>
          <a:stretch>
            <a:fillRect/>
          </a:stretch>
        </p:blipFill>
        <p:spPr>
          <a:xfrm>
            <a:off x="794076" y="1797234"/>
            <a:ext cx="3263019" cy="4084329"/>
          </a:xfrm>
          <a:prstGeom prst="rect">
            <a:avLst/>
          </a:prstGeom>
        </p:spPr>
      </p:pic>
      <p:pic>
        <p:nvPicPr>
          <p:cNvPr id="11" name="Picture 10">
            <a:extLst>
              <a:ext uri="{FF2B5EF4-FFF2-40B4-BE49-F238E27FC236}">
                <a16:creationId xmlns:a16="http://schemas.microsoft.com/office/drawing/2014/main" id="{DE346797-906A-4985-98CB-A227CBF1A077}"/>
              </a:ext>
            </a:extLst>
          </p:cNvPr>
          <p:cNvPicPr>
            <a:picLocks noChangeAspect="1"/>
          </p:cNvPicPr>
          <p:nvPr/>
        </p:nvPicPr>
        <p:blipFill>
          <a:blip r:embed="rId3"/>
          <a:stretch>
            <a:fillRect/>
          </a:stretch>
        </p:blipFill>
        <p:spPr>
          <a:xfrm>
            <a:off x="4902347" y="1797234"/>
            <a:ext cx="4197266" cy="4802819"/>
          </a:xfrm>
          <a:prstGeom prst="rect">
            <a:avLst/>
          </a:prstGeom>
        </p:spPr>
      </p:pic>
    </p:spTree>
    <p:extLst>
      <p:ext uri="{BB962C8B-B14F-4D97-AF65-F5344CB8AC3E}">
        <p14:creationId xmlns:p14="http://schemas.microsoft.com/office/powerpoint/2010/main" val="165715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79B9-085A-4B4D-9946-D7A3CDC9FF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THƯ VIỆN MATPLOTLIB</a:t>
            </a:r>
          </a:p>
        </p:txBody>
      </p:sp>
      <p:sp>
        <p:nvSpPr>
          <p:cNvPr id="3" name="Content Placeholder 2">
            <a:extLst>
              <a:ext uri="{FF2B5EF4-FFF2-40B4-BE49-F238E27FC236}">
                <a16:creationId xmlns:a16="http://schemas.microsoft.com/office/drawing/2014/main" id="{A6D14493-EA92-4913-A994-6EA95649092A}"/>
              </a:ext>
            </a:extLst>
          </p:cNvPr>
          <p:cNvSpPr>
            <a:spLocks noGrp="1"/>
          </p:cNvSpPr>
          <p:nvPr>
            <p:ph idx="1"/>
          </p:nvPr>
        </p:nvSpPr>
        <p:spPr>
          <a:xfrm>
            <a:off x="677334" y="1615735"/>
            <a:ext cx="8596668" cy="4714043"/>
          </a:xfrm>
        </p:spPr>
        <p:txBody>
          <a:bodyPr>
            <a:normAutofit/>
          </a:bodyPr>
          <a:lstStyle/>
          <a:p>
            <a:pPr>
              <a:buFont typeface="Arial" panose="020B0604020202020204" pitchFamily="34" charset="0"/>
              <a:buChar char="•"/>
            </a:pPr>
            <a:r>
              <a:rPr lang="en-US" b="1" dirty="0" err="1"/>
              <a:t>Khái</a:t>
            </a:r>
            <a:r>
              <a:rPr lang="en-US" b="1" dirty="0"/>
              <a:t> </a:t>
            </a:r>
            <a:r>
              <a:rPr lang="en-US" b="1" dirty="0" err="1"/>
              <a:t>niệm</a:t>
            </a:r>
            <a:r>
              <a:rPr lang="en-US" b="1" dirty="0"/>
              <a:t>:</a:t>
            </a:r>
            <a:r>
              <a:rPr lang="en-US" dirty="0"/>
              <a:t> </a:t>
            </a:r>
            <a:r>
              <a:rPr lang="en-US" dirty="0" err="1"/>
              <a:t>có</a:t>
            </a:r>
            <a:r>
              <a:rPr lang="en-US" dirty="0"/>
              <a:t> </a:t>
            </a:r>
            <a:r>
              <a:rPr lang="en-US" dirty="0" err="1"/>
              <a:t>thể</a:t>
            </a:r>
            <a:r>
              <a:rPr lang="en-US" dirty="0"/>
              <a:t> </a:t>
            </a:r>
            <a:r>
              <a:rPr lang="en-US" dirty="0" err="1"/>
              <a:t>trực</a:t>
            </a:r>
            <a:r>
              <a:rPr lang="en-US" dirty="0"/>
              <a:t> </a:t>
            </a:r>
            <a:r>
              <a:rPr lang="en-US" dirty="0" err="1"/>
              <a:t>quan</a:t>
            </a:r>
            <a:r>
              <a:rPr lang="en-US" dirty="0"/>
              <a:t> </a:t>
            </a:r>
            <a:r>
              <a:rPr lang="en-US" dirty="0" err="1"/>
              <a:t>hóa</a:t>
            </a:r>
            <a:r>
              <a:rPr lang="en-US" dirty="0"/>
              <a:t> </a:t>
            </a:r>
            <a:r>
              <a:rPr lang="en-US" dirty="0" err="1"/>
              <a:t>dữ</a:t>
            </a:r>
            <a:r>
              <a:rPr lang="en-US" dirty="0"/>
              <a:t> </a:t>
            </a:r>
            <a:r>
              <a:rPr lang="en-US" dirty="0" err="1"/>
              <a:t>liệu</a:t>
            </a:r>
            <a:endParaRPr lang="en-US" dirty="0"/>
          </a:p>
          <a:p>
            <a:pPr>
              <a:buFont typeface="Arial" panose="020B0604020202020204" pitchFamily="34" charset="0"/>
              <a:buChar char="•"/>
            </a:pPr>
            <a:r>
              <a:rPr lang="en-US" dirty="0" err="1"/>
              <a:t>Cài</a:t>
            </a:r>
            <a:r>
              <a:rPr lang="en-US" dirty="0"/>
              <a:t> </a:t>
            </a:r>
            <a:r>
              <a:rPr lang="en-US" dirty="0" err="1"/>
              <a:t>đặt</a:t>
            </a:r>
            <a:r>
              <a:rPr lang="en-US" dirty="0"/>
              <a:t>:</a:t>
            </a:r>
          </a:p>
          <a:p>
            <a:pPr marL="0" indent="0">
              <a:buNone/>
            </a:pPr>
            <a:r>
              <a:rPr lang="en-US" dirty="0"/>
              <a:t>Anaconda: </a:t>
            </a:r>
            <a:r>
              <a:rPr lang="en-US" dirty="0" err="1"/>
              <a:t>conda</a:t>
            </a:r>
            <a:r>
              <a:rPr lang="en-US" dirty="0"/>
              <a:t> install matplotlib</a:t>
            </a:r>
          </a:p>
          <a:p>
            <a:pPr marL="0" indent="0">
              <a:buNone/>
            </a:pPr>
            <a:r>
              <a:rPr lang="en-US" dirty="0"/>
              <a:t>PIP : pip install matplotlib</a:t>
            </a:r>
          </a:p>
          <a:p>
            <a:pPr>
              <a:buFont typeface="Arial" panose="020B0604020202020204" pitchFamily="34" charset="0"/>
              <a:buChar char="•"/>
            </a:pPr>
            <a:r>
              <a:rPr lang="en-US" dirty="0" err="1"/>
              <a:t>Một</a:t>
            </a:r>
            <a:r>
              <a:rPr lang="en-US" dirty="0"/>
              <a:t> </a:t>
            </a:r>
            <a:r>
              <a:rPr lang="en-US" dirty="0" err="1"/>
              <a:t>số</a:t>
            </a:r>
            <a:r>
              <a:rPr lang="en-US" dirty="0"/>
              <a:t> </a:t>
            </a:r>
            <a:r>
              <a:rPr lang="en-US" dirty="0" err="1"/>
              <a:t>thao</a:t>
            </a:r>
            <a:r>
              <a:rPr lang="en-US" dirty="0"/>
              <a:t> </a:t>
            </a:r>
            <a:r>
              <a:rPr lang="en-US" dirty="0" err="1"/>
              <a:t>tác</a:t>
            </a:r>
            <a:r>
              <a:rPr lang="en-US" dirty="0"/>
              <a:t> </a:t>
            </a:r>
            <a:r>
              <a:rPr lang="en-US" dirty="0" err="1"/>
              <a:t>với</a:t>
            </a:r>
            <a:r>
              <a:rPr lang="en-US" dirty="0"/>
              <a:t> Matplotlib</a:t>
            </a:r>
          </a:p>
          <a:p>
            <a:pPr>
              <a:buFont typeface="Wingdings" panose="05000000000000000000" pitchFamily="2" charset="2"/>
              <a:buChar char="ü"/>
            </a:pPr>
            <a:r>
              <a:rPr lang="en-US" dirty="0"/>
              <a:t>Import </a:t>
            </a:r>
          </a:p>
          <a:p>
            <a:pPr>
              <a:buFont typeface="Wingdings" panose="05000000000000000000" pitchFamily="2" charset="2"/>
              <a:buChar char="ü"/>
            </a:pPr>
            <a:r>
              <a:rPr lang="vi-VN" dirty="0"/>
              <a:t>Tạo biểu đồ đơn giản</a:t>
            </a: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marL="0" indent="0">
              <a:buNone/>
            </a:pPr>
            <a:endParaRPr lang="en-US" dirty="0"/>
          </a:p>
          <a:p>
            <a:pPr marL="0" indent="0">
              <a:buNone/>
            </a:pPr>
            <a:endParaRPr lang="en-US" dirty="0"/>
          </a:p>
        </p:txBody>
      </p:sp>
      <p:sp>
        <p:nvSpPr>
          <p:cNvPr id="6" name="AutoShape 2" descr="database-la-gi">
            <a:extLst>
              <a:ext uri="{FF2B5EF4-FFF2-40B4-BE49-F238E27FC236}">
                <a16:creationId xmlns:a16="http://schemas.microsoft.com/office/drawing/2014/main" id="{4E846822-128D-4248-B95D-41662BBF15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F4C6FCF-FC75-404C-879B-DB66087EA8F7}"/>
              </a:ext>
            </a:extLst>
          </p:cNvPr>
          <p:cNvPicPr>
            <a:picLocks noChangeAspect="1"/>
          </p:cNvPicPr>
          <p:nvPr/>
        </p:nvPicPr>
        <p:blipFill>
          <a:blip r:embed="rId2"/>
          <a:stretch>
            <a:fillRect/>
          </a:stretch>
        </p:blipFill>
        <p:spPr>
          <a:xfrm>
            <a:off x="2336967" y="3734356"/>
            <a:ext cx="2457793" cy="181000"/>
          </a:xfrm>
          <a:prstGeom prst="rect">
            <a:avLst/>
          </a:prstGeom>
        </p:spPr>
      </p:pic>
      <p:pic>
        <p:nvPicPr>
          <p:cNvPr id="11" name="Picture 10">
            <a:extLst>
              <a:ext uri="{FF2B5EF4-FFF2-40B4-BE49-F238E27FC236}">
                <a16:creationId xmlns:a16="http://schemas.microsoft.com/office/drawing/2014/main" id="{3371774E-E55A-403D-9FE1-DE36D19EE631}"/>
              </a:ext>
            </a:extLst>
          </p:cNvPr>
          <p:cNvPicPr>
            <a:picLocks noChangeAspect="1"/>
          </p:cNvPicPr>
          <p:nvPr/>
        </p:nvPicPr>
        <p:blipFill>
          <a:blip r:embed="rId3"/>
          <a:stretch>
            <a:fillRect/>
          </a:stretch>
        </p:blipFill>
        <p:spPr>
          <a:xfrm>
            <a:off x="736518" y="4404061"/>
            <a:ext cx="3684562" cy="695422"/>
          </a:xfrm>
          <a:prstGeom prst="rect">
            <a:avLst/>
          </a:prstGeom>
        </p:spPr>
      </p:pic>
      <p:pic>
        <p:nvPicPr>
          <p:cNvPr id="13" name="Picture 12">
            <a:extLst>
              <a:ext uri="{FF2B5EF4-FFF2-40B4-BE49-F238E27FC236}">
                <a16:creationId xmlns:a16="http://schemas.microsoft.com/office/drawing/2014/main" id="{D963EB49-A0DA-4FD9-8DDF-FDA085F08D97}"/>
              </a:ext>
            </a:extLst>
          </p:cNvPr>
          <p:cNvPicPr>
            <a:picLocks noChangeAspect="1"/>
          </p:cNvPicPr>
          <p:nvPr/>
        </p:nvPicPr>
        <p:blipFill>
          <a:blip r:embed="rId4"/>
          <a:stretch>
            <a:fillRect/>
          </a:stretch>
        </p:blipFill>
        <p:spPr>
          <a:xfrm>
            <a:off x="5357409" y="3492567"/>
            <a:ext cx="2795254" cy="1606916"/>
          </a:xfrm>
          <a:prstGeom prst="rect">
            <a:avLst/>
          </a:prstGeom>
        </p:spPr>
      </p:pic>
    </p:spTree>
    <p:extLst>
      <p:ext uri="{BB962C8B-B14F-4D97-AF65-F5344CB8AC3E}">
        <p14:creationId xmlns:p14="http://schemas.microsoft.com/office/powerpoint/2010/main" val="1199461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79B9-085A-4B4D-9946-D7A3CDC9FF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THƯ VIỆN MATPLOTLIB</a:t>
            </a:r>
          </a:p>
        </p:txBody>
      </p:sp>
      <p:sp>
        <p:nvSpPr>
          <p:cNvPr id="3" name="Content Placeholder 2">
            <a:extLst>
              <a:ext uri="{FF2B5EF4-FFF2-40B4-BE49-F238E27FC236}">
                <a16:creationId xmlns:a16="http://schemas.microsoft.com/office/drawing/2014/main" id="{A6D14493-EA92-4913-A994-6EA95649092A}"/>
              </a:ext>
            </a:extLst>
          </p:cNvPr>
          <p:cNvSpPr>
            <a:spLocks noGrp="1"/>
          </p:cNvSpPr>
          <p:nvPr>
            <p:ph idx="1"/>
          </p:nvPr>
        </p:nvSpPr>
        <p:spPr>
          <a:xfrm>
            <a:off x="677334" y="1615735"/>
            <a:ext cx="8596668" cy="4714043"/>
          </a:xfrm>
        </p:spPr>
        <p:txBody>
          <a:bodyPr>
            <a:normAutofit/>
          </a:bodyPr>
          <a:lstStyle/>
          <a:p>
            <a:pPr>
              <a:buFont typeface="Wingdings" panose="05000000000000000000" pitchFamily="2" charset="2"/>
              <a:buChar char="ü"/>
            </a:pPr>
            <a:r>
              <a:rPr lang="vi-VN" dirty="0"/>
              <a:t>Vẽ nhiều đối tượng trong cùng một biểu đồ</a:t>
            </a: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marL="0" indent="0">
              <a:buNone/>
            </a:pPr>
            <a:r>
              <a:rPr lang="vi-VN" dirty="0"/>
              <a:t>- plt.xlabel hay plt.ylabel là để đặt tên cho trục x và trục y.</a:t>
            </a:r>
          </a:p>
          <a:p>
            <a:pPr marL="0" indent="0">
              <a:buNone/>
            </a:pPr>
            <a:r>
              <a:rPr lang="vi-VN" dirty="0"/>
              <a:t>- plt.title là để đặt tên cho biểu đồ</a:t>
            </a:r>
          </a:p>
          <a:p>
            <a:pPr marL="0" indent="0">
              <a:buNone/>
            </a:pPr>
            <a:r>
              <a:rPr lang="vi-VN" dirty="0"/>
              <a:t>- plt.legend sẽ đi tìm các thành phần chứa tham số label và đưa vào chú thích </a:t>
            </a:r>
            <a:endParaRPr lang="en-US" dirty="0"/>
          </a:p>
          <a:p>
            <a:pPr>
              <a:buFont typeface="Wingdings" panose="05000000000000000000" pitchFamily="2" charset="2"/>
              <a:buChar char="ü"/>
            </a:pPr>
            <a:r>
              <a:rPr lang="vi-VN" dirty="0"/>
              <a:t>Thay đổi kích thước của biểu đồ </a:t>
            </a:r>
            <a:endParaRPr lang="en-US" dirty="0"/>
          </a:p>
          <a:p>
            <a:pPr>
              <a:buFont typeface="Wingdings" panose="05000000000000000000" pitchFamily="2" charset="2"/>
              <a:buChar char="ü"/>
            </a:pPr>
            <a:r>
              <a:rPr lang="en-US" dirty="0" err="1"/>
              <a:t>Vẽ</a:t>
            </a:r>
            <a:r>
              <a:rPr lang="en-US" dirty="0"/>
              <a:t> </a:t>
            </a:r>
            <a:r>
              <a:rPr lang="en-US" dirty="0" err="1"/>
              <a:t>hai</a:t>
            </a:r>
            <a:r>
              <a:rPr lang="en-US" dirty="0"/>
              <a:t> </a:t>
            </a:r>
            <a:r>
              <a:rPr lang="en-US" dirty="0" err="1"/>
              <a:t>biểu</a:t>
            </a:r>
            <a:r>
              <a:rPr lang="en-US" dirty="0"/>
              <a:t> </a:t>
            </a:r>
            <a:r>
              <a:rPr lang="en-US" dirty="0" err="1"/>
              <a:t>đồ</a:t>
            </a:r>
            <a:r>
              <a:rPr lang="en-US" dirty="0"/>
              <a:t> </a:t>
            </a:r>
            <a:r>
              <a:rPr lang="en-US" dirty="0" err="1"/>
              <a:t>cạnh</a:t>
            </a:r>
            <a:r>
              <a:rPr lang="en-US" dirty="0"/>
              <a:t> </a:t>
            </a:r>
            <a:r>
              <a:rPr lang="en-US" dirty="0" err="1"/>
              <a:t>nhau</a:t>
            </a:r>
            <a:r>
              <a:rPr lang="en-US" dirty="0"/>
              <a:t> </a:t>
            </a:r>
          </a:p>
          <a:p>
            <a:pPr marL="0" indent="0">
              <a:buNone/>
            </a:pPr>
            <a:endParaRPr lang="en-US" dirty="0"/>
          </a:p>
        </p:txBody>
      </p:sp>
      <p:sp>
        <p:nvSpPr>
          <p:cNvPr id="6" name="AutoShape 2" descr="database-la-gi">
            <a:extLst>
              <a:ext uri="{FF2B5EF4-FFF2-40B4-BE49-F238E27FC236}">
                <a16:creationId xmlns:a16="http://schemas.microsoft.com/office/drawing/2014/main" id="{4E846822-128D-4248-B95D-41662BBF15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82931FBE-9595-49E2-8224-4B62231D8744}"/>
              </a:ext>
            </a:extLst>
          </p:cNvPr>
          <p:cNvPicPr>
            <a:picLocks noChangeAspect="1"/>
          </p:cNvPicPr>
          <p:nvPr/>
        </p:nvPicPr>
        <p:blipFill>
          <a:blip r:embed="rId2"/>
          <a:stretch>
            <a:fillRect/>
          </a:stretch>
        </p:blipFill>
        <p:spPr>
          <a:xfrm>
            <a:off x="860294" y="2022394"/>
            <a:ext cx="4115374" cy="1162212"/>
          </a:xfrm>
          <a:prstGeom prst="rect">
            <a:avLst/>
          </a:prstGeom>
        </p:spPr>
      </p:pic>
      <p:pic>
        <p:nvPicPr>
          <p:cNvPr id="9" name="Picture 8">
            <a:extLst>
              <a:ext uri="{FF2B5EF4-FFF2-40B4-BE49-F238E27FC236}">
                <a16:creationId xmlns:a16="http://schemas.microsoft.com/office/drawing/2014/main" id="{30F9D3DB-AEA3-43FB-BC83-2AAC0AD2A1E7}"/>
              </a:ext>
            </a:extLst>
          </p:cNvPr>
          <p:cNvPicPr>
            <a:picLocks noChangeAspect="1"/>
          </p:cNvPicPr>
          <p:nvPr/>
        </p:nvPicPr>
        <p:blipFill>
          <a:blip r:embed="rId3"/>
          <a:stretch>
            <a:fillRect/>
          </a:stretch>
        </p:blipFill>
        <p:spPr>
          <a:xfrm>
            <a:off x="5943600" y="1526959"/>
            <a:ext cx="3051984" cy="1657647"/>
          </a:xfrm>
          <a:prstGeom prst="rect">
            <a:avLst/>
          </a:prstGeom>
        </p:spPr>
      </p:pic>
      <p:pic>
        <p:nvPicPr>
          <p:cNvPr id="12" name="Picture 11">
            <a:extLst>
              <a:ext uri="{FF2B5EF4-FFF2-40B4-BE49-F238E27FC236}">
                <a16:creationId xmlns:a16="http://schemas.microsoft.com/office/drawing/2014/main" id="{B071145E-515D-4901-A0DD-93146655731D}"/>
              </a:ext>
            </a:extLst>
          </p:cNvPr>
          <p:cNvPicPr>
            <a:picLocks noChangeAspect="1"/>
          </p:cNvPicPr>
          <p:nvPr/>
        </p:nvPicPr>
        <p:blipFill>
          <a:blip r:embed="rId4"/>
          <a:stretch>
            <a:fillRect/>
          </a:stretch>
        </p:blipFill>
        <p:spPr>
          <a:xfrm>
            <a:off x="4625963" y="4487508"/>
            <a:ext cx="3934374" cy="200053"/>
          </a:xfrm>
          <a:prstGeom prst="rect">
            <a:avLst/>
          </a:prstGeom>
        </p:spPr>
      </p:pic>
      <p:pic>
        <p:nvPicPr>
          <p:cNvPr id="15" name="Picture 14">
            <a:extLst>
              <a:ext uri="{FF2B5EF4-FFF2-40B4-BE49-F238E27FC236}">
                <a16:creationId xmlns:a16="http://schemas.microsoft.com/office/drawing/2014/main" id="{D9BA1E33-2339-43C3-8B6F-CF823DDBD237}"/>
              </a:ext>
            </a:extLst>
          </p:cNvPr>
          <p:cNvPicPr>
            <a:picLocks noChangeAspect="1"/>
          </p:cNvPicPr>
          <p:nvPr/>
        </p:nvPicPr>
        <p:blipFill>
          <a:blip r:embed="rId5"/>
          <a:stretch>
            <a:fillRect/>
          </a:stretch>
        </p:blipFill>
        <p:spPr>
          <a:xfrm>
            <a:off x="749276" y="5242265"/>
            <a:ext cx="4763165" cy="342948"/>
          </a:xfrm>
          <a:prstGeom prst="rect">
            <a:avLst/>
          </a:prstGeom>
        </p:spPr>
      </p:pic>
    </p:spTree>
    <p:extLst>
      <p:ext uri="{BB962C8B-B14F-4D97-AF65-F5344CB8AC3E}">
        <p14:creationId xmlns:p14="http://schemas.microsoft.com/office/powerpoint/2010/main" val="264530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79B9-085A-4B4D-9946-D7A3CDC9FF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NỘI DUNG</a:t>
            </a:r>
          </a:p>
        </p:txBody>
      </p:sp>
      <p:sp>
        <p:nvSpPr>
          <p:cNvPr id="3" name="Content Placeholder 2">
            <a:extLst>
              <a:ext uri="{FF2B5EF4-FFF2-40B4-BE49-F238E27FC236}">
                <a16:creationId xmlns:a16="http://schemas.microsoft.com/office/drawing/2014/main" id="{A6D14493-EA92-4913-A994-6EA95649092A}"/>
              </a:ext>
            </a:extLst>
          </p:cNvPr>
          <p:cNvSpPr>
            <a:spLocks noGrp="1"/>
          </p:cNvSpPr>
          <p:nvPr>
            <p:ph idx="1"/>
          </p:nvPr>
        </p:nvSpPr>
        <p:spPr>
          <a:xfrm>
            <a:off x="677334" y="1438183"/>
            <a:ext cx="8596668" cy="4603179"/>
          </a:xfrm>
        </p:spPr>
        <p:txBody>
          <a:bodyPr/>
          <a:lstStyle/>
          <a:p>
            <a:r>
              <a:rPr lang="en-US" dirty="0" err="1"/>
              <a:t>Khái</a:t>
            </a:r>
            <a:r>
              <a:rPr lang="en-US" dirty="0"/>
              <a:t> </a:t>
            </a:r>
            <a:r>
              <a:rPr lang="en-US" dirty="0" err="1"/>
              <a:t>niệm</a:t>
            </a:r>
            <a:r>
              <a:rPr lang="en-US" dirty="0"/>
              <a:t>: </a:t>
            </a:r>
          </a:p>
          <a:p>
            <a:pPr>
              <a:buFont typeface="Arial" panose="020B0604020202020204" pitchFamily="34" charset="0"/>
              <a:buChar char="•"/>
            </a:pP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(database): </a:t>
            </a:r>
            <a:r>
              <a:rPr lang="en-US" dirty="0" err="1"/>
              <a:t>Là</a:t>
            </a:r>
            <a:r>
              <a:rPr lang="en-US" dirty="0"/>
              <a:t> </a:t>
            </a:r>
            <a:r>
              <a:rPr lang="en-US" dirty="0" err="1"/>
              <a:t>tập</a:t>
            </a:r>
            <a:r>
              <a:rPr lang="en-US" dirty="0"/>
              <a:t> </a:t>
            </a:r>
            <a:r>
              <a:rPr lang="en-US" dirty="0" err="1"/>
              <a:t>hợp</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tổ</a:t>
            </a:r>
            <a:r>
              <a:rPr lang="en-US" dirty="0"/>
              <a:t> </a:t>
            </a:r>
            <a:r>
              <a:rPr lang="en-US" dirty="0" err="1"/>
              <a:t>chức</a:t>
            </a:r>
            <a:r>
              <a:rPr lang="en-US" dirty="0"/>
              <a:t> </a:t>
            </a:r>
            <a:r>
              <a:rPr lang="en-US" dirty="0" err="1"/>
              <a:t>với</a:t>
            </a:r>
            <a:r>
              <a:rPr lang="en-US" dirty="0"/>
              <a:t> </a:t>
            </a:r>
            <a:r>
              <a:rPr lang="en-US" dirty="0" err="1"/>
              <a:t>cấu</a:t>
            </a:r>
            <a:r>
              <a:rPr lang="en-US" dirty="0"/>
              <a:t> </a:t>
            </a:r>
            <a:r>
              <a:rPr lang="en-US" dirty="0" err="1"/>
              <a:t>trúc</a:t>
            </a:r>
            <a:r>
              <a:rPr lang="en-US" dirty="0"/>
              <a:t> </a:t>
            </a:r>
            <a:r>
              <a:rPr lang="en-US" dirty="0" err="1"/>
              <a:t>liên</a:t>
            </a:r>
            <a:r>
              <a:rPr lang="en-US" dirty="0"/>
              <a:t> </a:t>
            </a:r>
            <a:r>
              <a:rPr lang="en-US" dirty="0" err="1"/>
              <a:t>quan</a:t>
            </a:r>
            <a:r>
              <a:rPr lang="en-US" dirty="0"/>
              <a:t> </a:t>
            </a:r>
            <a:r>
              <a:rPr lang="en-US" dirty="0" err="1"/>
              <a:t>với</a:t>
            </a:r>
            <a:r>
              <a:rPr lang="en-US" dirty="0"/>
              <a:t> </a:t>
            </a:r>
            <a:r>
              <a:rPr lang="en-US" dirty="0" err="1"/>
              <a:t>nhau</a:t>
            </a:r>
            <a:r>
              <a:rPr lang="en-US" dirty="0"/>
              <a:t> </a:t>
            </a:r>
            <a:r>
              <a:rPr lang="en-US" dirty="0" err="1"/>
              <a:t>và</a:t>
            </a:r>
            <a:r>
              <a:rPr lang="en-US" dirty="0"/>
              <a:t> </a:t>
            </a:r>
            <a:r>
              <a:rPr lang="en-US" dirty="0" err="1"/>
              <a:t>được</a:t>
            </a:r>
            <a:r>
              <a:rPr lang="en-US" dirty="0"/>
              <a:t> </a:t>
            </a:r>
            <a:r>
              <a:rPr lang="en-US" dirty="0" err="1"/>
              <a:t>lưu</a:t>
            </a:r>
            <a:r>
              <a:rPr lang="en-US" dirty="0"/>
              <a:t> </a:t>
            </a:r>
            <a:r>
              <a:rPr lang="en-US" dirty="0" err="1"/>
              <a:t>trữ</a:t>
            </a:r>
            <a:r>
              <a:rPr lang="en-US" dirty="0"/>
              <a:t>.</a:t>
            </a:r>
          </a:p>
          <a:p>
            <a:pPr>
              <a:buFont typeface="Arial" panose="020B0604020202020204" pitchFamily="34" charset="0"/>
              <a:buChar char="•"/>
            </a:pP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(Database Management System –DBMS): </a:t>
            </a:r>
            <a:r>
              <a:rPr lang="en-US" dirty="0" err="1"/>
              <a:t>là</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để</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Các</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sử</a:t>
            </a:r>
            <a:r>
              <a:rPr lang="en-US" dirty="0"/>
              <a:t> </a:t>
            </a:r>
            <a:r>
              <a:rPr lang="en-US" dirty="0" err="1"/>
              <a:t>dụng</a:t>
            </a:r>
            <a:r>
              <a:rPr lang="en-US" dirty="0"/>
              <a:t> </a:t>
            </a:r>
            <a:r>
              <a:rPr lang="en-US" dirty="0" err="1"/>
              <a:t>ngôn</a:t>
            </a:r>
            <a:r>
              <a:rPr lang="en-US" dirty="0"/>
              <a:t> </a:t>
            </a:r>
            <a:r>
              <a:rPr lang="en-US" dirty="0" err="1"/>
              <a:t>ngữ</a:t>
            </a:r>
            <a:r>
              <a:rPr lang="en-US" dirty="0"/>
              <a:t> SQL</a:t>
            </a:r>
          </a:p>
          <a:p>
            <a:pPr>
              <a:buFont typeface="Arial" panose="020B0604020202020204" pitchFamily="34" charset="0"/>
              <a:buChar char="•"/>
            </a:pPr>
            <a:r>
              <a:rPr lang="en-US" dirty="0" err="1"/>
              <a:t>Các</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 MySQL, Oracle, SQL server,…</a:t>
            </a:r>
          </a:p>
          <a:p>
            <a:pPr marL="0" indent="0">
              <a:buNone/>
            </a:pPr>
            <a:endParaRPr lang="en-US" dirty="0"/>
          </a:p>
          <a:p>
            <a:pPr marL="0" indent="0">
              <a:buNone/>
            </a:pPr>
            <a:endParaRPr lang="en-US" dirty="0"/>
          </a:p>
        </p:txBody>
      </p:sp>
      <p:sp>
        <p:nvSpPr>
          <p:cNvPr id="6" name="AutoShape 2" descr="database-la-gi">
            <a:extLst>
              <a:ext uri="{FF2B5EF4-FFF2-40B4-BE49-F238E27FC236}">
                <a16:creationId xmlns:a16="http://schemas.microsoft.com/office/drawing/2014/main" id="{4E846822-128D-4248-B95D-41662BBF15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2F35B43A-20EE-443A-9E86-916F69C92BA4}"/>
              </a:ext>
            </a:extLst>
          </p:cNvPr>
          <p:cNvPicPr>
            <a:picLocks noChangeAspect="1"/>
          </p:cNvPicPr>
          <p:nvPr/>
        </p:nvPicPr>
        <p:blipFill>
          <a:blip r:embed="rId2"/>
          <a:stretch>
            <a:fillRect/>
          </a:stretch>
        </p:blipFill>
        <p:spPr>
          <a:xfrm>
            <a:off x="1091954" y="3739772"/>
            <a:ext cx="4927106" cy="2707856"/>
          </a:xfrm>
          <a:prstGeom prst="rect">
            <a:avLst/>
          </a:prstGeom>
        </p:spPr>
      </p:pic>
    </p:spTree>
    <p:extLst>
      <p:ext uri="{BB962C8B-B14F-4D97-AF65-F5344CB8AC3E}">
        <p14:creationId xmlns:p14="http://schemas.microsoft.com/office/powerpoint/2010/main" val="347615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79B9-085A-4B4D-9946-D7A3CDC9FF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PHÂN LOẠI DATABASE</a:t>
            </a:r>
          </a:p>
        </p:txBody>
      </p:sp>
      <p:sp>
        <p:nvSpPr>
          <p:cNvPr id="3" name="Content Placeholder 2">
            <a:extLst>
              <a:ext uri="{FF2B5EF4-FFF2-40B4-BE49-F238E27FC236}">
                <a16:creationId xmlns:a16="http://schemas.microsoft.com/office/drawing/2014/main" id="{A6D14493-EA92-4913-A994-6EA95649092A}"/>
              </a:ext>
            </a:extLst>
          </p:cNvPr>
          <p:cNvSpPr>
            <a:spLocks noGrp="1"/>
          </p:cNvSpPr>
          <p:nvPr>
            <p:ph idx="1"/>
          </p:nvPr>
        </p:nvSpPr>
        <p:spPr>
          <a:xfrm>
            <a:off x="677334" y="1438183"/>
            <a:ext cx="8596668" cy="4603179"/>
          </a:xfrm>
        </p:spPr>
        <p:txBody>
          <a:bodyPr>
            <a:normAutofit fontScale="85000" lnSpcReduction="20000"/>
          </a:bodyPr>
          <a:lstStyle/>
          <a:p>
            <a:pPr marL="0" indent="0">
              <a:buNone/>
            </a:pPr>
            <a:r>
              <a:rPr lang="en-US" b="1" dirty="0" err="1"/>
              <a:t>Phân</a:t>
            </a:r>
            <a:r>
              <a:rPr lang="en-US" b="1" dirty="0"/>
              <a:t> </a:t>
            </a:r>
            <a:r>
              <a:rPr lang="en-US" b="1" dirty="0" err="1"/>
              <a:t>loại</a:t>
            </a:r>
            <a:r>
              <a:rPr lang="en-US" b="1" dirty="0"/>
              <a:t> database </a:t>
            </a:r>
            <a:r>
              <a:rPr lang="en-US" b="1" dirty="0" err="1"/>
              <a:t>theo</a:t>
            </a:r>
            <a:r>
              <a:rPr lang="en-US" b="1" dirty="0"/>
              <a:t> </a:t>
            </a:r>
            <a:r>
              <a:rPr lang="en-US" b="1" dirty="0" err="1"/>
              <a:t>mục</a:t>
            </a:r>
            <a:r>
              <a:rPr lang="en-US" b="1" dirty="0"/>
              <a:t> </a:t>
            </a:r>
            <a:r>
              <a:rPr lang="en-US" b="1" dirty="0" err="1"/>
              <a:t>đích</a:t>
            </a:r>
            <a:r>
              <a:rPr lang="en-US" b="1" dirty="0"/>
              <a:t> </a:t>
            </a:r>
            <a:r>
              <a:rPr lang="en-US" b="1" dirty="0" err="1"/>
              <a:t>sử</a:t>
            </a:r>
            <a:r>
              <a:rPr lang="en-US" b="1" dirty="0"/>
              <a:t> </a:t>
            </a:r>
            <a:r>
              <a:rPr lang="en-US" b="1" dirty="0" err="1"/>
              <a:t>dụng</a:t>
            </a:r>
            <a:endParaRPr lang="en-US" b="1" dirty="0"/>
          </a:p>
          <a:p>
            <a:pPr>
              <a:buFont typeface="Arial" panose="020B0604020202020204" pitchFamily="34" charset="0"/>
              <a:buChar char="•"/>
            </a:pPr>
            <a:r>
              <a:rPr lang="vi-VN" dirty="0"/>
              <a:t>Database dạng file: Đây là dạng dữ liệu được lưu trữ dưới dạng các file. Database dạng file thường được sử dụng nhất là *.mdb Foxpro, một số định dạng file khác là text, ascii, *.dbf.</a:t>
            </a:r>
            <a:endParaRPr lang="en-US" dirty="0"/>
          </a:p>
          <a:p>
            <a:pPr>
              <a:buFont typeface="Arial" panose="020B0604020202020204" pitchFamily="34" charset="0"/>
              <a:buChar char="•"/>
            </a:pPr>
            <a:r>
              <a:rPr lang="vi-VN" dirty="0"/>
              <a:t>Database quan hệ: Đây là dạng dữ liệu (thực thể) khác nhau được lưu trữ trong các bảng dữ liệu.  Giữa các thực thể này có mối liên hệ với nhau gọi là các quan hệ với nhau. Các hệ quản trị hỗ trợ database quan hệ nổi tiếng có thể kể đến: MS SQL server, Oracle, MySQL…</a:t>
            </a:r>
          </a:p>
          <a:p>
            <a:pPr>
              <a:buFont typeface="Arial" panose="020B0604020202020204" pitchFamily="34" charset="0"/>
              <a:buChar char="•"/>
            </a:pPr>
            <a:r>
              <a:rPr lang="vi-VN" dirty="0"/>
              <a:t>Database hướng đối tượng: Đây là dạng dữ liệu cũng được lưu trữ trong các bảng dữ liệu. Điều khác biệt là  các bảng có bổ sung thêm các tính năng hướng đối tượng như lưu trữ thêm các hành vi, nhằm thể hiện hành vi của đối tượng. Mỗi bảng xem như một lớp dữ liệu. Một dòng dữ liệu trong bảng là một đối tượng. Các hệ quản trị có hỗ trợ database hướng đối tượng như: MS SQL server, Oracle, Postgres SQL</a:t>
            </a:r>
            <a:endParaRPr lang="en-US" dirty="0"/>
          </a:p>
          <a:p>
            <a:pPr>
              <a:buFont typeface="Arial" panose="020B0604020202020204" pitchFamily="34" charset="0"/>
              <a:buChar char="•"/>
            </a:pPr>
            <a:r>
              <a:rPr lang="vi-VN" dirty="0"/>
              <a:t>Database bán cấu trúc: Đây là dạng dữ liệu được lưu dưới định dạng XML, các thông tin mô tả dữ liệu, đối tượng được trình bày trong các thẻ tag. Với ưu điểm lưu trữ được hầu hết các loại dữ liệu khác nhau, database bán cấu trúc là hướng mới trong nghiên cứu và ứng dụng về cơ sở dữ liệu.</a:t>
            </a:r>
          </a:p>
          <a:p>
            <a:pPr marL="0" indent="0">
              <a:buNone/>
            </a:pPr>
            <a:r>
              <a:rPr lang="vi-VN" b="1" dirty="0"/>
              <a:t>Phân loại database theo hệ điều hành</a:t>
            </a:r>
            <a:endParaRPr lang="en-US" b="1" dirty="0"/>
          </a:p>
          <a:p>
            <a:pPr>
              <a:buFont typeface="Arial" panose="020B0604020202020204" pitchFamily="34" charset="0"/>
              <a:buChar char="•"/>
            </a:pPr>
            <a:r>
              <a:rPr lang="vi-VN" dirty="0"/>
              <a:t>Database sử dụng hệ điều hành Linux: MySQL, Mariadb</a:t>
            </a:r>
            <a:endParaRPr lang="en-US" dirty="0"/>
          </a:p>
          <a:p>
            <a:pPr>
              <a:buFont typeface="Arial" panose="020B0604020202020204" pitchFamily="34" charset="0"/>
              <a:buChar char="•"/>
            </a:pPr>
            <a:r>
              <a:rPr lang="vi-VN" dirty="0"/>
              <a:t>Database sử dụng hệ điều hành Windows: SQL Server – MSSQL</a:t>
            </a:r>
            <a:endParaRPr lang="en-US" dirty="0"/>
          </a:p>
        </p:txBody>
      </p:sp>
      <p:sp>
        <p:nvSpPr>
          <p:cNvPr id="6" name="AutoShape 2" descr="database-la-gi">
            <a:extLst>
              <a:ext uri="{FF2B5EF4-FFF2-40B4-BE49-F238E27FC236}">
                <a16:creationId xmlns:a16="http://schemas.microsoft.com/office/drawing/2014/main" id="{4E846822-128D-4248-B95D-41662BBF15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3786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79B9-085A-4B4D-9946-D7A3CDC9FF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VAI TRÒ DATABASE</a:t>
            </a:r>
          </a:p>
        </p:txBody>
      </p:sp>
      <p:sp>
        <p:nvSpPr>
          <p:cNvPr id="3" name="Content Placeholder 2">
            <a:extLst>
              <a:ext uri="{FF2B5EF4-FFF2-40B4-BE49-F238E27FC236}">
                <a16:creationId xmlns:a16="http://schemas.microsoft.com/office/drawing/2014/main" id="{A6D14493-EA92-4913-A994-6EA95649092A}"/>
              </a:ext>
            </a:extLst>
          </p:cNvPr>
          <p:cNvSpPr>
            <a:spLocks noGrp="1"/>
          </p:cNvSpPr>
          <p:nvPr>
            <p:ph idx="1"/>
          </p:nvPr>
        </p:nvSpPr>
        <p:spPr>
          <a:xfrm>
            <a:off x="677334" y="1438183"/>
            <a:ext cx="8596668" cy="4603179"/>
          </a:xfrm>
        </p:spPr>
        <p:txBody>
          <a:bodyPr>
            <a:normAutofit/>
          </a:bodyPr>
          <a:lstStyle/>
          <a:p>
            <a:pPr>
              <a:buFont typeface="Arial" panose="020B0604020202020204" pitchFamily="34" charset="0"/>
              <a:buChar char="•"/>
            </a:pPr>
            <a:r>
              <a:rPr lang="vi-VN" dirty="0"/>
              <a:t>Lưu trữ thông tin có hệ thống</a:t>
            </a:r>
            <a:endParaRPr lang="en-US" dirty="0"/>
          </a:p>
          <a:p>
            <a:pPr>
              <a:buFont typeface="Arial" panose="020B0604020202020204" pitchFamily="34" charset="0"/>
              <a:buChar char="•"/>
            </a:pPr>
            <a:r>
              <a:rPr lang="en-US" dirty="0" err="1"/>
              <a:t>Đảm</a:t>
            </a:r>
            <a:r>
              <a:rPr lang="en-US" dirty="0"/>
              <a:t> </a:t>
            </a:r>
            <a:r>
              <a:rPr lang="en-US" dirty="0" err="1"/>
              <a:t>bảo</a:t>
            </a:r>
            <a:r>
              <a:rPr lang="en-US" dirty="0"/>
              <a:t> an </a:t>
            </a:r>
            <a:r>
              <a:rPr lang="en-US" dirty="0" err="1"/>
              <a:t>toàn</a:t>
            </a:r>
            <a:r>
              <a:rPr lang="en-US" dirty="0"/>
              <a:t> </a:t>
            </a:r>
            <a:r>
              <a:rPr lang="en-US" dirty="0" err="1"/>
              <a:t>dữ</a:t>
            </a:r>
            <a:r>
              <a:rPr lang="en-US" dirty="0"/>
              <a:t> </a:t>
            </a:r>
            <a:r>
              <a:rPr lang="en-US" dirty="0" err="1"/>
              <a:t>liệu</a:t>
            </a:r>
            <a:endParaRPr lang="en-US" dirty="0"/>
          </a:p>
          <a:p>
            <a:pPr>
              <a:buFont typeface="Arial" panose="020B0604020202020204" pitchFamily="34" charset="0"/>
              <a:buChar char="•"/>
            </a:pPr>
            <a:r>
              <a:rPr lang="vi-VN" dirty="0"/>
              <a:t>Đảm bảo khả năng truy xuất đồng thời của nhiều người dùng trên dữ liệu</a:t>
            </a:r>
            <a:endParaRPr lang="en-US" dirty="0"/>
          </a:p>
          <a:p>
            <a:pPr>
              <a:buFont typeface="Arial" panose="020B0604020202020204" pitchFamily="34" charset="0"/>
              <a:buChar char="•"/>
            </a:pPr>
            <a:r>
              <a:rPr lang="vi-VN" dirty="0"/>
              <a:t>Linh hoạt thay đổi theo nhu cầu của người dùng</a:t>
            </a:r>
            <a:endParaRPr lang="en-US" dirty="0"/>
          </a:p>
          <a:p>
            <a:pPr>
              <a:buFont typeface="Arial" panose="020B0604020202020204" pitchFamily="34" charset="0"/>
              <a:buChar char="•"/>
            </a:pPr>
            <a:r>
              <a:rPr lang="vi-VN" dirty="0"/>
              <a:t>Công tác quản lí dễ dàng hơn</a:t>
            </a:r>
            <a:endParaRPr lang="en-US" dirty="0"/>
          </a:p>
          <a:p>
            <a:pPr>
              <a:buFont typeface="Arial" panose="020B0604020202020204" pitchFamily="34" charset="0"/>
              <a:buChar char="•"/>
            </a:pPr>
            <a:endParaRPr lang="en-US" dirty="0"/>
          </a:p>
        </p:txBody>
      </p:sp>
      <p:sp>
        <p:nvSpPr>
          <p:cNvPr id="6" name="AutoShape 2" descr="database-la-gi">
            <a:extLst>
              <a:ext uri="{FF2B5EF4-FFF2-40B4-BE49-F238E27FC236}">
                <a16:creationId xmlns:a16="http://schemas.microsoft.com/office/drawing/2014/main" id="{4E846822-128D-4248-B95D-41662BBF15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93B8B9B-2B9C-4B58-B116-F8BE5F9C0608}"/>
              </a:ext>
            </a:extLst>
          </p:cNvPr>
          <p:cNvPicPr>
            <a:picLocks noChangeAspect="1"/>
          </p:cNvPicPr>
          <p:nvPr/>
        </p:nvPicPr>
        <p:blipFill>
          <a:blip r:embed="rId2"/>
          <a:stretch>
            <a:fillRect/>
          </a:stretch>
        </p:blipFill>
        <p:spPr>
          <a:xfrm>
            <a:off x="1668380" y="3517900"/>
            <a:ext cx="6090704" cy="2819400"/>
          </a:xfrm>
          <a:prstGeom prst="rect">
            <a:avLst/>
          </a:prstGeom>
        </p:spPr>
      </p:pic>
    </p:spTree>
    <p:extLst>
      <p:ext uri="{BB962C8B-B14F-4D97-AF65-F5344CB8AC3E}">
        <p14:creationId xmlns:p14="http://schemas.microsoft.com/office/powerpoint/2010/main" val="10585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925F-C147-482A-BF02-6BA42F94A9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MỘT SỐ THAO TÁC TRONG SQL</a:t>
            </a:r>
          </a:p>
        </p:txBody>
      </p:sp>
      <p:sp>
        <p:nvSpPr>
          <p:cNvPr id="3" name="Content Placeholder 2">
            <a:extLst>
              <a:ext uri="{FF2B5EF4-FFF2-40B4-BE49-F238E27FC236}">
                <a16:creationId xmlns:a16="http://schemas.microsoft.com/office/drawing/2014/main" id="{2CCBBA37-DB58-4C23-AEE9-971AA406BA48}"/>
              </a:ext>
            </a:extLst>
          </p:cNvPr>
          <p:cNvSpPr>
            <a:spLocks noGrp="1"/>
          </p:cNvSpPr>
          <p:nvPr>
            <p:ph idx="1"/>
          </p:nvPr>
        </p:nvSpPr>
        <p:spPr>
          <a:xfrm>
            <a:off x="677334" y="1544715"/>
            <a:ext cx="8596668" cy="4496647"/>
          </a:xfrm>
        </p:spPr>
        <p:txBody>
          <a:bodyPr/>
          <a:lstStyle/>
          <a:p>
            <a:pPr>
              <a:buFont typeface="Arial" panose="020B0604020202020204" pitchFamily="34" charset="0"/>
              <a:buChar char="•"/>
            </a:pPr>
            <a:r>
              <a:rPr lang="en-US" dirty="0" err="1"/>
              <a:t>Câu</a:t>
            </a:r>
            <a:r>
              <a:rPr lang="en-US" dirty="0"/>
              <a:t> </a:t>
            </a:r>
            <a:r>
              <a:rPr lang="en-US" dirty="0" err="1"/>
              <a:t>lệnh</a:t>
            </a:r>
            <a:r>
              <a:rPr lang="en-US" dirty="0"/>
              <a:t> SELECT: </a:t>
            </a:r>
            <a:r>
              <a:rPr lang="en-US" dirty="0" err="1"/>
              <a:t>Truy</a:t>
            </a:r>
            <a:r>
              <a:rPr lang="en-US" dirty="0"/>
              <a:t> </a:t>
            </a:r>
            <a:r>
              <a:rPr lang="en-US" dirty="0" err="1"/>
              <a:t>xuất</a:t>
            </a:r>
            <a:r>
              <a:rPr lang="en-US" dirty="0"/>
              <a:t> </a:t>
            </a:r>
            <a:r>
              <a:rPr lang="en-US" dirty="0" err="1"/>
              <a:t>dữ</a:t>
            </a:r>
            <a:r>
              <a:rPr lang="en-US" dirty="0"/>
              <a:t> </a:t>
            </a:r>
            <a:r>
              <a:rPr lang="en-US" dirty="0" err="1"/>
              <a:t>liệu</a:t>
            </a:r>
            <a:endParaRPr lang="en-US" dirty="0"/>
          </a:p>
          <a:p>
            <a:pPr marL="0" indent="0">
              <a:buNone/>
            </a:pPr>
            <a:endParaRPr lang="en-US" dirty="0"/>
          </a:p>
          <a:p>
            <a:pPr>
              <a:buFont typeface="Arial" panose="020B0604020202020204" pitchFamily="34" charset="0"/>
              <a:buChar char="•"/>
            </a:pPr>
            <a:r>
              <a:rPr lang="en-US" dirty="0" err="1"/>
              <a:t>Câu</a:t>
            </a:r>
            <a:r>
              <a:rPr lang="en-US" dirty="0"/>
              <a:t> </a:t>
            </a:r>
            <a:r>
              <a:rPr lang="en-US" dirty="0" err="1"/>
              <a:t>lệnh</a:t>
            </a:r>
            <a:r>
              <a:rPr lang="en-US" dirty="0"/>
              <a:t> INSERT: </a:t>
            </a:r>
            <a:r>
              <a:rPr lang="en-US" dirty="0" err="1"/>
              <a:t>Bổ</a:t>
            </a:r>
            <a:r>
              <a:rPr lang="en-US" dirty="0"/>
              <a:t> sung </a:t>
            </a:r>
            <a:r>
              <a:rPr lang="en-US" dirty="0" err="1"/>
              <a:t>dữ</a:t>
            </a:r>
            <a:r>
              <a:rPr lang="en-US" dirty="0"/>
              <a:t> </a:t>
            </a:r>
            <a:r>
              <a:rPr lang="en-US" dirty="0" err="1"/>
              <a:t>liệu</a:t>
            </a:r>
            <a:endParaRPr lang="en-US" dirty="0"/>
          </a:p>
          <a:p>
            <a:pPr marL="0" indent="0">
              <a:buNone/>
            </a:pPr>
            <a:endParaRPr lang="en-US" dirty="0"/>
          </a:p>
          <a:p>
            <a:pPr marL="0" indent="0">
              <a:buNone/>
            </a:pPr>
            <a:endParaRPr lang="en-US" dirty="0"/>
          </a:p>
          <a:p>
            <a:pPr>
              <a:buFont typeface="Arial" panose="020B0604020202020204" pitchFamily="34" charset="0"/>
              <a:buChar char="•"/>
            </a:pPr>
            <a:r>
              <a:rPr lang="en-US" dirty="0" err="1"/>
              <a:t>Câu</a:t>
            </a:r>
            <a:r>
              <a:rPr lang="en-US" dirty="0"/>
              <a:t> </a:t>
            </a:r>
            <a:r>
              <a:rPr lang="en-US" dirty="0" err="1"/>
              <a:t>lệnh</a:t>
            </a:r>
            <a:r>
              <a:rPr lang="en-US" dirty="0"/>
              <a:t> UPDATE: </a:t>
            </a:r>
            <a:r>
              <a:rPr lang="en-US" dirty="0" err="1"/>
              <a:t>Cập</a:t>
            </a:r>
            <a:r>
              <a:rPr lang="en-US" dirty="0"/>
              <a:t> </a:t>
            </a:r>
            <a:r>
              <a:rPr lang="en-US" dirty="0" err="1"/>
              <a:t>nhật</a:t>
            </a:r>
            <a:r>
              <a:rPr lang="en-US" dirty="0"/>
              <a:t> </a:t>
            </a:r>
            <a:r>
              <a:rPr lang="en-US" dirty="0" err="1"/>
              <a:t>dữ</a:t>
            </a:r>
            <a:r>
              <a:rPr lang="en-US" dirty="0"/>
              <a:t> </a:t>
            </a:r>
            <a:r>
              <a:rPr lang="en-US" dirty="0" err="1"/>
              <a:t>liệu</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err="1"/>
              <a:t>Câu</a:t>
            </a:r>
            <a:r>
              <a:rPr lang="en-US" dirty="0"/>
              <a:t> </a:t>
            </a:r>
            <a:r>
              <a:rPr lang="en-US" dirty="0" err="1"/>
              <a:t>lệnh</a:t>
            </a:r>
            <a:r>
              <a:rPr lang="en-US" dirty="0"/>
              <a:t> DELETE: </a:t>
            </a:r>
            <a:r>
              <a:rPr lang="en-US" dirty="0" err="1"/>
              <a:t>Xóa</a:t>
            </a:r>
            <a:r>
              <a:rPr lang="en-US" dirty="0"/>
              <a:t> </a:t>
            </a:r>
            <a:r>
              <a:rPr lang="en-US" dirty="0" err="1"/>
              <a:t>dữ</a:t>
            </a:r>
            <a:r>
              <a:rPr lang="en-US" dirty="0"/>
              <a:t> </a:t>
            </a:r>
            <a:r>
              <a:rPr lang="en-US" dirty="0" err="1"/>
              <a:t>liệu</a:t>
            </a:r>
            <a:endParaRPr lang="en-US" dirty="0"/>
          </a:p>
          <a:p>
            <a:pPr marL="0" indent="0">
              <a:buNone/>
            </a:pPr>
            <a:endParaRPr lang="en-US" dirty="0"/>
          </a:p>
          <a:p>
            <a:pPr>
              <a:buFont typeface="Arial" panose="020B0604020202020204" pitchFamily="34" charset="0"/>
              <a:buChar char="•"/>
            </a:pPr>
            <a:r>
              <a:rPr lang="en-US" dirty="0" err="1"/>
              <a:t>Câu</a:t>
            </a:r>
            <a:r>
              <a:rPr lang="en-US" dirty="0"/>
              <a:t> </a:t>
            </a:r>
            <a:r>
              <a:rPr lang="en-US" dirty="0" err="1"/>
              <a:t>lệnh</a:t>
            </a:r>
            <a:r>
              <a:rPr lang="en-US" dirty="0"/>
              <a:t> TRUNCATE: </a:t>
            </a:r>
            <a:r>
              <a:rPr lang="en-US" dirty="0" err="1"/>
              <a:t>Xóa</a:t>
            </a:r>
            <a:r>
              <a:rPr lang="en-US" dirty="0"/>
              <a:t> </a:t>
            </a:r>
            <a:r>
              <a:rPr lang="en-US" dirty="0" err="1"/>
              <a:t>toàn</a:t>
            </a:r>
            <a:r>
              <a:rPr lang="en-US" dirty="0"/>
              <a:t> </a:t>
            </a:r>
            <a:r>
              <a:rPr lang="en-US" dirty="0" err="1"/>
              <a:t>bộ</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bảng</a:t>
            </a:r>
            <a:endParaRPr lang="en-US" dirty="0"/>
          </a:p>
          <a:p>
            <a:pPr>
              <a:buFont typeface="Arial" panose="020B0604020202020204" pitchFamily="34" charset="0"/>
              <a:buChar char="•"/>
            </a:pPr>
            <a:endParaRPr lang="en-US" dirty="0"/>
          </a:p>
          <a:p>
            <a:pPr marL="0" indent="0">
              <a:buNone/>
            </a:pPr>
            <a:endParaRPr lang="en-US" dirty="0"/>
          </a:p>
        </p:txBody>
      </p:sp>
      <p:pic>
        <p:nvPicPr>
          <p:cNvPr id="5" name="Picture 4">
            <a:extLst>
              <a:ext uri="{FF2B5EF4-FFF2-40B4-BE49-F238E27FC236}">
                <a16:creationId xmlns:a16="http://schemas.microsoft.com/office/drawing/2014/main" id="{FE7AB1F3-747D-403F-B254-562A7832B99D}"/>
              </a:ext>
            </a:extLst>
          </p:cNvPr>
          <p:cNvPicPr>
            <a:picLocks noChangeAspect="1"/>
          </p:cNvPicPr>
          <p:nvPr/>
        </p:nvPicPr>
        <p:blipFill>
          <a:blip r:embed="rId2"/>
          <a:stretch>
            <a:fillRect/>
          </a:stretch>
        </p:blipFill>
        <p:spPr>
          <a:xfrm>
            <a:off x="819378" y="1930401"/>
            <a:ext cx="6353780" cy="439938"/>
          </a:xfrm>
          <a:prstGeom prst="rect">
            <a:avLst/>
          </a:prstGeom>
        </p:spPr>
      </p:pic>
      <p:pic>
        <p:nvPicPr>
          <p:cNvPr id="7" name="Picture 6">
            <a:extLst>
              <a:ext uri="{FF2B5EF4-FFF2-40B4-BE49-F238E27FC236}">
                <a16:creationId xmlns:a16="http://schemas.microsoft.com/office/drawing/2014/main" id="{8100E924-A4CB-4172-A183-21D6F47F371B}"/>
              </a:ext>
            </a:extLst>
          </p:cNvPr>
          <p:cNvPicPr>
            <a:picLocks noChangeAspect="1"/>
          </p:cNvPicPr>
          <p:nvPr/>
        </p:nvPicPr>
        <p:blipFill>
          <a:blip r:embed="rId3"/>
          <a:stretch>
            <a:fillRect/>
          </a:stretch>
        </p:blipFill>
        <p:spPr>
          <a:xfrm>
            <a:off x="819378" y="2777077"/>
            <a:ext cx="6353780" cy="651923"/>
          </a:xfrm>
          <a:prstGeom prst="rect">
            <a:avLst/>
          </a:prstGeom>
        </p:spPr>
      </p:pic>
      <p:pic>
        <p:nvPicPr>
          <p:cNvPr id="9" name="Picture 8">
            <a:extLst>
              <a:ext uri="{FF2B5EF4-FFF2-40B4-BE49-F238E27FC236}">
                <a16:creationId xmlns:a16="http://schemas.microsoft.com/office/drawing/2014/main" id="{37BF4465-2936-4ED6-8565-B50A1BC13C42}"/>
              </a:ext>
            </a:extLst>
          </p:cNvPr>
          <p:cNvPicPr>
            <a:picLocks noChangeAspect="1"/>
          </p:cNvPicPr>
          <p:nvPr/>
        </p:nvPicPr>
        <p:blipFill>
          <a:blip r:embed="rId4"/>
          <a:stretch>
            <a:fillRect/>
          </a:stretch>
        </p:blipFill>
        <p:spPr>
          <a:xfrm>
            <a:off x="819379" y="3896865"/>
            <a:ext cx="6353780" cy="467251"/>
          </a:xfrm>
          <a:prstGeom prst="rect">
            <a:avLst/>
          </a:prstGeom>
        </p:spPr>
      </p:pic>
      <p:pic>
        <p:nvPicPr>
          <p:cNvPr id="11" name="Picture 10">
            <a:extLst>
              <a:ext uri="{FF2B5EF4-FFF2-40B4-BE49-F238E27FC236}">
                <a16:creationId xmlns:a16="http://schemas.microsoft.com/office/drawing/2014/main" id="{61AB941F-CA32-46ED-A92A-A8AD783792B9}"/>
              </a:ext>
            </a:extLst>
          </p:cNvPr>
          <p:cNvPicPr>
            <a:picLocks noChangeAspect="1"/>
          </p:cNvPicPr>
          <p:nvPr/>
        </p:nvPicPr>
        <p:blipFill>
          <a:blip r:embed="rId5"/>
          <a:stretch>
            <a:fillRect/>
          </a:stretch>
        </p:blipFill>
        <p:spPr>
          <a:xfrm>
            <a:off x="819379" y="4694888"/>
            <a:ext cx="6353780" cy="439939"/>
          </a:xfrm>
          <a:prstGeom prst="rect">
            <a:avLst/>
          </a:prstGeom>
        </p:spPr>
      </p:pic>
      <p:pic>
        <p:nvPicPr>
          <p:cNvPr id="13" name="Picture 12">
            <a:extLst>
              <a:ext uri="{FF2B5EF4-FFF2-40B4-BE49-F238E27FC236}">
                <a16:creationId xmlns:a16="http://schemas.microsoft.com/office/drawing/2014/main" id="{D7BA5A30-68DC-4BA0-BDAD-E3A0EDF9BE28}"/>
              </a:ext>
            </a:extLst>
          </p:cNvPr>
          <p:cNvPicPr>
            <a:picLocks noChangeAspect="1"/>
          </p:cNvPicPr>
          <p:nvPr/>
        </p:nvPicPr>
        <p:blipFill>
          <a:blip r:embed="rId6"/>
          <a:stretch>
            <a:fillRect/>
          </a:stretch>
        </p:blipFill>
        <p:spPr>
          <a:xfrm>
            <a:off x="819378" y="5491459"/>
            <a:ext cx="6353780" cy="419158"/>
          </a:xfrm>
          <a:prstGeom prst="rect">
            <a:avLst/>
          </a:prstGeom>
        </p:spPr>
      </p:pic>
    </p:spTree>
    <p:extLst>
      <p:ext uri="{BB962C8B-B14F-4D97-AF65-F5344CB8AC3E}">
        <p14:creationId xmlns:p14="http://schemas.microsoft.com/office/powerpoint/2010/main" val="53215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925F-C147-482A-BF02-6BA42F94A9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MỘT SỐ THAO TÁC TRONG SQL</a:t>
            </a:r>
          </a:p>
        </p:txBody>
      </p:sp>
      <p:sp>
        <p:nvSpPr>
          <p:cNvPr id="3" name="Content Placeholder 2">
            <a:extLst>
              <a:ext uri="{FF2B5EF4-FFF2-40B4-BE49-F238E27FC236}">
                <a16:creationId xmlns:a16="http://schemas.microsoft.com/office/drawing/2014/main" id="{2CCBBA37-DB58-4C23-AEE9-971AA406BA48}"/>
              </a:ext>
            </a:extLst>
          </p:cNvPr>
          <p:cNvSpPr>
            <a:spLocks noGrp="1"/>
          </p:cNvSpPr>
          <p:nvPr>
            <p:ph idx="1"/>
          </p:nvPr>
        </p:nvSpPr>
        <p:spPr>
          <a:xfrm>
            <a:off x="677334" y="1544715"/>
            <a:ext cx="8596668" cy="4496647"/>
          </a:xfrm>
        </p:spPr>
        <p:txBody>
          <a:bodyPr/>
          <a:lstStyle/>
          <a:p>
            <a:pPr>
              <a:buFont typeface="Arial" panose="020B0604020202020204" pitchFamily="34" charset="0"/>
              <a:buChar char="•"/>
            </a:pPr>
            <a:r>
              <a:rPr lang="en-US" dirty="0" err="1"/>
              <a:t>Câu</a:t>
            </a:r>
            <a:r>
              <a:rPr lang="en-US" dirty="0"/>
              <a:t> </a:t>
            </a:r>
            <a:r>
              <a:rPr lang="en-US" dirty="0" err="1"/>
              <a:t>lệnh</a:t>
            </a:r>
            <a:r>
              <a:rPr lang="en-US" dirty="0"/>
              <a:t> JOIN: </a:t>
            </a:r>
            <a:r>
              <a:rPr lang="vi-VN" b="0" i="0" dirty="0">
                <a:effectLst/>
                <a:latin typeface="Arial" panose="020B0604020202020204" pitchFamily="34" charset="0"/>
              </a:rPr>
              <a:t>được dùng để lấy dữ liệu từ nhiều bảng, xảy ra khi 2 hoặc nhiều bảng được kết nối với nhau trong một lệnh SQL</a:t>
            </a:r>
            <a:endParaRPr lang="en-US" dirty="0"/>
          </a:p>
          <a:p>
            <a:pPr marL="0" indent="0">
              <a:buNone/>
            </a:pPr>
            <a:r>
              <a:rPr lang="en-US" dirty="0"/>
              <a:t>+ INNER JOIN</a:t>
            </a:r>
          </a:p>
          <a:p>
            <a:pPr marL="0" indent="0">
              <a:buNone/>
            </a:pPr>
            <a:endParaRPr lang="en-US" dirty="0"/>
          </a:p>
          <a:p>
            <a:pPr marL="0" indent="0">
              <a:buNone/>
            </a:pPr>
            <a:endParaRPr lang="en-US" dirty="0"/>
          </a:p>
          <a:p>
            <a:pPr marL="0" indent="0">
              <a:buNone/>
            </a:pPr>
            <a:endParaRPr lang="en-US" dirty="0"/>
          </a:p>
          <a:p>
            <a:pPr marL="0" indent="0">
              <a:buNone/>
            </a:pPr>
            <a:r>
              <a:rPr lang="en-US" dirty="0"/>
              <a:t>+ LEFT JOIN</a:t>
            </a:r>
          </a:p>
          <a:p>
            <a:pPr marL="0" indent="0">
              <a:buNone/>
            </a:pPr>
            <a:endParaRPr lang="en-US" dirty="0"/>
          </a:p>
        </p:txBody>
      </p:sp>
      <p:pic>
        <p:nvPicPr>
          <p:cNvPr id="6" name="Picture 5">
            <a:extLst>
              <a:ext uri="{FF2B5EF4-FFF2-40B4-BE49-F238E27FC236}">
                <a16:creationId xmlns:a16="http://schemas.microsoft.com/office/drawing/2014/main" id="{2AC41210-DC56-44FD-8C10-53A207CAE475}"/>
              </a:ext>
            </a:extLst>
          </p:cNvPr>
          <p:cNvPicPr>
            <a:picLocks noChangeAspect="1"/>
          </p:cNvPicPr>
          <p:nvPr/>
        </p:nvPicPr>
        <p:blipFill>
          <a:blip r:embed="rId2"/>
          <a:stretch>
            <a:fillRect/>
          </a:stretch>
        </p:blipFill>
        <p:spPr>
          <a:xfrm>
            <a:off x="847744" y="2583193"/>
            <a:ext cx="3182718" cy="1144337"/>
          </a:xfrm>
          <a:prstGeom prst="rect">
            <a:avLst/>
          </a:prstGeom>
        </p:spPr>
      </p:pic>
      <p:pic>
        <p:nvPicPr>
          <p:cNvPr id="10" name="Picture 9">
            <a:extLst>
              <a:ext uri="{FF2B5EF4-FFF2-40B4-BE49-F238E27FC236}">
                <a16:creationId xmlns:a16="http://schemas.microsoft.com/office/drawing/2014/main" id="{A7153983-426C-4C37-A72E-DEFAED6653B9}"/>
              </a:ext>
            </a:extLst>
          </p:cNvPr>
          <p:cNvPicPr>
            <a:picLocks noChangeAspect="1"/>
          </p:cNvPicPr>
          <p:nvPr/>
        </p:nvPicPr>
        <p:blipFill>
          <a:blip r:embed="rId3"/>
          <a:stretch>
            <a:fillRect/>
          </a:stretch>
        </p:blipFill>
        <p:spPr>
          <a:xfrm>
            <a:off x="4603219" y="2406729"/>
            <a:ext cx="2401263" cy="1320801"/>
          </a:xfrm>
          <a:prstGeom prst="rect">
            <a:avLst/>
          </a:prstGeom>
        </p:spPr>
      </p:pic>
      <p:pic>
        <p:nvPicPr>
          <p:cNvPr id="14" name="Picture 13">
            <a:extLst>
              <a:ext uri="{FF2B5EF4-FFF2-40B4-BE49-F238E27FC236}">
                <a16:creationId xmlns:a16="http://schemas.microsoft.com/office/drawing/2014/main" id="{F5B1DF90-9D29-4E1B-BC5E-4A9BAD70B8DB}"/>
              </a:ext>
            </a:extLst>
          </p:cNvPr>
          <p:cNvPicPr>
            <a:picLocks noChangeAspect="1"/>
          </p:cNvPicPr>
          <p:nvPr/>
        </p:nvPicPr>
        <p:blipFill>
          <a:blip r:embed="rId4"/>
          <a:stretch>
            <a:fillRect/>
          </a:stretch>
        </p:blipFill>
        <p:spPr>
          <a:xfrm>
            <a:off x="847743" y="4125174"/>
            <a:ext cx="3182718" cy="1200318"/>
          </a:xfrm>
          <a:prstGeom prst="rect">
            <a:avLst/>
          </a:prstGeom>
        </p:spPr>
      </p:pic>
      <p:pic>
        <p:nvPicPr>
          <p:cNvPr id="16" name="Picture 15">
            <a:extLst>
              <a:ext uri="{FF2B5EF4-FFF2-40B4-BE49-F238E27FC236}">
                <a16:creationId xmlns:a16="http://schemas.microsoft.com/office/drawing/2014/main" id="{4759427F-4909-4676-9D9C-1FC5816F522D}"/>
              </a:ext>
            </a:extLst>
          </p:cNvPr>
          <p:cNvPicPr>
            <a:picLocks noChangeAspect="1"/>
          </p:cNvPicPr>
          <p:nvPr/>
        </p:nvPicPr>
        <p:blipFill>
          <a:blip r:embed="rId5"/>
          <a:stretch>
            <a:fillRect/>
          </a:stretch>
        </p:blipFill>
        <p:spPr>
          <a:xfrm>
            <a:off x="4603219" y="4004691"/>
            <a:ext cx="2401263" cy="1320801"/>
          </a:xfrm>
          <a:prstGeom prst="rect">
            <a:avLst/>
          </a:prstGeom>
        </p:spPr>
      </p:pic>
    </p:spTree>
    <p:extLst>
      <p:ext uri="{BB962C8B-B14F-4D97-AF65-F5344CB8AC3E}">
        <p14:creationId xmlns:p14="http://schemas.microsoft.com/office/powerpoint/2010/main" val="307586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925F-C147-482A-BF02-6BA42F94A92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MỘT SỐ THAO TÁC TRONG SQL</a:t>
            </a:r>
          </a:p>
        </p:txBody>
      </p:sp>
      <p:sp>
        <p:nvSpPr>
          <p:cNvPr id="3" name="Content Placeholder 2">
            <a:extLst>
              <a:ext uri="{FF2B5EF4-FFF2-40B4-BE49-F238E27FC236}">
                <a16:creationId xmlns:a16="http://schemas.microsoft.com/office/drawing/2014/main" id="{2CCBBA37-DB58-4C23-AEE9-971AA406BA48}"/>
              </a:ext>
            </a:extLst>
          </p:cNvPr>
          <p:cNvSpPr>
            <a:spLocks noGrp="1"/>
          </p:cNvSpPr>
          <p:nvPr>
            <p:ph idx="1"/>
          </p:nvPr>
        </p:nvSpPr>
        <p:spPr>
          <a:xfrm>
            <a:off x="677334" y="1544715"/>
            <a:ext cx="8596668" cy="4496647"/>
          </a:xfrm>
        </p:spPr>
        <p:txBody>
          <a:bodyPr/>
          <a:lstStyle/>
          <a:p>
            <a:pPr>
              <a:buFont typeface="Arial" panose="020B0604020202020204" pitchFamily="34" charset="0"/>
              <a:buChar char="•"/>
            </a:pPr>
            <a:r>
              <a:rPr lang="en-US" dirty="0" err="1"/>
              <a:t>Câu</a:t>
            </a:r>
            <a:r>
              <a:rPr lang="en-US" dirty="0"/>
              <a:t> </a:t>
            </a:r>
            <a:r>
              <a:rPr lang="en-US" dirty="0" err="1"/>
              <a:t>lệnh</a:t>
            </a:r>
            <a:r>
              <a:rPr lang="en-US" dirty="0"/>
              <a:t> JOIN: </a:t>
            </a:r>
            <a:r>
              <a:rPr lang="vi-VN" b="0" i="0" dirty="0">
                <a:effectLst/>
                <a:latin typeface="Arial" panose="020B0604020202020204" pitchFamily="34" charset="0"/>
              </a:rPr>
              <a:t>được dùng để lấy dữ liệu từ nhiều bảng, xảy ra khi 2 hoặc nhiều bảng được kết nối với nhau trong một lệnh SQL</a:t>
            </a:r>
            <a:endParaRPr lang="en-US" dirty="0"/>
          </a:p>
          <a:p>
            <a:pPr marL="0" indent="0">
              <a:buNone/>
            </a:pPr>
            <a:r>
              <a:rPr lang="en-US" dirty="0"/>
              <a:t>+ RIGHT JOIN</a:t>
            </a:r>
          </a:p>
          <a:p>
            <a:pPr marL="0" indent="0">
              <a:buNone/>
            </a:pPr>
            <a:endParaRPr lang="en-US" dirty="0"/>
          </a:p>
          <a:p>
            <a:pPr marL="0" indent="0">
              <a:buNone/>
            </a:pPr>
            <a:endParaRPr lang="en-US" dirty="0"/>
          </a:p>
          <a:p>
            <a:pPr marL="0" indent="0">
              <a:buNone/>
            </a:pPr>
            <a:endParaRPr lang="en-US" dirty="0"/>
          </a:p>
          <a:p>
            <a:pPr marL="0" indent="0">
              <a:buNone/>
            </a:pPr>
            <a:r>
              <a:rPr lang="en-US" dirty="0"/>
              <a:t>+ FULL JOIN</a:t>
            </a:r>
          </a:p>
          <a:p>
            <a:pPr marL="0" indent="0">
              <a:buNone/>
            </a:pPr>
            <a:endParaRPr lang="en-US" dirty="0"/>
          </a:p>
        </p:txBody>
      </p:sp>
      <p:pic>
        <p:nvPicPr>
          <p:cNvPr id="5" name="Picture 4">
            <a:extLst>
              <a:ext uri="{FF2B5EF4-FFF2-40B4-BE49-F238E27FC236}">
                <a16:creationId xmlns:a16="http://schemas.microsoft.com/office/drawing/2014/main" id="{1678CC50-5AFA-4491-9F25-944EA3F93766}"/>
              </a:ext>
            </a:extLst>
          </p:cNvPr>
          <p:cNvPicPr>
            <a:picLocks noChangeAspect="1"/>
          </p:cNvPicPr>
          <p:nvPr/>
        </p:nvPicPr>
        <p:blipFill>
          <a:blip r:embed="rId2"/>
          <a:stretch>
            <a:fillRect/>
          </a:stretch>
        </p:blipFill>
        <p:spPr>
          <a:xfrm>
            <a:off x="847743" y="2649878"/>
            <a:ext cx="2810267" cy="1143160"/>
          </a:xfrm>
          <a:prstGeom prst="rect">
            <a:avLst/>
          </a:prstGeom>
        </p:spPr>
      </p:pic>
      <p:pic>
        <p:nvPicPr>
          <p:cNvPr id="8" name="Picture 7">
            <a:extLst>
              <a:ext uri="{FF2B5EF4-FFF2-40B4-BE49-F238E27FC236}">
                <a16:creationId xmlns:a16="http://schemas.microsoft.com/office/drawing/2014/main" id="{068F05D1-1FDB-407C-8512-CB617D285AD6}"/>
              </a:ext>
            </a:extLst>
          </p:cNvPr>
          <p:cNvPicPr>
            <a:picLocks noChangeAspect="1"/>
          </p:cNvPicPr>
          <p:nvPr/>
        </p:nvPicPr>
        <p:blipFill>
          <a:blip r:embed="rId3"/>
          <a:stretch>
            <a:fillRect/>
          </a:stretch>
        </p:blipFill>
        <p:spPr>
          <a:xfrm>
            <a:off x="4603219" y="2472237"/>
            <a:ext cx="2401263" cy="1320801"/>
          </a:xfrm>
          <a:prstGeom prst="rect">
            <a:avLst/>
          </a:prstGeom>
        </p:spPr>
      </p:pic>
      <p:pic>
        <p:nvPicPr>
          <p:cNvPr id="11" name="Picture 10">
            <a:extLst>
              <a:ext uri="{FF2B5EF4-FFF2-40B4-BE49-F238E27FC236}">
                <a16:creationId xmlns:a16="http://schemas.microsoft.com/office/drawing/2014/main" id="{2BEC6815-9DD1-4C4A-8102-BAAE4DA999A2}"/>
              </a:ext>
            </a:extLst>
          </p:cNvPr>
          <p:cNvPicPr>
            <a:picLocks noChangeAspect="1"/>
          </p:cNvPicPr>
          <p:nvPr/>
        </p:nvPicPr>
        <p:blipFill>
          <a:blip r:embed="rId4"/>
          <a:stretch>
            <a:fillRect/>
          </a:stretch>
        </p:blipFill>
        <p:spPr>
          <a:xfrm>
            <a:off x="847743" y="4234979"/>
            <a:ext cx="2810267" cy="1228896"/>
          </a:xfrm>
          <a:prstGeom prst="rect">
            <a:avLst/>
          </a:prstGeom>
        </p:spPr>
      </p:pic>
      <p:pic>
        <p:nvPicPr>
          <p:cNvPr id="13" name="Picture 12">
            <a:extLst>
              <a:ext uri="{FF2B5EF4-FFF2-40B4-BE49-F238E27FC236}">
                <a16:creationId xmlns:a16="http://schemas.microsoft.com/office/drawing/2014/main" id="{DE2EE14D-A807-48FE-861D-206C7F2FE44F}"/>
              </a:ext>
            </a:extLst>
          </p:cNvPr>
          <p:cNvPicPr>
            <a:picLocks noChangeAspect="1"/>
          </p:cNvPicPr>
          <p:nvPr/>
        </p:nvPicPr>
        <p:blipFill>
          <a:blip r:embed="rId5"/>
          <a:stretch>
            <a:fillRect/>
          </a:stretch>
        </p:blipFill>
        <p:spPr>
          <a:xfrm>
            <a:off x="4603219" y="4143073"/>
            <a:ext cx="2401263" cy="1320802"/>
          </a:xfrm>
          <a:prstGeom prst="rect">
            <a:avLst/>
          </a:prstGeom>
        </p:spPr>
      </p:pic>
    </p:spTree>
    <p:extLst>
      <p:ext uri="{BB962C8B-B14F-4D97-AF65-F5344CB8AC3E}">
        <p14:creationId xmlns:p14="http://schemas.microsoft.com/office/powerpoint/2010/main" val="227680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8565-1FCB-4C95-86CA-4C377614439C}"/>
              </a:ext>
            </a:extLst>
          </p:cNvPr>
          <p:cNvSpPr>
            <a:spLocks noGrp="1"/>
          </p:cNvSpPr>
          <p:nvPr>
            <p:ph type="ctrTitle"/>
          </p:nvPr>
        </p:nvSpPr>
        <p:spPr/>
        <p:txBody>
          <a:bodyPr/>
          <a:lstStyle/>
          <a:p>
            <a:pPr algn="ctr"/>
            <a:r>
              <a:rPr lang="en-US" sz="4000" b="1" dirty="0">
                <a:latin typeface="Times New Roman" panose="02020603050405020304" pitchFamily="18" charset="0"/>
                <a:cs typeface="Times New Roman" panose="02020603050405020304" pitchFamily="18" charset="0"/>
              </a:rPr>
              <a:t>CÁC LOẠI THƯ VIỆN</a:t>
            </a:r>
          </a:p>
        </p:txBody>
      </p:sp>
      <p:sp>
        <p:nvSpPr>
          <p:cNvPr id="3" name="Subtitle 2">
            <a:extLst>
              <a:ext uri="{FF2B5EF4-FFF2-40B4-BE49-F238E27FC236}">
                <a16:creationId xmlns:a16="http://schemas.microsoft.com/office/drawing/2014/main" id="{4B701216-24B3-4470-8AD5-CB5D07F2BDB1}"/>
              </a:ext>
            </a:extLst>
          </p:cNvPr>
          <p:cNvSpPr>
            <a:spLocks noGrp="1"/>
          </p:cNvSpPr>
          <p:nvPr>
            <p:ph type="subTitle" idx="1"/>
          </p:nvPr>
        </p:nvSpPr>
        <p:spPr>
          <a:xfrm>
            <a:off x="1507067" y="4234649"/>
            <a:ext cx="7766936" cy="1038687"/>
          </a:xfrm>
        </p:spPr>
        <p:txBody>
          <a:bodyPr>
            <a:normAutofit fontScale="92500" lnSpcReduction="20000"/>
          </a:bodyPr>
          <a:lstStyle/>
          <a:p>
            <a:endParaRPr lang="en-US" dirty="0"/>
          </a:p>
          <a:p>
            <a:endParaRPr lang="en-US" dirty="0"/>
          </a:p>
          <a:p>
            <a:r>
              <a:rPr lang="en-US" dirty="0"/>
              <a:t>RaitoYagami_26/08/2021</a:t>
            </a:r>
          </a:p>
        </p:txBody>
      </p:sp>
    </p:spTree>
    <p:extLst>
      <p:ext uri="{BB962C8B-B14F-4D97-AF65-F5344CB8AC3E}">
        <p14:creationId xmlns:p14="http://schemas.microsoft.com/office/powerpoint/2010/main" val="296242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79B9-085A-4B4D-9946-D7A3CDC9FF1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THƯ VIỆN PANDAS</a:t>
            </a:r>
          </a:p>
        </p:txBody>
      </p:sp>
      <p:sp>
        <p:nvSpPr>
          <p:cNvPr id="3" name="Content Placeholder 2">
            <a:extLst>
              <a:ext uri="{FF2B5EF4-FFF2-40B4-BE49-F238E27FC236}">
                <a16:creationId xmlns:a16="http://schemas.microsoft.com/office/drawing/2014/main" id="{A6D14493-EA92-4913-A994-6EA95649092A}"/>
              </a:ext>
            </a:extLst>
          </p:cNvPr>
          <p:cNvSpPr>
            <a:spLocks noGrp="1"/>
          </p:cNvSpPr>
          <p:nvPr>
            <p:ph idx="1"/>
          </p:nvPr>
        </p:nvSpPr>
        <p:spPr>
          <a:xfrm>
            <a:off x="677334" y="1615736"/>
            <a:ext cx="8596668" cy="4425626"/>
          </a:xfrm>
        </p:spPr>
        <p:txBody>
          <a:bodyPr>
            <a:normAutofit fontScale="92500" lnSpcReduction="10000"/>
          </a:bodyPr>
          <a:lstStyle/>
          <a:p>
            <a:pPr>
              <a:buFont typeface="Arial" panose="020B0604020202020204" pitchFamily="34" charset="0"/>
              <a:buChar char="•"/>
            </a:pPr>
            <a:r>
              <a:rPr lang="en-US" b="1" dirty="0" err="1"/>
              <a:t>Khái</a:t>
            </a:r>
            <a:r>
              <a:rPr lang="en-US" b="1" dirty="0"/>
              <a:t> </a:t>
            </a:r>
            <a:r>
              <a:rPr lang="en-US" b="1" dirty="0" err="1"/>
              <a:t>niệm</a:t>
            </a:r>
            <a:r>
              <a:rPr lang="en-US" b="1" dirty="0"/>
              <a:t>:</a:t>
            </a:r>
            <a:r>
              <a:rPr lang="en-US" dirty="0"/>
              <a:t> </a:t>
            </a:r>
            <a:r>
              <a:rPr lang="vi-VN" dirty="0"/>
              <a:t>Pandas là một thư viện mã nguồn mở được xây dựng dựa trên NumPy, sử dụng thao tác và phân tích dữ liệu, được thiết kế để cho phép làm việc với dữ liệu</a:t>
            </a:r>
            <a:r>
              <a:rPr lang="en-US" dirty="0"/>
              <a:t>. </a:t>
            </a:r>
            <a:r>
              <a:rPr lang="vi-VN" dirty="0"/>
              <a:t>Thư viện này sử dụng một cấu trúc dữ liệu riêng là Dataframe</a:t>
            </a:r>
            <a:endParaRPr lang="en-US" dirty="0"/>
          </a:p>
          <a:p>
            <a:pPr>
              <a:buFont typeface="Arial" panose="020B0604020202020204" pitchFamily="34" charset="0"/>
              <a:buChar char="•"/>
            </a:pPr>
            <a:r>
              <a:rPr lang="en-US" b="1" dirty="0" err="1"/>
              <a:t>Chức</a:t>
            </a:r>
            <a:r>
              <a:rPr lang="en-US" b="1" dirty="0"/>
              <a:t> </a:t>
            </a:r>
            <a:r>
              <a:rPr lang="en-US" b="1" dirty="0" err="1"/>
              <a:t>năng</a:t>
            </a:r>
            <a:r>
              <a:rPr lang="en-US" b="1" dirty="0"/>
              <a:t>: </a:t>
            </a:r>
          </a:p>
          <a:p>
            <a:pPr>
              <a:buFont typeface="Wingdings" panose="05000000000000000000" pitchFamily="2" charset="2"/>
              <a:buChar char="ü"/>
            </a:pPr>
            <a:r>
              <a:rPr lang="vi-VN" dirty="0"/>
              <a:t>Có thể xử lý tập dữ liệu khác nhau về định dạng: chuỗi thời gian, bảng không đồng nhất, ma trận dữ liệu</a:t>
            </a:r>
            <a:endParaRPr lang="en-US" dirty="0"/>
          </a:p>
          <a:p>
            <a:pPr>
              <a:buFont typeface="Wingdings" panose="05000000000000000000" pitchFamily="2" charset="2"/>
              <a:buChar char="ü"/>
            </a:pPr>
            <a:r>
              <a:rPr lang="vi-VN" dirty="0"/>
              <a:t>Khả năng import dữ liệu từ nhiều nguồn khác nhau như CSV, DB/SQL</a:t>
            </a:r>
            <a:endParaRPr lang="en-US" dirty="0"/>
          </a:p>
          <a:p>
            <a:pPr>
              <a:buFont typeface="Wingdings" panose="05000000000000000000" pitchFamily="2" charset="2"/>
              <a:buChar char="ü"/>
            </a:pPr>
            <a:r>
              <a:rPr lang="vi-VN" dirty="0"/>
              <a:t>Có thể xử lý vô số phép toán cho tập dữ liệu: subsetting, slicing, filtering, merging, groupBy, re-ordering, and re-shaping,..</a:t>
            </a:r>
            <a:endParaRPr lang="en-US" dirty="0"/>
          </a:p>
          <a:p>
            <a:pPr>
              <a:buFont typeface="Wingdings" panose="05000000000000000000" pitchFamily="2" charset="2"/>
              <a:buChar char="ü"/>
            </a:pPr>
            <a:r>
              <a:rPr lang="vi-VN" dirty="0"/>
              <a:t>Xử lý dữ liệu mất mát theo ý người dùng mong muốn: bỏ qua hoặc chuyển sang 0</a:t>
            </a:r>
            <a:endParaRPr lang="en-US" dirty="0"/>
          </a:p>
          <a:p>
            <a:pPr>
              <a:buFont typeface="Wingdings" panose="05000000000000000000" pitchFamily="2" charset="2"/>
              <a:buChar char="ü"/>
            </a:pPr>
            <a:r>
              <a:rPr lang="vi-VN" dirty="0"/>
              <a:t>Xử lý, phân tích dữ liệu tốt như mô hình hoá và thống kê</a:t>
            </a:r>
            <a:endParaRPr lang="en-US" dirty="0"/>
          </a:p>
          <a:p>
            <a:pPr>
              <a:buFont typeface="Wingdings" panose="05000000000000000000" pitchFamily="2" charset="2"/>
              <a:buChar char="ü"/>
            </a:pPr>
            <a:r>
              <a:rPr lang="vi-VN" dirty="0"/>
              <a:t>Tích hợp tốt với các thư viện khác của python</a:t>
            </a:r>
            <a:endParaRPr lang="en-US" dirty="0"/>
          </a:p>
          <a:p>
            <a:pPr>
              <a:buFont typeface="Wingdings" panose="05000000000000000000" pitchFamily="2" charset="2"/>
              <a:buChar char="ü"/>
            </a:pPr>
            <a:r>
              <a:rPr lang="vi-VN" dirty="0"/>
              <a:t>Cung cấp hiệu suất tốt</a:t>
            </a:r>
            <a:endParaRPr lang="en-US" dirty="0"/>
          </a:p>
        </p:txBody>
      </p:sp>
      <p:sp>
        <p:nvSpPr>
          <p:cNvPr id="6" name="AutoShape 2" descr="database-la-gi">
            <a:extLst>
              <a:ext uri="{FF2B5EF4-FFF2-40B4-BE49-F238E27FC236}">
                <a16:creationId xmlns:a16="http://schemas.microsoft.com/office/drawing/2014/main" id="{4E846822-128D-4248-B95D-41662BBF15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4324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234</TotalTime>
  <Words>1218</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Trebuchet MS</vt:lpstr>
      <vt:lpstr>Wingdings</vt:lpstr>
      <vt:lpstr>Wingdings 3</vt:lpstr>
      <vt:lpstr>Facet</vt:lpstr>
      <vt:lpstr>HỆ QUẢN TRỊ CƠ SỞ DỮ LIỆU</vt:lpstr>
      <vt:lpstr>NỘI DUNG</vt:lpstr>
      <vt:lpstr>PHÂN LOẠI DATABASE</vt:lpstr>
      <vt:lpstr>VAI TRÒ DATABASE</vt:lpstr>
      <vt:lpstr>MỘT SỐ THAO TÁC TRONG SQL</vt:lpstr>
      <vt:lpstr>MỘT SỐ THAO TÁC TRONG SQL</vt:lpstr>
      <vt:lpstr>MỘT SỐ THAO TÁC TRONG SQL</vt:lpstr>
      <vt:lpstr>CÁC LOẠI THƯ VIỆN</vt:lpstr>
      <vt:lpstr>THƯ VIỆN PANDAS</vt:lpstr>
      <vt:lpstr>THƯ VIỆN PANDAS</vt:lpstr>
      <vt:lpstr>THƯ VIỆN PANDAS</vt:lpstr>
      <vt:lpstr>THƯ VIỆN PANDAS</vt:lpstr>
      <vt:lpstr>THƯ VIỆN NUMPY</vt:lpstr>
      <vt:lpstr>THƯ VIỆN NUMPY</vt:lpstr>
      <vt:lpstr>THƯ VIỆN NUMPY</vt:lpstr>
      <vt:lpstr>THƯ VIỆN MATPLOTLIB</vt:lpstr>
      <vt:lpstr>THƯ VIỆN MATPLOTLIB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QUẢN TRỊ CƠ SỞ DỮ LIỆU</dc:title>
  <dc:creator>Linh Tran</dc:creator>
  <cp:lastModifiedBy>Linh Tran</cp:lastModifiedBy>
  <cp:revision>1</cp:revision>
  <dcterms:created xsi:type="dcterms:W3CDTF">2021-08-26T07:02:01Z</dcterms:created>
  <dcterms:modified xsi:type="dcterms:W3CDTF">2021-08-26T14:03:23Z</dcterms:modified>
</cp:coreProperties>
</file>