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2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Project</a:t>
            </a: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201</a:t>
            </a:r>
            <a:r>
              <a:rPr lang="fi-FI" sz="1200" dirty="0">
                <a:solidFill>
                  <a:srgbClr val="7F7F7F"/>
                </a:solidFill>
                <a:latin typeface="Arial Narrow"/>
                <a:ea typeface="Arial Narrow"/>
                <a:cs typeface="Arial Narrow"/>
                <a:sym typeface="Arial Narrow"/>
              </a:rPr>
              <a:t>6</a:t>
            </a:r>
            <a:r>
              <a:rPr lang="fi-FI" sz="1200" b="0" i="0" u="none" strike="noStrike" cap="none" dirty="0">
                <a:solidFill>
                  <a:srgbClr val="7F7F7F"/>
                </a:solidFill>
                <a:latin typeface="Arial Narrow"/>
                <a:ea typeface="Arial Narrow"/>
                <a:cs typeface="Arial Narrow"/>
                <a:sym typeface="Arial Narrow"/>
              </a:rPr>
              <a:t>, Fall</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err="1">
                <a:solidFill>
                  <a:srgbClr val="7F7F7F"/>
                </a:solidFill>
                <a:latin typeface="Arial Narrow"/>
                <a:ea typeface="Arial Narrow"/>
                <a:cs typeface="Arial Narrow"/>
                <a:sym typeface="Arial Narrow"/>
              </a:rPr>
              <a:t>Superviso</a:t>
            </a:r>
            <a:r>
              <a:rPr lang="fi-FI" sz="1200" b="0" i="0" u="none" strike="noStrike" cap="none" dirty="0" err="1">
                <a:solidFill>
                  <a:srgbClr val="7F7F7F"/>
                </a:solidFill>
                <a:latin typeface="Arial Narrow"/>
                <a:ea typeface="Arial Narrow"/>
                <a:cs typeface="Arial Narrow"/>
                <a:sym typeface="Arial Narrow"/>
              </a:rPr>
              <a:t>r</a:t>
            </a:r>
            <a:r>
              <a:rPr lang="fi-FI" sz="1200" b="0" i="0" u="none" strike="noStrike" cap="none" dirty="0">
                <a:solidFill>
                  <a:srgbClr val="7F7F7F"/>
                </a:solidFill>
                <a:latin typeface="Arial Narrow"/>
                <a:ea typeface="Arial Narrow"/>
                <a:cs typeface="Arial Narrow"/>
                <a:sym typeface="Arial Narrow"/>
              </a:rPr>
              <a:t> 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Art Gallery application implemented with Beacons</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Atte Visuri, Eetu Lehmus, Jani Kärkkäinen, Anni Toivanen</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School of Engineering and Natural </a:t>
            </a:r>
            <a:r>
              <a:rPr lang="fi-FI" sz="1000" b="0" i="0" u="none" strike="noStrike" cap="none" dirty="0" err="1">
                <a:solidFill>
                  <a:srgbClr val="7F7F7F"/>
                </a:solidFill>
                <a:latin typeface="Arial Narrow"/>
                <a:ea typeface="Arial Narrow"/>
                <a:cs typeface="Arial Narrow"/>
                <a:sym typeface="Arial Narrow"/>
              </a:rPr>
              <a:t>Recources</a:t>
            </a:r>
            <a:r>
              <a:rPr lang="fi-FI" sz="1000" b="0" i="0" u="none" strike="noStrike" cap="none" dirty="0">
                <a:solidFill>
                  <a:srgbClr val="7F7F7F"/>
                </a:solidFill>
                <a:latin typeface="Arial Narrow"/>
                <a:ea typeface="Arial Narrow"/>
                <a:cs typeface="Arial Narrow"/>
                <a:sym typeface="Arial Narrow"/>
              </a:rPr>
              <a:t>, </a:t>
            </a:r>
            <a:r>
              <a:rPr lang="fi-FI" sz="1000" b="0" i="0" u="none" strike="noStrike" cap="none" dirty="0" err="1">
                <a:solidFill>
                  <a:srgbClr val="7F7F7F"/>
                </a:solidFill>
                <a:latin typeface="Arial Narrow"/>
                <a:ea typeface="Arial Narrow"/>
                <a:cs typeface="Arial Narrow"/>
                <a:sym typeface="Arial Narrow"/>
              </a:rPr>
              <a:t>Information</a:t>
            </a:r>
            <a:r>
              <a:rPr lang="fi-FI" sz="1000" b="0" i="0" u="none" strike="noStrike" cap="none" dirty="0">
                <a:solidFill>
                  <a:srgbClr val="7F7F7F"/>
                </a:solidFill>
                <a:latin typeface="Arial Narrow"/>
                <a:ea typeface="Arial Narrow"/>
                <a:cs typeface="Arial Narrow"/>
                <a:sym typeface="Arial Narrow"/>
              </a:rPr>
              <a:t> Technology, Software Engineering</a:t>
            </a: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goal of our project was to design a real-world application for beacon technology. We chose to create a solution for art galleries for displaying info on gallery pieces on visitors’ phones. We were granted use of three </a:t>
            </a:r>
            <a:r>
              <a:rPr lang="en-US" dirty="0" err="1"/>
              <a:t>Estimote</a:t>
            </a:r>
            <a:r>
              <a:rPr lang="en-US" dirty="0"/>
              <a:t> beacons. Our goal was to create both a management tool for the gallery to manage their database and a user-end mobile app for displaying the data from that database.</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fi-FI" dirty="0"/>
              <a:t>Estimote beacon</a:t>
            </a: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Estimote beacon</a:t>
            </a:r>
          </a:p>
          <a:p>
            <a:pPr lvl="0">
              <a:buSzPct val="25000"/>
            </a:pPr>
            <a:r>
              <a:rPr lang="fi-FI" dirty="0"/>
              <a:t>The beacon is a Bluetooth low energy (BLE) transmitter that transmits location info on top of other info such as movement or temperature. Estimote’s beacons are easily customizable in terms of transmit power and frequency.</a:t>
            </a:r>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Methods</a:t>
            </a: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dirty="0"/>
              <a:t>Our main goal was to create the connection from the database to the Android app. The app was designed to check its parameter for beacons and when a new one enters the range, data is fetched from the database according to the beacon’s unique id.</a:t>
            </a:r>
          </a:p>
          <a:p>
            <a:pPr marL="0" marR="0" lvl="0" indent="0" algn="l" rtl="0">
              <a:lnSpc>
                <a:spcPct val="100000"/>
              </a:lnSpc>
              <a:spcBef>
                <a:spcPts val="300"/>
              </a:spcBef>
              <a:spcAft>
                <a:spcPts val="0"/>
              </a:spcAft>
              <a:buClr>
                <a:schemeClr val="dk1"/>
              </a:buClr>
              <a:buSzPct val="25000"/>
              <a:buFont typeface="Arial Narrow"/>
              <a:buNone/>
            </a:pPr>
            <a:r>
              <a:rPr lang="fi-FI" dirty="0"/>
              <a:t>The management web app was created in HTML5 and JSAngular and the database connection is handled with PHP. The database and the app is hosted by the school.</a:t>
            </a: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2. </a:t>
            </a:r>
            <a:r>
              <a:rPr lang="fi-FI" dirty="0"/>
              <a:t>Management web 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b="1" dirty="0"/>
              <a:t>Results</a:t>
            </a:r>
            <a:endParaRPr lang="fi-FI" sz="1500" b="1" i="0" u="none" strike="noStrike" cap="none" dirty="0">
              <a:solidFill>
                <a:schemeClr val="dk1"/>
              </a:solidFill>
              <a:latin typeface="Arial Narrow"/>
              <a:ea typeface="Arial Narrow"/>
              <a:cs typeface="Arial Narrow"/>
              <a:sym typeface="Arial Narrow"/>
            </a:endParaRPr>
          </a:p>
          <a:p>
            <a:pPr lvl="0">
              <a:buSzPct val="25000"/>
            </a:pPr>
            <a:r>
              <a:rPr lang="fi-FI" dirty="0"/>
              <a:t>The management app allows the user to add, edit and delete database entries with ease. </a:t>
            </a:r>
          </a:p>
          <a:p>
            <a:pPr lvl="0">
              <a:buSzPct val="25000"/>
            </a:pPr>
            <a:r>
              <a:rPr lang="fi-FI" dirty="0"/>
              <a:t>The development of our mobile app was easy to start with the Android –based templates Estimote provided in their website. (kesken)</a:t>
            </a:r>
          </a:p>
        </p:txBody>
      </p:sp>
      <p:sp>
        <p:nvSpPr>
          <p:cNvPr id="35" name="Shape 35"/>
          <p:cNvSpPr txBox="1">
            <a:spLocks noGrp="1"/>
          </p:cNvSpPr>
          <p:nvPr>
            <p:ph type="body" idx="3"/>
          </p:nvPr>
        </p:nvSpPr>
        <p:spPr>
          <a:xfrm>
            <a:off x="6389125" y="3080075"/>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endParaRPr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3 Tähän kuva mobiiliappista</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Conclusions</a:t>
            </a:r>
            <a:endParaRPr lang="fi-FI" sz="1500" b="1" i="0" u="none" strike="noStrike" cap="none" dirty="0">
              <a:solidFill>
                <a:schemeClr val="dk1"/>
              </a:solidFill>
              <a:latin typeface="Arial Narrow"/>
              <a:ea typeface="Arial Narrow"/>
              <a:cs typeface="Arial Narrow"/>
              <a:sym typeface="Arial Narrow"/>
            </a:endParaRPr>
          </a:p>
          <a:p>
            <a:pPr>
              <a:buSzPct val="25000"/>
            </a:pPr>
            <a:r>
              <a:rPr lang="fi-FI" dirty="0"/>
              <a:t>Konklyysöns</a:t>
            </a:r>
          </a:p>
          <a:p>
            <a:pPr lvl="0">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err="1"/>
              <a:t>References</a:t>
            </a:r>
            <a:endParaRPr lang="fi-FI" b="1" dirty="0"/>
          </a:p>
          <a:p>
            <a:pPr lvl="0">
              <a:spcBef>
                <a:spcPts val="0"/>
              </a:spcBef>
              <a:buSzPct val="25000"/>
            </a:pPr>
            <a:r>
              <a:rPr lang="fi-FI" dirty="0"/>
              <a:t>http://estimote.com/</a:t>
            </a:r>
          </a:p>
        </p:txBody>
      </p:sp>
      <p:pic>
        <p:nvPicPr>
          <p:cNvPr id="5" name="Picture 4"/>
          <p:cNvPicPr>
            <a:picLocks noChangeAspect="1"/>
          </p:cNvPicPr>
          <p:nvPr/>
        </p:nvPicPr>
        <p:blipFill>
          <a:blip r:embed="rId4"/>
          <a:stretch>
            <a:fillRect/>
          </a:stretch>
        </p:blipFill>
        <p:spPr>
          <a:xfrm>
            <a:off x="753130" y="6036641"/>
            <a:ext cx="1801150" cy="194647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44617701"/>
              </p:ext>
            </p:extLst>
          </p:nvPr>
        </p:nvGraphicFramePr>
        <p:xfrm>
          <a:off x="3561753" y="6198135"/>
          <a:ext cx="2403390" cy="1899799"/>
        </p:xfrm>
        <a:graphic>
          <a:graphicData uri="http://schemas.openxmlformats.org/presentationml/2006/ole">
            <mc:AlternateContent xmlns:mc="http://schemas.openxmlformats.org/markup-compatibility/2006">
              <mc:Choice xmlns:v="urn:schemas-microsoft-com:vml" Requires="v">
                <p:oleObj spid="_x0000_s1034" name="Image" r:id="rId5" imgW="9091800" imgH="7187040" progId="Photoshop.Image.11">
                  <p:embed/>
                </p:oleObj>
              </mc:Choice>
              <mc:Fallback>
                <p:oleObj name="Image" r:id="rId5" imgW="9091800" imgH="7187040" progId="Photoshop.Image.11">
                  <p:embed/>
                  <p:pic>
                    <p:nvPicPr>
                      <p:cNvPr id="0" name=""/>
                      <p:cNvPicPr/>
                      <p:nvPr/>
                    </p:nvPicPr>
                    <p:blipFill>
                      <a:blip r:embed="rId6"/>
                      <a:stretch>
                        <a:fillRect/>
                      </a:stretch>
                    </p:blipFill>
                    <p:spPr>
                      <a:xfrm>
                        <a:off x="3561753" y="6198135"/>
                        <a:ext cx="2403390" cy="1899799"/>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254</Words>
  <Application>Microsoft Office PowerPoint</Application>
  <PresentationFormat>A3 Paper (297x420 mm)</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 Narrow</vt:lpstr>
      <vt:lpstr>Calibri</vt:lpstr>
      <vt:lpstr>Arial</vt:lpstr>
      <vt:lpstr>Oamk oranssi</vt:lpstr>
      <vt:lpstr>Adobe Photoshop Image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Raito-Waifu</dc:creator>
  <cp:lastModifiedBy>Anni Toivanen</cp:lastModifiedBy>
  <cp:revision>19</cp:revision>
  <dcterms:modified xsi:type="dcterms:W3CDTF">2016-11-18T10:12:23Z</dcterms:modified>
</cp:coreProperties>
</file>