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3"/>
  </p:notesMasterIdLst>
  <p:sldIdLst>
    <p:sldId id="256" r:id="rId2"/>
  </p:sldIdLst>
  <p:sldSz cx="9601200" cy="12801600" type="A3"/>
  <p:notesSz cx="6858000" cy="9144000"/>
  <p:embeddedFontLst>
    <p:embeddedFont>
      <p:font typeface="Arial Narrow" panose="020B0606020202030204"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590" y="-1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600" b="0" i="0" u="none" strike="noStrike" cap="none">
                <a:solidFill>
                  <a:schemeClr val="dk1"/>
                </a:solidFill>
                <a:latin typeface="Calibri"/>
                <a:ea typeface="Calibri"/>
                <a:cs typeface="Calibri"/>
                <a:sym typeface="Calibri"/>
              </a:defRPr>
            </a:lvl1pPr>
            <a:lvl2pPr marL="610956" marR="0" lvl="1" indent="-1356" algn="l" rtl="0">
              <a:spcBef>
                <a:spcPts val="0"/>
              </a:spcBef>
              <a:buNone/>
              <a:defRPr sz="16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16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16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16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16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16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16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i-FI" sz="1200" b="0" i="0" u="none" strike="noStrike" cap="none">
                <a:solidFill>
                  <a:schemeClr val="dk1"/>
                </a:solidFill>
                <a:latin typeface="Calibri"/>
                <a:ea typeface="Calibri"/>
                <a:cs typeface="Calibri"/>
                <a:sym typeface="Calibri"/>
              </a:rPr>
              <a:t>‹#›</a:t>
            </a:fld>
            <a:endParaRPr lang="fi-FI"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 name="Shape 2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three contents">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50215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6" name="Shape 16"/>
          <p:cNvSpPr txBox="1">
            <a:spLocks noGrp="1"/>
          </p:cNvSpPr>
          <p:nvPr>
            <p:ph type="body" idx="2"/>
          </p:nvPr>
        </p:nvSpPr>
        <p:spPr>
          <a:xfrm>
            <a:off x="344564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7" name="Shape 17"/>
          <p:cNvSpPr txBox="1">
            <a:spLocks noGrp="1"/>
          </p:cNvSpPr>
          <p:nvPr>
            <p:ph type="body" idx="3"/>
          </p:nvPr>
        </p:nvSpPr>
        <p:spPr>
          <a:xfrm>
            <a:off x="638913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502152" y="2757268"/>
            <a:ext cx="8700800" cy="8527105"/>
          </a:xfrm>
          <a:prstGeom prst="rect">
            <a:avLst/>
          </a:prstGeom>
          <a:noFill/>
          <a:ln>
            <a:noFill/>
          </a:ln>
        </p:spPr>
        <p:txBody>
          <a:bodyPr lIns="91425" tIns="91425" rIns="91425" bIns="91425" anchor="t" anchorCtr="0"/>
          <a:lstStyle>
            <a:lvl1pPr marL="0" marR="0" lvl="0" indent="0" algn="l" rtl="0">
              <a:spcBef>
                <a:spcPts val="300"/>
              </a:spcBef>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ntents">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502152" y="2765250"/>
            <a:ext cx="4307340"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22" name="Shape 22"/>
          <p:cNvSpPr txBox="1">
            <a:spLocks noGrp="1"/>
          </p:cNvSpPr>
          <p:nvPr>
            <p:ph type="body" idx="2"/>
          </p:nvPr>
        </p:nvSpPr>
        <p:spPr>
          <a:xfrm>
            <a:off x="4898392" y="2765250"/>
            <a:ext cx="4304562"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502152" y="909737"/>
            <a:ext cx="8700800" cy="797139"/>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Arial Narrow"/>
              <a:buNone/>
              <a:defRPr sz="3200" b="0" i="0" u="none" strike="noStrike" cap="none">
                <a:solidFill>
                  <a:schemeClr val="dk2"/>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ftr" idx="11"/>
          </p:nvPr>
        </p:nvSpPr>
        <p:spPr>
          <a:xfrm>
            <a:off x="502152" y="1720777"/>
            <a:ext cx="8700800" cy="645019"/>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rgbClr val="7F7F7F"/>
                </a:solidFill>
                <a:latin typeface="Arial Narrow"/>
                <a:ea typeface="Arial Narrow"/>
                <a:cs typeface="Arial Narrow"/>
                <a:sym typeface="Arial Narrow"/>
              </a:defRPr>
            </a:lvl1pPr>
            <a:lvl2pPr marL="610956" marR="0" lvl="1" indent="-1356" algn="l" rtl="0">
              <a:spcBef>
                <a:spcPts val="0"/>
              </a:spcBef>
              <a:buNone/>
              <a:defRPr sz="2400" b="0" i="0" u="none" strike="noStrike" cap="none">
                <a:solidFill>
                  <a:schemeClr val="dk1"/>
                </a:solidFill>
                <a:latin typeface="Arial Narrow"/>
                <a:ea typeface="Arial Narrow"/>
                <a:cs typeface="Arial Narrow"/>
                <a:sym typeface="Arial Narrow"/>
              </a:defRPr>
            </a:lvl2pPr>
            <a:lvl3pPr marL="1221913" marR="0" lvl="2" indent="-2713" algn="l" rtl="0">
              <a:spcBef>
                <a:spcPts val="0"/>
              </a:spcBef>
              <a:buNone/>
              <a:defRPr sz="2400" b="0" i="0" u="none" strike="noStrike" cap="none">
                <a:solidFill>
                  <a:schemeClr val="dk1"/>
                </a:solidFill>
                <a:latin typeface="Arial Narrow"/>
                <a:ea typeface="Arial Narrow"/>
                <a:cs typeface="Arial Narrow"/>
                <a:sym typeface="Arial Narrow"/>
              </a:defRPr>
            </a:lvl3pPr>
            <a:lvl4pPr marL="1832869" marR="0" lvl="3" indent="-4068" algn="l" rtl="0">
              <a:spcBef>
                <a:spcPts val="0"/>
              </a:spcBef>
              <a:buNone/>
              <a:defRPr sz="2400" b="0" i="0" u="none" strike="noStrike" cap="none">
                <a:solidFill>
                  <a:schemeClr val="dk1"/>
                </a:solidFill>
                <a:latin typeface="Arial Narrow"/>
                <a:ea typeface="Arial Narrow"/>
                <a:cs typeface="Arial Narrow"/>
                <a:sym typeface="Arial Narrow"/>
              </a:defRPr>
            </a:lvl4pPr>
            <a:lvl5pPr marL="2443825" marR="0" lvl="4" indent="-5425" algn="l" rtl="0">
              <a:spcBef>
                <a:spcPts val="0"/>
              </a:spcBef>
              <a:buNone/>
              <a:defRPr sz="2400" b="0" i="0" u="none" strike="noStrike" cap="none">
                <a:solidFill>
                  <a:schemeClr val="dk1"/>
                </a:solidFill>
                <a:latin typeface="Arial Narrow"/>
                <a:ea typeface="Arial Narrow"/>
                <a:cs typeface="Arial Narrow"/>
                <a:sym typeface="Arial Narrow"/>
              </a:defRPr>
            </a:lvl5pPr>
            <a:lvl6pPr marL="3054782" marR="0" lvl="5" indent="-6781" algn="l" rtl="0">
              <a:spcBef>
                <a:spcPts val="0"/>
              </a:spcBef>
              <a:buNone/>
              <a:defRPr sz="2400" b="0" i="0" u="none" strike="noStrike" cap="none">
                <a:solidFill>
                  <a:schemeClr val="dk1"/>
                </a:solidFill>
                <a:latin typeface="Arial Narrow"/>
                <a:ea typeface="Arial Narrow"/>
                <a:cs typeface="Arial Narrow"/>
                <a:sym typeface="Arial Narrow"/>
              </a:defRPr>
            </a:lvl6pPr>
            <a:lvl7pPr marL="3665738" marR="0" lvl="6" indent="-8137" algn="l" rtl="0">
              <a:spcBef>
                <a:spcPts val="0"/>
              </a:spcBef>
              <a:buNone/>
              <a:defRPr sz="2400" b="0" i="0" u="none" strike="noStrike" cap="none">
                <a:solidFill>
                  <a:schemeClr val="dk1"/>
                </a:solidFill>
                <a:latin typeface="Arial Narrow"/>
                <a:ea typeface="Arial Narrow"/>
                <a:cs typeface="Arial Narrow"/>
                <a:sym typeface="Arial Narrow"/>
              </a:defRPr>
            </a:lvl7pPr>
            <a:lvl8pPr marL="4276695" marR="0" lvl="7" indent="-9495" algn="l" rtl="0">
              <a:spcBef>
                <a:spcPts val="0"/>
              </a:spcBef>
              <a:buNone/>
              <a:defRPr sz="2400" b="0" i="0" u="none" strike="noStrike" cap="none">
                <a:solidFill>
                  <a:schemeClr val="dk1"/>
                </a:solidFill>
                <a:latin typeface="Arial Narrow"/>
                <a:ea typeface="Arial Narrow"/>
                <a:cs typeface="Arial Narrow"/>
                <a:sym typeface="Arial Narrow"/>
              </a:defRPr>
            </a:lvl8pPr>
            <a:lvl9pPr marL="4887651" marR="0" lvl="8" indent="-10850" algn="l" rtl="0">
              <a:spcBef>
                <a:spcPts val="0"/>
              </a:spcBef>
              <a:buNone/>
              <a:defRPr sz="2400" b="0" i="0" u="none" strike="noStrike" cap="none">
                <a:solidFill>
                  <a:schemeClr val="dk1"/>
                </a:solidFill>
                <a:latin typeface="Arial Narrow"/>
                <a:ea typeface="Arial Narrow"/>
                <a:cs typeface="Arial Narrow"/>
                <a:sym typeface="Arial Narrow"/>
              </a:defRPr>
            </a:lvl9pPr>
          </a:lstStyle>
          <a:p>
            <a:endParaRPr/>
          </a:p>
        </p:txBody>
      </p:sp>
      <p:cxnSp>
        <p:nvCxnSpPr>
          <p:cNvPr id="12" name="Shape 12"/>
          <p:cNvCxnSpPr/>
          <p:nvPr/>
        </p:nvCxnSpPr>
        <p:spPr>
          <a:xfrm>
            <a:off x="502152" y="2479383"/>
            <a:ext cx="8700800" cy="0"/>
          </a:xfrm>
          <a:prstGeom prst="straightConnector1">
            <a:avLst/>
          </a:prstGeom>
          <a:noFill/>
          <a:ln w="9525" cap="flat" cmpd="sng">
            <a:solidFill>
              <a:srgbClr val="FC740C"/>
            </a:solidFill>
            <a:prstDash val="solid"/>
            <a:round/>
            <a:headEnd type="none" w="med" len="med"/>
            <a:tailEnd type="none" w="med" len="med"/>
          </a:ln>
        </p:spPr>
      </p:cxnSp>
      <p:pic>
        <p:nvPicPr>
          <p:cNvPr id="13" name="Shape 13"/>
          <p:cNvPicPr preferRelativeResize="0"/>
          <p:nvPr/>
        </p:nvPicPr>
        <p:blipFill rotWithShape="1">
          <a:blip r:embed="rId5">
            <a:alphaModFix/>
          </a:blip>
          <a:srcRect/>
          <a:stretch/>
        </p:blipFill>
        <p:spPr>
          <a:xfrm>
            <a:off x="6243828" y="308876"/>
            <a:ext cx="2886456" cy="3627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8" name="Shape 28"/>
          <p:cNvSpPr/>
          <p:nvPr/>
        </p:nvSpPr>
        <p:spPr>
          <a:xfrm>
            <a:off x="487427" y="11666664"/>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dirty="0">
                <a:solidFill>
                  <a:srgbClr val="7F7F7F"/>
                </a:solidFill>
                <a:latin typeface="Arial Narrow"/>
                <a:ea typeface="Arial Narrow"/>
                <a:cs typeface="Arial Narrow"/>
                <a:sym typeface="Arial Narrow"/>
              </a:rPr>
              <a:t>Project</a:t>
            </a:r>
          </a:p>
        </p:txBody>
      </p:sp>
      <p:sp>
        <p:nvSpPr>
          <p:cNvPr id="29" name="Shape 29"/>
          <p:cNvSpPr/>
          <p:nvPr/>
        </p:nvSpPr>
        <p:spPr>
          <a:xfrm>
            <a:off x="487427" y="11951143"/>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dirty="0">
                <a:solidFill>
                  <a:srgbClr val="7F7F7F"/>
                </a:solidFill>
                <a:latin typeface="Arial Narrow"/>
                <a:ea typeface="Arial Narrow"/>
                <a:cs typeface="Arial Narrow"/>
                <a:sym typeface="Arial Narrow"/>
              </a:rPr>
              <a:t>Date of publication: 201</a:t>
            </a:r>
            <a:r>
              <a:rPr lang="fi-FI" sz="1200" dirty="0">
                <a:solidFill>
                  <a:srgbClr val="7F7F7F"/>
                </a:solidFill>
                <a:latin typeface="Arial Narrow"/>
                <a:ea typeface="Arial Narrow"/>
                <a:cs typeface="Arial Narrow"/>
                <a:sym typeface="Arial Narrow"/>
              </a:rPr>
              <a:t>6</a:t>
            </a:r>
            <a:r>
              <a:rPr lang="fi-FI" sz="1200" b="0" i="0" u="none" strike="noStrike" cap="none" dirty="0">
                <a:solidFill>
                  <a:srgbClr val="7F7F7F"/>
                </a:solidFill>
                <a:latin typeface="Arial Narrow"/>
                <a:ea typeface="Arial Narrow"/>
                <a:cs typeface="Arial Narrow"/>
                <a:sym typeface="Arial Narrow"/>
              </a:rPr>
              <a:t>, Fall</a:t>
            </a:r>
          </a:p>
        </p:txBody>
      </p:sp>
      <p:sp>
        <p:nvSpPr>
          <p:cNvPr id="30" name="Shape 30"/>
          <p:cNvSpPr/>
          <p:nvPr/>
        </p:nvSpPr>
        <p:spPr>
          <a:xfrm>
            <a:off x="487427" y="12235625"/>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dirty="0" err="1">
                <a:solidFill>
                  <a:srgbClr val="7F7F7F"/>
                </a:solidFill>
                <a:latin typeface="Arial Narrow"/>
                <a:ea typeface="Arial Narrow"/>
                <a:cs typeface="Arial Narrow"/>
                <a:sym typeface="Arial Narrow"/>
              </a:rPr>
              <a:t>Superviso</a:t>
            </a:r>
            <a:r>
              <a:rPr lang="fi-FI" sz="1200" b="0" i="0" u="none" strike="noStrike" cap="none" dirty="0" err="1">
                <a:solidFill>
                  <a:srgbClr val="7F7F7F"/>
                </a:solidFill>
                <a:latin typeface="Arial Narrow"/>
                <a:ea typeface="Arial Narrow"/>
                <a:cs typeface="Arial Narrow"/>
                <a:sym typeface="Arial Narrow"/>
              </a:rPr>
              <a:t>r</a:t>
            </a:r>
            <a:r>
              <a:rPr lang="fi-FI" sz="1200" b="0" i="0" u="none" strike="noStrike" cap="none" dirty="0">
                <a:solidFill>
                  <a:srgbClr val="7F7F7F"/>
                </a:solidFill>
                <a:latin typeface="Arial Narrow"/>
                <a:ea typeface="Arial Narrow"/>
                <a:cs typeface="Arial Narrow"/>
                <a:sym typeface="Arial Narrow"/>
              </a:rPr>
              <a:t> Pertti Heikkilä</a:t>
            </a:r>
          </a:p>
        </p:txBody>
      </p:sp>
      <p:sp>
        <p:nvSpPr>
          <p:cNvPr id="31" name="Shape 31"/>
          <p:cNvSpPr txBox="1"/>
          <p:nvPr/>
        </p:nvSpPr>
        <p:spPr>
          <a:xfrm>
            <a:off x="502152" y="909737"/>
            <a:ext cx="8700800" cy="797139"/>
          </a:xfrm>
          <a:prstGeom prst="rect">
            <a:avLst/>
          </a:prstGeom>
          <a:noFill/>
          <a:ln>
            <a:noFill/>
          </a:ln>
        </p:spPr>
        <p:txBody>
          <a:bodyPr lIns="122175" tIns="61075" rIns="122175" bIns="61075" anchor="t" anchorCtr="0">
            <a:noAutofit/>
          </a:bodyPr>
          <a:lstStyle/>
          <a:p>
            <a:pPr marL="0" marR="0" lvl="0" indent="0" algn="l" rtl="0">
              <a:spcBef>
                <a:spcPts val="0"/>
              </a:spcBef>
              <a:buClr>
                <a:schemeClr val="dk2"/>
              </a:buClr>
              <a:buSzPct val="25000"/>
              <a:buFont typeface="Arial Narrow"/>
              <a:buNone/>
            </a:pPr>
            <a:r>
              <a:rPr lang="fi-FI" sz="2400" dirty="0">
                <a:solidFill>
                  <a:schemeClr val="dk2"/>
                </a:solidFill>
                <a:latin typeface="Arial Narrow"/>
                <a:ea typeface="Arial Narrow"/>
                <a:cs typeface="Arial Narrow"/>
                <a:sym typeface="Arial Narrow"/>
              </a:rPr>
              <a:t>Art Gallery application implemented with Beacons</a:t>
            </a:r>
          </a:p>
        </p:txBody>
      </p:sp>
      <p:sp>
        <p:nvSpPr>
          <p:cNvPr id="32" name="Shape 32"/>
          <p:cNvSpPr txBox="1"/>
          <p:nvPr/>
        </p:nvSpPr>
        <p:spPr>
          <a:xfrm>
            <a:off x="502152" y="1852081"/>
            <a:ext cx="8700800" cy="645019"/>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000" dirty="0">
                <a:solidFill>
                  <a:srgbClr val="7F7F7F"/>
                </a:solidFill>
                <a:latin typeface="Arial Narrow"/>
                <a:ea typeface="Arial Narrow"/>
                <a:cs typeface="Arial Narrow"/>
                <a:sym typeface="Arial Narrow"/>
              </a:rPr>
              <a:t>Atte Visuri, Eetu Lehmus, Jani Kärkkäinen, Anni Toivanen</a:t>
            </a:r>
          </a:p>
          <a:p>
            <a:pPr marL="0" marR="0" lvl="0" indent="0" algn="l" rtl="0">
              <a:spcBef>
                <a:spcPts val="0"/>
              </a:spcBef>
              <a:buSzPct val="25000"/>
              <a:buNone/>
            </a:pPr>
            <a:r>
              <a:rPr lang="fi-FI" sz="1000" b="0" i="0" u="none" strike="noStrike" cap="none" dirty="0">
                <a:solidFill>
                  <a:srgbClr val="7F7F7F"/>
                </a:solidFill>
                <a:latin typeface="Arial Narrow"/>
                <a:ea typeface="Arial Narrow"/>
                <a:cs typeface="Arial Narrow"/>
                <a:sym typeface="Arial Narrow"/>
              </a:rPr>
              <a:t>School of Engineering and Natural </a:t>
            </a:r>
            <a:r>
              <a:rPr lang="fi-FI" sz="1000" b="0" i="0" u="none" strike="noStrike" cap="none" dirty="0" err="1">
                <a:solidFill>
                  <a:srgbClr val="7F7F7F"/>
                </a:solidFill>
                <a:latin typeface="Arial Narrow"/>
                <a:ea typeface="Arial Narrow"/>
                <a:cs typeface="Arial Narrow"/>
                <a:sym typeface="Arial Narrow"/>
              </a:rPr>
              <a:t>Recources</a:t>
            </a:r>
            <a:r>
              <a:rPr lang="fi-FI" sz="1000" b="0" i="0" u="none" strike="noStrike" cap="none" dirty="0">
                <a:solidFill>
                  <a:srgbClr val="7F7F7F"/>
                </a:solidFill>
                <a:latin typeface="Arial Narrow"/>
                <a:ea typeface="Arial Narrow"/>
                <a:cs typeface="Arial Narrow"/>
                <a:sym typeface="Arial Narrow"/>
              </a:rPr>
              <a:t>, </a:t>
            </a:r>
            <a:r>
              <a:rPr lang="fi-FI" sz="1000" b="0" i="0" u="none" strike="noStrike" cap="none" dirty="0" err="1">
                <a:solidFill>
                  <a:srgbClr val="7F7F7F"/>
                </a:solidFill>
                <a:latin typeface="Arial Narrow"/>
                <a:ea typeface="Arial Narrow"/>
                <a:cs typeface="Arial Narrow"/>
                <a:sym typeface="Arial Narrow"/>
              </a:rPr>
              <a:t>Information</a:t>
            </a:r>
            <a:r>
              <a:rPr lang="fi-FI" sz="1000" b="0" i="0" u="none" strike="noStrike" cap="none" dirty="0">
                <a:solidFill>
                  <a:srgbClr val="7F7F7F"/>
                </a:solidFill>
                <a:latin typeface="Arial Narrow"/>
                <a:ea typeface="Arial Narrow"/>
                <a:cs typeface="Arial Narrow"/>
                <a:sym typeface="Arial Narrow"/>
              </a:rPr>
              <a:t> Technology, Software Engineering</a:t>
            </a:r>
          </a:p>
        </p:txBody>
      </p:sp>
      <p:sp>
        <p:nvSpPr>
          <p:cNvPr id="33" name="Shape 33"/>
          <p:cNvSpPr txBox="1">
            <a:spLocks noGrp="1"/>
          </p:cNvSpPr>
          <p:nvPr>
            <p:ph type="body" idx="1"/>
          </p:nvPr>
        </p:nvSpPr>
        <p:spPr>
          <a:xfrm>
            <a:off x="50215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Introduction</a:t>
            </a:r>
            <a:endParaRPr lang="fi-FI" sz="1500" b="1" i="0" u="none" strike="noStrike" cap="none" dirty="0">
              <a:solidFill>
                <a:schemeClr val="dk1"/>
              </a:solidFill>
              <a:latin typeface="Arial Narrow"/>
              <a:ea typeface="Arial Narrow"/>
              <a:cs typeface="Arial Narrow"/>
              <a:sym typeface="Arial Narrow"/>
            </a:endParaRPr>
          </a:p>
          <a:p>
            <a:pPr lvl="0" indent="-69850">
              <a:buSzPct val="73333"/>
            </a:pPr>
            <a:r>
              <a:rPr lang="en-US" dirty="0"/>
              <a:t>The goal of our project was to design a real-world application for beacon technology. We chose to create a solution for art galleries for displaying info on gallery pieces on visitors’ phones. We were granted use of three </a:t>
            </a:r>
            <a:r>
              <a:rPr lang="en-US" dirty="0" err="1"/>
              <a:t>Estimote</a:t>
            </a:r>
            <a:r>
              <a:rPr lang="en-US" dirty="0"/>
              <a:t> beacons. Our goal was to create both a management tool for the gallery to manage their database and a user-end mobile app for displaying the data from that database.</a:t>
            </a:r>
            <a:br>
              <a:rPr lang="fi-FI" dirty="0"/>
            </a:b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1. </a:t>
            </a:r>
            <a:r>
              <a:rPr lang="fi-FI" dirty="0"/>
              <a:t>Estimote beacon</a:t>
            </a:r>
            <a:endParaRPr lang="fi-FI" b="1" dirty="0"/>
          </a:p>
          <a:p>
            <a:pPr marL="0" marR="0" lvl="0" indent="0" algn="l" rtl="0">
              <a:lnSpc>
                <a:spcPct val="100000"/>
              </a:lnSpc>
              <a:spcBef>
                <a:spcPts val="300"/>
              </a:spcBef>
              <a:spcAft>
                <a:spcPts val="0"/>
              </a:spcAft>
              <a:buClr>
                <a:schemeClr val="dk1"/>
              </a:buClr>
              <a:buSzPct val="25000"/>
              <a:buFont typeface="Arial Narrow"/>
              <a:buNone/>
            </a:pPr>
            <a:r>
              <a:rPr lang="fi-FI" b="1" dirty="0"/>
              <a:t>Estimote beacon</a:t>
            </a:r>
          </a:p>
          <a:p>
            <a:pPr lvl="0">
              <a:buSzPct val="25000"/>
            </a:pPr>
            <a:r>
              <a:rPr lang="fi-FI" dirty="0"/>
              <a:t>The beacon is a Bluetooth low energy (BLE) transmitter that transmits location info on top of other info such as movement or temperature. Estimote’s beacons are easily customizable in terms of transmit power and frequency.</a:t>
            </a:r>
          </a:p>
        </p:txBody>
      </p:sp>
      <p:sp>
        <p:nvSpPr>
          <p:cNvPr id="34" name="Shape 34"/>
          <p:cNvSpPr txBox="1">
            <a:spLocks noGrp="1"/>
          </p:cNvSpPr>
          <p:nvPr>
            <p:ph type="body" idx="2"/>
          </p:nvPr>
        </p:nvSpPr>
        <p:spPr>
          <a:xfrm>
            <a:off x="344564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Methods</a:t>
            </a: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dirty="0"/>
              <a:t>Our main goal was to create the connection from the database to the Android app. The app was designed to check its parameter for beacons and when a new one enters the range, data is fetched from the database according to the beacon’s unique id.</a:t>
            </a:r>
          </a:p>
          <a:p>
            <a:pPr marL="0" marR="0" lvl="0" indent="0" algn="l" rtl="0">
              <a:lnSpc>
                <a:spcPct val="100000"/>
              </a:lnSpc>
              <a:spcBef>
                <a:spcPts val="300"/>
              </a:spcBef>
              <a:spcAft>
                <a:spcPts val="0"/>
              </a:spcAft>
              <a:buClr>
                <a:schemeClr val="dk1"/>
              </a:buClr>
              <a:buSzPct val="25000"/>
              <a:buFont typeface="Arial Narrow"/>
              <a:buNone/>
            </a:pPr>
            <a:r>
              <a:rPr lang="fi-FI" dirty="0"/>
              <a:t>The management web app was created in HTML5 and JSAngular and the database connection is handled with PHP. The database and the app is hosted by the school.</a:t>
            </a: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2. </a:t>
            </a:r>
            <a:r>
              <a:rPr lang="fi-FI" dirty="0"/>
              <a:t>Management web app</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b="1" dirty="0"/>
              <a:t>Results</a:t>
            </a:r>
            <a:endParaRPr lang="fi-FI" sz="1500" b="1" i="0" u="none" strike="noStrike" cap="none" dirty="0">
              <a:solidFill>
                <a:schemeClr val="dk1"/>
              </a:solidFill>
              <a:latin typeface="Arial Narrow"/>
              <a:ea typeface="Arial Narrow"/>
              <a:cs typeface="Arial Narrow"/>
              <a:sym typeface="Arial Narrow"/>
            </a:endParaRPr>
          </a:p>
          <a:p>
            <a:pPr lvl="0">
              <a:buSzPct val="25000"/>
            </a:pPr>
            <a:r>
              <a:rPr lang="fi-FI" dirty="0"/>
              <a:t>The management app allows the user to add, edit and delete database entries with ease. Two separate databases were created to handle login and management.</a:t>
            </a:r>
          </a:p>
          <a:p>
            <a:pPr lvl="0">
              <a:buSzPct val="25000"/>
            </a:pPr>
            <a:r>
              <a:rPr lang="fi-FI" dirty="0"/>
              <a:t>The development of our mobile app was easy to start with the Android –based templates Estimote provided in their </a:t>
            </a:r>
            <a:r>
              <a:rPr lang="fi-FI"/>
              <a:t>website.</a:t>
            </a:r>
            <a:endParaRPr lang="fi-FI" dirty="0"/>
          </a:p>
        </p:txBody>
      </p:sp>
      <p:sp>
        <p:nvSpPr>
          <p:cNvPr id="35" name="Shape 35"/>
          <p:cNvSpPr txBox="1">
            <a:spLocks noGrp="1"/>
          </p:cNvSpPr>
          <p:nvPr>
            <p:ph type="body" idx="3"/>
          </p:nvPr>
        </p:nvSpPr>
        <p:spPr>
          <a:xfrm>
            <a:off x="6389125" y="3080075"/>
            <a:ext cx="2813700" cy="8204400"/>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endParaRPr dirty="0"/>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3 Tähän kuva mobiiliappista</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Conclusions</a:t>
            </a:r>
            <a:endParaRPr lang="fi-FI" sz="1500" b="1" i="0" u="none" strike="noStrike" cap="none" dirty="0">
              <a:solidFill>
                <a:schemeClr val="dk1"/>
              </a:solidFill>
              <a:latin typeface="Arial Narrow"/>
              <a:ea typeface="Arial Narrow"/>
              <a:cs typeface="Arial Narrow"/>
              <a:sym typeface="Arial Narrow"/>
            </a:endParaRPr>
          </a:p>
          <a:p>
            <a:pPr>
              <a:buSzPct val="25000"/>
            </a:pPr>
            <a:r>
              <a:rPr lang="fi-FI" dirty="0"/>
              <a:t>This solution is just a base for a system that would be of benefitial use to both art galleries and gallery visitors. This solution </a:t>
            </a:r>
            <a:r>
              <a:rPr lang="fi-FI"/>
              <a:t>could easily be </a:t>
            </a:r>
            <a:r>
              <a:rPr lang="fi-FI" dirty="0"/>
              <a:t>expanded to take in customer feedback through </a:t>
            </a:r>
            <a:r>
              <a:rPr lang="fi-FI"/>
              <a:t>the mobile </a:t>
            </a:r>
            <a:r>
              <a:rPr lang="fi-FI" dirty="0"/>
              <a:t>app and place it to the database for the management </a:t>
            </a:r>
            <a:r>
              <a:rPr lang="fi-FI"/>
              <a:t>to read.</a:t>
            </a:r>
            <a:endParaRPr lang="fi-FI" dirty="0"/>
          </a:p>
          <a:p>
            <a:pPr lvl="0">
              <a:buSzPct val="25000"/>
            </a:pPr>
            <a:endParaRPr lang="fi-FI" dirty="0"/>
          </a:p>
          <a:p>
            <a:pPr marL="0" marR="0" lvl="0" indent="0" algn="l" rtl="0">
              <a:lnSpc>
                <a:spcPct val="100000"/>
              </a:lnSpc>
              <a:spcBef>
                <a:spcPts val="300"/>
              </a:spcBef>
              <a:spcAft>
                <a:spcPts val="0"/>
              </a:spcAft>
              <a:buClr>
                <a:schemeClr val="dk1"/>
              </a:buClr>
              <a:buSzPct val="25000"/>
              <a:buFont typeface="Arial Narrow"/>
              <a:buNone/>
            </a:pPr>
            <a:endParaRPr dirty="0"/>
          </a:p>
          <a:p>
            <a:pPr lvl="0" rtl="0">
              <a:spcBef>
                <a:spcPts val="0"/>
              </a:spcBef>
              <a:buClr>
                <a:schemeClr val="dk1"/>
              </a:buClr>
              <a:buSzPct val="25000"/>
              <a:buFont typeface="Arial Narrow"/>
              <a:buNone/>
            </a:pPr>
            <a:r>
              <a:rPr lang="fi-FI" b="1" dirty="0" err="1"/>
              <a:t>References</a:t>
            </a:r>
            <a:endParaRPr lang="fi-FI" b="1" dirty="0"/>
          </a:p>
          <a:p>
            <a:pPr lvl="0">
              <a:spcBef>
                <a:spcPts val="0"/>
              </a:spcBef>
              <a:buSzPct val="25000"/>
            </a:pPr>
            <a:r>
              <a:rPr lang="fi-FI" dirty="0"/>
              <a:t>http://estimote.com/</a:t>
            </a:r>
          </a:p>
        </p:txBody>
      </p:sp>
      <p:pic>
        <p:nvPicPr>
          <p:cNvPr id="5" name="Picture 4"/>
          <p:cNvPicPr>
            <a:picLocks noChangeAspect="1"/>
          </p:cNvPicPr>
          <p:nvPr/>
        </p:nvPicPr>
        <p:blipFill>
          <a:blip r:embed="rId4"/>
          <a:stretch>
            <a:fillRect/>
          </a:stretch>
        </p:blipFill>
        <p:spPr>
          <a:xfrm>
            <a:off x="753130" y="6036641"/>
            <a:ext cx="1801150" cy="1946475"/>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44617701"/>
              </p:ext>
            </p:extLst>
          </p:nvPr>
        </p:nvGraphicFramePr>
        <p:xfrm>
          <a:off x="3561753" y="6198135"/>
          <a:ext cx="2403390" cy="1899799"/>
        </p:xfrm>
        <a:graphic>
          <a:graphicData uri="http://schemas.openxmlformats.org/presentationml/2006/ole">
            <mc:AlternateContent xmlns:mc="http://schemas.openxmlformats.org/markup-compatibility/2006">
              <mc:Choice xmlns:v="urn:schemas-microsoft-com:vml" Requires="v">
                <p:oleObj spid="_x0000_s1037" name="Image" r:id="rId5" imgW="9091800" imgH="7187040" progId="Photoshop.Image.11">
                  <p:embed/>
                </p:oleObj>
              </mc:Choice>
              <mc:Fallback>
                <p:oleObj name="Image" r:id="rId5" imgW="9091800" imgH="7187040" progId="Photoshop.Image.11">
                  <p:embed/>
                  <p:pic>
                    <p:nvPicPr>
                      <p:cNvPr id="0" name=""/>
                      <p:cNvPicPr/>
                      <p:nvPr/>
                    </p:nvPicPr>
                    <p:blipFill>
                      <a:blip r:embed="rId6"/>
                      <a:stretch>
                        <a:fillRect/>
                      </a:stretch>
                    </p:blipFill>
                    <p:spPr>
                      <a:xfrm>
                        <a:off x="3561753" y="6198135"/>
                        <a:ext cx="2403390" cy="1899799"/>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amk oranssi">
  <a:themeElements>
    <a:clrScheme name="Oamk oranssi 2">
      <a:dk1>
        <a:srgbClr val="000000"/>
      </a:dk1>
      <a:lt1>
        <a:srgbClr val="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5784</TotalTime>
  <Words>311</Words>
  <Application>Microsoft Office PowerPoint</Application>
  <PresentationFormat>A3 Paper (297x420 mm)</PresentationFormat>
  <Paragraphs>50</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 Narrow</vt:lpstr>
      <vt:lpstr>Calibri</vt:lpstr>
      <vt:lpstr>Arial</vt:lpstr>
      <vt:lpstr>Oamk oranssi</vt:lpstr>
      <vt:lpstr>Image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Raito-Waifu</dc:creator>
  <cp:lastModifiedBy>Anni Toivanen</cp:lastModifiedBy>
  <cp:revision>21</cp:revision>
  <dcterms:modified xsi:type="dcterms:W3CDTF">2016-11-22T09:06:21Z</dcterms:modified>
</cp:coreProperties>
</file>