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723" r:id="rId5"/>
    <p:sldMasterId id="2147483735" r:id="rId6"/>
    <p:sldMasterId id="2147483747" r:id="rId7"/>
    <p:sldMasterId id="2147483759" r:id="rId8"/>
    <p:sldMasterId id="2147483771" r:id="rId9"/>
    <p:sldMasterId id="2147483784" r:id="rId10"/>
  </p:sldMasterIdLst>
  <p:notesMasterIdLst>
    <p:notesMasterId r:id="rId41"/>
  </p:notesMasterIdLst>
  <p:sldIdLst>
    <p:sldId id="256" r:id="rId11"/>
    <p:sldId id="259" r:id="rId12"/>
    <p:sldId id="257" r:id="rId13"/>
    <p:sldId id="260" r:id="rId14"/>
    <p:sldId id="261" r:id="rId15"/>
    <p:sldId id="262" r:id="rId16"/>
    <p:sldId id="264" r:id="rId17"/>
    <p:sldId id="263" r:id="rId18"/>
    <p:sldId id="265" r:id="rId19"/>
    <p:sldId id="266" r:id="rId20"/>
    <p:sldId id="267" r:id="rId21"/>
    <p:sldId id="269" r:id="rId22"/>
    <p:sldId id="270" r:id="rId23"/>
    <p:sldId id="271" r:id="rId24"/>
    <p:sldId id="274" r:id="rId25"/>
    <p:sldId id="276" r:id="rId26"/>
    <p:sldId id="277" r:id="rId27"/>
    <p:sldId id="280" r:id="rId28"/>
    <p:sldId id="281" r:id="rId29"/>
    <p:sldId id="282" r:id="rId30"/>
    <p:sldId id="283" r:id="rId31"/>
    <p:sldId id="284" r:id="rId32"/>
    <p:sldId id="287" r:id="rId33"/>
    <p:sldId id="289" r:id="rId34"/>
    <p:sldId id="288" r:id="rId35"/>
    <p:sldId id="290" r:id="rId36"/>
    <p:sldId id="291" r:id="rId37"/>
    <p:sldId id="273" r:id="rId38"/>
    <p:sldId id="272" r:id="rId39"/>
    <p:sldId id="29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2A900-3280-4324-A402-AB183D0330C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AE789-B408-49D4-BA84-D4DB0B41A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3411E-E2E1-44B7-8229-186915E73B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27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827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E4B67A5-46B8-415C-9660-C947AE9F02BC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123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71F6E67-5ADE-42C5-AB83-E160A6BC2BD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可能不是每条指令都需要执行每个阶段，而且让指令做一些它不需要的工作会降低速度。</a:t>
            </a:r>
          </a:p>
          <a:p>
            <a:pPr eaLnBrk="1" hangingPunct="1"/>
            <a:r>
              <a:rPr lang="zh-CN" altLang="en-US" dirty="0" smtClean="0"/>
              <a:t>但一个统一的框架可以将实现的复杂度降到最小。因为它们可以尽可能的共用一些部件，并且，为流水提供了方便。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第一到四字节：</a:t>
            </a:r>
            <a:r>
              <a:rPr lang="en-US" altLang="zh-CN" dirty="0" err="1" smtClean="0"/>
              <a:t>jxx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dest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第二到五字节：带立即数或者存储器单元的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译码从寄存器文件读取至多两个操作数，</a:t>
            </a:r>
            <a:r>
              <a:rPr lang="en-US" altLang="zh-CN" dirty="0" err="1" smtClean="0"/>
              <a:t>rrmovl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rmmovl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mrmovl,comvxx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40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A84C260-D1F9-44B8-A0BC-CC24C979D33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中的运算是</a:t>
            </a:r>
            <a:r>
              <a:rPr lang="en-US" altLang="zh-CN" dirty="0" err="1" smtClean="0"/>
              <a:t>valB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，而不是</a:t>
            </a:r>
            <a:r>
              <a:rPr lang="en-US" altLang="zh-CN" dirty="0" err="1" smtClean="0"/>
              <a:t>valA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valB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M1[PC] 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开始的内存中读取一个字节的数据。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只有整数运算，才会装载条件码寄存器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译码阶段根据得到的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值知道需要读取两个寄存器</a:t>
            </a:r>
          </a:p>
        </p:txBody>
      </p:sp>
    </p:spTree>
    <p:extLst>
      <p:ext uri="{BB962C8B-B14F-4D97-AF65-F5344CB8AC3E}">
        <p14:creationId xmlns:p14="http://schemas.microsoft.com/office/powerpoint/2010/main" val="238273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F5E63B7-ED7A-4B42-BB5C-FC301AB8D0C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85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B0E1E0A-DF54-4BB2-BC6B-C16AE0002354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9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507CB6E-9915-4803-874D-79C3CA8216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从数据存储器中读，只用提供地址就能获得输出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指令存储器只用来读指令，因此我们可以将这个单元看成是组合逻辑</a:t>
            </a:r>
          </a:p>
        </p:txBody>
      </p:sp>
    </p:spTree>
    <p:extLst>
      <p:ext uri="{BB962C8B-B14F-4D97-AF65-F5344CB8AC3E}">
        <p14:creationId xmlns:p14="http://schemas.microsoft.com/office/powerpoint/2010/main" val="299325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5704448-629B-4125-887B-646F9D47389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55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D6F5D0-A214-4E92-8BF2-FFDB42C6EE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384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B81BB6-B459-4B9C-B89F-8F5A5D595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77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066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790CE8-5A44-4DE4-A5D2-A73EF5DB5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187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EFB1BC-06E7-475D-8006-8490D56164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20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30BC2-3FED-4B50-B676-A6DCDE2F37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 smtClean="0"/>
              <a:t>need_valC</a:t>
            </a:r>
            <a:r>
              <a:rPr lang="zh-CN" altLang="en-US" dirty="0" smtClean="0"/>
              <a:t>没有对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的反馈的原因，我认为是，不管是否需要常数，都会将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读到的值分配给</a:t>
            </a:r>
            <a:r>
              <a:rPr lang="en-US" altLang="zh-CN" dirty="0" err="1" smtClean="0"/>
              <a:t>ra:rb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，然后传递给下一个阶段，由后面的阶段选择是否使用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而因为寄存器是可选项，</a:t>
            </a:r>
            <a:r>
              <a:rPr lang="en-US" altLang="zh-CN" dirty="0" err="1" smtClean="0"/>
              <a:t>need_regids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知道是否应该从读到的</a:t>
            </a:r>
            <a:r>
              <a:rPr lang="en-US" altLang="zh-CN" dirty="0" smtClean="0"/>
              <a:t>1-5</a:t>
            </a:r>
            <a:r>
              <a:rPr lang="zh-CN" altLang="en-US" dirty="0" smtClean="0"/>
              <a:t>字节中分配寄存器的字节，如果需要分配，则将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字节分配给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，否则将</a:t>
            </a:r>
            <a:r>
              <a:rPr lang="en-US" altLang="zh-CN" dirty="0" smtClean="0"/>
              <a:t>1-4</a:t>
            </a:r>
            <a:r>
              <a:rPr lang="zh-CN" altLang="en-US" dirty="0" smtClean="0"/>
              <a:t>字节分配给</a:t>
            </a:r>
            <a:r>
              <a:rPr lang="en-US" altLang="zh-CN" dirty="0" err="1" smtClean="0"/>
              <a:t>valC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558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279136D-E80A-4412-8B10-0AACB0DB672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5430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46D3488-FA23-49F5-9E29-6DD3A1CD0C63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15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6AE1CC0-4983-4251-8873-131A9B6B6B1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访存阶段可能是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类指令和</a:t>
            </a:r>
            <a:r>
              <a:rPr lang="en-US" altLang="zh-CN" dirty="0" smtClean="0"/>
              <a:t>push</a:t>
            </a:r>
            <a:r>
              <a:rPr lang="en-US" altLang="zh-CN" baseline="0" dirty="0" smtClean="0"/>
              <a:t> pop call ret</a:t>
            </a:r>
          </a:p>
          <a:p>
            <a:pPr eaLnBrk="1" hangingPunct="1"/>
            <a:r>
              <a:rPr lang="en-US" altLang="zh-CN" baseline="0" dirty="0" err="1" smtClean="0"/>
              <a:t>dmem_error</a:t>
            </a:r>
            <a:r>
              <a:rPr lang="zh-CN" altLang="en-US" baseline="0" dirty="0" smtClean="0"/>
              <a:t>有可能是这些指令计算出的地址是非法的，比如</a:t>
            </a:r>
            <a:r>
              <a:rPr lang="en-US" altLang="zh-CN" baseline="0" dirty="0" err="1" smtClean="0"/>
              <a:t>mrmov</a:t>
            </a:r>
            <a:r>
              <a:rPr lang="zh-CN" altLang="en-US" baseline="0" dirty="0" smtClean="0"/>
              <a:t>指令计算出的地址不合法，或者</a:t>
            </a:r>
            <a:r>
              <a:rPr lang="en-US" altLang="zh-CN" baseline="0" dirty="0" smtClean="0"/>
              <a:t>push</a:t>
            </a:r>
            <a:r>
              <a:rPr lang="zh-CN" altLang="en-US" baseline="0" dirty="0" smtClean="0"/>
              <a:t>指令栈已经满了，</a:t>
            </a:r>
            <a:r>
              <a:rPr lang="en-US" altLang="zh-CN" baseline="0" dirty="0" smtClean="0"/>
              <a:t>pop</a:t>
            </a:r>
            <a:r>
              <a:rPr lang="zh-CN" altLang="en-US" baseline="0" dirty="0" smtClean="0"/>
              <a:t>指令栈已经空了、</a:t>
            </a:r>
            <a:endParaRPr lang="en-US" altLang="zh-CN" baseline="0" dirty="0" smtClean="0"/>
          </a:p>
          <a:p>
            <a:pPr eaLnBrk="1" hangingPunct="1"/>
            <a:r>
              <a:rPr lang="en-US" altLang="zh-CN" baseline="0" dirty="0" err="1" smtClean="0"/>
              <a:t>imem_error</a:t>
            </a:r>
            <a:r>
              <a:rPr lang="zh-CN" altLang="en-US" baseline="0" dirty="0" smtClean="0"/>
              <a:t>我觉得应该是</a:t>
            </a:r>
            <a:r>
              <a:rPr lang="en-US" altLang="zh-CN" baseline="0" dirty="0" smtClean="0"/>
              <a:t>PC</a:t>
            </a:r>
            <a:r>
              <a:rPr lang="zh-CN" altLang="en-US" baseline="0" dirty="0" smtClean="0"/>
              <a:t>的地址是不合法的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30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3AF9B29-B404-4CA9-B155-7FAB58B20FB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3550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CF77F6-A91D-457D-8CCF-B876048EFE4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091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E4B67A5-46B8-415C-9660-C947AE9F02B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2726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8414D1A-0BA3-4FD7-8FBE-211931DBD8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688975"/>
            <a:ext cx="6037262" cy="33972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由指令字节区分指令，后面的参数是可选的</a:t>
            </a:r>
          </a:p>
        </p:txBody>
      </p:sp>
    </p:spTree>
    <p:extLst>
      <p:ext uri="{BB962C8B-B14F-4D97-AF65-F5344CB8AC3E}">
        <p14:creationId xmlns:p14="http://schemas.microsoft.com/office/powerpoint/2010/main" val="53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505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E4B67A5-46B8-415C-9660-C947AE9F02BC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476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29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算术逻辑单元是一种很重要的组合电路</a:t>
            </a:r>
          </a:p>
        </p:txBody>
      </p:sp>
    </p:spTree>
    <p:extLst>
      <p:ext uri="{BB962C8B-B14F-4D97-AF65-F5344CB8AC3E}">
        <p14:creationId xmlns:p14="http://schemas.microsoft.com/office/powerpoint/2010/main" val="206832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书中讲了两类存储器，一类是时钟寄存器，另一类是随机访问存储器</a:t>
            </a:r>
            <a:endParaRPr lang="en-US" altLang="zh-CN" dirty="0" smtClean="0"/>
          </a:p>
          <a:p>
            <a:r>
              <a:rPr lang="zh-CN" altLang="en-US" dirty="0" smtClean="0"/>
              <a:t>这里先讲时钟存储器</a:t>
            </a:r>
          </a:p>
        </p:txBody>
      </p:sp>
    </p:spTree>
    <p:extLst>
      <p:ext uri="{BB962C8B-B14F-4D97-AF65-F5344CB8AC3E}">
        <p14:creationId xmlns:p14="http://schemas.microsoft.com/office/powerpoint/2010/main" val="318359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902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86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寄存器文件有两个读端口，一个写端口</a:t>
            </a:r>
            <a:endParaRPr lang="en-US" altLang="zh-CN" dirty="0" smtClean="0"/>
          </a:p>
          <a:p>
            <a:r>
              <a:rPr lang="en-US" altLang="zh-CN" dirty="0" err="1" smtClean="0"/>
              <a:t>srcA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srcB</a:t>
            </a:r>
            <a:r>
              <a:rPr lang="zh-CN" altLang="en-US" dirty="0" smtClean="0"/>
              <a:t>是因为读的时候从源读</a:t>
            </a:r>
            <a:endParaRPr lang="en-US" altLang="zh-CN" dirty="0" smtClean="0"/>
          </a:p>
          <a:p>
            <a:r>
              <a:rPr lang="en-US" altLang="zh-CN" dirty="0" err="1" smtClean="0"/>
              <a:t>dstW</a:t>
            </a:r>
            <a:r>
              <a:rPr lang="zh-CN" altLang="en-US" dirty="0" smtClean="0"/>
              <a:t>是写的时候写到目的地</a:t>
            </a:r>
            <a:endParaRPr lang="en-US" altLang="zh-CN" dirty="0" smtClean="0"/>
          </a:p>
          <a:p>
            <a:r>
              <a:rPr lang="zh-CN" altLang="en-US" dirty="0" smtClean="0"/>
              <a:t>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给出地址就会产生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给出地址和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，在时钟信号是上升沿或下降沿的时候写入</a:t>
            </a:r>
          </a:p>
        </p:txBody>
      </p:sp>
    </p:spTree>
    <p:extLst>
      <p:ext uri="{BB962C8B-B14F-4D97-AF65-F5344CB8AC3E}">
        <p14:creationId xmlns:p14="http://schemas.microsoft.com/office/powerpoint/2010/main" val="86653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485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C6BD4CE-CEC8-447B-A9C3-1A77CF4D0A0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7A85FD3-EE9E-463E-9744-A5D521614536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17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6C61E88-3EA8-4074-A135-4CE02C8719E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E6BD0FD-946B-4BBB-BADA-4CD864F94F98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886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29B9706-18AD-4728-9A00-3C7DB7586DC2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79EF3A5-ED6D-41D2-9BB2-62942DA02836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049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1074400" cy="4419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4642B67-5FAF-47BC-A275-F1925F221D7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D09F6B0-0EB1-46C9-889D-238B172584A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564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004C5B9-D9EC-4C17-A313-DD0FA2A23BC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F97E29A-6CA4-4092-9349-DED0D336176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2659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68AE274-787C-4E13-BC11-E03C01B91A5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ED88AA1-1436-47A8-80FB-DB31AC1F112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395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AB05300-550C-492F-8B58-27AD7F60846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65F59B-70C4-418B-A95F-8D41F69ECBD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0321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88F282E-9299-4E6E-8FEC-7D9E9B406D4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1F609BE-D113-4328-9052-440C1EE24FA0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9305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F4FA20A-8042-4F14-AC10-5BD6001A820F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06493E7-1751-4E7F-A4D5-356A00B8EAE1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324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F9F7E0F-6407-48EE-867F-BC50A6A06E0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190005-9A69-4A18-A61B-96C2BEA5F905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911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6753DD6-3010-41A0-9FC1-F88B6C467622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292F436-EDB4-4A6A-89C9-0500DB9A086A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2307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5B5E3CB-473F-405D-A0C8-770FC9EB0B0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DAD3713-BD2A-4B90-B2A8-5B14164D5B2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290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C6BD4CE-CEC8-447B-A9C3-1A77CF4D0A0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7A85FD3-EE9E-463E-9744-A5D521614536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740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6C61E88-3EA8-4074-A135-4CE02C8719E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E6BD0FD-946B-4BBB-BADA-4CD864F94F98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74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29B9706-18AD-4728-9A00-3C7DB7586DC2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79EF3A5-ED6D-41D2-9BB2-62942DA02836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8810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1074400" cy="4419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4642B67-5FAF-47BC-A275-F1925F221D7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D09F6B0-0EB1-46C9-889D-238B172584A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1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16A151A-205D-432F-8ECB-82BBD779440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BCE71F6-AFFA-4164-9540-32D07AB2E8CD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17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CA74ECB-BAA8-4591-A720-DFCAFF39BFC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DDDD632-1EC0-4B06-AECB-2A66B5E59E0E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19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33EBCA1-C289-4B8B-8D32-D74533E2739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AB883A6-D807-4864-A3DA-023DDB4A6389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6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C47BF22-AF8E-4B52-808B-A9773CC601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59A6D62-3182-47FB-85AF-E4F19D29307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1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B0267FE-590A-4261-97E2-5176DDCCE6B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52A0437-0128-4AD8-843D-1D5189947381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46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17F6BAF-102E-40BA-9F4C-74DD04060A2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D30B34-E3B6-44CA-BB04-D74D668C96F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72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A789C8B-BCF2-45AC-932E-A58AD285050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02435BE-1100-47D8-A802-D28BC0BF6B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116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EE52321-57C0-42D6-918F-3F9A400498B7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847BDF-A02F-443B-9DC8-A2DCC91B05B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9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6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A312BB8-928A-49F9-BC3B-8964C246789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7DA41DD-23E4-46AB-8198-849CEEE810E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659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DFE6EEE-6C9E-4D58-BC15-7B8096CB472A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8B13682-EFD5-497F-934E-2DA511D28B0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42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2438A57-EFBB-47BD-860F-56FAB9DED41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D44744E-88C3-4E4D-A4B7-FEDA0C1C0BA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295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CBF8A87-66E8-4EAE-BF51-88F23485486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23EDBAA-D81D-424C-8DDB-9E199B8FEFC5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276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16A151A-205D-432F-8ECB-82BBD779440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BCE71F6-AFFA-4164-9540-32D07AB2E8CD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33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CA74ECB-BAA8-4591-A720-DFCAFF39BFC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DDDD632-1EC0-4B06-AECB-2A66B5E59E0E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47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33EBCA1-C289-4B8B-8D32-D74533E2739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AB883A6-D807-4864-A3DA-023DDB4A6389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38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C47BF22-AF8E-4B52-808B-A9773CC601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59A6D62-3182-47FB-85AF-E4F19D29307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07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B0267FE-590A-4261-97E2-5176DDCCE6B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52A0437-0128-4AD8-843D-1D5189947381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66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17F6BAF-102E-40BA-9F4C-74DD04060A2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D30B34-E3B6-44CA-BB04-D74D668C96F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5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9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A789C8B-BCF2-45AC-932E-A58AD285050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02435BE-1100-47D8-A802-D28BC0BF6B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674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EE52321-57C0-42D6-918F-3F9A400498B7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847BDF-A02F-443B-9DC8-A2DCC91B05B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975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A312BB8-928A-49F9-BC3B-8964C246789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7DA41DD-23E4-46AB-8198-849CEEE810E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99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DFE6EEE-6C9E-4D58-BC15-7B8096CB472A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8B13682-EFD5-497F-934E-2DA511D28B0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706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2438A57-EFBB-47BD-860F-56FAB9DED41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D44744E-88C3-4E4D-A4B7-FEDA0C1C0BA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209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CBF8A87-66E8-4EAE-BF51-88F23485486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23EDBAA-D81D-424C-8DDB-9E199B8FEFC5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22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16A151A-205D-432F-8ECB-82BBD779440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BCE71F6-AFFA-4164-9540-32D07AB2E8CD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58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CA74ECB-BAA8-4591-A720-DFCAFF39BFC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DDDD632-1EC0-4B06-AECB-2A66B5E59E0E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1988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33EBCA1-C289-4B8B-8D32-D74533E2739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AB883A6-D807-4864-A3DA-023DDB4A6389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002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C47BF22-AF8E-4B52-808B-A9773CC601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59A6D62-3182-47FB-85AF-E4F19D29307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9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363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B0267FE-590A-4261-97E2-5176DDCCE6B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52A0437-0128-4AD8-843D-1D5189947381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1452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17F6BAF-102E-40BA-9F4C-74DD04060A2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D30B34-E3B6-44CA-BB04-D74D668C96F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486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A789C8B-BCF2-45AC-932E-A58AD285050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02435BE-1100-47D8-A802-D28BC0BF6B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818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EE52321-57C0-42D6-918F-3F9A400498B7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2847BDF-A02F-443B-9DC8-A2DCC91B05B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2085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A312BB8-928A-49F9-BC3B-8964C246789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7DA41DD-23E4-46AB-8198-849CEEE810E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2279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DFE6EEE-6C9E-4D58-BC15-7B8096CB472A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8B13682-EFD5-497F-934E-2DA511D28B0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528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2438A57-EFBB-47BD-860F-56FAB9DED41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D44744E-88C3-4E4D-A4B7-FEDA0C1C0BA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982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CBF8A87-66E8-4EAE-BF51-88F23485486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23EDBAA-D81D-424C-8DDB-9E199B8FEFC5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01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DFFDB44-3CD1-4423-9E4A-AAAE0F7CEE5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AC4487-BB54-4499-94BA-117D318990FE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902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CF1979-14BA-40DF-89A7-78B5FC07C6A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BE8EA59-F2C7-4557-AA37-7D1EEA9E69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29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D373FCB-780E-46F6-BE60-2A0961B31D1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4FA5C1-2996-4759-AF7E-12379667A78C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57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B9703FD-A1EF-4B0E-8458-5AF616E508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BF9DD9-3FF2-478C-9438-F9F3C34988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9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895578-D6FE-4119-B7E9-80818A574FF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1CC6451-A143-408F-B666-52B4942FDED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648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237DFE1-E6A3-44C8-ACB8-F4E2C291BF8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0D35AD5-A030-4397-8362-2A982089CD9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073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054F66-D4D8-479D-8307-B7D4077D93A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1FCAE4F-D657-4E71-BC54-B9E94C6236A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72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EA2B27-D412-4888-9ADA-6AB4EA91514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1F165F3-6D08-449E-94CB-503303129D0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51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A0DC0B0-E7D3-44CF-A4BE-E1697FDB8AE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65A8943-08A5-400C-89E7-6A09FC233F2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96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4877D6-FC6E-4108-B5F5-99C061EAD60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15F3399-C032-437C-A975-5407CD17AE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780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B0318B-4AB9-4D59-97A7-C5DB6B46C7C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B539F09-4293-4ED0-AD4F-C0DE74C925E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4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DFFDB44-3CD1-4423-9E4A-AAAE0F7CEE5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AC4487-BB54-4499-94BA-117D318990FE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349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CF1979-14BA-40DF-89A7-78B5FC07C6A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BE8EA59-F2C7-4557-AA37-7D1EEA9E69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4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D373FCB-780E-46F6-BE60-2A0961B31D1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4FA5C1-2996-4759-AF7E-12379667A78C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798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B9703FD-A1EF-4B0E-8458-5AF616E508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BF9DD9-3FF2-478C-9438-F9F3C34988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40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895578-D6FE-4119-B7E9-80818A574FF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1CC6451-A143-408F-B666-52B4942FDED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2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237DFE1-E6A3-44C8-ACB8-F4E2C291BF8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0D35AD5-A030-4397-8362-2A982089CD9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58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054F66-D4D8-479D-8307-B7D4077D93A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1FCAE4F-D657-4E71-BC54-B9E94C6236A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67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EA2B27-D412-4888-9ADA-6AB4EA91514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1F165F3-6D08-449E-94CB-503303129D0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93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A0DC0B0-E7D3-44CF-A4BE-E1697FDB8AE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65A8943-08A5-400C-89E7-6A09FC233F2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163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4877D6-FC6E-4108-B5F5-99C061EAD60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15F3399-C032-437C-A975-5407CD17AE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375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B0318B-4AB9-4D59-97A7-C5DB6B46C7C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B539F09-4293-4ED0-AD4F-C0DE74C925E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384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DFFDB44-3CD1-4423-9E4A-AAAE0F7CEE5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AC4487-BB54-4499-94BA-117D318990FE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73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CF1979-14BA-40DF-89A7-78B5FC07C6A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BE8EA59-F2C7-4557-AA37-7D1EEA9E69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254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D373FCB-780E-46F6-BE60-2A0961B31D1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4FA5C1-2996-4759-AF7E-12379667A78C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53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B9703FD-A1EF-4B0E-8458-5AF616E508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BF9DD9-3FF2-478C-9438-F9F3C34988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69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895578-D6FE-4119-B7E9-80818A574FF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1CC6451-A143-408F-B666-52B4942FDED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339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237DFE1-E6A3-44C8-ACB8-F4E2C291BF8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0D35AD5-A030-4397-8362-2A982089CD9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128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054F66-D4D8-479D-8307-B7D4077D93A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1FCAE4F-D657-4E71-BC54-B9E94C6236A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48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EA2B27-D412-4888-9ADA-6AB4EA91514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1F165F3-6D08-449E-94CB-503303129D0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338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A0DC0B0-E7D3-44CF-A4BE-E1697FDB8AE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65A8943-08A5-400C-89E7-6A09FC233F2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337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4877D6-FC6E-4108-B5F5-99C061EAD60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15F3399-C032-437C-A975-5407CD17AE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959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B0318B-4AB9-4D59-97A7-C5DB6B46C7C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B539F09-4293-4ED0-AD4F-C0DE74C925E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542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DFFDB44-3CD1-4423-9E4A-AAAE0F7CEE55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AC4487-BB54-4499-94BA-117D318990FE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370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CF1979-14BA-40DF-89A7-78B5FC07C6A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BE8EA59-F2C7-4557-AA37-7D1EEA9E69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3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D373FCB-780E-46F6-BE60-2A0961B31D1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B4FA5C1-2996-4759-AF7E-12379667A78C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562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B9703FD-A1EF-4B0E-8458-5AF616E5080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BF9DD9-3FF2-478C-9438-F9F3C34988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841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895578-D6FE-4119-B7E9-80818A574FF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1CC6451-A143-408F-B666-52B4942FDED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645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237DFE1-E6A3-44C8-ACB8-F4E2C291BF8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0D35AD5-A030-4397-8362-2A982089CD9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777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054F66-D4D8-479D-8307-B7D4077D93A9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1FCAE4F-D657-4E71-BC54-B9E94C6236A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819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BEA2B27-D412-4888-9ADA-6AB4EA915140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1F165F3-6D08-449E-94CB-503303129D0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384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A0DC0B0-E7D3-44CF-A4BE-E1697FDB8AE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65A8943-08A5-400C-89E7-6A09FC233F2F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370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4877D6-FC6E-4108-B5F5-99C061EAD60C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15F3399-C032-437C-A975-5407CD17AE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830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FB0318B-4AB9-4D59-97A7-C5DB6B46C7CB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B539F09-4293-4ED0-AD4F-C0DE74C925E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117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004C5B9-D9EC-4C17-A313-DD0FA2A23BC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F97E29A-6CA4-4092-9349-DED0D336176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898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68AE274-787C-4E13-BC11-E03C01B91A5D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ED88AA1-1436-47A8-80FB-DB31AC1F112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541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AB05300-550C-492F-8B58-27AD7F60846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665F59B-70C4-418B-A95F-8D41F69ECBD9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682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88F282E-9299-4E6E-8FEC-7D9E9B406D46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1F609BE-D113-4328-9052-440C1EE24FA0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414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F4FA20A-8042-4F14-AC10-5BD6001A820F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06493E7-1751-4E7F-A4D5-356A00B8EAE1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204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F9F7E0F-6407-48EE-867F-BC50A6A06E0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4190005-9A69-4A18-A61B-96C2BEA5F905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552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6753DD6-3010-41A0-9FC1-F88B6C467622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292F436-EDB4-4A6A-89C9-0500DB9A086A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248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5B5E3CB-473F-405D-A0C8-770FC9EB0B04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DAD3713-BD2A-4B90-B2A8-5B14164D5B2D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25F7-4978-40DE-B215-6FD387F6CFB2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A46A-4EDD-4749-9D9E-A8AA740E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E7E2E1E-6A99-44EE-856A-E16C4494B33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B5AF2DE-98C6-4DAE-BF83-BD1CA6E4D6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8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EDCE5B4-3353-4F79-8D5A-ECECA4CC57D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C76C9D4-DAD4-43C9-93AB-5BD4F4D4AF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EDCE5B4-3353-4F79-8D5A-ECECA4CC57D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C76C9D4-DAD4-43C9-93AB-5BD4F4D4AF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8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EDCE5B4-3353-4F79-8D5A-ECECA4CC57D3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C76C9D4-DAD4-43C9-93AB-5BD4F4D4AF2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3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4F89AA0-8784-4574-AA9D-3346E8039DF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79A304F-7CDF-4D55-A2DC-FF92ED0951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9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4F89AA0-8784-4574-AA9D-3346E8039DF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79A304F-7CDF-4D55-A2DC-FF92ED0951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4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4F89AA0-8784-4574-AA9D-3346E8039DF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79A304F-7CDF-4D55-A2DC-FF92ED0951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2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4F89AA0-8784-4574-AA9D-3346E8039DF8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79A304F-7CDF-4D55-A2DC-FF92ED0951A2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7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E7E2E1E-6A99-44EE-856A-E16C4494B33E}" type="datetime1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2016/10/30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Compilers Autumn 2002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B5AF2DE-98C6-4DAE-BF83-BD1CA6E4D64B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8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Logical Design </a:t>
            </a:r>
            <a:r>
              <a:rPr lang="en-US" altLang="zh-CN" sz="3600" dirty="0" smtClean="0"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ea typeface="宋体" panose="02010600030101010101" pitchFamily="2" charset="-122"/>
              </a:rPr>
            </a:br>
            <a:r>
              <a:rPr lang="zh-CN" altLang="en-US" sz="36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逻辑设计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7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数据存储器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7719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ea typeface="华文行楷" panose="02010800040101010101" pitchFamily="2" charset="-122"/>
              </a:rPr>
              <a:t>数据存储器</a:t>
            </a:r>
            <a:endParaRPr lang="en-US" altLang="zh-CN" sz="24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ea typeface="华文行楷" panose="02010800040101010101" pitchFamily="2" charset="-122"/>
              </a:rPr>
              <a:t>存储程序和指令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ea typeface="华文行楷" panose="02010800040101010101" pitchFamily="2" charset="-122"/>
              </a:rPr>
              <a:t>读不需要时钟控制，提供地址即可得到数据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ea typeface="华文行楷" panose="02010800040101010101" pitchFamily="2" charset="-122"/>
              </a:rPr>
              <a:t>写受时钟控制，提供地址和写入的数据后，在时钟控制下进行更新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ea typeface="华文行楷" panose="02010800040101010101" pitchFamily="2" charset="-122"/>
              </a:rPr>
              <a:t>端口</a:t>
            </a:r>
            <a:endParaRPr lang="en-US" altLang="zh-CN" sz="2400" dirty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 smtClean="0">
                <a:ea typeface="华文行楷" panose="02010800040101010101" pitchFamily="2" charset="-122"/>
              </a:rPr>
              <a:t>只有单个地址输入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ea typeface="华文行楷" panose="02010800040101010101" pitchFamily="2" charset="-122"/>
              </a:rPr>
              <a:t>一</a:t>
            </a:r>
            <a:r>
              <a:rPr lang="zh-CN" altLang="en-US" sz="2000" dirty="0" smtClean="0">
                <a:ea typeface="华文行楷" panose="02010800040101010101" pitchFamily="2" charset="-122"/>
              </a:rPr>
              <a:t>个写的数据输入，一个读的数据输出</a:t>
            </a:r>
            <a:endParaRPr lang="en-US" altLang="zh-CN" sz="2000" dirty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ea typeface="华文行楷" panose="02010800040101010101" pitchFamily="2" charset="-122"/>
              </a:rPr>
              <a:t>Error </a:t>
            </a:r>
            <a:r>
              <a:rPr lang="zh-CN" altLang="en-US" sz="2000" dirty="0" smtClean="0">
                <a:ea typeface="华文行楷" panose="02010800040101010101" pitchFamily="2" charset="-122"/>
              </a:rPr>
              <a:t>信号为</a:t>
            </a:r>
            <a:r>
              <a:rPr lang="en-US" altLang="zh-CN" sz="2000" dirty="0" smtClean="0">
                <a:ea typeface="华文行楷" panose="02010800040101010101" pitchFamily="2" charset="-122"/>
              </a:rPr>
              <a:t>1</a:t>
            </a:r>
            <a:r>
              <a:rPr lang="zh-CN" altLang="en-US" sz="2000" dirty="0" smtClean="0">
                <a:ea typeface="华文行楷" panose="02010800040101010101" pitchFamily="2" charset="-122"/>
              </a:rPr>
              <a:t>表示出现了错误的地址</a:t>
            </a:r>
            <a:endParaRPr lang="en-US" altLang="zh-CN" sz="2000" dirty="0">
              <a:ea typeface="华文行楷" panose="02010800040101010101" pitchFamily="2" charset="-122"/>
            </a:endParaRP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4572000" y="1524000"/>
            <a:ext cx="3506788" cy="2363788"/>
            <a:chOff x="3047238" y="1675556"/>
            <a:chExt cx="3507656" cy="236388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896761" y="2304233"/>
              <a:ext cx="1535492" cy="10319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Data </a:t>
              </a:r>
              <a:b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</a:b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Memory</a:t>
              </a:r>
              <a:endParaRPr lang="en-US" altLang="zh-CN" sz="15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8438" name="Oval 9"/>
            <p:cNvSpPr>
              <a:spLocks noChangeArrowheads="1"/>
            </p:cNvSpPr>
            <p:nvPr/>
          </p:nvSpPr>
          <p:spPr bwMode="auto">
            <a:xfrm>
              <a:off x="3810000" y="36567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address</a:t>
              </a:r>
            </a:p>
          </p:txBody>
        </p:sp>
        <p:sp>
          <p:nvSpPr>
            <p:cNvPr id="18439" name="Oval 10"/>
            <p:cNvSpPr>
              <a:spLocks noChangeArrowheads="1"/>
            </p:cNvSpPr>
            <p:nvPr/>
          </p:nvSpPr>
          <p:spPr bwMode="auto">
            <a:xfrm>
              <a:off x="3047492" y="2402287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read</a:t>
              </a:r>
            </a:p>
          </p:txBody>
        </p:sp>
        <p:sp>
          <p:nvSpPr>
            <p:cNvPr id="18440" name="Line 12"/>
            <p:cNvSpPr>
              <a:spLocks noChangeShapeType="1"/>
            </p:cNvSpPr>
            <p:nvPr/>
          </p:nvSpPr>
          <p:spPr bwMode="auto">
            <a:xfrm rot="5400000" flipH="1" flipV="1">
              <a:off x="3665989" y="2403960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1" name="Line 14"/>
            <p:cNvSpPr>
              <a:spLocks noChangeShapeType="1"/>
            </p:cNvSpPr>
            <p:nvPr/>
          </p:nvSpPr>
          <p:spPr bwMode="auto">
            <a:xfrm rot="5400000" flipH="1" flipV="1">
              <a:off x="3665989" y="2880447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2" name="Line 15"/>
            <p:cNvSpPr>
              <a:spLocks noChangeShapeType="1"/>
            </p:cNvSpPr>
            <p:nvPr/>
          </p:nvSpPr>
          <p:spPr bwMode="auto">
            <a:xfrm rot="16200000" flipV="1">
              <a:off x="4185493" y="3517480"/>
              <a:ext cx="3158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3" name="Line 16"/>
            <p:cNvSpPr>
              <a:spLocks noChangeShapeType="1"/>
            </p:cNvSpPr>
            <p:nvPr/>
          </p:nvSpPr>
          <p:spPr bwMode="auto">
            <a:xfrm rot="16200000" flipV="1">
              <a:off x="5716335" y="2855280"/>
              <a:ext cx="0" cy="454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4" name="Oval 18"/>
            <p:cNvSpPr>
              <a:spLocks noChangeArrowheads="1"/>
            </p:cNvSpPr>
            <p:nvPr/>
          </p:nvSpPr>
          <p:spPr bwMode="auto">
            <a:xfrm>
              <a:off x="3047238" y="2894756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write</a:t>
              </a:r>
            </a:p>
          </p:txBody>
        </p:sp>
        <p:sp>
          <p:nvSpPr>
            <p:cNvPr id="18445" name="Rectangle 24"/>
            <p:cNvSpPr>
              <a:spLocks noChangeArrowheads="1"/>
            </p:cNvSpPr>
            <p:nvPr/>
          </p:nvSpPr>
          <p:spPr bwMode="auto">
            <a:xfrm>
              <a:off x="5880824" y="2895600"/>
              <a:ext cx="674070" cy="37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Clock</a:t>
              </a:r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 rot="-5400000">
              <a:off x="4947491" y="351747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7" name="Oval 9"/>
            <p:cNvSpPr>
              <a:spLocks noChangeArrowheads="1"/>
            </p:cNvSpPr>
            <p:nvPr/>
          </p:nvSpPr>
          <p:spPr bwMode="auto">
            <a:xfrm>
              <a:off x="4724400" y="3657600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data in</a:t>
              </a:r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 rot="-5400000">
              <a:off x="4506137" y="214681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8449" name="Oval 9"/>
            <p:cNvSpPr>
              <a:spLocks noChangeArrowheads="1"/>
            </p:cNvSpPr>
            <p:nvPr/>
          </p:nvSpPr>
          <p:spPr bwMode="auto">
            <a:xfrm>
              <a:off x="4267200" y="16755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data out</a:t>
              </a:r>
            </a:p>
          </p:txBody>
        </p:sp>
        <p:cxnSp>
          <p:nvCxnSpPr>
            <p:cNvPr id="18450" name="Elbow Connector 2"/>
            <p:cNvCxnSpPr>
              <a:cxnSpLocks noChangeShapeType="1"/>
            </p:cNvCxnSpPr>
            <p:nvPr/>
          </p:nvCxnSpPr>
          <p:spPr bwMode="auto">
            <a:xfrm rot="10800000">
              <a:off x="3438724" y="1953450"/>
              <a:ext cx="599877" cy="351278"/>
            </a:xfrm>
            <a:prstGeom prst="bentConnector3">
              <a:avLst>
                <a:gd name="adj1" fmla="val -1403"/>
              </a:avLst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1" name="Oval 10"/>
            <p:cNvSpPr>
              <a:spLocks noChangeArrowheads="1"/>
            </p:cNvSpPr>
            <p:nvPr/>
          </p:nvSpPr>
          <p:spPr bwMode="auto">
            <a:xfrm>
              <a:off x="3047492" y="1747245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  <a:ea typeface="华文行楷" panose="02010800040101010101" pitchFamily="2" charset="-122"/>
                </a:rPr>
                <a:t>error</a:t>
              </a:r>
            </a:p>
          </p:txBody>
        </p:sp>
      </p:grpSp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10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17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19DC-C2F9-49AD-AA88-1506E2CCB2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3600"/>
            <a:ext cx="7772400" cy="18288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Y86 Sequential Implementation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>Y86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的顺序实现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ADF76-3A58-44DC-8989-2DC094B11A15}" type="slidenum">
              <a:rPr lang="zh-CN" altLang="en-US" sz="1400" smtClean="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华文行楷" panose="02010800040101010101" pitchFamily="2" charset="-122"/>
              </a:rPr>
              <a:t>指令执行的六个阶段</a:t>
            </a:r>
            <a:endParaRPr lang="en-US" altLang="zh-CN" dirty="0" smtClean="0">
              <a:latin typeface="Courier New" panose="02070309020205020404" pitchFamily="49" charset="0"/>
              <a:ea typeface="华文行楷" panose="0201080004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" y="1676400"/>
            <a:ext cx="4076700" cy="4724400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取指 </a:t>
            </a:r>
            <a:r>
              <a:rPr lang="en-US" altLang="zh-CN" dirty="0" smtClean="0">
                <a:ea typeface="华文行楷" panose="02010800040101010101" pitchFamily="2" charset="-122"/>
              </a:rPr>
              <a:t>Fetch</a:t>
            </a: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从存储器中读取指令字节，地址为程序计数器（</a:t>
            </a:r>
            <a:r>
              <a:rPr lang="en-US" altLang="zh-CN" dirty="0" smtClean="0">
                <a:ea typeface="华文行楷" panose="02010800040101010101" pitchFamily="2" charset="-122"/>
              </a:rPr>
              <a:t>PC</a:t>
            </a:r>
            <a:r>
              <a:rPr lang="zh-CN" altLang="en-US" dirty="0" smtClean="0">
                <a:ea typeface="华文行楷" panose="02010800040101010101" pitchFamily="2" charset="-122"/>
              </a:rPr>
              <a:t>）的值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  <a:hlinkClick r:id="rId3" action="ppaction://hlinksldjump"/>
              </a:rPr>
              <a:t>第一个字节</a:t>
            </a:r>
            <a:r>
              <a:rPr lang="zh-CN" altLang="en-US" dirty="0" smtClean="0">
                <a:ea typeface="华文行楷" panose="02010800040101010101" pitchFamily="2" charset="-122"/>
              </a:rPr>
              <a:t>：高四位</a:t>
            </a:r>
            <a:r>
              <a:rPr lang="en-US" altLang="zh-CN" dirty="0" err="1" smtClean="0">
                <a:ea typeface="华文行楷" panose="02010800040101010101" pitchFamily="2" charset="-122"/>
              </a:rPr>
              <a:t>icode</a:t>
            </a:r>
            <a:r>
              <a:rPr lang="zh-CN" altLang="en-US" dirty="0" smtClean="0">
                <a:ea typeface="华文行楷" panose="02010800040101010101" pitchFamily="2" charset="-122"/>
              </a:rPr>
              <a:t>，低四位</a:t>
            </a:r>
            <a:r>
              <a:rPr lang="en-US" altLang="zh-CN" dirty="0" err="1" smtClean="0">
                <a:ea typeface="华文行楷" panose="02010800040101010101" pitchFamily="2" charset="-122"/>
              </a:rPr>
              <a:t>ifun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第二个字节：</a:t>
            </a:r>
            <a:r>
              <a:rPr lang="en-US" altLang="zh-CN" dirty="0" err="1" smtClean="0">
                <a:ea typeface="华文行楷" panose="02010800040101010101" pitchFamily="2" charset="-122"/>
              </a:rPr>
              <a:t>rA:rB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第一到四字节或者第二到五字节：常数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valC</a:t>
            </a:r>
            <a:endParaRPr lang="zh-CN" altLang="en-US" dirty="0" smtClean="0">
              <a:ea typeface="华文行楷" panose="02010800040101010101" pitchFamily="2" charset="-122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83526" y="1676400"/>
            <a:ext cx="4078288" cy="4191000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译码 </a:t>
            </a:r>
            <a:r>
              <a:rPr lang="en-US" altLang="zh-CN" dirty="0" smtClean="0">
                <a:ea typeface="华文行楷" panose="02010800040101010101" pitchFamily="2" charset="-122"/>
              </a:rPr>
              <a:t>Decode</a:t>
            </a: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根据</a:t>
            </a:r>
            <a:r>
              <a:rPr lang="en-US" altLang="zh-CN" dirty="0" err="1" smtClean="0">
                <a:ea typeface="华文行楷" panose="02010800040101010101" pitchFamily="2" charset="-122"/>
              </a:rPr>
              <a:t>icode</a:t>
            </a:r>
            <a:r>
              <a:rPr lang="zh-CN" altLang="en-US" dirty="0" smtClean="0">
                <a:ea typeface="华文行楷" panose="02010800040101010101" pitchFamily="2" charset="-122"/>
              </a:rPr>
              <a:t>从寄存器文件读取操作数，至多两个操作数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ea typeface="华文行楷" panose="02010800040101010101" pitchFamily="2" charset="-122"/>
              </a:rPr>
              <a:t>执行 </a:t>
            </a:r>
            <a:r>
              <a:rPr lang="en-US" altLang="zh-CN" dirty="0" smtClean="0">
                <a:ea typeface="华文行楷" panose="02010800040101010101" pitchFamily="2" charset="-122"/>
              </a:rPr>
              <a:t>Execute</a:t>
            </a: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算术逻辑单元执行：由指令指明的操作，计算有效地址，增加或减少栈指针，也有可能设置条件码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984172" y="1676400"/>
            <a:ext cx="40782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ea typeface="华文行楷" panose="02010800040101010101" pitchFamily="2" charset="-122"/>
              </a:rPr>
              <a:t>访存 </a:t>
            </a:r>
            <a:r>
              <a:rPr lang="en-US" altLang="zh-CN" kern="0" dirty="0" smtClean="0">
                <a:ea typeface="华文行楷" panose="02010800040101010101" pitchFamily="2" charset="-122"/>
              </a:rPr>
              <a:t>Memory</a:t>
            </a:r>
          </a:p>
          <a:p>
            <a:pPr lvl="1"/>
            <a:r>
              <a:rPr lang="zh-CN" altLang="en-US" kern="0" dirty="0" smtClean="0">
                <a:ea typeface="华文行楷" panose="02010800040101010101" pitchFamily="2" charset="-122"/>
              </a:rPr>
              <a:t>将数据写入存储器，或者从存储器读出数据</a:t>
            </a:r>
            <a:endParaRPr lang="en-US" altLang="zh-CN" kern="0" dirty="0" smtClean="0">
              <a:ea typeface="华文行楷" panose="02010800040101010101" pitchFamily="2" charset="-122"/>
            </a:endParaRPr>
          </a:p>
          <a:p>
            <a:r>
              <a:rPr lang="zh-CN" altLang="en-US" kern="0" dirty="0" smtClean="0">
                <a:ea typeface="华文行楷" panose="02010800040101010101" pitchFamily="2" charset="-122"/>
              </a:rPr>
              <a:t>写回 </a:t>
            </a:r>
            <a:r>
              <a:rPr lang="en-US" altLang="zh-CN" kern="0" dirty="0" smtClean="0">
                <a:ea typeface="华文行楷" panose="02010800040101010101" pitchFamily="2" charset="-122"/>
              </a:rPr>
              <a:t>Write back</a:t>
            </a:r>
          </a:p>
          <a:p>
            <a:pPr lvl="1"/>
            <a:r>
              <a:rPr lang="zh-CN" altLang="en-US" kern="0" dirty="0" smtClean="0">
                <a:ea typeface="华文行楷" panose="02010800040101010101" pitchFamily="2" charset="-122"/>
              </a:rPr>
              <a:t>用执行阶段计算的新值更新对应寄存器</a:t>
            </a:r>
            <a:endParaRPr lang="en-US" altLang="zh-CN" kern="0" dirty="0" smtClean="0">
              <a:ea typeface="华文行楷" panose="02010800040101010101" pitchFamily="2" charset="-122"/>
            </a:endParaRPr>
          </a:p>
          <a:p>
            <a:r>
              <a:rPr lang="zh-CN" altLang="en-US" kern="0" dirty="0">
                <a:ea typeface="华文行楷" panose="02010800040101010101" pitchFamily="2" charset="-122"/>
              </a:rPr>
              <a:t>更新</a:t>
            </a:r>
            <a:r>
              <a:rPr lang="en-US" altLang="zh-CN" kern="0" dirty="0">
                <a:ea typeface="华文行楷" panose="02010800040101010101" pitchFamily="2" charset="-122"/>
              </a:rPr>
              <a:t>PC </a:t>
            </a:r>
            <a:r>
              <a:rPr lang="en-US" altLang="zh-CN" kern="0" dirty="0" err="1">
                <a:ea typeface="华文行楷" panose="02010800040101010101" pitchFamily="2" charset="-122"/>
              </a:rPr>
              <a:t>PC</a:t>
            </a:r>
            <a:r>
              <a:rPr lang="en-US" altLang="zh-CN" kern="0" dirty="0">
                <a:ea typeface="华文行楷" panose="02010800040101010101" pitchFamily="2" charset="-122"/>
              </a:rPr>
              <a:t> Update</a:t>
            </a:r>
          </a:p>
          <a:p>
            <a:pPr lvl="1"/>
            <a:r>
              <a:rPr lang="zh-CN" altLang="en-US" kern="0" dirty="0" smtClean="0">
                <a:ea typeface="华文行楷" panose="02010800040101010101" pitchFamily="2" charset="-122"/>
              </a:rPr>
              <a:t>将</a:t>
            </a:r>
            <a:r>
              <a:rPr lang="en-US" altLang="zh-CN" kern="0" dirty="0" smtClean="0">
                <a:ea typeface="华文行楷" panose="02010800040101010101" pitchFamily="2" charset="-122"/>
              </a:rPr>
              <a:t>PC</a:t>
            </a:r>
            <a:r>
              <a:rPr lang="zh-CN" altLang="en-US" kern="0" dirty="0" smtClean="0">
                <a:ea typeface="华文行楷" panose="02010800040101010101" pitchFamily="2" charset="-122"/>
              </a:rPr>
              <a:t>的值更新为下一条指令的地址</a:t>
            </a:r>
            <a:endParaRPr lang="en-US" altLang="zh-CN" kern="0" dirty="0" smtClean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002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F9ED7A-059A-44FE-9084-ED131D761D13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顺序实现中的计算：整数运算指令</a:t>
            </a:r>
            <a:r>
              <a:rPr lang="en-US" altLang="zh-CN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opl</a:t>
            </a:r>
            <a:endParaRPr lang="en-US" altLang="zh-CN" dirty="0" smtClean="0"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60776" y="1524000"/>
            <a:ext cx="2822575" cy="3746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OPl rA, rB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439989" y="1898650"/>
            <a:ext cx="7019925" cy="1492250"/>
            <a:chOff x="576" y="816"/>
            <a:chExt cx="4416" cy="768"/>
          </a:xfrm>
        </p:grpSpPr>
        <p:sp>
          <p:nvSpPr>
            <p:cNvPr id="8226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icode:ifun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M</a:t>
              </a:r>
              <a:r>
                <a:rPr lang="en-US" altLang="zh-CN" sz="2000" baseline="-25000">
                  <a:latin typeface="Helvetica" panose="020B0604020202020204" pitchFamily="34" charset="0"/>
                  <a:ea typeface="华文行楷" panose="02010800040101010101" pitchFamily="2" charset="-122"/>
                </a:rPr>
                <a:t>1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[PC]</a:t>
              </a:r>
            </a:p>
          </p:txBody>
        </p:sp>
        <p:sp>
          <p:nvSpPr>
            <p:cNvPr id="8227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rA:rB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M</a:t>
              </a:r>
              <a:r>
                <a:rPr lang="en-US" altLang="zh-CN" sz="2000" baseline="-25000">
                  <a:latin typeface="Helvetica" panose="020B0604020202020204" pitchFamily="34" charset="0"/>
                  <a:ea typeface="华文行楷" panose="02010800040101010101" pitchFamily="2" charset="-122"/>
                </a:rPr>
                <a:t>1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[PC+1]</a:t>
              </a:r>
            </a:p>
          </p:txBody>
        </p:sp>
        <p:sp>
          <p:nvSpPr>
            <p:cNvPr id="8228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  <p:sp>
          <p:nvSpPr>
            <p:cNvPr id="8229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valP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PC+2</a:t>
              </a:r>
            </a:p>
          </p:txBody>
        </p:sp>
        <p:sp>
          <p:nvSpPr>
            <p:cNvPr id="8230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31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</a:rPr>
                <a:t>Fetch</a:t>
              </a:r>
            </a:p>
          </p:txBody>
        </p:sp>
        <p:sp>
          <p:nvSpPr>
            <p:cNvPr id="8232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读取指令字节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33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读取寄存器字节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34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  <p:sp>
          <p:nvSpPr>
            <p:cNvPr id="8235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计算下一条指令的地址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2439989" y="3390901"/>
            <a:ext cx="7019925" cy="746125"/>
            <a:chOff x="576" y="1584"/>
            <a:chExt cx="4416" cy="384"/>
          </a:xfrm>
        </p:grpSpPr>
        <p:sp>
          <p:nvSpPr>
            <p:cNvPr id="8220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valA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R[rA]</a:t>
              </a:r>
            </a:p>
          </p:txBody>
        </p:sp>
        <p:sp>
          <p:nvSpPr>
            <p:cNvPr id="8221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valB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R[rB]</a:t>
              </a:r>
            </a:p>
          </p:txBody>
        </p:sp>
        <p:sp>
          <p:nvSpPr>
            <p:cNvPr id="8222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23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Decode</a:t>
              </a:r>
            </a:p>
          </p:txBody>
        </p:sp>
        <p:sp>
          <p:nvSpPr>
            <p:cNvPr id="8224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读取操作数</a:t>
              </a:r>
              <a:r>
                <a:rPr lang="en-US" altLang="zh-CN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A</a:t>
              </a: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的值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25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读取操作数</a:t>
              </a:r>
              <a:r>
                <a:rPr lang="en-US" altLang="zh-CN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B</a:t>
              </a: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的值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8199" name="Text Box 23"/>
          <p:cNvSpPr txBox="1">
            <a:spLocks noChangeArrowheads="1"/>
          </p:cNvSpPr>
          <p:nvPr/>
        </p:nvSpPr>
        <p:spPr bwMode="auto">
          <a:xfrm>
            <a:off x="3660776" y="4137026"/>
            <a:ext cx="2822575" cy="3730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valE </a:t>
            </a: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 valB ifun valA</a:t>
            </a:r>
          </a:p>
        </p:txBody>
      </p:sp>
      <p:sp>
        <p:nvSpPr>
          <p:cNvPr id="8200" name="Text Box 24"/>
          <p:cNvSpPr txBox="1">
            <a:spLocks noChangeArrowheads="1"/>
          </p:cNvSpPr>
          <p:nvPr/>
        </p:nvSpPr>
        <p:spPr bwMode="auto">
          <a:xfrm>
            <a:off x="3660776" y="4510089"/>
            <a:ext cx="2822575" cy="371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Set CC</a:t>
            </a:r>
          </a:p>
        </p:txBody>
      </p:sp>
      <p:sp>
        <p:nvSpPr>
          <p:cNvPr id="8201" name="Text Box 25"/>
          <p:cNvSpPr txBox="1">
            <a:spLocks noChangeArrowheads="1"/>
          </p:cNvSpPr>
          <p:nvPr/>
        </p:nvSpPr>
        <p:spPr bwMode="auto">
          <a:xfrm>
            <a:off x="3660776" y="4137025"/>
            <a:ext cx="2822575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202" name="Text Box 26"/>
          <p:cNvSpPr txBox="1">
            <a:spLocks noChangeArrowheads="1"/>
          </p:cNvSpPr>
          <p:nvPr/>
        </p:nvSpPr>
        <p:spPr bwMode="auto">
          <a:xfrm>
            <a:off x="2439989" y="4137025"/>
            <a:ext cx="1220787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Execute</a:t>
            </a:r>
          </a:p>
        </p:txBody>
      </p:sp>
      <p:sp>
        <p:nvSpPr>
          <p:cNvPr id="8203" name="Text Box 27"/>
          <p:cNvSpPr txBox="1">
            <a:spLocks noChangeArrowheads="1"/>
          </p:cNvSpPr>
          <p:nvPr/>
        </p:nvSpPr>
        <p:spPr bwMode="auto">
          <a:xfrm>
            <a:off x="6635751" y="4137026"/>
            <a:ext cx="3425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latin typeface="Helvetica" panose="020B0604020202020204" pitchFamily="34" charset="0"/>
                <a:ea typeface="华文行楷" panose="02010800040101010101" pitchFamily="2" charset="-122"/>
              </a:rPr>
              <a:t>进行</a:t>
            </a:r>
            <a:r>
              <a:rPr lang="en-US" altLang="zh-CN" sz="2000" dirty="0" smtClean="0"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rPr>
              <a:t>ALU </a:t>
            </a:r>
            <a:r>
              <a:rPr lang="zh-CN" altLang="en-US" sz="2000" dirty="0" smtClean="0">
                <a:latin typeface="Helvetica" panose="020B0604020202020204" pitchFamily="34" charset="0"/>
                <a:ea typeface="华文行楷" panose="02010800040101010101" pitchFamily="2" charset="-122"/>
              </a:rPr>
              <a:t>的运算</a:t>
            </a:r>
            <a:endParaRPr lang="en-US" altLang="zh-CN" sz="2000" dirty="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204" name="Text Box 28"/>
          <p:cNvSpPr txBox="1">
            <a:spLocks noChangeArrowheads="1"/>
          </p:cNvSpPr>
          <p:nvPr/>
        </p:nvSpPr>
        <p:spPr bwMode="auto">
          <a:xfrm>
            <a:off x="6635750" y="4510088"/>
            <a:ext cx="35702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latin typeface="Helvetica" panose="020B0604020202020204" pitchFamily="34" charset="0"/>
                <a:ea typeface="华文行楷" panose="02010800040101010101" pitchFamily="2" charset="-122"/>
              </a:rPr>
              <a:t>设置条件码寄存器</a:t>
            </a:r>
            <a:endParaRPr lang="en-US" altLang="zh-CN" sz="2000" dirty="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2439989" y="4881563"/>
            <a:ext cx="7019925" cy="374650"/>
            <a:chOff x="576" y="2352"/>
            <a:chExt cx="4416" cy="192"/>
          </a:xfrm>
        </p:grpSpPr>
        <p:sp>
          <p:nvSpPr>
            <p:cNvPr id="34842" name="Text Box 30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>
                  <a:latin typeface="Helvetica" pitchFamily="34" charset="0"/>
                  <a:ea typeface="华文行楷" panose="02010800040101010101" pitchFamily="2" charset="-122"/>
                </a:rPr>
                <a:t>  </a:t>
              </a:r>
            </a:p>
          </p:txBody>
        </p:sp>
        <p:sp>
          <p:nvSpPr>
            <p:cNvPr id="8218" name="Text Box 31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Memory</a:t>
              </a:r>
            </a:p>
          </p:txBody>
        </p:sp>
        <p:sp>
          <p:nvSpPr>
            <p:cNvPr id="8219" name="Text Box 32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Helvetica" panose="020B0604020202020204" pitchFamily="34" charset="0"/>
                  <a:ea typeface="华文行楷" panose="02010800040101010101" pitchFamily="2" charset="-122"/>
                </a:rPr>
                <a:t>  </a:t>
              </a:r>
            </a:p>
          </p:txBody>
        </p:sp>
      </p:grpSp>
      <p:grpSp>
        <p:nvGrpSpPr>
          <p:cNvPr id="8206" name="Group 33"/>
          <p:cNvGrpSpPr>
            <a:grpSpLocks/>
          </p:cNvGrpSpPr>
          <p:nvPr/>
        </p:nvGrpSpPr>
        <p:grpSpPr bwMode="auto">
          <a:xfrm>
            <a:off x="2439989" y="5256214"/>
            <a:ext cx="7019925" cy="744537"/>
            <a:chOff x="576" y="2544"/>
            <a:chExt cx="4416" cy="384"/>
          </a:xfrm>
        </p:grpSpPr>
        <p:sp>
          <p:nvSpPr>
            <p:cNvPr id="8211" name="Text Box 3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R[rB]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valE</a:t>
              </a:r>
            </a:p>
          </p:txBody>
        </p:sp>
        <p:sp>
          <p:nvSpPr>
            <p:cNvPr id="8212" name="Text Box 3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  <p:sp>
          <p:nvSpPr>
            <p:cNvPr id="8213" name="Text Box 36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4" name="Text Box 37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Write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back</a:t>
              </a:r>
            </a:p>
          </p:txBody>
        </p:sp>
        <p:sp>
          <p:nvSpPr>
            <p:cNvPr id="8215" name="Text Box 38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将结果回写到对应寄存器中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216" name="Text Box 39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</p:grpSp>
      <p:grpSp>
        <p:nvGrpSpPr>
          <p:cNvPr id="8207" name="Group 40"/>
          <p:cNvGrpSpPr>
            <a:grpSpLocks/>
          </p:cNvGrpSpPr>
          <p:nvPr/>
        </p:nvGrpSpPr>
        <p:grpSpPr bwMode="auto">
          <a:xfrm>
            <a:off x="2439989" y="6000750"/>
            <a:ext cx="7019925" cy="704850"/>
            <a:chOff x="576" y="2928"/>
            <a:chExt cx="4416" cy="192"/>
          </a:xfrm>
        </p:grpSpPr>
        <p:sp>
          <p:nvSpPr>
            <p:cNvPr id="8208" name="Text Box 41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PC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valP</a:t>
              </a:r>
            </a:p>
          </p:txBody>
        </p:sp>
        <p:sp>
          <p:nvSpPr>
            <p:cNvPr id="8209" name="Text Box 42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PC update</a:t>
              </a:r>
            </a:p>
          </p:txBody>
        </p:sp>
        <p:sp>
          <p:nvSpPr>
            <p:cNvPr id="8210" name="Text Box 43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更新</a:t>
              </a:r>
              <a:r>
                <a:rPr lang="en-US" altLang="zh-CN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658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C354A-8F5F-42E1-8840-48D3E1A5359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5468938" y="6183313"/>
            <a:ext cx="3459162" cy="674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4" name="Freeform 3"/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" name="Freeform 4"/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7" name="Rectangle 6"/>
          <p:cNvSpPr>
            <a:spLocks noChangeArrowheads="1"/>
          </p:cNvSpPr>
          <p:nvPr/>
        </p:nvSpPr>
        <p:spPr bwMode="auto">
          <a:xfrm>
            <a:off x="2820988" y="5454650"/>
            <a:ext cx="1171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Instruction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722714" y="5364163"/>
            <a:ext cx="128240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指令存储器</a:t>
            </a:r>
            <a:endParaRPr lang="en-US" altLang="zh-CN" sz="2000" b="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51" name="Group 10"/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152" name="Rectangle 11"/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3225" y="3408"/>
              <a:ext cx="5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</a:t>
              </a:r>
              <a:r>
                <a:rPr lang="zh-CN" altLang="en-US" sz="2000" b="0" dirty="0" smtClean="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增加</a:t>
              </a:r>
              <a:endParaRPr lang="en-US" altLang="zh-CN" sz="2000" b="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54" name="Rectangle 13"/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7" name="Rectangle 16"/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8" name="Group 17"/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159" name="Group 18"/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0" name="Rectangle 21"/>
            <p:cNvSpPr>
              <a:spLocks noChangeArrowheads="1"/>
            </p:cNvSpPr>
            <p:nvPr/>
          </p:nvSpPr>
          <p:spPr bwMode="auto">
            <a:xfrm>
              <a:off x="312" y="1458"/>
              <a:ext cx="3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" name="Group 22"/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164" name="Rectangle 23"/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5" name="Rectangle 24"/>
            <p:cNvSpPr>
              <a:spLocks noChangeArrowheads="1"/>
            </p:cNvSpPr>
            <p:nvPr/>
          </p:nvSpPr>
          <p:spPr bwMode="auto">
            <a:xfrm>
              <a:off x="576" y="1440"/>
              <a:ext cx="111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数据存储器</a:t>
              </a:r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166" name="Group 25"/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167" name="Line 2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" name="Rectangle 28"/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0" name="Rectangle 29"/>
          <p:cNvSpPr>
            <a:spLocks noChangeArrowheads="1"/>
          </p:cNvSpPr>
          <p:nvPr/>
        </p:nvSpPr>
        <p:spPr bwMode="auto">
          <a:xfrm>
            <a:off x="750888" y="5573713"/>
            <a:ext cx="51296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取指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1" name="Rectangle 30"/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2" name="Rectangle 31"/>
          <p:cNvSpPr>
            <a:spLocks noChangeArrowheads="1"/>
          </p:cNvSpPr>
          <p:nvPr/>
        </p:nvSpPr>
        <p:spPr bwMode="auto">
          <a:xfrm>
            <a:off x="750888" y="4351338"/>
            <a:ext cx="51296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译码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3" name="Rectangle 32"/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4" name="Rectangle 33"/>
          <p:cNvSpPr>
            <a:spLocks noChangeArrowheads="1"/>
          </p:cNvSpPr>
          <p:nvPr/>
        </p:nvSpPr>
        <p:spPr bwMode="auto">
          <a:xfrm>
            <a:off x="750888" y="2976563"/>
            <a:ext cx="51296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执行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5" name="Rectangle 34"/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6" name="Rectangle 35"/>
          <p:cNvSpPr>
            <a:spLocks noChangeArrowheads="1"/>
          </p:cNvSpPr>
          <p:nvPr/>
        </p:nvSpPr>
        <p:spPr bwMode="auto">
          <a:xfrm>
            <a:off x="750888" y="1603375"/>
            <a:ext cx="51296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访存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7" name="Rectangle 36"/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8" name="Rectangle 37"/>
          <p:cNvSpPr>
            <a:spLocks noChangeArrowheads="1"/>
          </p:cNvSpPr>
          <p:nvPr/>
        </p:nvSpPr>
        <p:spPr bwMode="auto">
          <a:xfrm>
            <a:off x="750888" y="763588"/>
            <a:ext cx="51296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回写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9" name="Rectangle 38"/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0" name="Rectangle 39"/>
          <p:cNvSpPr>
            <a:spLocks noChangeArrowheads="1"/>
          </p:cNvSpPr>
          <p:nvPr/>
        </p:nvSpPr>
        <p:spPr bwMode="auto">
          <a:xfrm>
            <a:off x="1143000" y="4724400"/>
            <a:ext cx="1905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icode:ifun</a:t>
            </a:r>
            <a:r>
              <a:rPr lang="en-US" altLang="zh-CN" sz="2000" b="0" dirty="0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rA:rB</a:t>
            </a:r>
            <a:endParaRPr lang="en-US" altLang="zh-CN" sz="2000" b="0" dirty="0" smtClean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sz="2000" b="0" u="sng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 b="0" u="sng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Rectangle 40"/>
          <p:cNvSpPr>
            <a:spLocks noChangeArrowheads="1"/>
          </p:cNvSpPr>
          <p:nvPr/>
        </p:nvSpPr>
        <p:spPr bwMode="auto">
          <a:xfrm>
            <a:off x="5559425" y="4498975"/>
            <a:ext cx="947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Register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Rectangle 41"/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3" name="Rectangle 42"/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4" name="Rectangle 43"/>
          <p:cNvSpPr>
            <a:spLocks noChangeArrowheads="1"/>
          </p:cNvSpPr>
          <p:nvPr/>
        </p:nvSpPr>
        <p:spPr bwMode="auto">
          <a:xfrm>
            <a:off x="6361113" y="4479925"/>
            <a:ext cx="211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Rectangle 44"/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6" name="Rectangle 45"/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7" name="Rectangle 46"/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88" name="Group 47"/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189" name="Freeform 48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49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50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51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52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53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54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55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56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57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58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59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60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61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62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63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Rectangle 64"/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6" name="Rectangle 65"/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7" name="Freeform 66"/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Rectangle 67"/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9" name="Rectangle 68"/>
          <p:cNvSpPr>
            <a:spLocks noChangeArrowheads="1"/>
          </p:cNvSpPr>
          <p:nvPr/>
        </p:nvSpPr>
        <p:spPr bwMode="auto">
          <a:xfrm>
            <a:off x="5334000" y="51054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valP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" name="Rectangle 69"/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1" name="Freeform 70"/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" name="Rectangle 71"/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3" name="Rectangle 72"/>
          <p:cNvSpPr>
            <a:spLocks noChangeArrowheads="1"/>
          </p:cNvSpPr>
          <p:nvPr/>
        </p:nvSpPr>
        <p:spPr bwMode="auto">
          <a:xfrm>
            <a:off x="3971925" y="4297363"/>
            <a:ext cx="654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rA, rB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" name="Rectangle 73"/>
          <p:cNvSpPr>
            <a:spLocks noChangeArrowheads="1"/>
          </p:cNvSpPr>
          <p:nvPr/>
        </p:nvSpPr>
        <p:spPr bwMode="auto">
          <a:xfrm>
            <a:off x="3962400" y="4654550"/>
            <a:ext cx="1235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rB</a:t>
            </a:r>
            <a:r>
              <a:rPr lang="en-US" altLang="zh-CN" sz="2000" b="0" dirty="0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b="0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r>
              <a:rPr lang="en-US" altLang="zh-CN" sz="2000" b="0" dirty="0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000" dirty="0" smtClean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" name="Rectangle 74"/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6" name="Rectangle 75"/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7" name="Freeform 76"/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" name="Rectangle 77"/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9" name="Rectangle 78"/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valA, valB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0" name="Rectangle 79"/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1" name="Rectangle 80"/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2" name="Freeform 81"/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" name="Rectangle 82"/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4" name="Rectangle 83"/>
          <p:cNvSpPr>
            <a:spLocks noChangeArrowheads="1"/>
          </p:cNvSpPr>
          <p:nvPr/>
        </p:nvSpPr>
        <p:spPr bwMode="auto">
          <a:xfrm>
            <a:off x="4505325" y="3230563"/>
            <a:ext cx="1069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valA,valB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" name="Rectangle 84"/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6" name="Rectangle 85"/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Cnd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Rectangle 86"/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8" name="Rectangle 87"/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9" name="Freeform 88"/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0" name="Rectangle 89"/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1" name="Rectangle 90"/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" name="Rectangle 91"/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3" name="Freeform 92"/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4" name="Rectangle 93"/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5" name="Rectangle 94"/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6" name="Rectangle 95"/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7" name="Rectangle 96"/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8" name="Freeform 97"/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" name="Rectangle 98"/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0" name="Rectangle 99"/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1" name="Freeform 100"/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2" name="Rectangle 101"/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addrs,data</a:t>
            </a:r>
            <a:endParaRPr lang="en-US" altLang="zh-CN" sz="2000" b="0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" name="Rectangle 102"/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4" name="Rectangle 103"/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5" name="Freeform 104"/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" name="Rectangle 105"/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valM</a:t>
            </a:r>
            <a:endParaRPr lang="en-US" altLang="zh-CN" sz="2000" b="0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" name="Rectangle 106"/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8" name="Freeform 107"/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9" name="Freeform 108"/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" name="Freeform 109"/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" name="Freeform 110"/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" name="Freeform 111"/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3" name="Freeform 112"/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" name="Freeform 113"/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5" name="Freeform 114"/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" name="Rectangle 115"/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7" name="Rectangle 116"/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8" name="Rectangle 117"/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9" name="Rectangle 118"/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0" name="Rectangle 119"/>
          <p:cNvSpPr>
            <a:spLocks noChangeArrowheads="1"/>
          </p:cNvSpPr>
          <p:nvPr/>
        </p:nvSpPr>
        <p:spPr bwMode="auto">
          <a:xfrm>
            <a:off x="750888" y="312738"/>
            <a:ext cx="82875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更新</a:t>
            </a:r>
            <a:r>
              <a:rPr lang="en-US" altLang="zh-CN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PC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1" name="Rectangle 120"/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2" name="Rectangle 121"/>
          <p:cNvSpPr>
            <a:spLocks noChangeArrowheads="1"/>
          </p:cNvSpPr>
          <p:nvPr/>
        </p:nvSpPr>
        <p:spPr bwMode="auto">
          <a:xfrm>
            <a:off x="7216775" y="4876800"/>
            <a:ext cx="541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 smtClean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 b="0" dirty="0" smtClean="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 smtClean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valM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3" name="Rectangle 123"/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4" name="Freeform 124"/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5" name="Freeform 125"/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" name="Rectangle 126"/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7" name="Rectangle 127"/>
          <p:cNvSpPr>
            <a:spLocks noChangeArrowheads="1"/>
          </p:cNvSpPr>
          <p:nvPr/>
        </p:nvSpPr>
        <p:spPr bwMode="auto">
          <a:xfrm>
            <a:off x="7397750" y="6324600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valP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" name="Freeform 128"/>
          <p:cNvSpPr>
            <a:spLocks/>
          </p:cNvSpPr>
          <p:nvPr/>
        </p:nvSpPr>
        <p:spPr bwMode="auto">
          <a:xfrm>
            <a:off x="3181350" y="534988"/>
            <a:ext cx="4959350" cy="5913437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69" name="Freeform 129"/>
          <p:cNvSpPr>
            <a:spLocks/>
          </p:cNvSpPr>
          <p:nvPr/>
        </p:nvSpPr>
        <p:spPr bwMode="auto">
          <a:xfrm>
            <a:off x="3181350" y="534988"/>
            <a:ext cx="4959350" cy="5314950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Freeform 130"/>
          <p:cNvSpPr>
            <a:spLocks/>
          </p:cNvSpPr>
          <p:nvPr/>
        </p:nvSpPr>
        <p:spPr bwMode="auto">
          <a:xfrm>
            <a:off x="3221038" y="2362200"/>
            <a:ext cx="80962" cy="3459163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71" name="Freeform 131"/>
          <p:cNvSpPr>
            <a:spLocks/>
          </p:cNvSpPr>
          <p:nvPr/>
        </p:nvSpPr>
        <p:spPr bwMode="auto">
          <a:xfrm>
            <a:off x="3276600" y="4876800"/>
            <a:ext cx="76200" cy="914400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Rectangle 132"/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3" name="Rectangle 133"/>
          <p:cNvSpPr>
            <a:spLocks noChangeArrowheads="1"/>
          </p:cNvSpPr>
          <p:nvPr/>
        </p:nvSpPr>
        <p:spPr bwMode="auto">
          <a:xfrm>
            <a:off x="3200400" y="6172200"/>
            <a:ext cx="354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4" name="Text Box 134"/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5" name="Rectangle 135"/>
          <p:cNvSpPr>
            <a:spLocks noChangeArrowheads="1"/>
          </p:cNvSpPr>
          <p:nvPr/>
        </p:nvSpPr>
        <p:spPr bwMode="auto">
          <a:xfrm>
            <a:off x="5427021" y="4419600"/>
            <a:ext cx="128240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000" b="0" dirty="0" smtClean="0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寄存器文件</a:t>
            </a:r>
            <a:endParaRPr lang="en-US" altLang="zh-CN" sz="2000" b="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Rectangle 136"/>
          <p:cNvSpPr>
            <a:spLocks noChangeArrowheads="1"/>
          </p:cNvSpPr>
          <p:nvPr/>
        </p:nvSpPr>
        <p:spPr bwMode="auto">
          <a:xfrm>
            <a:off x="6791325" y="4495800"/>
            <a:ext cx="1920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18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" name="Freeform 137"/>
          <p:cNvSpPr>
            <a:spLocks/>
          </p:cNvSpPr>
          <p:nvPr/>
        </p:nvSpPr>
        <p:spPr bwMode="auto">
          <a:xfrm>
            <a:off x="3352800" y="3886200"/>
            <a:ext cx="76200" cy="1933575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78" name="Freeform 140"/>
          <p:cNvSpPr>
            <a:spLocks/>
          </p:cNvSpPr>
          <p:nvPr/>
        </p:nvSpPr>
        <p:spPr bwMode="auto">
          <a:xfrm>
            <a:off x="3352800" y="990600"/>
            <a:ext cx="76200" cy="4754563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Rectangle 68"/>
          <p:cNvSpPr>
            <a:spLocks noChangeArrowheads="1"/>
          </p:cNvSpPr>
          <p:nvPr/>
        </p:nvSpPr>
        <p:spPr bwMode="auto">
          <a:xfrm>
            <a:off x="5486400" y="5853113"/>
            <a:ext cx="357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" name="Rectangle 68"/>
          <p:cNvSpPr>
            <a:spLocks noChangeArrowheads="1"/>
          </p:cNvSpPr>
          <p:nvPr/>
        </p:nvSpPr>
        <p:spPr bwMode="auto">
          <a:xfrm>
            <a:off x="2690813" y="5832475"/>
            <a:ext cx="35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solidFill>
                <a:srgbClr val="FF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1" name="Rectangle 85"/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2559115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209" grpId="0"/>
      <p:bldP spid="213" grpId="0"/>
      <p:bldP spid="214" grpId="0"/>
      <p:bldP spid="219" grpId="0"/>
      <p:bldP spid="224" grpId="0"/>
      <p:bldP spid="231" grpId="0"/>
      <p:bldP spid="262" grpId="0"/>
      <p:bldP spid="267" grpId="0"/>
      <p:bldP spid="279" grpId="0"/>
      <p:bldP spid="280" grpId="0"/>
      <p:bldP spid="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B61B-4D3B-45D4-823E-186798DE07E7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顺序实现中的计算</a:t>
            </a:r>
            <a:r>
              <a:rPr lang="en-US" altLang="zh-CN" dirty="0" smtClean="0"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ea typeface="华文行楷" panose="02010800040101010101" pitchFamily="2" charset="-122"/>
              </a:rPr>
              <a:t>跳转指令</a:t>
            </a:r>
            <a:r>
              <a:rPr lang="en-US" altLang="zh-CN" dirty="0" smtClean="0">
                <a:ea typeface="华文行楷" panose="02010800040101010101" pitchFamily="2" charset="-122"/>
              </a:rPr>
              <a:t>jumps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98839" y="1524001"/>
            <a:ext cx="3278187" cy="3651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latin typeface="Helvetica" panose="020B0604020202020204" pitchFamily="34" charset="0"/>
                <a:ea typeface="华文行楷" panose="02010800040101010101" pitchFamily="2" charset="-122"/>
              </a:rPr>
              <a:t>jXX</a:t>
            </a:r>
            <a:r>
              <a: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dirty="0" err="1">
                <a:latin typeface="Helvetica" panose="020B0604020202020204" pitchFamily="34" charset="0"/>
                <a:ea typeface="华文行楷" panose="02010800040101010101" pitchFamily="2" charset="-122"/>
              </a:rPr>
              <a:t>Dest</a:t>
            </a:r>
            <a:endParaRPr lang="en-US" altLang="zh-CN" sz="2000" dirty="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981200" y="1889126"/>
            <a:ext cx="8153400" cy="1753261"/>
            <a:chOff x="576" y="816"/>
            <a:chExt cx="4416" cy="928"/>
          </a:xfrm>
        </p:grpSpPr>
        <p:sp>
          <p:nvSpPr>
            <p:cNvPr id="49192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icode:ifun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M</a:t>
              </a:r>
              <a:r>
                <a:rPr lang="en-US" altLang="zh-CN" sz="2000" baseline="-25000">
                  <a:latin typeface="Helvetica" panose="020B0604020202020204" pitchFamily="34" charset="0"/>
                  <a:ea typeface="华文行楷" panose="02010800040101010101" pitchFamily="2" charset="-122"/>
                </a:rPr>
                <a:t>1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[PC]</a:t>
              </a:r>
            </a:p>
          </p:txBody>
        </p:sp>
        <p:sp>
          <p:nvSpPr>
            <p:cNvPr id="49193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valC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M</a:t>
              </a:r>
              <a:r>
                <a:rPr lang="en-US" altLang="zh-CN" sz="2000" baseline="-25000">
                  <a:latin typeface="Helvetica" panose="020B0604020202020204" pitchFamily="34" charset="0"/>
                  <a:ea typeface="华文行楷" panose="02010800040101010101" pitchFamily="2" charset="-122"/>
                </a:rPr>
                <a:t>4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[PC+1]</a:t>
              </a:r>
            </a:p>
          </p:txBody>
        </p:sp>
        <p:sp>
          <p:nvSpPr>
            <p:cNvPr id="49195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valP </a:t>
              </a: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PC+5</a:t>
              </a:r>
            </a:p>
          </p:txBody>
        </p:sp>
        <p:sp>
          <p:nvSpPr>
            <p:cNvPr id="49196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97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Fetch</a:t>
              </a:r>
            </a:p>
          </p:txBody>
        </p:sp>
        <p:sp>
          <p:nvSpPr>
            <p:cNvPr id="49198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读取指令字节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99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200" name="Text Box 14"/>
            <p:cNvSpPr txBox="1">
              <a:spLocks noChangeArrowheads="1"/>
            </p:cNvSpPr>
            <p:nvPr/>
          </p:nvSpPr>
          <p:spPr bwMode="auto">
            <a:xfrm>
              <a:off x="3203" y="111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读取常数字，也就是目的 地址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201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计算不跳转情况下的下一条指令的地址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9158" name="Group 16"/>
          <p:cNvGrpSpPr>
            <a:grpSpLocks/>
          </p:cNvGrpSpPr>
          <p:nvPr/>
        </p:nvGrpSpPr>
        <p:grpSpPr bwMode="auto">
          <a:xfrm>
            <a:off x="1981200" y="3340101"/>
            <a:ext cx="8153400" cy="727075"/>
            <a:chOff x="576" y="1584"/>
            <a:chExt cx="4416" cy="384"/>
          </a:xfrm>
        </p:grpSpPr>
        <p:sp>
          <p:nvSpPr>
            <p:cNvPr id="49186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87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88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89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Decode</a:t>
              </a:r>
            </a:p>
          </p:txBody>
        </p:sp>
        <p:sp>
          <p:nvSpPr>
            <p:cNvPr id="49190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91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49159" name="Text Box 24"/>
          <p:cNvSpPr txBox="1">
            <a:spLocks noChangeArrowheads="1"/>
          </p:cNvSpPr>
          <p:nvPr/>
        </p:nvSpPr>
        <p:spPr bwMode="auto">
          <a:xfrm>
            <a:off x="3398839" y="4067175"/>
            <a:ext cx="3279775" cy="3635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>
              <a:latin typeface="Helvetica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60" name="Text Box 25"/>
          <p:cNvSpPr txBox="1">
            <a:spLocks noChangeArrowheads="1"/>
          </p:cNvSpPr>
          <p:nvPr/>
        </p:nvSpPr>
        <p:spPr bwMode="auto">
          <a:xfrm>
            <a:off x="3398839" y="4430713"/>
            <a:ext cx="3279775" cy="3619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Cnd </a:t>
            </a: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 Cond(CC,ifun)</a:t>
            </a:r>
          </a:p>
        </p:txBody>
      </p:sp>
      <p:sp>
        <p:nvSpPr>
          <p:cNvPr id="49161" name="Text Box 26"/>
          <p:cNvSpPr txBox="1">
            <a:spLocks noChangeArrowheads="1"/>
          </p:cNvSpPr>
          <p:nvPr/>
        </p:nvSpPr>
        <p:spPr bwMode="auto">
          <a:xfrm>
            <a:off x="3398839" y="4067175"/>
            <a:ext cx="3279775" cy="7254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9162" name="Text Box 27"/>
          <p:cNvSpPr txBox="1">
            <a:spLocks noChangeArrowheads="1"/>
          </p:cNvSpPr>
          <p:nvPr/>
        </p:nvSpPr>
        <p:spPr bwMode="auto">
          <a:xfrm>
            <a:off x="1981200" y="4067175"/>
            <a:ext cx="1417638" cy="7254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  <a:ea typeface="华文行楷" panose="02010800040101010101" pitchFamily="2" charset="-122"/>
              </a:rPr>
              <a:t>Execute</a:t>
            </a:r>
          </a:p>
        </p:txBody>
      </p:sp>
      <p:sp>
        <p:nvSpPr>
          <p:cNvPr id="49163" name="Text Box 28"/>
          <p:cNvSpPr txBox="1">
            <a:spLocks noChangeArrowheads="1"/>
          </p:cNvSpPr>
          <p:nvPr/>
        </p:nvSpPr>
        <p:spPr bwMode="auto">
          <a:xfrm>
            <a:off x="6854826" y="4067175"/>
            <a:ext cx="3279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9164" name="Text Box 29"/>
          <p:cNvSpPr txBox="1">
            <a:spLocks noChangeArrowheads="1"/>
          </p:cNvSpPr>
          <p:nvPr/>
        </p:nvSpPr>
        <p:spPr bwMode="auto">
          <a:xfrm>
            <a:off x="6854826" y="4430713"/>
            <a:ext cx="327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latin typeface="Helvetica" panose="020B0604020202020204" pitchFamily="34" charset="0"/>
                <a:ea typeface="华文行楷" panose="02010800040101010101" pitchFamily="2" charset="-122"/>
              </a:rPr>
              <a:t>根据条件码的数值判断是否进行分支</a:t>
            </a:r>
            <a:endParaRPr lang="en-US" altLang="zh-CN" sz="2000" dirty="0"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49165" name="Group 30"/>
          <p:cNvGrpSpPr>
            <a:grpSpLocks/>
          </p:cNvGrpSpPr>
          <p:nvPr/>
        </p:nvGrpSpPr>
        <p:grpSpPr bwMode="auto">
          <a:xfrm>
            <a:off x="1981200" y="4792664"/>
            <a:ext cx="8153400" cy="365125"/>
            <a:chOff x="576" y="2352"/>
            <a:chExt cx="4416" cy="192"/>
          </a:xfrm>
        </p:grpSpPr>
        <p:sp>
          <p:nvSpPr>
            <p:cNvPr id="5122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000">
                  <a:latin typeface="Helvetica" pitchFamily="34" charset="0"/>
                  <a:ea typeface="华文行楷" panose="02010800040101010101" pitchFamily="2" charset="-122"/>
                </a:rPr>
                <a:t>  </a:t>
              </a:r>
            </a:p>
          </p:txBody>
        </p:sp>
        <p:sp>
          <p:nvSpPr>
            <p:cNvPr id="4918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Memory</a:t>
              </a:r>
            </a:p>
          </p:txBody>
        </p:sp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 </a:t>
              </a:r>
            </a:p>
          </p:txBody>
        </p:sp>
      </p:grpSp>
      <p:grpSp>
        <p:nvGrpSpPr>
          <p:cNvPr id="49166" name="Group 34"/>
          <p:cNvGrpSpPr>
            <a:grpSpLocks/>
          </p:cNvGrpSpPr>
          <p:nvPr/>
        </p:nvGrpSpPr>
        <p:grpSpPr bwMode="auto">
          <a:xfrm>
            <a:off x="1981200" y="5157788"/>
            <a:ext cx="8153400" cy="723900"/>
            <a:chOff x="576" y="2544"/>
            <a:chExt cx="4416" cy="384"/>
          </a:xfrm>
        </p:grpSpPr>
        <p:sp>
          <p:nvSpPr>
            <p:cNvPr id="4917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  <p:sp>
          <p:nvSpPr>
            <p:cNvPr id="4917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8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Write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back</a:t>
              </a:r>
            </a:p>
          </p:txBody>
        </p:sp>
        <p:sp>
          <p:nvSpPr>
            <p:cNvPr id="4918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18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</a:p>
          </p:txBody>
        </p:sp>
      </p:grpSp>
      <p:grpSp>
        <p:nvGrpSpPr>
          <p:cNvPr id="49167" name="Group 41"/>
          <p:cNvGrpSpPr>
            <a:grpSpLocks/>
          </p:cNvGrpSpPr>
          <p:nvPr/>
        </p:nvGrpSpPr>
        <p:grpSpPr bwMode="auto">
          <a:xfrm>
            <a:off x="1981200" y="5881689"/>
            <a:ext cx="8153400" cy="365125"/>
            <a:chOff x="576" y="2928"/>
            <a:chExt cx="4416" cy="192"/>
          </a:xfrm>
        </p:grpSpPr>
        <p:sp>
          <p:nvSpPr>
            <p:cNvPr id="4917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</a:rPr>
                <a:t>PC </a:t>
              </a: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 </a:t>
              </a:r>
              <a:r>
                <a:rPr lang="en-US" altLang="zh-CN" sz="2000" dirty="0" err="1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Cnd</a:t>
              </a: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? </a:t>
              </a:r>
              <a:r>
                <a:rPr lang="en-US" altLang="zh-CN" sz="2000" dirty="0" err="1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valC</a:t>
              </a: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: </a:t>
              </a:r>
              <a:r>
                <a:rPr lang="en-US" altLang="zh-CN" sz="2000" dirty="0" err="1">
                  <a:latin typeface="Helvetica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valP</a:t>
              </a:r>
              <a:endParaRPr lang="en-US" altLang="zh-CN" sz="2000" dirty="0">
                <a:latin typeface="Helvetica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华文行楷" panose="02010800040101010101" pitchFamily="2" charset="-122"/>
                </a:rPr>
                <a:t>PC update</a:t>
              </a:r>
            </a:p>
          </p:txBody>
        </p:sp>
        <p:sp>
          <p:nvSpPr>
            <p:cNvPr id="4917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更新</a:t>
              </a:r>
              <a:r>
                <a:rPr lang="en-US" altLang="zh-CN" sz="2000" dirty="0" smtClean="0">
                  <a:latin typeface="Helvetica" panose="020B0604020202020204" pitchFamily="34" charset="0"/>
                  <a:ea typeface="华文行楷" panose="02010800040101010101" pitchFamily="2" charset="-122"/>
                </a:rPr>
                <a:t> </a:t>
              </a:r>
              <a:r>
                <a:rPr lang="en-US" altLang="zh-CN" sz="2000" dirty="0">
                  <a:latin typeface="Helvetica" panose="020B0604020202020204" pitchFamily="34" charset="0"/>
                  <a:ea typeface="华文行楷" panose="02010800040101010101" pitchFamily="2" charset="-122"/>
                </a:rPr>
                <a:t>PC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931069" y="4010782"/>
            <a:ext cx="445506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同时计算分支成功和分支失败的地址</a:t>
            </a:r>
            <a:endParaRPr lang="zh-CN" altLang="en-US" sz="1200" dirty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831513" y="2447924"/>
            <a:ext cx="3303087" cy="114459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H="1" flipV="1">
            <a:off x="10158602" y="3595373"/>
            <a:ext cx="255588" cy="4349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29400" y="6411914"/>
            <a:ext cx="290335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类似</a:t>
            </a:r>
            <a:r>
              <a:rPr lang="en-US" altLang="zh-CN" sz="20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语言的三目运算符</a:t>
            </a:r>
            <a:endParaRPr lang="zh-CN" altLang="en-US" sz="1200" dirty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14800" y="5881689"/>
            <a:ext cx="2286000" cy="3651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flipH="1" flipV="1">
            <a:off x="6369050" y="6246814"/>
            <a:ext cx="336550" cy="2174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3497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9DDE3-9C4A-4569-A548-F642E1A2F7CC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华文行楷" panose="02010800040101010101" pitchFamily="2" charset="-122"/>
              </a:rPr>
              <a:t>SEQ </a:t>
            </a:r>
            <a:r>
              <a:rPr lang="zh-CN" altLang="en-US" dirty="0" smtClean="0">
                <a:ea typeface="华文行楷" panose="02010800040101010101" pitchFamily="2" charset="-122"/>
              </a:rPr>
              <a:t>组件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43012" name="Rounded Rectangle 19"/>
          <p:cNvSpPr>
            <a:spLocks noChangeArrowheads="1"/>
          </p:cNvSpPr>
          <p:nvPr/>
        </p:nvSpPr>
        <p:spPr bwMode="auto">
          <a:xfrm>
            <a:off x="7543800" y="4254500"/>
            <a:ext cx="1676400" cy="850900"/>
          </a:xfrm>
          <a:prstGeom prst="roundRect">
            <a:avLst>
              <a:gd name="adj" fmla="val 0"/>
            </a:avLst>
          </a:prstGeom>
          <a:solidFill>
            <a:srgbClr val="FFFF93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13" name="TextBox 20"/>
          <p:cNvSpPr txBox="1">
            <a:spLocks noChangeArrowheads="1"/>
          </p:cNvSpPr>
          <p:nvPr/>
        </p:nvSpPr>
        <p:spPr bwMode="auto">
          <a:xfrm>
            <a:off x="7531100" y="4325939"/>
            <a:ext cx="168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zh-CN" altLang="en-US" sz="2000" dirty="0" smtClean="0">
                <a:ea typeface="华文行楷" panose="02010800040101010101" pitchFamily="2" charset="-122"/>
              </a:rPr>
              <a:t>寄存器文件</a:t>
            </a:r>
            <a:endParaRPr lang="zh-CN" altLang="en-US" sz="2000" dirty="0">
              <a:ea typeface="华文行楷" panose="02010800040101010101" pitchFamily="2" charset="-122"/>
            </a:endParaRPr>
          </a:p>
        </p:txBody>
      </p:sp>
      <p:sp>
        <p:nvSpPr>
          <p:cNvPr id="43014" name="Rounded Rectangle 17"/>
          <p:cNvSpPr>
            <a:spLocks noChangeArrowheads="1"/>
          </p:cNvSpPr>
          <p:nvPr/>
        </p:nvSpPr>
        <p:spPr bwMode="auto">
          <a:xfrm>
            <a:off x="7543800" y="2984500"/>
            <a:ext cx="1676400" cy="850900"/>
          </a:xfrm>
          <a:prstGeom prst="roundRect">
            <a:avLst>
              <a:gd name="adj" fmla="val 0"/>
            </a:avLst>
          </a:prstGeom>
          <a:solidFill>
            <a:srgbClr val="FFFF93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15" name="TextBox 21"/>
          <p:cNvSpPr txBox="1">
            <a:spLocks noChangeArrowheads="1"/>
          </p:cNvSpPr>
          <p:nvPr/>
        </p:nvSpPr>
        <p:spPr bwMode="auto">
          <a:xfrm>
            <a:off x="7531100" y="3149600"/>
            <a:ext cx="168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zh-CN" altLang="en-US" sz="2000" dirty="0" smtClean="0">
                <a:ea typeface="华文行楷" panose="02010800040101010101" pitchFamily="2" charset="-122"/>
              </a:rPr>
              <a:t>数据存储器</a:t>
            </a:r>
            <a:endParaRPr lang="zh-CN" altLang="en-US" sz="2000" dirty="0">
              <a:ea typeface="华文行楷" panose="02010800040101010101" pitchFamily="2" charset="-122"/>
            </a:endParaRPr>
          </a:p>
        </p:txBody>
      </p:sp>
      <p:grpSp>
        <p:nvGrpSpPr>
          <p:cNvPr id="43016" name="Group 22"/>
          <p:cNvGrpSpPr>
            <a:grpSpLocks/>
          </p:cNvGrpSpPr>
          <p:nvPr/>
        </p:nvGrpSpPr>
        <p:grpSpPr bwMode="auto">
          <a:xfrm>
            <a:off x="4953000" y="2035176"/>
            <a:ext cx="2057400" cy="3222625"/>
            <a:chOff x="609600" y="1752600"/>
            <a:chExt cx="2057400" cy="322236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09600" y="1752600"/>
              <a:ext cx="2057400" cy="3222368"/>
            </a:xfrm>
            <a:prstGeom prst="roundRect">
              <a:avLst>
                <a:gd name="adj" fmla="val 172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43049" name="Rounded Rectangle 24"/>
            <p:cNvSpPr>
              <a:spLocks noChangeArrowheads="1"/>
            </p:cNvSpPr>
            <p:nvPr/>
          </p:nvSpPr>
          <p:spPr bwMode="auto">
            <a:xfrm>
              <a:off x="990600" y="2765168"/>
              <a:ext cx="1295400" cy="1447800"/>
            </a:xfrm>
            <a:prstGeom prst="roundRect">
              <a:avLst>
                <a:gd name="adj" fmla="val 1728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3050" name="TextBox 25"/>
            <p:cNvSpPr txBox="1">
              <a:spLocks noChangeArrowheads="1"/>
            </p:cNvSpPr>
            <p:nvPr/>
          </p:nvSpPr>
          <p:spPr bwMode="auto">
            <a:xfrm>
              <a:off x="647700" y="1944469"/>
              <a:ext cx="1981200" cy="37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zh-CN" altLang="en-US" sz="2000" dirty="0" smtClean="0">
                  <a:ea typeface="华文行楷" panose="02010800040101010101" pitchFamily="2" charset="-122"/>
                </a:rPr>
                <a:t>组合逻辑</a:t>
              </a:r>
              <a:endParaRPr lang="zh-CN" altLang="en-US" sz="2000" dirty="0">
                <a:ea typeface="华文行楷" panose="02010800040101010101" pitchFamily="2" charset="-122"/>
              </a:endParaRPr>
            </a:p>
          </p:txBody>
        </p:sp>
        <p:sp>
          <p:nvSpPr>
            <p:cNvPr id="43051" name="TextBox 26"/>
            <p:cNvSpPr txBox="1">
              <a:spLocks noChangeArrowheads="1"/>
            </p:cNvSpPr>
            <p:nvPr/>
          </p:nvSpPr>
          <p:spPr bwMode="auto">
            <a:xfrm>
              <a:off x="622300" y="4377036"/>
              <a:ext cx="1981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altLang="zh-CN" sz="2000">
                  <a:ea typeface="华文行楷" panose="02010800040101010101" pitchFamily="2" charset="-122"/>
                </a:rPr>
                <a:t>ALU</a:t>
              </a:r>
              <a:endParaRPr lang="zh-CN" altLang="en-US" sz="2000">
                <a:ea typeface="华文行楷" panose="02010800040101010101" pitchFamily="2" charset="-122"/>
              </a:endParaRPr>
            </a:p>
          </p:txBody>
        </p:sp>
      </p:grpSp>
      <p:sp>
        <p:nvSpPr>
          <p:cNvPr id="43017" name="Rounded Rectangle 27"/>
          <p:cNvSpPr>
            <a:spLocks noChangeArrowheads="1"/>
          </p:cNvSpPr>
          <p:nvPr/>
        </p:nvSpPr>
        <p:spPr bwMode="auto">
          <a:xfrm>
            <a:off x="5613400" y="3549650"/>
            <a:ext cx="685800" cy="565150"/>
          </a:xfrm>
          <a:prstGeom prst="roundRect">
            <a:avLst>
              <a:gd name="adj" fmla="val 0"/>
            </a:avLst>
          </a:prstGeom>
          <a:solidFill>
            <a:srgbClr val="FFF4CD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18" name="TextBox 28"/>
          <p:cNvSpPr txBox="1">
            <a:spLocks noChangeArrowheads="1"/>
          </p:cNvSpPr>
          <p:nvPr/>
        </p:nvSpPr>
        <p:spPr bwMode="auto">
          <a:xfrm>
            <a:off x="5613400" y="3638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ea typeface="华文行楷" panose="02010800040101010101" pitchFamily="2" charset="-122"/>
              </a:rPr>
              <a:t>CC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43019" name="Rounded Rectangle 29"/>
          <p:cNvSpPr>
            <a:spLocks noChangeArrowheads="1"/>
          </p:cNvSpPr>
          <p:nvPr/>
        </p:nvSpPr>
        <p:spPr bwMode="auto">
          <a:xfrm>
            <a:off x="5499100" y="5765800"/>
            <a:ext cx="965200" cy="565150"/>
          </a:xfrm>
          <a:prstGeom prst="roundRect">
            <a:avLst>
              <a:gd name="adj" fmla="val 0"/>
            </a:avLst>
          </a:prstGeom>
          <a:solidFill>
            <a:srgbClr val="FFF4CD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20" name="TextBox 30"/>
          <p:cNvSpPr txBox="1">
            <a:spLocks noChangeArrowheads="1"/>
          </p:cNvSpPr>
          <p:nvPr/>
        </p:nvSpPr>
        <p:spPr bwMode="auto">
          <a:xfrm>
            <a:off x="5638800" y="5848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ea typeface="华文行楷" panose="02010800040101010101" pitchFamily="2" charset="-122"/>
              </a:rPr>
              <a:t>PC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43021" name="Right Arrow 1"/>
          <p:cNvSpPr>
            <a:spLocks noChangeArrowheads="1"/>
          </p:cNvSpPr>
          <p:nvPr/>
        </p:nvSpPr>
        <p:spPr bwMode="auto">
          <a:xfrm>
            <a:off x="7010400" y="33528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22" name="Right Arrow 31"/>
          <p:cNvSpPr>
            <a:spLocks noChangeArrowheads="1"/>
          </p:cNvSpPr>
          <p:nvPr/>
        </p:nvSpPr>
        <p:spPr bwMode="auto">
          <a:xfrm rot="10800000">
            <a:off x="7010400" y="30480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23" name="TextBox 32"/>
          <p:cNvSpPr txBox="1">
            <a:spLocks noChangeArrowheads="1"/>
          </p:cNvSpPr>
          <p:nvPr/>
        </p:nvSpPr>
        <p:spPr bwMode="auto">
          <a:xfrm>
            <a:off x="6985000" y="26670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>
                <a:ea typeface="华文行楷" panose="02010800040101010101" pitchFamily="2" charset="-122"/>
              </a:rPr>
              <a:t>读</a:t>
            </a:r>
          </a:p>
        </p:txBody>
      </p:sp>
      <p:sp>
        <p:nvSpPr>
          <p:cNvPr id="43024" name="Right Arrow 34"/>
          <p:cNvSpPr>
            <a:spLocks noChangeArrowheads="1"/>
          </p:cNvSpPr>
          <p:nvPr/>
        </p:nvSpPr>
        <p:spPr bwMode="auto">
          <a:xfrm>
            <a:off x="7010400" y="46482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25" name="Right Arrow 35"/>
          <p:cNvSpPr>
            <a:spLocks noChangeArrowheads="1"/>
          </p:cNvSpPr>
          <p:nvPr/>
        </p:nvSpPr>
        <p:spPr bwMode="auto">
          <a:xfrm rot="10800000">
            <a:off x="7010400" y="43434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26" name="TextBox 36"/>
          <p:cNvSpPr txBox="1">
            <a:spLocks noChangeArrowheads="1"/>
          </p:cNvSpPr>
          <p:nvPr/>
        </p:nvSpPr>
        <p:spPr bwMode="auto">
          <a:xfrm>
            <a:off x="6985000" y="39624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读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cxnSp>
        <p:nvCxnSpPr>
          <p:cNvPr id="43027" name="Straight Connector 6"/>
          <p:cNvCxnSpPr>
            <a:cxnSpLocks noChangeShapeType="1"/>
          </p:cNvCxnSpPr>
          <p:nvPr/>
        </p:nvCxnSpPr>
        <p:spPr bwMode="auto">
          <a:xfrm>
            <a:off x="7010400" y="2514600"/>
            <a:ext cx="2667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Straight Connector 40"/>
          <p:cNvCxnSpPr>
            <a:cxnSpLocks noChangeShapeType="1"/>
          </p:cNvCxnSpPr>
          <p:nvPr/>
        </p:nvCxnSpPr>
        <p:spPr bwMode="auto">
          <a:xfrm>
            <a:off x="7010400" y="2286000"/>
            <a:ext cx="2895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Straight Connector 41"/>
          <p:cNvCxnSpPr>
            <a:cxnSpLocks noChangeShapeType="1"/>
          </p:cNvCxnSpPr>
          <p:nvPr/>
        </p:nvCxnSpPr>
        <p:spPr bwMode="auto">
          <a:xfrm>
            <a:off x="9677400" y="2514600"/>
            <a:ext cx="0" cy="3429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Straight Connector 42"/>
          <p:cNvCxnSpPr>
            <a:cxnSpLocks noChangeShapeType="1"/>
          </p:cNvCxnSpPr>
          <p:nvPr/>
        </p:nvCxnSpPr>
        <p:spPr bwMode="auto">
          <a:xfrm>
            <a:off x="9906000" y="2286000"/>
            <a:ext cx="0" cy="3873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31" name="Group 55"/>
          <p:cNvGrpSpPr>
            <a:grpSpLocks/>
          </p:cNvGrpSpPr>
          <p:nvPr/>
        </p:nvGrpSpPr>
        <p:grpSpPr bwMode="auto">
          <a:xfrm>
            <a:off x="6477000" y="5842000"/>
            <a:ext cx="3429000" cy="406400"/>
            <a:chOff x="5410200" y="5689839"/>
            <a:chExt cx="3429000" cy="406160"/>
          </a:xfrm>
        </p:grpSpPr>
        <p:cxnSp>
          <p:nvCxnSpPr>
            <p:cNvPr id="43044" name="Straight Connector 47"/>
            <p:cNvCxnSpPr>
              <a:cxnSpLocks noChangeShapeType="1"/>
            </p:cNvCxnSpPr>
            <p:nvPr/>
          </p:nvCxnSpPr>
          <p:spPr bwMode="auto">
            <a:xfrm>
              <a:off x="5562600" y="5791200"/>
              <a:ext cx="304799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5" name="Straight Connector 48"/>
            <p:cNvCxnSpPr>
              <a:cxnSpLocks noChangeShapeType="1"/>
            </p:cNvCxnSpPr>
            <p:nvPr/>
          </p:nvCxnSpPr>
          <p:spPr bwMode="auto">
            <a:xfrm>
              <a:off x="5562600" y="6007100"/>
              <a:ext cx="3276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6" name="Right Arrow 51"/>
            <p:cNvSpPr>
              <a:spLocks noChangeArrowheads="1"/>
            </p:cNvSpPr>
            <p:nvPr/>
          </p:nvSpPr>
          <p:spPr bwMode="auto">
            <a:xfrm rot="10800000">
              <a:off x="5410200" y="5689839"/>
              <a:ext cx="228600" cy="406160"/>
            </a:xfrm>
            <a:prstGeom prst="rightArrow">
              <a:avLst>
                <a:gd name="adj1" fmla="val 50000"/>
                <a:gd name="adj2" fmla="val 115694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3047" name="Rectangle 54"/>
            <p:cNvSpPr>
              <a:spLocks noChangeArrowheads="1"/>
            </p:cNvSpPr>
            <p:nvPr/>
          </p:nvSpPr>
          <p:spPr bwMode="auto">
            <a:xfrm>
              <a:off x="5562600" y="5791200"/>
              <a:ext cx="76200" cy="2159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grpSp>
        <p:nvGrpSpPr>
          <p:cNvPr id="43032" name="Group 64"/>
          <p:cNvGrpSpPr>
            <a:grpSpLocks/>
          </p:cNvGrpSpPr>
          <p:nvPr/>
        </p:nvGrpSpPr>
        <p:grpSpPr bwMode="auto">
          <a:xfrm>
            <a:off x="9220200" y="4343401"/>
            <a:ext cx="495300" cy="250825"/>
            <a:chOff x="7696200" y="4549743"/>
            <a:chExt cx="495300" cy="250856"/>
          </a:xfrm>
        </p:grpSpPr>
        <p:sp>
          <p:nvSpPr>
            <p:cNvPr id="43042" name="Right Arrow 39"/>
            <p:cNvSpPr>
              <a:spLocks noChangeArrowheads="1"/>
            </p:cNvSpPr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>
                <a:gd name="adj1" fmla="val 50000"/>
                <a:gd name="adj2" fmla="val 500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3043" name="Rectangle 66"/>
            <p:cNvSpPr>
              <a:spLocks noChangeArrowheads="1"/>
            </p:cNvSpPr>
            <p:nvPr/>
          </p:nvSpPr>
          <p:spPr bwMode="auto">
            <a:xfrm>
              <a:off x="8115300" y="4626005"/>
              <a:ext cx="76200" cy="9519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grpSp>
        <p:nvGrpSpPr>
          <p:cNvPr id="43033" name="Group 69"/>
          <p:cNvGrpSpPr>
            <a:grpSpLocks/>
          </p:cNvGrpSpPr>
          <p:nvPr/>
        </p:nvGrpSpPr>
        <p:grpSpPr bwMode="auto">
          <a:xfrm>
            <a:off x="9220200" y="3048001"/>
            <a:ext cx="495300" cy="250825"/>
            <a:chOff x="7696200" y="4549743"/>
            <a:chExt cx="495300" cy="250856"/>
          </a:xfrm>
        </p:grpSpPr>
        <p:sp>
          <p:nvSpPr>
            <p:cNvPr id="43040" name="Right Arrow 70"/>
            <p:cNvSpPr>
              <a:spLocks noChangeArrowheads="1"/>
            </p:cNvSpPr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>
                <a:gd name="adj1" fmla="val 50000"/>
                <a:gd name="adj2" fmla="val 500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3041" name="Rectangle 71"/>
            <p:cNvSpPr>
              <a:spLocks noChangeArrowheads="1"/>
            </p:cNvSpPr>
            <p:nvPr/>
          </p:nvSpPr>
          <p:spPr bwMode="auto">
            <a:xfrm>
              <a:off x="8115300" y="4626005"/>
              <a:ext cx="76200" cy="9519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sp>
        <p:nvSpPr>
          <p:cNvPr id="43034" name="Right Arrow 74"/>
          <p:cNvSpPr>
            <a:spLocks noChangeArrowheads="1"/>
          </p:cNvSpPr>
          <p:nvPr/>
        </p:nvSpPr>
        <p:spPr bwMode="auto">
          <a:xfrm rot="16200000">
            <a:off x="5747544" y="5341144"/>
            <a:ext cx="508000" cy="341312"/>
          </a:xfrm>
          <a:prstGeom prst="rightArrow">
            <a:avLst>
              <a:gd name="adj1" fmla="val 50000"/>
              <a:gd name="adj2" fmla="val 49978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35" name="TextBox 75"/>
          <p:cNvSpPr txBox="1">
            <a:spLocks noChangeArrowheads="1"/>
          </p:cNvSpPr>
          <p:nvPr/>
        </p:nvSpPr>
        <p:spPr bwMode="auto">
          <a:xfrm>
            <a:off x="9010650" y="2667000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写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sp>
        <p:nvSpPr>
          <p:cNvPr id="43036" name="TextBox 76"/>
          <p:cNvSpPr txBox="1">
            <a:spLocks noChangeArrowheads="1"/>
          </p:cNvSpPr>
          <p:nvPr/>
        </p:nvSpPr>
        <p:spPr bwMode="auto">
          <a:xfrm>
            <a:off x="9010650" y="3929063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写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sp>
        <p:nvSpPr>
          <p:cNvPr id="43037" name="Right Arrow 79"/>
          <p:cNvSpPr>
            <a:spLocks noChangeArrowheads="1"/>
          </p:cNvSpPr>
          <p:nvPr/>
        </p:nvSpPr>
        <p:spPr bwMode="auto">
          <a:xfrm rot="16200000">
            <a:off x="5723732" y="3140869"/>
            <a:ext cx="476250" cy="341313"/>
          </a:xfrm>
          <a:prstGeom prst="rightArrow">
            <a:avLst>
              <a:gd name="adj1" fmla="val 50000"/>
              <a:gd name="adj2" fmla="val 4997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38" name="Right Arrow 80"/>
          <p:cNvSpPr>
            <a:spLocks noChangeArrowheads="1"/>
          </p:cNvSpPr>
          <p:nvPr/>
        </p:nvSpPr>
        <p:spPr bwMode="auto">
          <a:xfrm rot="16200000">
            <a:off x="5771357" y="4134644"/>
            <a:ext cx="381000" cy="341313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3039" name="Rectangle 3"/>
          <p:cNvSpPr txBox="1">
            <a:spLocks noChangeArrowheads="1"/>
          </p:cNvSpPr>
          <p:nvPr/>
        </p:nvSpPr>
        <p:spPr bwMode="auto">
          <a:xfrm>
            <a:off x="600074" y="1937544"/>
            <a:ext cx="403542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dirty="0" smtClean="0">
                <a:ea typeface="华文行楷" panose="02010800040101010101" pitchFamily="2" charset="-122"/>
              </a:rPr>
              <a:t>组合逻辑</a:t>
            </a:r>
            <a:endParaRPr lang="en-US" altLang="zh-CN" sz="2400" dirty="0" smtClean="0">
              <a:ea typeface="华文行楷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华文行楷" panose="02010800040101010101" pitchFamily="2" charset="-122"/>
              </a:rPr>
              <a:t>ALU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华文行楷" panose="02010800040101010101" pitchFamily="2" charset="-122"/>
              </a:rPr>
              <a:t>指令存储器 </a:t>
            </a:r>
            <a:r>
              <a:rPr lang="en-US" altLang="zh-CN" sz="2000" dirty="0" smtClean="0">
                <a:ea typeface="华文行楷" panose="02010800040101010101" pitchFamily="2" charset="-122"/>
              </a:rPr>
              <a:t>p258</a:t>
            </a:r>
            <a:r>
              <a:rPr lang="zh-CN" altLang="en-US" sz="2000" dirty="0" smtClean="0">
                <a:ea typeface="华文行楷" panose="02010800040101010101" pitchFamily="2" charset="-122"/>
              </a:rPr>
              <a:t>图</a:t>
            </a:r>
            <a:r>
              <a:rPr lang="en-US" altLang="zh-CN" sz="2000" dirty="0" smtClean="0">
                <a:ea typeface="华文行楷" panose="02010800040101010101" pitchFamily="2" charset="-122"/>
              </a:rPr>
              <a:t>4-22</a:t>
            </a:r>
            <a:r>
              <a:rPr lang="zh-CN" altLang="en-US" sz="2000" dirty="0" smtClean="0">
                <a:ea typeface="华文行楷" panose="02010800040101010101" pitchFamily="2" charset="-122"/>
              </a:rPr>
              <a:t>中</a:t>
            </a:r>
            <a:endParaRPr lang="en-US" altLang="zh-CN" sz="2000" dirty="0">
              <a:ea typeface="华文行楷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华文行楷" panose="02010800040101010101" pitchFamily="2" charset="-122"/>
              </a:rPr>
              <a:t>数据存储器的读</a:t>
            </a:r>
            <a:endParaRPr lang="en-US" altLang="zh-CN" sz="20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4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3CBAA-56FF-48AD-B882-0815798C40BC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华文行楷" panose="02010800040101010101" pitchFamily="2" charset="-122"/>
              </a:rPr>
              <a:t>SEQ </a:t>
            </a:r>
            <a:r>
              <a:rPr lang="zh-CN" altLang="en-US" dirty="0">
                <a:ea typeface="华文行楷" panose="02010800040101010101" pitchFamily="2" charset="-122"/>
              </a:rPr>
              <a:t>组件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45060" name="Rounded Rectangle 19"/>
          <p:cNvSpPr>
            <a:spLocks noChangeArrowheads="1"/>
          </p:cNvSpPr>
          <p:nvPr/>
        </p:nvSpPr>
        <p:spPr bwMode="auto">
          <a:xfrm>
            <a:off x="8153400" y="4254500"/>
            <a:ext cx="1676400" cy="850900"/>
          </a:xfrm>
          <a:prstGeom prst="roundRect">
            <a:avLst>
              <a:gd name="adj" fmla="val 0"/>
            </a:avLst>
          </a:prstGeom>
          <a:solidFill>
            <a:srgbClr val="FFFF93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61" name="TextBox 20"/>
          <p:cNvSpPr txBox="1">
            <a:spLocks noChangeArrowheads="1"/>
          </p:cNvSpPr>
          <p:nvPr/>
        </p:nvSpPr>
        <p:spPr bwMode="auto">
          <a:xfrm>
            <a:off x="8140700" y="4325939"/>
            <a:ext cx="168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zh-CN" altLang="en-US" sz="2000" dirty="0" smtClean="0">
                <a:ea typeface="华文行楷" panose="02010800040101010101" pitchFamily="2" charset="-122"/>
              </a:rPr>
              <a:t>寄存器文件</a:t>
            </a:r>
            <a:endParaRPr lang="zh-CN" altLang="en-US" sz="2000" dirty="0">
              <a:ea typeface="华文行楷" panose="02010800040101010101" pitchFamily="2" charset="-122"/>
            </a:endParaRPr>
          </a:p>
        </p:txBody>
      </p:sp>
      <p:sp>
        <p:nvSpPr>
          <p:cNvPr id="45062" name="Rounded Rectangle 17"/>
          <p:cNvSpPr>
            <a:spLocks noChangeArrowheads="1"/>
          </p:cNvSpPr>
          <p:nvPr/>
        </p:nvSpPr>
        <p:spPr bwMode="auto">
          <a:xfrm>
            <a:off x="8153400" y="2984500"/>
            <a:ext cx="1676400" cy="850900"/>
          </a:xfrm>
          <a:prstGeom prst="roundRect">
            <a:avLst>
              <a:gd name="adj" fmla="val 0"/>
            </a:avLst>
          </a:prstGeom>
          <a:solidFill>
            <a:srgbClr val="FFFF93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63" name="TextBox 21"/>
          <p:cNvSpPr txBox="1">
            <a:spLocks noChangeArrowheads="1"/>
          </p:cNvSpPr>
          <p:nvPr/>
        </p:nvSpPr>
        <p:spPr bwMode="auto">
          <a:xfrm>
            <a:off x="8140700" y="3149600"/>
            <a:ext cx="168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zh-CN" altLang="en-US" sz="2000" dirty="0" smtClean="0">
                <a:ea typeface="华文行楷" panose="02010800040101010101" pitchFamily="2" charset="-122"/>
              </a:rPr>
              <a:t>数据存储器</a:t>
            </a:r>
            <a:endParaRPr lang="zh-CN" altLang="en-US" sz="2000" dirty="0">
              <a:ea typeface="华文行楷" panose="02010800040101010101" pitchFamily="2" charset="-122"/>
            </a:endParaRPr>
          </a:p>
        </p:txBody>
      </p:sp>
      <p:grpSp>
        <p:nvGrpSpPr>
          <p:cNvPr id="45064" name="Group 22"/>
          <p:cNvGrpSpPr>
            <a:grpSpLocks/>
          </p:cNvGrpSpPr>
          <p:nvPr/>
        </p:nvGrpSpPr>
        <p:grpSpPr bwMode="auto">
          <a:xfrm>
            <a:off x="5562600" y="2035176"/>
            <a:ext cx="2057400" cy="3222625"/>
            <a:chOff x="609600" y="1752600"/>
            <a:chExt cx="2057400" cy="322236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09600" y="1752600"/>
              <a:ext cx="2057400" cy="3222368"/>
            </a:xfrm>
            <a:prstGeom prst="roundRect">
              <a:avLst>
                <a:gd name="adj" fmla="val 172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45097" name="Rounded Rectangle 24"/>
            <p:cNvSpPr>
              <a:spLocks noChangeArrowheads="1"/>
            </p:cNvSpPr>
            <p:nvPr/>
          </p:nvSpPr>
          <p:spPr bwMode="auto">
            <a:xfrm>
              <a:off x="990600" y="2765168"/>
              <a:ext cx="1295400" cy="1447800"/>
            </a:xfrm>
            <a:prstGeom prst="roundRect">
              <a:avLst>
                <a:gd name="adj" fmla="val 1728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5098" name="TextBox 25"/>
            <p:cNvSpPr txBox="1">
              <a:spLocks noChangeArrowheads="1"/>
            </p:cNvSpPr>
            <p:nvPr/>
          </p:nvSpPr>
          <p:spPr bwMode="auto">
            <a:xfrm>
              <a:off x="647700" y="1944469"/>
              <a:ext cx="1981200" cy="37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zh-CN" altLang="en-US" sz="2000" dirty="0" smtClean="0">
                  <a:ea typeface="华文行楷" panose="02010800040101010101" pitchFamily="2" charset="-122"/>
                </a:rPr>
                <a:t>组合逻辑</a:t>
              </a:r>
              <a:endParaRPr lang="zh-CN" altLang="en-US" sz="2000" dirty="0">
                <a:ea typeface="华文行楷" panose="02010800040101010101" pitchFamily="2" charset="-122"/>
              </a:endParaRPr>
            </a:p>
          </p:txBody>
        </p:sp>
        <p:sp>
          <p:nvSpPr>
            <p:cNvPr id="45099" name="TextBox 26"/>
            <p:cNvSpPr txBox="1">
              <a:spLocks noChangeArrowheads="1"/>
            </p:cNvSpPr>
            <p:nvPr/>
          </p:nvSpPr>
          <p:spPr bwMode="auto">
            <a:xfrm>
              <a:off x="622300" y="4377036"/>
              <a:ext cx="1981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altLang="zh-CN" sz="2000">
                  <a:ea typeface="华文行楷" panose="02010800040101010101" pitchFamily="2" charset="-122"/>
                </a:rPr>
                <a:t>ALU</a:t>
              </a:r>
              <a:endParaRPr lang="zh-CN" altLang="en-US" sz="2000">
                <a:ea typeface="华文行楷" panose="02010800040101010101" pitchFamily="2" charset="-122"/>
              </a:endParaRPr>
            </a:p>
          </p:txBody>
        </p:sp>
      </p:grpSp>
      <p:sp>
        <p:nvSpPr>
          <p:cNvPr id="45065" name="Rounded Rectangle 27"/>
          <p:cNvSpPr>
            <a:spLocks noChangeArrowheads="1"/>
          </p:cNvSpPr>
          <p:nvPr/>
        </p:nvSpPr>
        <p:spPr bwMode="auto">
          <a:xfrm>
            <a:off x="6223000" y="3549650"/>
            <a:ext cx="685800" cy="565150"/>
          </a:xfrm>
          <a:prstGeom prst="roundRect">
            <a:avLst>
              <a:gd name="adj" fmla="val 0"/>
            </a:avLst>
          </a:prstGeom>
          <a:solidFill>
            <a:srgbClr val="FFF4CD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66" name="TextBox 28"/>
          <p:cNvSpPr txBox="1">
            <a:spLocks noChangeArrowheads="1"/>
          </p:cNvSpPr>
          <p:nvPr/>
        </p:nvSpPr>
        <p:spPr bwMode="auto">
          <a:xfrm>
            <a:off x="6223000" y="3638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ea typeface="华文行楷" panose="02010800040101010101" pitchFamily="2" charset="-122"/>
              </a:rPr>
              <a:t>CC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45067" name="Rounded Rectangle 29"/>
          <p:cNvSpPr>
            <a:spLocks noChangeArrowheads="1"/>
          </p:cNvSpPr>
          <p:nvPr/>
        </p:nvSpPr>
        <p:spPr bwMode="auto">
          <a:xfrm>
            <a:off x="6108700" y="5765800"/>
            <a:ext cx="965200" cy="565150"/>
          </a:xfrm>
          <a:prstGeom prst="roundRect">
            <a:avLst>
              <a:gd name="adj" fmla="val 0"/>
            </a:avLst>
          </a:prstGeom>
          <a:solidFill>
            <a:srgbClr val="FFF4CD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68" name="TextBox 30"/>
          <p:cNvSpPr txBox="1">
            <a:spLocks noChangeArrowheads="1"/>
          </p:cNvSpPr>
          <p:nvPr/>
        </p:nvSpPr>
        <p:spPr bwMode="auto">
          <a:xfrm>
            <a:off x="6248400" y="5848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ea typeface="华文行楷" panose="02010800040101010101" pitchFamily="2" charset="-122"/>
              </a:rPr>
              <a:t>PC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45069" name="Right Arrow 1"/>
          <p:cNvSpPr>
            <a:spLocks noChangeArrowheads="1"/>
          </p:cNvSpPr>
          <p:nvPr/>
        </p:nvSpPr>
        <p:spPr bwMode="auto">
          <a:xfrm>
            <a:off x="7620000" y="33528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70" name="Right Arrow 31"/>
          <p:cNvSpPr>
            <a:spLocks noChangeArrowheads="1"/>
          </p:cNvSpPr>
          <p:nvPr/>
        </p:nvSpPr>
        <p:spPr bwMode="auto">
          <a:xfrm rot="10800000">
            <a:off x="7620000" y="30480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71" name="TextBox 32"/>
          <p:cNvSpPr txBox="1">
            <a:spLocks noChangeArrowheads="1"/>
          </p:cNvSpPr>
          <p:nvPr/>
        </p:nvSpPr>
        <p:spPr bwMode="auto">
          <a:xfrm>
            <a:off x="7594600" y="26670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读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sp>
        <p:nvSpPr>
          <p:cNvPr id="45072" name="Right Arrow 34"/>
          <p:cNvSpPr>
            <a:spLocks noChangeArrowheads="1"/>
          </p:cNvSpPr>
          <p:nvPr/>
        </p:nvSpPr>
        <p:spPr bwMode="auto">
          <a:xfrm>
            <a:off x="7620000" y="46482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73" name="Right Arrow 35"/>
          <p:cNvSpPr>
            <a:spLocks noChangeArrowheads="1"/>
          </p:cNvSpPr>
          <p:nvPr/>
        </p:nvSpPr>
        <p:spPr bwMode="auto">
          <a:xfrm rot="10800000">
            <a:off x="7620000" y="434340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74" name="TextBox 36"/>
          <p:cNvSpPr txBox="1">
            <a:spLocks noChangeArrowheads="1"/>
          </p:cNvSpPr>
          <p:nvPr/>
        </p:nvSpPr>
        <p:spPr bwMode="auto">
          <a:xfrm>
            <a:off x="7594600" y="39624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>
                <a:ea typeface="华文行楷" panose="02010800040101010101" pitchFamily="2" charset="-122"/>
              </a:rPr>
              <a:t>读</a:t>
            </a:r>
          </a:p>
        </p:txBody>
      </p:sp>
      <p:cxnSp>
        <p:nvCxnSpPr>
          <p:cNvPr id="45075" name="Straight Connector 6"/>
          <p:cNvCxnSpPr>
            <a:cxnSpLocks noChangeShapeType="1"/>
          </p:cNvCxnSpPr>
          <p:nvPr/>
        </p:nvCxnSpPr>
        <p:spPr bwMode="auto">
          <a:xfrm>
            <a:off x="7620000" y="2514600"/>
            <a:ext cx="2667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Straight Connector 40"/>
          <p:cNvCxnSpPr>
            <a:cxnSpLocks noChangeShapeType="1"/>
          </p:cNvCxnSpPr>
          <p:nvPr/>
        </p:nvCxnSpPr>
        <p:spPr bwMode="auto">
          <a:xfrm>
            <a:off x="7620000" y="2286000"/>
            <a:ext cx="2895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Straight Connector 41"/>
          <p:cNvCxnSpPr>
            <a:cxnSpLocks noChangeShapeType="1"/>
          </p:cNvCxnSpPr>
          <p:nvPr/>
        </p:nvCxnSpPr>
        <p:spPr bwMode="auto">
          <a:xfrm>
            <a:off x="10287000" y="2514600"/>
            <a:ext cx="0" cy="3429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Straight Connector 42"/>
          <p:cNvCxnSpPr>
            <a:cxnSpLocks noChangeShapeType="1"/>
          </p:cNvCxnSpPr>
          <p:nvPr/>
        </p:nvCxnSpPr>
        <p:spPr bwMode="auto">
          <a:xfrm>
            <a:off x="10515600" y="2286000"/>
            <a:ext cx="0" cy="3873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79" name="Group 55"/>
          <p:cNvGrpSpPr>
            <a:grpSpLocks/>
          </p:cNvGrpSpPr>
          <p:nvPr/>
        </p:nvGrpSpPr>
        <p:grpSpPr bwMode="auto">
          <a:xfrm>
            <a:off x="7086600" y="5842000"/>
            <a:ext cx="3429000" cy="406400"/>
            <a:chOff x="5410200" y="5689839"/>
            <a:chExt cx="3429000" cy="406160"/>
          </a:xfrm>
        </p:grpSpPr>
        <p:cxnSp>
          <p:nvCxnSpPr>
            <p:cNvPr id="45092" name="Straight Connector 47"/>
            <p:cNvCxnSpPr>
              <a:cxnSpLocks noChangeShapeType="1"/>
            </p:cNvCxnSpPr>
            <p:nvPr/>
          </p:nvCxnSpPr>
          <p:spPr bwMode="auto">
            <a:xfrm>
              <a:off x="5562600" y="5791200"/>
              <a:ext cx="304799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3" name="Straight Connector 48"/>
            <p:cNvCxnSpPr>
              <a:cxnSpLocks noChangeShapeType="1"/>
            </p:cNvCxnSpPr>
            <p:nvPr/>
          </p:nvCxnSpPr>
          <p:spPr bwMode="auto">
            <a:xfrm>
              <a:off x="5562600" y="6007100"/>
              <a:ext cx="3276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94" name="Right Arrow 51"/>
            <p:cNvSpPr>
              <a:spLocks noChangeArrowheads="1"/>
            </p:cNvSpPr>
            <p:nvPr/>
          </p:nvSpPr>
          <p:spPr bwMode="auto">
            <a:xfrm rot="10800000">
              <a:off x="5410200" y="5689839"/>
              <a:ext cx="228600" cy="406160"/>
            </a:xfrm>
            <a:prstGeom prst="rightArrow">
              <a:avLst>
                <a:gd name="adj1" fmla="val 50000"/>
                <a:gd name="adj2" fmla="val 115694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5095" name="Rectangle 54"/>
            <p:cNvSpPr>
              <a:spLocks noChangeArrowheads="1"/>
            </p:cNvSpPr>
            <p:nvPr/>
          </p:nvSpPr>
          <p:spPr bwMode="auto">
            <a:xfrm>
              <a:off x="5562600" y="5791200"/>
              <a:ext cx="76200" cy="2159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grpSp>
        <p:nvGrpSpPr>
          <p:cNvPr id="45080" name="Group 64"/>
          <p:cNvGrpSpPr>
            <a:grpSpLocks/>
          </p:cNvGrpSpPr>
          <p:nvPr/>
        </p:nvGrpSpPr>
        <p:grpSpPr bwMode="auto">
          <a:xfrm>
            <a:off x="9829800" y="4343401"/>
            <a:ext cx="495300" cy="250825"/>
            <a:chOff x="7696200" y="4549743"/>
            <a:chExt cx="495300" cy="250856"/>
          </a:xfrm>
        </p:grpSpPr>
        <p:sp>
          <p:nvSpPr>
            <p:cNvPr id="45090" name="Right Arrow 39"/>
            <p:cNvSpPr>
              <a:spLocks noChangeArrowheads="1"/>
            </p:cNvSpPr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>
                <a:gd name="adj1" fmla="val 50000"/>
                <a:gd name="adj2" fmla="val 500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5091" name="Rectangle 66"/>
            <p:cNvSpPr>
              <a:spLocks noChangeArrowheads="1"/>
            </p:cNvSpPr>
            <p:nvPr/>
          </p:nvSpPr>
          <p:spPr bwMode="auto">
            <a:xfrm>
              <a:off x="8115300" y="4626005"/>
              <a:ext cx="76200" cy="9519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grpSp>
        <p:nvGrpSpPr>
          <p:cNvPr id="45081" name="Group 69"/>
          <p:cNvGrpSpPr>
            <a:grpSpLocks/>
          </p:cNvGrpSpPr>
          <p:nvPr/>
        </p:nvGrpSpPr>
        <p:grpSpPr bwMode="auto">
          <a:xfrm>
            <a:off x="9829800" y="3048001"/>
            <a:ext cx="495300" cy="250825"/>
            <a:chOff x="7696200" y="4549743"/>
            <a:chExt cx="495300" cy="250856"/>
          </a:xfrm>
        </p:grpSpPr>
        <p:sp>
          <p:nvSpPr>
            <p:cNvPr id="45088" name="Right Arrow 70"/>
            <p:cNvSpPr>
              <a:spLocks noChangeArrowheads="1"/>
            </p:cNvSpPr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>
                <a:gd name="adj1" fmla="val 50000"/>
                <a:gd name="adj2" fmla="val 500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  <p:sp>
          <p:nvSpPr>
            <p:cNvPr id="45089" name="Rectangle 71"/>
            <p:cNvSpPr>
              <a:spLocks noChangeArrowheads="1"/>
            </p:cNvSpPr>
            <p:nvPr/>
          </p:nvSpPr>
          <p:spPr bwMode="auto">
            <a:xfrm>
              <a:off x="8115300" y="4626005"/>
              <a:ext cx="76200" cy="9519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华文行楷" panose="02010800040101010101" pitchFamily="2" charset="-122"/>
              </a:endParaRPr>
            </a:p>
          </p:txBody>
        </p:sp>
      </p:grpSp>
      <p:sp>
        <p:nvSpPr>
          <p:cNvPr id="45082" name="Right Arrow 74"/>
          <p:cNvSpPr>
            <a:spLocks noChangeArrowheads="1"/>
          </p:cNvSpPr>
          <p:nvPr/>
        </p:nvSpPr>
        <p:spPr bwMode="auto">
          <a:xfrm rot="16200000">
            <a:off x="6357144" y="5341144"/>
            <a:ext cx="508000" cy="341312"/>
          </a:xfrm>
          <a:prstGeom prst="rightArrow">
            <a:avLst>
              <a:gd name="adj1" fmla="val 50000"/>
              <a:gd name="adj2" fmla="val 49978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83" name="TextBox 75"/>
          <p:cNvSpPr txBox="1">
            <a:spLocks noChangeArrowheads="1"/>
          </p:cNvSpPr>
          <p:nvPr/>
        </p:nvSpPr>
        <p:spPr bwMode="auto">
          <a:xfrm>
            <a:off x="9620250" y="2667000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写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sp>
        <p:nvSpPr>
          <p:cNvPr id="45084" name="TextBox 76"/>
          <p:cNvSpPr txBox="1">
            <a:spLocks noChangeArrowheads="1"/>
          </p:cNvSpPr>
          <p:nvPr/>
        </p:nvSpPr>
        <p:spPr bwMode="auto">
          <a:xfrm>
            <a:off x="9620250" y="3929063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 smtClean="0">
                <a:ea typeface="华文行楷" panose="02010800040101010101" pitchFamily="2" charset="-122"/>
              </a:rPr>
              <a:t>写</a:t>
            </a:r>
            <a:endParaRPr lang="zh-CN" altLang="en-US" sz="1800" dirty="0">
              <a:ea typeface="华文行楷" panose="02010800040101010101" pitchFamily="2" charset="-122"/>
            </a:endParaRPr>
          </a:p>
        </p:txBody>
      </p:sp>
      <p:sp>
        <p:nvSpPr>
          <p:cNvPr id="45085" name="Right Arrow 79"/>
          <p:cNvSpPr>
            <a:spLocks noChangeArrowheads="1"/>
          </p:cNvSpPr>
          <p:nvPr/>
        </p:nvSpPr>
        <p:spPr bwMode="auto">
          <a:xfrm rot="16200000">
            <a:off x="6333332" y="3140869"/>
            <a:ext cx="476250" cy="341313"/>
          </a:xfrm>
          <a:prstGeom prst="rightArrow">
            <a:avLst>
              <a:gd name="adj1" fmla="val 50000"/>
              <a:gd name="adj2" fmla="val 4997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45086" name="Right Arrow 80"/>
          <p:cNvSpPr>
            <a:spLocks noChangeArrowheads="1"/>
          </p:cNvSpPr>
          <p:nvPr/>
        </p:nvSpPr>
        <p:spPr bwMode="auto">
          <a:xfrm rot="16200000">
            <a:off x="6380957" y="4134644"/>
            <a:ext cx="381000" cy="341313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华文行楷" panose="02010800040101010101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30238" y="1981200"/>
            <a:ext cx="3810000" cy="4419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zh-CN" altLang="en-US" sz="2400" dirty="0" smtClean="0">
                <a:ea typeface="华文行楷" panose="02010800040101010101" pitchFamily="2" charset="-122"/>
              </a:rPr>
              <a:t>时序逻辑</a:t>
            </a:r>
            <a:endParaRPr lang="en-US" altLang="zh-CN" sz="2400" dirty="0">
              <a:ea typeface="华文行楷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>
                <a:ea typeface="华文行楷" panose="02010800040101010101" pitchFamily="2" charset="-122"/>
              </a:rPr>
              <a:t>程序计数器</a:t>
            </a:r>
            <a:r>
              <a:rPr lang="en-US" altLang="zh-CN" sz="2000" dirty="0" smtClean="0">
                <a:ea typeface="华文行楷" panose="02010800040101010101" pitchFamily="2" charset="-122"/>
              </a:rPr>
              <a:t>(PC</a:t>
            </a:r>
            <a:r>
              <a:rPr lang="en-US" altLang="zh-CN" sz="2000" dirty="0">
                <a:ea typeface="华文行楷" panose="02010800040101010101" pitchFamily="2" charset="-122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>
                <a:ea typeface="华文行楷" panose="02010800040101010101" pitchFamily="2" charset="-122"/>
              </a:rPr>
              <a:t>条件码寄存器</a:t>
            </a:r>
            <a:r>
              <a:rPr lang="en-US" altLang="zh-CN" sz="2000" dirty="0" smtClean="0">
                <a:ea typeface="华文行楷" panose="02010800040101010101" pitchFamily="2" charset="-122"/>
              </a:rPr>
              <a:t>(CC</a:t>
            </a:r>
            <a:r>
              <a:rPr lang="en-US" altLang="zh-CN" sz="2000" dirty="0">
                <a:ea typeface="华文行楷" panose="02010800040101010101" pitchFamily="2" charset="-122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>
                <a:ea typeface="华文行楷" panose="02010800040101010101" pitchFamily="2" charset="-122"/>
              </a:rPr>
              <a:t>寄存器文件 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>
                <a:ea typeface="华文行楷" panose="02010800040101010101" pitchFamily="2" charset="-122"/>
              </a:rPr>
              <a:t>数据</a:t>
            </a:r>
            <a:r>
              <a:rPr lang="zh-CN" altLang="en-US" sz="2000" dirty="0" smtClean="0">
                <a:ea typeface="华文行楷" panose="02010800040101010101" pitchFamily="2" charset="-122"/>
              </a:rPr>
              <a:t>存储器的写</a:t>
            </a:r>
            <a:endParaRPr lang="en-US" altLang="zh-CN" sz="1600" dirty="0"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200" dirty="0" smtClean="0">
                <a:ea typeface="华文行楷" panose="02010800040101010101" pitchFamily="2" charset="-122"/>
              </a:rPr>
              <a:t>在时钟上升沿时进行数据的更新</a:t>
            </a:r>
            <a:endParaRPr lang="en-US" altLang="zh-CN" sz="22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6D168A25-1D06-4356-95D6-F7A295C04FFC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7847014" y="1778000"/>
            <a:ext cx="1587" cy="839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3043238" y="4257675"/>
            <a:ext cx="7319962" cy="539750"/>
          </a:xfrm>
          <a:prstGeom prst="rect">
            <a:avLst/>
          </a:prstGeom>
          <a:solidFill>
            <a:srgbClr val="66FF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53" name="Rectangle 10"/>
          <p:cNvSpPr>
            <a:spLocks noChangeArrowheads="1"/>
          </p:cNvSpPr>
          <p:nvPr/>
        </p:nvSpPr>
        <p:spPr bwMode="auto">
          <a:xfrm>
            <a:off x="3127376" y="4398964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0x00c: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54" name="Rectangle 11"/>
          <p:cNvSpPr>
            <a:spLocks noChangeArrowheads="1"/>
          </p:cNvSpPr>
          <p:nvPr/>
        </p:nvSpPr>
        <p:spPr bwMode="auto">
          <a:xfrm>
            <a:off x="4165600" y="4397376"/>
            <a:ext cx="619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a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ddl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%edx,%ebx     # %ebx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0x300 CC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3043238" y="4795838"/>
            <a:ext cx="7319962" cy="538162"/>
          </a:xfrm>
          <a:prstGeom prst="rect">
            <a:avLst/>
          </a:prstGeom>
          <a:solidFill>
            <a:schemeClr val="bg1">
              <a:lumMod val="65000"/>
            </a:schemeClr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srgbClr val="0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3256" name="Rectangle 24"/>
          <p:cNvSpPr>
            <a:spLocks noChangeArrowheads="1"/>
          </p:cNvSpPr>
          <p:nvPr/>
        </p:nvSpPr>
        <p:spPr bwMode="auto">
          <a:xfrm>
            <a:off x="3127376" y="4937126"/>
            <a:ext cx="9239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0x00e: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57" name="Rectangle 25"/>
          <p:cNvSpPr>
            <a:spLocks noChangeArrowheads="1"/>
          </p:cNvSpPr>
          <p:nvPr/>
        </p:nvSpPr>
        <p:spPr bwMode="auto">
          <a:xfrm>
            <a:off x="4165600" y="4937126"/>
            <a:ext cx="461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je dest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           # Not taken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58" name="Rectangle 27"/>
          <p:cNvSpPr>
            <a:spLocks noChangeArrowheads="1"/>
          </p:cNvSpPr>
          <p:nvPr/>
        </p:nvSpPr>
        <p:spPr bwMode="auto">
          <a:xfrm>
            <a:off x="1925638" y="4257675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59" name="Rectangle 28"/>
          <p:cNvSpPr>
            <a:spLocks noChangeArrowheads="1"/>
          </p:cNvSpPr>
          <p:nvPr/>
        </p:nvSpPr>
        <p:spPr bwMode="auto">
          <a:xfrm>
            <a:off x="1828801" y="4414839"/>
            <a:ext cx="87524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3: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60" name="Rectangle 29"/>
          <p:cNvSpPr>
            <a:spLocks noChangeArrowheads="1"/>
          </p:cNvSpPr>
          <p:nvPr/>
        </p:nvSpPr>
        <p:spPr bwMode="auto">
          <a:xfrm>
            <a:off x="1925638" y="4795838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61" name="Rectangle 30"/>
          <p:cNvSpPr>
            <a:spLocks noChangeArrowheads="1"/>
          </p:cNvSpPr>
          <p:nvPr/>
        </p:nvSpPr>
        <p:spPr bwMode="auto">
          <a:xfrm>
            <a:off x="1828801" y="4951414"/>
            <a:ext cx="87524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4: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62" name="Rectangle 31"/>
          <p:cNvSpPr>
            <a:spLocks noChangeArrowheads="1"/>
          </p:cNvSpPr>
          <p:nvPr/>
        </p:nvSpPr>
        <p:spPr bwMode="auto">
          <a:xfrm>
            <a:off x="3043238" y="3721101"/>
            <a:ext cx="7319962" cy="538163"/>
          </a:xfrm>
          <a:prstGeom prst="rect">
            <a:avLst/>
          </a:prstGeom>
          <a:solidFill>
            <a:srgbClr val="FFCC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63" name="Rectangle 32"/>
          <p:cNvSpPr>
            <a:spLocks noChangeArrowheads="1"/>
          </p:cNvSpPr>
          <p:nvPr/>
        </p:nvSpPr>
        <p:spPr bwMode="auto">
          <a:xfrm>
            <a:off x="3127376" y="3862389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0x006: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64" name="Rectangle 33"/>
          <p:cNvSpPr>
            <a:spLocks noChangeArrowheads="1"/>
          </p:cNvSpPr>
          <p:nvPr/>
        </p:nvSpPr>
        <p:spPr bwMode="auto">
          <a:xfrm>
            <a:off x="4165600" y="3862389"/>
            <a:ext cx="502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i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rmovl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$0x200,%edx # %edx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0x200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65" name="Rectangle 41"/>
          <p:cNvSpPr>
            <a:spLocks noChangeArrowheads="1"/>
          </p:cNvSpPr>
          <p:nvPr/>
        </p:nvSpPr>
        <p:spPr bwMode="auto">
          <a:xfrm>
            <a:off x="1925638" y="3721100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66" name="Rectangle 42"/>
          <p:cNvSpPr>
            <a:spLocks noChangeArrowheads="1"/>
          </p:cNvSpPr>
          <p:nvPr/>
        </p:nvSpPr>
        <p:spPr bwMode="auto">
          <a:xfrm>
            <a:off x="1828801" y="3876675"/>
            <a:ext cx="87524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2: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67" name="Rectangle 43"/>
          <p:cNvSpPr>
            <a:spLocks noChangeArrowheads="1"/>
          </p:cNvSpPr>
          <p:nvPr/>
        </p:nvSpPr>
        <p:spPr bwMode="auto">
          <a:xfrm>
            <a:off x="3043238" y="3182938"/>
            <a:ext cx="7319962" cy="539750"/>
          </a:xfrm>
          <a:prstGeom prst="rect">
            <a:avLst/>
          </a:prstGeom>
          <a:solidFill>
            <a:srgbClr val="FFFF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68" name="Rectangle 44"/>
          <p:cNvSpPr>
            <a:spLocks noChangeArrowheads="1"/>
          </p:cNvSpPr>
          <p:nvPr/>
        </p:nvSpPr>
        <p:spPr bwMode="auto">
          <a:xfrm>
            <a:off x="3127376" y="3324226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0x000: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69" name="Rectangle 45"/>
          <p:cNvSpPr>
            <a:spLocks noChangeArrowheads="1"/>
          </p:cNvSpPr>
          <p:nvPr/>
        </p:nvSpPr>
        <p:spPr bwMode="auto">
          <a:xfrm>
            <a:off x="4165600" y="3324226"/>
            <a:ext cx="502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i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rmovl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$0x100,%ebx # %ebx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0x100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70" name="Rectangle 53"/>
          <p:cNvSpPr>
            <a:spLocks noChangeArrowheads="1"/>
          </p:cNvSpPr>
          <p:nvPr/>
        </p:nvSpPr>
        <p:spPr bwMode="auto">
          <a:xfrm>
            <a:off x="1925638" y="3182938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71" name="Rectangle 54"/>
          <p:cNvSpPr>
            <a:spLocks noChangeArrowheads="1"/>
          </p:cNvSpPr>
          <p:nvPr/>
        </p:nvSpPr>
        <p:spPr bwMode="auto">
          <a:xfrm>
            <a:off x="1828801" y="3340100"/>
            <a:ext cx="87524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1: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72" name="Rectangle 55"/>
          <p:cNvSpPr>
            <a:spLocks noChangeArrowheads="1"/>
          </p:cNvSpPr>
          <p:nvPr/>
        </p:nvSpPr>
        <p:spPr bwMode="auto">
          <a:xfrm>
            <a:off x="1676400" y="2190751"/>
            <a:ext cx="1066800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73" name="Rectangle 56"/>
          <p:cNvSpPr>
            <a:spLocks noChangeArrowheads="1"/>
          </p:cNvSpPr>
          <p:nvPr/>
        </p:nvSpPr>
        <p:spPr bwMode="auto">
          <a:xfrm>
            <a:off x="2060576" y="2430464"/>
            <a:ext cx="642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Clock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3274" name="Group 60"/>
          <p:cNvGrpSpPr>
            <a:grpSpLocks/>
          </p:cNvGrpSpPr>
          <p:nvPr/>
        </p:nvGrpSpPr>
        <p:grpSpPr bwMode="auto">
          <a:xfrm>
            <a:off x="3228976" y="2009776"/>
            <a:ext cx="1552575" cy="149225"/>
            <a:chOff x="978" y="1250"/>
            <a:chExt cx="978" cy="94"/>
          </a:xfrm>
        </p:grpSpPr>
        <p:sp>
          <p:nvSpPr>
            <p:cNvPr id="53311" name="Line 57"/>
            <p:cNvSpPr>
              <a:spLocks noChangeShapeType="1"/>
            </p:cNvSpPr>
            <p:nvPr/>
          </p:nvSpPr>
          <p:spPr bwMode="auto">
            <a:xfrm>
              <a:off x="1030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12" name="Freeform 58"/>
            <p:cNvSpPr>
              <a:spLocks/>
            </p:cNvSpPr>
            <p:nvPr/>
          </p:nvSpPr>
          <p:spPr bwMode="auto">
            <a:xfrm>
              <a:off x="978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13" name="Freeform 59"/>
            <p:cNvSpPr>
              <a:spLocks/>
            </p:cNvSpPr>
            <p:nvPr/>
          </p:nvSpPr>
          <p:spPr bwMode="auto">
            <a:xfrm>
              <a:off x="1901" y="1250"/>
              <a:ext cx="55" cy="94"/>
            </a:xfrm>
            <a:custGeom>
              <a:avLst/>
              <a:gdLst>
                <a:gd name="T0" fmla="*/ 0 w 55"/>
                <a:gd name="T1" fmla="*/ 94 h 94"/>
                <a:gd name="T2" fmla="*/ 55 w 55"/>
                <a:gd name="T3" fmla="*/ 48 h 94"/>
                <a:gd name="T4" fmla="*/ 0 w 55"/>
                <a:gd name="T5" fmla="*/ 0 h 94"/>
                <a:gd name="T6" fmla="*/ 0 w 55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94"/>
                <a:gd name="T14" fmla="*/ 55 w 5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94">
                  <a:moveTo>
                    <a:pt x="0" y="94"/>
                  </a:moveTo>
                  <a:lnTo>
                    <a:pt x="55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3275" name="Rectangle 61"/>
          <p:cNvSpPr>
            <a:spLocks noChangeArrowheads="1"/>
          </p:cNvSpPr>
          <p:nvPr/>
        </p:nvSpPr>
        <p:spPr bwMode="auto">
          <a:xfrm>
            <a:off x="3519488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76" name="Rectangle 62"/>
          <p:cNvSpPr>
            <a:spLocks noChangeArrowheads="1"/>
          </p:cNvSpPr>
          <p:nvPr/>
        </p:nvSpPr>
        <p:spPr bwMode="auto">
          <a:xfrm>
            <a:off x="3683001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1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3277" name="Group 66"/>
          <p:cNvGrpSpPr>
            <a:grpSpLocks/>
          </p:cNvGrpSpPr>
          <p:nvPr/>
        </p:nvGrpSpPr>
        <p:grpSpPr bwMode="auto">
          <a:xfrm>
            <a:off x="4781550" y="2009776"/>
            <a:ext cx="1550988" cy="149225"/>
            <a:chOff x="1956" y="1250"/>
            <a:chExt cx="977" cy="94"/>
          </a:xfrm>
        </p:grpSpPr>
        <p:sp>
          <p:nvSpPr>
            <p:cNvPr id="53308" name="Line 63"/>
            <p:cNvSpPr>
              <a:spLocks noChangeShapeType="1"/>
            </p:cNvSpPr>
            <p:nvPr/>
          </p:nvSpPr>
          <p:spPr bwMode="auto">
            <a:xfrm>
              <a:off x="2008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9" name="Freeform 64"/>
            <p:cNvSpPr>
              <a:spLocks/>
            </p:cNvSpPr>
            <p:nvPr/>
          </p:nvSpPr>
          <p:spPr bwMode="auto">
            <a:xfrm>
              <a:off x="1956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10" name="Freeform 65"/>
            <p:cNvSpPr>
              <a:spLocks/>
            </p:cNvSpPr>
            <p:nvPr/>
          </p:nvSpPr>
          <p:spPr bwMode="auto">
            <a:xfrm>
              <a:off x="2879" y="1250"/>
              <a:ext cx="54" cy="94"/>
            </a:xfrm>
            <a:custGeom>
              <a:avLst/>
              <a:gdLst>
                <a:gd name="T0" fmla="*/ 0 w 54"/>
                <a:gd name="T1" fmla="*/ 94 h 94"/>
                <a:gd name="T2" fmla="*/ 54 w 54"/>
                <a:gd name="T3" fmla="*/ 48 h 94"/>
                <a:gd name="T4" fmla="*/ 0 w 54"/>
                <a:gd name="T5" fmla="*/ 0 h 94"/>
                <a:gd name="T6" fmla="*/ 0 w 54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4"/>
                <a:gd name="T14" fmla="*/ 54 w 5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4">
                  <a:moveTo>
                    <a:pt x="0" y="94"/>
                  </a:moveTo>
                  <a:lnTo>
                    <a:pt x="54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3278" name="Group 70"/>
          <p:cNvGrpSpPr>
            <a:grpSpLocks/>
          </p:cNvGrpSpPr>
          <p:nvPr/>
        </p:nvGrpSpPr>
        <p:grpSpPr bwMode="auto">
          <a:xfrm>
            <a:off x="6332539" y="2009776"/>
            <a:ext cx="1552575" cy="149225"/>
            <a:chOff x="2933" y="1250"/>
            <a:chExt cx="978" cy="94"/>
          </a:xfrm>
        </p:grpSpPr>
        <p:sp>
          <p:nvSpPr>
            <p:cNvPr id="53305" name="Line 67"/>
            <p:cNvSpPr>
              <a:spLocks noChangeShapeType="1"/>
            </p:cNvSpPr>
            <p:nvPr/>
          </p:nvSpPr>
          <p:spPr bwMode="auto">
            <a:xfrm>
              <a:off x="2986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6" name="Freeform 68"/>
            <p:cNvSpPr>
              <a:spLocks/>
            </p:cNvSpPr>
            <p:nvPr/>
          </p:nvSpPr>
          <p:spPr bwMode="auto">
            <a:xfrm>
              <a:off x="2933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7" name="Freeform 69"/>
            <p:cNvSpPr>
              <a:spLocks/>
            </p:cNvSpPr>
            <p:nvPr/>
          </p:nvSpPr>
          <p:spPr bwMode="auto">
            <a:xfrm>
              <a:off x="3857" y="1250"/>
              <a:ext cx="54" cy="94"/>
            </a:xfrm>
            <a:custGeom>
              <a:avLst/>
              <a:gdLst>
                <a:gd name="T0" fmla="*/ 0 w 54"/>
                <a:gd name="T1" fmla="*/ 94 h 94"/>
                <a:gd name="T2" fmla="*/ 54 w 54"/>
                <a:gd name="T3" fmla="*/ 48 h 94"/>
                <a:gd name="T4" fmla="*/ 0 w 54"/>
                <a:gd name="T5" fmla="*/ 0 h 94"/>
                <a:gd name="T6" fmla="*/ 0 w 54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4"/>
                <a:gd name="T14" fmla="*/ 54 w 5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4">
                  <a:moveTo>
                    <a:pt x="0" y="94"/>
                  </a:moveTo>
                  <a:lnTo>
                    <a:pt x="54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3279" name="Group 74"/>
          <p:cNvGrpSpPr>
            <a:grpSpLocks/>
          </p:cNvGrpSpPr>
          <p:nvPr/>
        </p:nvGrpSpPr>
        <p:grpSpPr bwMode="auto">
          <a:xfrm>
            <a:off x="7885114" y="2009776"/>
            <a:ext cx="1552575" cy="149225"/>
            <a:chOff x="3911" y="1250"/>
            <a:chExt cx="978" cy="94"/>
          </a:xfrm>
        </p:grpSpPr>
        <p:sp>
          <p:nvSpPr>
            <p:cNvPr id="53302" name="Line 71"/>
            <p:cNvSpPr>
              <a:spLocks noChangeShapeType="1"/>
            </p:cNvSpPr>
            <p:nvPr/>
          </p:nvSpPr>
          <p:spPr bwMode="auto">
            <a:xfrm>
              <a:off x="3964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3" name="Freeform 72"/>
            <p:cNvSpPr>
              <a:spLocks/>
            </p:cNvSpPr>
            <p:nvPr/>
          </p:nvSpPr>
          <p:spPr bwMode="auto">
            <a:xfrm>
              <a:off x="3911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4" name="Freeform 73"/>
            <p:cNvSpPr>
              <a:spLocks/>
            </p:cNvSpPr>
            <p:nvPr/>
          </p:nvSpPr>
          <p:spPr bwMode="auto">
            <a:xfrm>
              <a:off x="4834" y="1250"/>
              <a:ext cx="55" cy="94"/>
            </a:xfrm>
            <a:custGeom>
              <a:avLst/>
              <a:gdLst>
                <a:gd name="T0" fmla="*/ 0 w 55"/>
                <a:gd name="T1" fmla="*/ 94 h 94"/>
                <a:gd name="T2" fmla="*/ 55 w 55"/>
                <a:gd name="T3" fmla="*/ 48 h 94"/>
                <a:gd name="T4" fmla="*/ 0 w 55"/>
                <a:gd name="T5" fmla="*/ 0 h 94"/>
                <a:gd name="T6" fmla="*/ 0 w 55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94"/>
                <a:gd name="T14" fmla="*/ 55 w 5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94">
                  <a:moveTo>
                    <a:pt x="0" y="94"/>
                  </a:moveTo>
                  <a:lnTo>
                    <a:pt x="55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3280" name="Rectangle 75"/>
          <p:cNvSpPr>
            <a:spLocks noChangeArrowheads="1"/>
          </p:cNvSpPr>
          <p:nvPr/>
        </p:nvSpPr>
        <p:spPr bwMode="auto">
          <a:xfrm>
            <a:off x="5072063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81" name="Rectangle 76"/>
          <p:cNvSpPr>
            <a:spLocks noChangeArrowheads="1"/>
          </p:cNvSpPr>
          <p:nvPr/>
        </p:nvSpPr>
        <p:spPr bwMode="auto">
          <a:xfrm>
            <a:off x="5235576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2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82" name="Rectangle 77"/>
          <p:cNvSpPr>
            <a:spLocks noChangeArrowheads="1"/>
          </p:cNvSpPr>
          <p:nvPr/>
        </p:nvSpPr>
        <p:spPr bwMode="auto">
          <a:xfrm>
            <a:off x="6624638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83" name="Rectangle 78"/>
          <p:cNvSpPr>
            <a:spLocks noChangeArrowheads="1"/>
          </p:cNvSpPr>
          <p:nvPr/>
        </p:nvSpPr>
        <p:spPr bwMode="auto">
          <a:xfrm>
            <a:off x="6788151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3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84" name="Rectangle 79"/>
          <p:cNvSpPr>
            <a:spLocks noChangeArrowheads="1"/>
          </p:cNvSpPr>
          <p:nvPr/>
        </p:nvSpPr>
        <p:spPr bwMode="auto">
          <a:xfrm>
            <a:off x="8177213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3285" name="Rectangle 80"/>
          <p:cNvSpPr>
            <a:spLocks noChangeArrowheads="1"/>
          </p:cNvSpPr>
          <p:nvPr/>
        </p:nvSpPr>
        <p:spPr bwMode="auto">
          <a:xfrm>
            <a:off x="8340726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4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3286" name="Group 95"/>
          <p:cNvGrpSpPr>
            <a:grpSpLocks/>
          </p:cNvGrpSpPr>
          <p:nvPr/>
        </p:nvGrpSpPr>
        <p:grpSpPr bwMode="auto">
          <a:xfrm>
            <a:off x="2840039" y="1976439"/>
            <a:ext cx="6986587" cy="839787"/>
            <a:chOff x="733" y="1229"/>
            <a:chExt cx="4401" cy="529"/>
          </a:xfrm>
        </p:grpSpPr>
        <p:sp>
          <p:nvSpPr>
            <p:cNvPr id="53288" name="Line 81"/>
            <p:cNvSpPr>
              <a:spLocks noChangeShapeType="1"/>
            </p:cNvSpPr>
            <p:nvPr/>
          </p:nvSpPr>
          <p:spPr bwMode="auto">
            <a:xfrm flipV="1">
              <a:off x="978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89" name="Line 82"/>
            <p:cNvSpPr>
              <a:spLocks noChangeShapeType="1"/>
            </p:cNvSpPr>
            <p:nvPr/>
          </p:nvSpPr>
          <p:spPr bwMode="auto">
            <a:xfrm flipV="1">
              <a:off x="1956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0" name="Line 83"/>
            <p:cNvSpPr>
              <a:spLocks noChangeShapeType="1"/>
            </p:cNvSpPr>
            <p:nvPr/>
          </p:nvSpPr>
          <p:spPr bwMode="auto">
            <a:xfrm flipV="1">
              <a:off x="2933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1" name="Line 84"/>
            <p:cNvSpPr>
              <a:spLocks noChangeShapeType="1"/>
            </p:cNvSpPr>
            <p:nvPr/>
          </p:nvSpPr>
          <p:spPr bwMode="auto">
            <a:xfrm flipV="1">
              <a:off x="3911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2" name="Line 85"/>
            <p:cNvSpPr>
              <a:spLocks noChangeShapeType="1"/>
            </p:cNvSpPr>
            <p:nvPr/>
          </p:nvSpPr>
          <p:spPr bwMode="auto">
            <a:xfrm flipV="1">
              <a:off x="4889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3" name="Line 86"/>
            <p:cNvSpPr>
              <a:spLocks noChangeShapeType="1"/>
            </p:cNvSpPr>
            <p:nvPr/>
          </p:nvSpPr>
          <p:spPr bwMode="auto">
            <a:xfrm flipV="1">
              <a:off x="978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4" name="Line 87"/>
            <p:cNvSpPr>
              <a:spLocks noChangeShapeType="1"/>
            </p:cNvSpPr>
            <p:nvPr/>
          </p:nvSpPr>
          <p:spPr bwMode="auto">
            <a:xfrm flipV="1">
              <a:off x="1956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5" name="Line 88"/>
            <p:cNvSpPr>
              <a:spLocks noChangeShapeType="1"/>
            </p:cNvSpPr>
            <p:nvPr/>
          </p:nvSpPr>
          <p:spPr bwMode="auto">
            <a:xfrm flipV="1">
              <a:off x="2933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6" name="Line 89"/>
            <p:cNvSpPr>
              <a:spLocks noChangeShapeType="1"/>
            </p:cNvSpPr>
            <p:nvPr/>
          </p:nvSpPr>
          <p:spPr bwMode="auto">
            <a:xfrm flipV="1">
              <a:off x="3911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7" name="Line 90"/>
            <p:cNvSpPr>
              <a:spLocks noChangeShapeType="1"/>
            </p:cNvSpPr>
            <p:nvPr/>
          </p:nvSpPr>
          <p:spPr bwMode="auto">
            <a:xfrm flipV="1">
              <a:off x="4889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8" name="Freeform 91"/>
            <p:cNvSpPr>
              <a:spLocks/>
            </p:cNvSpPr>
            <p:nvPr/>
          </p:nvSpPr>
          <p:spPr bwMode="auto">
            <a:xfrm>
              <a:off x="733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5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5 w 1467"/>
                <a:gd name="T9" fmla="*/ 17 h 220"/>
                <a:gd name="T10" fmla="*/ 250 w 1467"/>
                <a:gd name="T11" fmla="*/ 14 h 220"/>
                <a:gd name="T12" fmla="*/ 734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9 w 1467"/>
                <a:gd name="T21" fmla="*/ 218 h 220"/>
                <a:gd name="T22" fmla="*/ 734 w 1467"/>
                <a:gd name="T23" fmla="*/ 220 h 220"/>
                <a:gd name="T24" fmla="*/ 1223 w 1467"/>
                <a:gd name="T25" fmla="*/ 220 h 220"/>
                <a:gd name="T26" fmla="*/ 1228 w 1467"/>
                <a:gd name="T27" fmla="*/ 218 h 220"/>
                <a:gd name="T28" fmla="*/ 1230 w 1467"/>
                <a:gd name="T29" fmla="*/ 9 h 220"/>
                <a:gd name="T30" fmla="*/ 1223 w 1467"/>
                <a:gd name="T31" fmla="*/ 17 h 220"/>
                <a:gd name="T32" fmla="*/ 1228 w 1467"/>
                <a:gd name="T33" fmla="*/ 14 h 220"/>
                <a:gd name="T34" fmla="*/ 1467 w 1467"/>
                <a:gd name="T35" fmla="*/ 17 h 220"/>
                <a:gd name="T36" fmla="*/ 1223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3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5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5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5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5" y="9"/>
                  </a:lnTo>
                  <a:lnTo>
                    <a:pt x="245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5" y="17"/>
                  </a:lnTo>
                  <a:lnTo>
                    <a:pt x="734" y="17"/>
                  </a:lnTo>
                  <a:lnTo>
                    <a:pt x="734" y="9"/>
                  </a:lnTo>
                  <a:lnTo>
                    <a:pt x="726" y="9"/>
                  </a:lnTo>
                  <a:lnTo>
                    <a:pt x="729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9" y="218"/>
                  </a:lnTo>
                  <a:lnTo>
                    <a:pt x="731" y="219"/>
                  </a:lnTo>
                  <a:lnTo>
                    <a:pt x="734" y="220"/>
                  </a:lnTo>
                  <a:lnTo>
                    <a:pt x="1223" y="220"/>
                  </a:lnTo>
                  <a:lnTo>
                    <a:pt x="1225" y="219"/>
                  </a:lnTo>
                  <a:lnTo>
                    <a:pt x="1228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3" y="9"/>
                  </a:lnTo>
                  <a:lnTo>
                    <a:pt x="1223" y="17"/>
                  </a:lnTo>
                  <a:lnTo>
                    <a:pt x="1225" y="16"/>
                  </a:lnTo>
                  <a:lnTo>
                    <a:pt x="1228" y="14"/>
                  </a:lnTo>
                  <a:lnTo>
                    <a:pt x="1223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3" y="0"/>
                  </a:lnTo>
                  <a:lnTo>
                    <a:pt x="1220" y="2"/>
                  </a:lnTo>
                  <a:lnTo>
                    <a:pt x="1218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3" y="203"/>
                  </a:lnTo>
                  <a:lnTo>
                    <a:pt x="1220" y="205"/>
                  </a:lnTo>
                  <a:lnTo>
                    <a:pt x="1218" y="206"/>
                  </a:lnTo>
                  <a:lnTo>
                    <a:pt x="1215" y="212"/>
                  </a:lnTo>
                  <a:lnTo>
                    <a:pt x="1223" y="212"/>
                  </a:lnTo>
                  <a:lnTo>
                    <a:pt x="1223" y="203"/>
                  </a:lnTo>
                  <a:lnTo>
                    <a:pt x="734" y="203"/>
                  </a:lnTo>
                  <a:lnTo>
                    <a:pt x="741" y="212"/>
                  </a:lnTo>
                  <a:lnTo>
                    <a:pt x="739" y="206"/>
                  </a:lnTo>
                  <a:lnTo>
                    <a:pt x="736" y="205"/>
                  </a:lnTo>
                  <a:lnTo>
                    <a:pt x="734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9" y="3"/>
                  </a:lnTo>
                  <a:lnTo>
                    <a:pt x="736" y="2"/>
                  </a:lnTo>
                  <a:lnTo>
                    <a:pt x="734" y="0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5" y="203"/>
                  </a:lnTo>
                  <a:lnTo>
                    <a:pt x="242" y="205"/>
                  </a:lnTo>
                  <a:lnTo>
                    <a:pt x="240" y="206"/>
                  </a:lnTo>
                  <a:lnTo>
                    <a:pt x="237" y="212"/>
                  </a:lnTo>
                  <a:lnTo>
                    <a:pt x="245" y="212"/>
                  </a:lnTo>
                  <a:lnTo>
                    <a:pt x="245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299" name="Freeform 92"/>
            <p:cNvSpPr>
              <a:spLocks/>
            </p:cNvSpPr>
            <p:nvPr/>
          </p:nvSpPr>
          <p:spPr bwMode="auto">
            <a:xfrm>
              <a:off x="1711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5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5 w 1467"/>
                <a:gd name="T9" fmla="*/ 17 h 220"/>
                <a:gd name="T10" fmla="*/ 250 w 1467"/>
                <a:gd name="T11" fmla="*/ 14 h 220"/>
                <a:gd name="T12" fmla="*/ 734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4 w 1467"/>
                <a:gd name="T23" fmla="*/ 220 h 220"/>
                <a:gd name="T24" fmla="*/ 1222 w 1467"/>
                <a:gd name="T25" fmla="*/ 220 h 220"/>
                <a:gd name="T26" fmla="*/ 1228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8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5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5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5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5" y="9"/>
                  </a:lnTo>
                  <a:lnTo>
                    <a:pt x="245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5" y="17"/>
                  </a:lnTo>
                  <a:lnTo>
                    <a:pt x="734" y="17"/>
                  </a:lnTo>
                  <a:lnTo>
                    <a:pt x="734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4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8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8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5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4" y="203"/>
                  </a:lnTo>
                  <a:lnTo>
                    <a:pt x="741" y="212"/>
                  </a:lnTo>
                  <a:lnTo>
                    <a:pt x="739" y="206"/>
                  </a:lnTo>
                  <a:lnTo>
                    <a:pt x="736" y="205"/>
                  </a:lnTo>
                  <a:lnTo>
                    <a:pt x="734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9" y="3"/>
                  </a:lnTo>
                  <a:lnTo>
                    <a:pt x="736" y="2"/>
                  </a:lnTo>
                  <a:lnTo>
                    <a:pt x="734" y="0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5" y="203"/>
                  </a:lnTo>
                  <a:lnTo>
                    <a:pt x="242" y="205"/>
                  </a:lnTo>
                  <a:lnTo>
                    <a:pt x="240" y="206"/>
                  </a:lnTo>
                  <a:lnTo>
                    <a:pt x="237" y="212"/>
                  </a:lnTo>
                  <a:lnTo>
                    <a:pt x="245" y="212"/>
                  </a:lnTo>
                  <a:lnTo>
                    <a:pt x="245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0" name="Freeform 93"/>
            <p:cNvSpPr>
              <a:spLocks/>
            </p:cNvSpPr>
            <p:nvPr/>
          </p:nvSpPr>
          <p:spPr bwMode="auto">
            <a:xfrm>
              <a:off x="2689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4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4 w 1467"/>
                <a:gd name="T9" fmla="*/ 17 h 220"/>
                <a:gd name="T10" fmla="*/ 250 w 1467"/>
                <a:gd name="T11" fmla="*/ 14 h 220"/>
                <a:gd name="T12" fmla="*/ 733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3 w 1467"/>
                <a:gd name="T23" fmla="*/ 220 h 220"/>
                <a:gd name="T24" fmla="*/ 1222 w 1467"/>
                <a:gd name="T25" fmla="*/ 220 h 220"/>
                <a:gd name="T26" fmla="*/ 1227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7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4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4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4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4" y="9"/>
                  </a:lnTo>
                  <a:lnTo>
                    <a:pt x="244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4" y="17"/>
                  </a:lnTo>
                  <a:lnTo>
                    <a:pt x="733" y="17"/>
                  </a:lnTo>
                  <a:lnTo>
                    <a:pt x="733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3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7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7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5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3" y="203"/>
                  </a:lnTo>
                  <a:lnTo>
                    <a:pt x="741" y="212"/>
                  </a:lnTo>
                  <a:lnTo>
                    <a:pt x="738" y="206"/>
                  </a:lnTo>
                  <a:lnTo>
                    <a:pt x="736" y="205"/>
                  </a:lnTo>
                  <a:lnTo>
                    <a:pt x="733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8" y="3"/>
                  </a:lnTo>
                  <a:lnTo>
                    <a:pt x="736" y="2"/>
                  </a:lnTo>
                  <a:lnTo>
                    <a:pt x="733" y="0"/>
                  </a:lnTo>
                  <a:lnTo>
                    <a:pt x="244" y="0"/>
                  </a:lnTo>
                  <a:lnTo>
                    <a:pt x="242" y="2"/>
                  </a:lnTo>
                  <a:lnTo>
                    <a:pt x="239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4" y="203"/>
                  </a:lnTo>
                  <a:lnTo>
                    <a:pt x="242" y="205"/>
                  </a:lnTo>
                  <a:lnTo>
                    <a:pt x="239" y="206"/>
                  </a:lnTo>
                  <a:lnTo>
                    <a:pt x="237" y="212"/>
                  </a:lnTo>
                  <a:lnTo>
                    <a:pt x="244" y="212"/>
                  </a:lnTo>
                  <a:lnTo>
                    <a:pt x="244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3301" name="Freeform 94"/>
            <p:cNvSpPr>
              <a:spLocks/>
            </p:cNvSpPr>
            <p:nvPr/>
          </p:nvSpPr>
          <p:spPr bwMode="auto">
            <a:xfrm>
              <a:off x="3667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4 w 1467"/>
                <a:gd name="T3" fmla="*/ 220 h 220"/>
                <a:gd name="T4" fmla="*/ 249 w 1467"/>
                <a:gd name="T5" fmla="*/ 218 h 220"/>
                <a:gd name="T6" fmla="*/ 252 w 1467"/>
                <a:gd name="T7" fmla="*/ 9 h 220"/>
                <a:gd name="T8" fmla="*/ 244 w 1467"/>
                <a:gd name="T9" fmla="*/ 17 h 220"/>
                <a:gd name="T10" fmla="*/ 249 w 1467"/>
                <a:gd name="T11" fmla="*/ 14 h 220"/>
                <a:gd name="T12" fmla="*/ 733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3 w 1467"/>
                <a:gd name="T23" fmla="*/ 220 h 220"/>
                <a:gd name="T24" fmla="*/ 1222 w 1467"/>
                <a:gd name="T25" fmla="*/ 220 h 220"/>
                <a:gd name="T26" fmla="*/ 1227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7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4 w 1467"/>
                <a:gd name="T41" fmla="*/ 9 h 220"/>
                <a:gd name="T42" fmla="*/ 1214 w 1467"/>
                <a:gd name="T43" fmla="*/ 212 h 220"/>
                <a:gd name="T44" fmla="*/ 1220 w 1467"/>
                <a:gd name="T45" fmla="*/ 205 h 220"/>
                <a:gd name="T46" fmla="*/ 1214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4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4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4" y="220"/>
                  </a:lnTo>
                  <a:lnTo>
                    <a:pt x="247" y="219"/>
                  </a:lnTo>
                  <a:lnTo>
                    <a:pt x="249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4" y="9"/>
                  </a:lnTo>
                  <a:lnTo>
                    <a:pt x="244" y="17"/>
                  </a:lnTo>
                  <a:lnTo>
                    <a:pt x="247" y="16"/>
                  </a:lnTo>
                  <a:lnTo>
                    <a:pt x="249" y="14"/>
                  </a:lnTo>
                  <a:lnTo>
                    <a:pt x="244" y="17"/>
                  </a:lnTo>
                  <a:lnTo>
                    <a:pt x="733" y="17"/>
                  </a:lnTo>
                  <a:lnTo>
                    <a:pt x="733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3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7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7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4" y="9"/>
                  </a:lnTo>
                  <a:lnTo>
                    <a:pt x="1214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4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3" y="203"/>
                  </a:lnTo>
                  <a:lnTo>
                    <a:pt x="741" y="212"/>
                  </a:lnTo>
                  <a:lnTo>
                    <a:pt x="738" y="206"/>
                  </a:lnTo>
                  <a:lnTo>
                    <a:pt x="736" y="205"/>
                  </a:lnTo>
                  <a:lnTo>
                    <a:pt x="733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8" y="3"/>
                  </a:lnTo>
                  <a:lnTo>
                    <a:pt x="736" y="2"/>
                  </a:lnTo>
                  <a:lnTo>
                    <a:pt x="733" y="0"/>
                  </a:lnTo>
                  <a:lnTo>
                    <a:pt x="244" y="0"/>
                  </a:lnTo>
                  <a:lnTo>
                    <a:pt x="242" y="2"/>
                  </a:lnTo>
                  <a:lnTo>
                    <a:pt x="239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4" y="203"/>
                  </a:lnTo>
                  <a:lnTo>
                    <a:pt x="242" y="205"/>
                  </a:lnTo>
                  <a:lnTo>
                    <a:pt x="239" y="206"/>
                  </a:lnTo>
                  <a:lnTo>
                    <a:pt x="237" y="212"/>
                  </a:lnTo>
                  <a:lnTo>
                    <a:pt x="244" y="212"/>
                  </a:lnTo>
                  <a:lnTo>
                    <a:pt x="244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32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行楷" panose="02010800040101010101" pitchFamily="2" charset="-122"/>
              </a:rPr>
              <a:t>周期</a:t>
            </a:r>
            <a:r>
              <a:rPr lang="en-US" altLang="zh-CN" dirty="0" smtClean="0">
                <a:ea typeface="华文行楷" panose="02010800040101010101" pitchFamily="2" charset="-122"/>
              </a:rPr>
              <a:t>3</a:t>
            </a:r>
            <a:r>
              <a:rPr lang="zh-CN" altLang="en-US" dirty="0" smtClean="0">
                <a:ea typeface="华文行楷" panose="02010800040101010101" pitchFamily="2" charset="-122"/>
              </a:rPr>
              <a:t>的结束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9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ChangeArrowheads="1"/>
          </p:cNvSpPr>
          <p:nvPr/>
        </p:nvSpPr>
        <p:spPr bwMode="auto">
          <a:xfrm>
            <a:off x="3048001" y="1600200"/>
            <a:ext cx="7319963" cy="539750"/>
          </a:xfrm>
          <a:prstGeom prst="rect">
            <a:avLst/>
          </a:prstGeom>
          <a:solidFill>
            <a:srgbClr val="66FF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299" name="Rectangle 10"/>
          <p:cNvSpPr>
            <a:spLocks noChangeArrowheads="1"/>
          </p:cNvSpPr>
          <p:nvPr/>
        </p:nvSpPr>
        <p:spPr bwMode="auto">
          <a:xfrm>
            <a:off x="3132139" y="1741489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0x00c: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5300" name="Rectangle 11"/>
          <p:cNvSpPr>
            <a:spLocks noChangeArrowheads="1"/>
          </p:cNvSpPr>
          <p:nvPr/>
        </p:nvSpPr>
        <p:spPr bwMode="auto">
          <a:xfrm>
            <a:off x="4170363" y="1739901"/>
            <a:ext cx="619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a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ddl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%edx,%ebx     # %ebx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0x300 CC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01" name="Rectangle 53"/>
          <p:cNvSpPr>
            <a:spLocks noChangeArrowheads="1"/>
          </p:cNvSpPr>
          <p:nvPr/>
        </p:nvSpPr>
        <p:spPr bwMode="auto">
          <a:xfrm>
            <a:off x="3733800" y="6248400"/>
            <a:ext cx="3086100" cy="2095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02" name="Rectangle 52"/>
          <p:cNvSpPr>
            <a:spLocks noChangeArrowheads="1"/>
          </p:cNvSpPr>
          <p:nvPr/>
        </p:nvSpPr>
        <p:spPr bwMode="auto">
          <a:xfrm>
            <a:off x="6710364" y="2800350"/>
            <a:ext cx="223837" cy="36576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4013200" y="2595563"/>
            <a:ext cx="2921000" cy="2159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2EC5E08-553A-4669-9898-6BDE7B36F626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5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周期</a:t>
            </a:r>
            <a:r>
              <a:rPr lang="en-US" altLang="zh-CN" dirty="0" smtClean="0">
                <a:ea typeface="华文行楷" panose="02010800040101010101" pitchFamily="2" charset="-122"/>
              </a:rPr>
              <a:t>3</a:t>
            </a:r>
            <a:r>
              <a:rPr lang="zh-CN" altLang="en-US" dirty="0" smtClean="0">
                <a:ea typeface="华文行楷" panose="02010800040101010101" pitchFamily="2" charset="-122"/>
              </a:rPr>
              <a:t>的结束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55306" name="Rounded Rectangle 19"/>
          <p:cNvSpPr>
            <a:spLocks noChangeArrowheads="1"/>
          </p:cNvSpPr>
          <p:nvPr/>
        </p:nvSpPr>
        <p:spPr bwMode="auto">
          <a:xfrm>
            <a:off x="4572000" y="4552950"/>
            <a:ext cx="1676400" cy="1085850"/>
          </a:xfrm>
          <a:prstGeom prst="roundRect">
            <a:avLst>
              <a:gd name="adj" fmla="val 0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07" name="TextBox 20"/>
          <p:cNvSpPr txBox="1">
            <a:spLocks noChangeArrowheads="1"/>
          </p:cNvSpPr>
          <p:nvPr/>
        </p:nvSpPr>
        <p:spPr bwMode="auto">
          <a:xfrm>
            <a:off x="4559300" y="4632326"/>
            <a:ext cx="1689100" cy="100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寄存器文件</a:t>
            </a:r>
            <a:r>
              <a:rPr lang="en-US" altLang="zh-CN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%</a:t>
            </a:r>
            <a:r>
              <a:rPr lang="en-US" altLang="zh-CN" sz="1800" dirty="0" err="1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ebx</a:t>
            </a:r>
            <a:r>
              <a:rPr lang="en-US" altLang="zh-CN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=0x100</a:t>
            </a:r>
            <a:endParaRPr lang="en-US" altLang="zh-CN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%</a:t>
            </a:r>
            <a:r>
              <a:rPr lang="en-US" altLang="zh-CN" sz="1800" dirty="0" err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edx</a:t>
            </a:r>
            <a:r>
              <a:rPr lang="en-US" altLang="zh-CN" sz="18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=0x200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08" name="Rounded Rectangle 17"/>
          <p:cNvSpPr>
            <a:spLocks noChangeArrowheads="1"/>
          </p:cNvSpPr>
          <p:nvPr/>
        </p:nvSpPr>
        <p:spPr bwMode="auto">
          <a:xfrm>
            <a:off x="4572000" y="3282950"/>
            <a:ext cx="1676400" cy="850900"/>
          </a:xfrm>
          <a:prstGeom prst="roundRect">
            <a:avLst>
              <a:gd name="adj" fmla="val 0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09" name="TextBox 21"/>
          <p:cNvSpPr txBox="1">
            <a:spLocks noChangeArrowheads="1"/>
          </p:cNvSpPr>
          <p:nvPr/>
        </p:nvSpPr>
        <p:spPr bwMode="auto">
          <a:xfrm>
            <a:off x="4559300" y="3448050"/>
            <a:ext cx="168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数据存储器</a:t>
            </a:r>
            <a:endParaRPr lang="zh-CN" altLang="en-US" sz="20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55310" name="Group 22"/>
          <p:cNvGrpSpPr>
            <a:grpSpLocks/>
          </p:cNvGrpSpPr>
          <p:nvPr/>
        </p:nvGrpSpPr>
        <p:grpSpPr bwMode="auto">
          <a:xfrm>
            <a:off x="1981200" y="2333626"/>
            <a:ext cx="2057400" cy="3222625"/>
            <a:chOff x="609600" y="1752600"/>
            <a:chExt cx="2057400" cy="3222368"/>
          </a:xfrm>
        </p:grpSpPr>
        <p:sp>
          <p:nvSpPr>
            <p:cNvPr id="55341" name="Rounded Rectangle 23"/>
            <p:cNvSpPr>
              <a:spLocks noChangeArrowheads="1"/>
            </p:cNvSpPr>
            <p:nvPr/>
          </p:nvSpPr>
          <p:spPr bwMode="auto">
            <a:xfrm>
              <a:off x="609600" y="1752600"/>
              <a:ext cx="2057400" cy="3222368"/>
            </a:xfrm>
            <a:prstGeom prst="roundRect">
              <a:avLst>
                <a:gd name="adj" fmla="val 17282"/>
              </a:avLst>
            </a:prstGeom>
            <a:solidFill>
              <a:srgbClr val="66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5342" name="Rounded Rectangle 24"/>
            <p:cNvSpPr>
              <a:spLocks noChangeArrowheads="1"/>
            </p:cNvSpPr>
            <p:nvPr/>
          </p:nvSpPr>
          <p:spPr bwMode="auto">
            <a:xfrm>
              <a:off x="990600" y="2765168"/>
              <a:ext cx="1295400" cy="1447800"/>
            </a:xfrm>
            <a:prstGeom prst="roundRect">
              <a:avLst>
                <a:gd name="adj" fmla="val 1728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5343" name="TextBox 25"/>
            <p:cNvSpPr txBox="1">
              <a:spLocks noChangeArrowheads="1"/>
            </p:cNvSpPr>
            <p:nvPr/>
          </p:nvSpPr>
          <p:spPr bwMode="auto">
            <a:xfrm>
              <a:off x="647700" y="1944469"/>
              <a:ext cx="1981200" cy="37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Helvetica" panose="020B0604020202020204" pitchFamily="34" charset="0"/>
                  <a:ea typeface="华文行楷" panose="02010800040101010101" pitchFamily="2" charset="-122"/>
                </a:rPr>
                <a:t>组合逻辑</a:t>
              </a:r>
            </a:p>
          </p:txBody>
        </p:sp>
        <p:sp>
          <p:nvSpPr>
            <p:cNvPr id="55344" name="TextBox 26"/>
            <p:cNvSpPr txBox="1">
              <a:spLocks noChangeArrowheads="1"/>
            </p:cNvSpPr>
            <p:nvPr/>
          </p:nvSpPr>
          <p:spPr bwMode="auto">
            <a:xfrm>
              <a:off x="622300" y="4377036"/>
              <a:ext cx="1981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Helvetica" panose="020B0604020202020204" pitchFamily="34" charset="0"/>
                  <a:ea typeface="华文行楷" panose="02010800040101010101" pitchFamily="2" charset="-122"/>
                </a:rPr>
                <a:t>ALU</a:t>
              </a:r>
              <a:endParaRPr lang="zh-CN" altLang="en-US" sz="20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5311" name="Rounded Rectangle 27"/>
          <p:cNvSpPr>
            <a:spLocks noChangeArrowheads="1"/>
          </p:cNvSpPr>
          <p:nvPr/>
        </p:nvSpPr>
        <p:spPr bwMode="auto">
          <a:xfrm>
            <a:off x="2641600" y="3848100"/>
            <a:ext cx="685800" cy="565150"/>
          </a:xfrm>
          <a:prstGeom prst="roundRect">
            <a:avLst>
              <a:gd name="adj" fmla="val 0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2" name="TextBox 28"/>
          <p:cNvSpPr txBox="1">
            <a:spLocks noChangeArrowheads="1"/>
          </p:cNvSpPr>
          <p:nvPr/>
        </p:nvSpPr>
        <p:spPr bwMode="auto">
          <a:xfrm>
            <a:off x="2438400" y="39624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100</a:t>
            </a:r>
            <a:endParaRPr lang="zh-CN" altLang="en-US" sz="180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3" name="Rounded Rectangle 29"/>
          <p:cNvSpPr>
            <a:spLocks noChangeArrowheads="1"/>
          </p:cNvSpPr>
          <p:nvPr/>
        </p:nvSpPr>
        <p:spPr bwMode="auto">
          <a:xfrm>
            <a:off x="2527300" y="6064250"/>
            <a:ext cx="965200" cy="565150"/>
          </a:xfrm>
          <a:prstGeom prst="roundRect">
            <a:avLst>
              <a:gd name="adj" fmla="val 0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4" name="TextBox 30"/>
          <p:cNvSpPr txBox="1">
            <a:spLocks noChangeArrowheads="1"/>
          </p:cNvSpPr>
          <p:nvPr/>
        </p:nvSpPr>
        <p:spPr bwMode="auto">
          <a:xfrm>
            <a:off x="2527300" y="61833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0x00C</a:t>
            </a:r>
            <a:endParaRPr lang="zh-CN" altLang="en-US" sz="180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5" name="Right Arrow 1"/>
          <p:cNvSpPr>
            <a:spLocks noChangeArrowheads="1"/>
          </p:cNvSpPr>
          <p:nvPr/>
        </p:nvSpPr>
        <p:spPr bwMode="auto">
          <a:xfrm>
            <a:off x="4038600" y="36512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6" name="Right Arrow 31"/>
          <p:cNvSpPr>
            <a:spLocks noChangeArrowheads="1"/>
          </p:cNvSpPr>
          <p:nvPr/>
        </p:nvSpPr>
        <p:spPr bwMode="auto">
          <a:xfrm rot="10800000">
            <a:off x="4038600" y="33464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7" name="TextBox 32"/>
          <p:cNvSpPr txBox="1">
            <a:spLocks noChangeArrowheads="1"/>
          </p:cNvSpPr>
          <p:nvPr/>
        </p:nvSpPr>
        <p:spPr bwMode="auto">
          <a:xfrm>
            <a:off x="4013200" y="296545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读</a:t>
            </a:r>
          </a:p>
        </p:txBody>
      </p:sp>
      <p:sp>
        <p:nvSpPr>
          <p:cNvPr id="55318" name="Right Arrow 34"/>
          <p:cNvSpPr>
            <a:spLocks noChangeArrowheads="1"/>
          </p:cNvSpPr>
          <p:nvPr/>
        </p:nvSpPr>
        <p:spPr bwMode="auto">
          <a:xfrm>
            <a:off x="4038600" y="49466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19" name="Right Arrow 35"/>
          <p:cNvSpPr>
            <a:spLocks noChangeArrowheads="1"/>
          </p:cNvSpPr>
          <p:nvPr/>
        </p:nvSpPr>
        <p:spPr bwMode="auto">
          <a:xfrm rot="10800000">
            <a:off x="4038600" y="46418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20" name="TextBox 36"/>
          <p:cNvSpPr txBox="1">
            <a:spLocks noChangeArrowheads="1"/>
          </p:cNvSpPr>
          <p:nvPr/>
        </p:nvSpPr>
        <p:spPr bwMode="auto">
          <a:xfrm>
            <a:off x="4013200" y="426085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读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55321" name="Straight Connector 6"/>
          <p:cNvCxnSpPr>
            <a:cxnSpLocks noChangeShapeType="1"/>
          </p:cNvCxnSpPr>
          <p:nvPr/>
        </p:nvCxnSpPr>
        <p:spPr bwMode="auto">
          <a:xfrm>
            <a:off x="4038600" y="2813050"/>
            <a:ext cx="2667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2" name="Straight Connector 40"/>
          <p:cNvCxnSpPr>
            <a:cxnSpLocks noChangeShapeType="1"/>
          </p:cNvCxnSpPr>
          <p:nvPr/>
        </p:nvCxnSpPr>
        <p:spPr bwMode="auto">
          <a:xfrm>
            <a:off x="4038600" y="2584450"/>
            <a:ext cx="2895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3" name="Straight Connector 41"/>
          <p:cNvCxnSpPr>
            <a:cxnSpLocks noChangeShapeType="1"/>
          </p:cNvCxnSpPr>
          <p:nvPr/>
        </p:nvCxnSpPr>
        <p:spPr bwMode="auto">
          <a:xfrm>
            <a:off x="6705600" y="2813050"/>
            <a:ext cx="0" cy="3429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4" name="Straight Connector 42"/>
          <p:cNvCxnSpPr>
            <a:cxnSpLocks noChangeShapeType="1"/>
          </p:cNvCxnSpPr>
          <p:nvPr/>
        </p:nvCxnSpPr>
        <p:spPr bwMode="auto">
          <a:xfrm>
            <a:off x="6934200" y="2584450"/>
            <a:ext cx="0" cy="3873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55"/>
          <p:cNvGrpSpPr/>
          <p:nvPr/>
        </p:nvGrpSpPr>
        <p:grpSpPr>
          <a:xfrm>
            <a:off x="3505200" y="6140510"/>
            <a:ext cx="3429000" cy="406160"/>
            <a:chOff x="5410200" y="5689839"/>
            <a:chExt cx="3429000" cy="406160"/>
          </a:xfrm>
          <a:solidFill>
            <a:srgbClr val="66FFFF"/>
          </a:solidFill>
        </p:grpSpPr>
        <p:cxnSp>
          <p:nvCxnSpPr>
            <p:cNvPr id="48" name="Straight Connector 47"/>
            <p:cNvCxnSpPr/>
            <p:nvPr/>
          </p:nvCxnSpPr>
          <p:spPr bwMode="auto">
            <a:xfrm>
              <a:off x="5562600" y="5791200"/>
              <a:ext cx="3047999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5562600" y="6007100"/>
              <a:ext cx="3276600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ight Arrow 51"/>
            <p:cNvSpPr/>
            <p:nvPr/>
          </p:nvSpPr>
          <p:spPr bwMode="auto">
            <a:xfrm rot="10800000">
              <a:off x="5410200" y="5689839"/>
              <a:ext cx="228600" cy="406160"/>
            </a:xfrm>
            <a:prstGeom prst="rightArrow">
              <a:avLst>
                <a:gd name="adj1" fmla="val 50000"/>
                <a:gd name="adj2" fmla="val 115693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562600" y="5797729"/>
              <a:ext cx="90000" cy="201600"/>
            </a:xfrm>
            <a:prstGeom prst="rect">
              <a:avLst/>
            </a:prstGeom>
            <a:grpFill/>
            <a:ln w="3175" cap="flat" cmpd="sng" algn="ctr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6248400" y="4641670"/>
            <a:ext cx="495300" cy="250856"/>
            <a:chOff x="7696200" y="4549743"/>
            <a:chExt cx="495300" cy="250856"/>
          </a:xfrm>
          <a:solidFill>
            <a:srgbClr val="66FFFF"/>
          </a:solidFill>
        </p:grpSpPr>
        <p:sp>
          <p:nvSpPr>
            <p:cNvPr id="40" name="Right Arrow 39"/>
            <p:cNvSpPr/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15300" y="4632473"/>
              <a:ext cx="76200" cy="79200"/>
            </a:xfrm>
            <a:prstGeom prst="rect">
              <a:avLst/>
            </a:prstGeom>
            <a:grpFill/>
            <a:ln w="19050" cap="flat" cmpd="sng" algn="ctr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</p:grpSp>
      <p:grpSp>
        <p:nvGrpSpPr>
          <p:cNvPr id="5" name="Group 69"/>
          <p:cNvGrpSpPr/>
          <p:nvPr/>
        </p:nvGrpSpPr>
        <p:grpSpPr>
          <a:xfrm>
            <a:off x="6248400" y="3346270"/>
            <a:ext cx="495300" cy="250856"/>
            <a:chOff x="7696200" y="4549743"/>
            <a:chExt cx="495300" cy="250856"/>
          </a:xfrm>
          <a:solidFill>
            <a:srgbClr val="66FFFF"/>
          </a:solidFill>
        </p:grpSpPr>
        <p:sp>
          <p:nvSpPr>
            <p:cNvPr id="71" name="Right Arrow 70"/>
            <p:cNvSpPr/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115300" y="4632473"/>
              <a:ext cx="76200" cy="79200"/>
            </a:xfrm>
            <a:prstGeom prst="rect">
              <a:avLst/>
            </a:prstGeom>
            <a:grpFill/>
            <a:ln w="19050" cap="flat" cmpd="sng" algn="ctr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</p:grpSp>
      <p:sp>
        <p:nvSpPr>
          <p:cNvPr id="55328" name="Right Arrow 74"/>
          <p:cNvSpPr>
            <a:spLocks noChangeArrowheads="1"/>
          </p:cNvSpPr>
          <p:nvPr/>
        </p:nvSpPr>
        <p:spPr bwMode="auto">
          <a:xfrm rot="16200000">
            <a:off x="2775744" y="5639594"/>
            <a:ext cx="508000" cy="341312"/>
          </a:xfrm>
          <a:prstGeom prst="rightArrow">
            <a:avLst>
              <a:gd name="adj1" fmla="val 50000"/>
              <a:gd name="adj2" fmla="val 49978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29" name="TextBox 75"/>
          <p:cNvSpPr txBox="1">
            <a:spLocks noChangeArrowheads="1"/>
          </p:cNvSpPr>
          <p:nvPr/>
        </p:nvSpPr>
        <p:spPr bwMode="auto">
          <a:xfrm>
            <a:off x="6038850" y="2965450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写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0" name="TextBox 76"/>
          <p:cNvSpPr txBox="1">
            <a:spLocks noChangeArrowheads="1"/>
          </p:cNvSpPr>
          <p:nvPr/>
        </p:nvSpPr>
        <p:spPr bwMode="auto">
          <a:xfrm>
            <a:off x="6038850" y="4227513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写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1" name="Right Arrow 79"/>
          <p:cNvSpPr>
            <a:spLocks noChangeArrowheads="1"/>
          </p:cNvSpPr>
          <p:nvPr/>
        </p:nvSpPr>
        <p:spPr bwMode="auto">
          <a:xfrm rot="16200000">
            <a:off x="2751932" y="3439319"/>
            <a:ext cx="476250" cy="341313"/>
          </a:xfrm>
          <a:prstGeom prst="rightArrow">
            <a:avLst>
              <a:gd name="adj1" fmla="val 50000"/>
              <a:gd name="adj2" fmla="val 49974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2" name="Right Arrow 80"/>
          <p:cNvSpPr>
            <a:spLocks noChangeArrowheads="1"/>
          </p:cNvSpPr>
          <p:nvPr/>
        </p:nvSpPr>
        <p:spPr bwMode="auto">
          <a:xfrm rot="16200000">
            <a:off x="2799557" y="4433094"/>
            <a:ext cx="381000" cy="341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3" name="Rectangle 3"/>
          <p:cNvSpPr txBox="1">
            <a:spLocks noChangeArrowheads="1"/>
          </p:cNvSpPr>
          <p:nvPr/>
        </p:nvSpPr>
        <p:spPr bwMode="auto">
          <a:xfrm>
            <a:off x="7000876" y="2584450"/>
            <a:ext cx="35909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周期</a:t>
            </a:r>
            <a:r>
              <a:rPr lang="en-US" altLang="zh-CN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的状态由第二条指令决定</a:t>
            </a:r>
            <a:endParaRPr lang="en-US" altLang="zh-CN" sz="2400" dirty="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第三条指令产生的结果此时不会更新状态元素</a:t>
            </a:r>
            <a:endParaRPr lang="en-US" altLang="zh-CN" sz="2400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34" name="Rectangle 41"/>
          <p:cNvSpPr>
            <a:spLocks noChangeArrowheads="1"/>
          </p:cNvSpPr>
          <p:nvPr/>
        </p:nvSpPr>
        <p:spPr bwMode="auto">
          <a:xfrm>
            <a:off x="1925638" y="1600200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35" name="Rectangle 27"/>
          <p:cNvSpPr>
            <a:spLocks noChangeArrowheads="1"/>
          </p:cNvSpPr>
          <p:nvPr/>
        </p:nvSpPr>
        <p:spPr bwMode="auto">
          <a:xfrm>
            <a:off x="2001838" y="1600200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5336" name="Rectangle 28"/>
          <p:cNvSpPr>
            <a:spLocks noChangeArrowheads="1"/>
          </p:cNvSpPr>
          <p:nvPr/>
        </p:nvSpPr>
        <p:spPr bwMode="auto">
          <a:xfrm>
            <a:off x="1905001" y="1757364"/>
            <a:ext cx="875240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3: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5337" name="Rectangle 3"/>
          <p:cNvSpPr>
            <a:spLocks noChangeArrowheads="1"/>
          </p:cNvSpPr>
          <p:nvPr/>
        </p:nvSpPr>
        <p:spPr bwMode="auto">
          <a:xfrm>
            <a:off x="6215064" y="4843464"/>
            <a:ext cx="1709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%ebx</a:t>
            </a: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0x300</a:t>
            </a:r>
            <a:endParaRPr lang="zh-CN" altLang="en-US" sz="16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8" name="Rectangle 61"/>
          <p:cNvSpPr>
            <a:spLocks noChangeArrowheads="1"/>
          </p:cNvSpPr>
          <p:nvPr/>
        </p:nvSpPr>
        <p:spPr bwMode="auto">
          <a:xfrm>
            <a:off x="3113088" y="4452939"/>
            <a:ext cx="544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000</a:t>
            </a:r>
            <a:endParaRPr lang="zh-CN" altLang="en-US" sz="16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39" name="Rectangle 62"/>
          <p:cNvSpPr>
            <a:spLocks noChangeArrowheads="1"/>
          </p:cNvSpPr>
          <p:nvPr/>
        </p:nvSpPr>
        <p:spPr bwMode="auto">
          <a:xfrm>
            <a:off x="3124201" y="5726114"/>
            <a:ext cx="931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0x00C</a:t>
            </a:r>
            <a:endParaRPr lang="zh-CN" altLang="en-US" sz="16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40" name="Rectangle 63"/>
          <p:cNvSpPr>
            <a:spLocks noChangeArrowheads="1"/>
          </p:cNvSpPr>
          <p:nvPr/>
        </p:nvSpPr>
        <p:spPr bwMode="auto">
          <a:xfrm>
            <a:off x="4013201" y="5943600"/>
            <a:ext cx="931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0x00E</a:t>
            </a:r>
            <a:endParaRPr lang="zh-CN" altLang="en-US" sz="16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3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逻辑门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100" y="3048000"/>
            <a:ext cx="8305800" cy="12207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输出的值等于输入位值的某个布尔函数。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输入变化之后，在很短的时延内，输出也会发生变化。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279775" y="4916489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3279775" y="5842001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V="1">
            <a:off x="3279775" y="4968875"/>
            <a:ext cx="0" cy="12969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V="1">
            <a:off x="3279775" y="6265863"/>
            <a:ext cx="51117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256213" y="6342064"/>
            <a:ext cx="9191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6090" name="Freeform 11"/>
          <p:cNvSpPr>
            <a:spLocks/>
          </p:cNvSpPr>
          <p:nvPr/>
        </p:nvSpPr>
        <p:spPr bwMode="auto">
          <a:xfrm>
            <a:off x="3276601" y="5356375"/>
            <a:ext cx="5102225" cy="461665"/>
          </a:xfrm>
          <a:custGeom>
            <a:avLst/>
            <a:gdLst>
              <a:gd name="T0" fmla="*/ 0 w 3216"/>
              <a:gd name="T1" fmla="*/ 2147483646 h 624"/>
              <a:gd name="T2" fmla="*/ 2147483646 w 3216"/>
              <a:gd name="T3" fmla="*/ 2147483646 h 624"/>
              <a:gd name="T4" fmla="*/ 2147483646 w 3216"/>
              <a:gd name="T5" fmla="*/ 0 h 624"/>
              <a:gd name="T6" fmla="*/ 2147483646 w 3216"/>
              <a:gd name="T7" fmla="*/ 0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624"/>
              <a:gd name="T20" fmla="*/ 3216 w 3216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8772525" y="5649914"/>
            <a:ext cx="4016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092" name="Freeform 13"/>
          <p:cNvSpPr>
            <a:spLocks/>
          </p:cNvSpPr>
          <p:nvPr/>
        </p:nvSpPr>
        <p:spPr bwMode="auto">
          <a:xfrm>
            <a:off x="3289301" y="5356375"/>
            <a:ext cx="5102225" cy="461665"/>
          </a:xfrm>
          <a:custGeom>
            <a:avLst/>
            <a:gdLst>
              <a:gd name="T0" fmla="*/ 0 w 3216"/>
              <a:gd name="T1" fmla="*/ 0 h 624"/>
              <a:gd name="T2" fmla="*/ 2147483646 w 3216"/>
              <a:gd name="T3" fmla="*/ 0 h 624"/>
              <a:gd name="T4" fmla="*/ 2147483646 w 3216"/>
              <a:gd name="T5" fmla="*/ 2147483646 h 624"/>
              <a:gd name="T6" fmla="*/ 2147483646 w 3216"/>
              <a:gd name="T7" fmla="*/ 2147483646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2147483646 w 3216"/>
              <a:gd name="T13" fmla="*/ 2147483646 h 6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16"/>
              <a:gd name="T22" fmla="*/ 0 h 624"/>
              <a:gd name="T23" fmla="*/ 3216 w 3216"/>
              <a:gd name="T24" fmla="*/ 624 h 6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8218488" y="4873625"/>
            <a:ext cx="181632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 flipH="1">
            <a:off x="7156936" y="5110289"/>
            <a:ext cx="1061550" cy="23496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 flipV="1">
            <a:off x="8340717" y="5489955"/>
            <a:ext cx="431808" cy="3885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14684" y="5388121"/>
            <a:ext cx="5026033" cy="957388"/>
            <a:chOff x="1094" y="3356"/>
            <a:chExt cx="3162" cy="602"/>
          </a:xfrm>
        </p:grpSpPr>
        <p:sp>
          <p:nvSpPr>
            <p:cNvPr id="46134" name="Freeform 18"/>
            <p:cNvSpPr>
              <a:spLocks/>
            </p:cNvSpPr>
            <p:nvPr/>
          </p:nvSpPr>
          <p:spPr bwMode="auto">
            <a:xfrm>
              <a:off x="1094" y="3356"/>
              <a:ext cx="3162" cy="290"/>
            </a:xfrm>
            <a:custGeom>
              <a:avLst/>
              <a:gdLst>
                <a:gd name="T0" fmla="*/ 0 w 3216"/>
                <a:gd name="T1" fmla="*/ 433 h 720"/>
                <a:gd name="T2" fmla="*/ 1148 w 3216"/>
                <a:gd name="T3" fmla="*/ 433 h 720"/>
                <a:gd name="T4" fmla="*/ 1218 w 3216"/>
                <a:gd name="T5" fmla="*/ 0 h 720"/>
                <a:gd name="T6" fmla="*/ 1950 w 3216"/>
                <a:gd name="T7" fmla="*/ 0 h 720"/>
                <a:gd name="T8" fmla="*/ 2018 w 3216"/>
                <a:gd name="T9" fmla="*/ 433 h 720"/>
                <a:gd name="T10" fmla="*/ 2332 w 3216"/>
                <a:gd name="T11" fmla="*/ 433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16"/>
                <a:gd name="T19" fmla="*/ 0 h 720"/>
                <a:gd name="T20" fmla="*/ 3216 w 3216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Line 19"/>
            <p:cNvSpPr>
              <a:spLocks noChangeShapeType="1"/>
            </p:cNvSpPr>
            <p:nvPr/>
          </p:nvSpPr>
          <p:spPr bwMode="auto">
            <a:xfrm flipH="1" flipV="1">
              <a:off x="2762" y="3566"/>
              <a:ext cx="355" cy="1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136" name="Text Box 20"/>
            <p:cNvSpPr txBox="1">
              <a:spLocks noChangeArrowheads="1"/>
            </p:cNvSpPr>
            <p:nvPr/>
          </p:nvSpPr>
          <p:spPr bwMode="auto">
            <a:xfrm>
              <a:off x="3069" y="3665"/>
              <a:ext cx="8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a 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&amp;&amp;</a:t>
              </a:r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 b</a:t>
              </a:r>
            </a:p>
          </p:txBody>
        </p:sp>
      </p:grpSp>
      <p:sp>
        <p:nvSpPr>
          <p:cNvPr id="393237" name="Line 21"/>
          <p:cNvSpPr>
            <a:spLocks noChangeShapeType="1"/>
          </p:cNvSpPr>
          <p:nvPr/>
        </p:nvSpPr>
        <p:spPr bwMode="auto">
          <a:xfrm>
            <a:off x="5635869" y="5080001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93238" name="Line 22"/>
          <p:cNvSpPr>
            <a:spLocks noChangeShapeType="1"/>
          </p:cNvSpPr>
          <p:nvPr/>
        </p:nvSpPr>
        <p:spPr bwMode="auto">
          <a:xfrm>
            <a:off x="7229718" y="5067424"/>
            <a:ext cx="3063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5518100" y="4600575"/>
            <a:ext cx="532884" cy="3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时延</a:t>
            </a:r>
            <a:endParaRPr lang="en-US" altLang="zh-CN" sz="17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3240" name="Text Box 24"/>
          <p:cNvSpPr txBox="1">
            <a:spLocks noChangeArrowheads="1"/>
          </p:cNvSpPr>
          <p:nvPr/>
        </p:nvSpPr>
        <p:spPr bwMode="auto">
          <a:xfrm>
            <a:off x="7103116" y="4600575"/>
            <a:ext cx="1339459" cy="3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时延</a:t>
            </a:r>
            <a:endParaRPr lang="en-US" altLang="zh-CN" sz="17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6101" name="Group 25"/>
          <p:cNvGrpSpPr>
            <a:grpSpLocks/>
          </p:cNvGrpSpPr>
          <p:nvPr/>
        </p:nvGrpSpPr>
        <p:grpSpPr bwMode="auto">
          <a:xfrm>
            <a:off x="5705475" y="1960564"/>
            <a:ext cx="825500" cy="439737"/>
            <a:chOff x="2016" y="676"/>
            <a:chExt cx="520" cy="277"/>
          </a:xfrm>
        </p:grpSpPr>
        <p:sp>
          <p:nvSpPr>
            <p:cNvPr id="224" name="Line 13"/>
            <p:cNvSpPr>
              <a:spLocks noChangeShapeType="1"/>
            </p:cNvSpPr>
            <p:nvPr/>
          </p:nvSpPr>
          <p:spPr bwMode="auto">
            <a:xfrm>
              <a:off x="2441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5" name="Line 14"/>
            <p:cNvSpPr>
              <a:spLocks noChangeShapeType="1"/>
            </p:cNvSpPr>
            <p:nvPr/>
          </p:nvSpPr>
          <p:spPr bwMode="auto">
            <a:xfrm>
              <a:off x="2016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6" name="Line 15"/>
            <p:cNvSpPr>
              <a:spLocks noChangeShapeType="1"/>
            </p:cNvSpPr>
            <p:nvPr/>
          </p:nvSpPr>
          <p:spPr bwMode="auto">
            <a:xfrm>
              <a:off x="2016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7" name="Freeform 16"/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8" name="Freeform 17"/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102" name="Group 24"/>
          <p:cNvGrpSpPr>
            <a:grpSpLocks/>
          </p:cNvGrpSpPr>
          <p:nvPr/>
        </p:nvGrpSpPr>
        <p:grpSpPr bwMode="auto">
          <a:xfrm>
            <a:off x="8067675" y="2030413"/>
            <a:ext cx="603250" cy="292100"/>
            <a:chOff x="3360" y="727"/>
            <a:chExt cx="380" cy="184"/>
          </a:xfrm>
        </p:grpSpPr>
        <p:sp>
          <p:nvSpPr>
            <p:cNvPr id="230" name="Line 18"/>
            <p:cNvSpPr>
              <a:spLocks noChangeShapeType="1"/>
            </p:cNvSpPr>
            <p:nvPr/>
          </p:nvSpPr>
          <p:spPr bwMode="auto">
            <a:xfrm>
              <a:off x="3645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1" name="Freeform 19"/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2" name="Freeform 20"/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3" name="Freeform 21"/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4" name="Freeform 22"/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23"/>
            <p:cNvSpPr>
              <a:spLocks noChangeShapeType="1"/>
            </p:cNvSpPr>
            <p:nvPr/>
          </p:nvSpPr>
          <p:spPr bwMode="auto">
            <a:xfrm>
              <a:off x="3360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103" name="Group 28"/>
          <p:cNvGrpSpPr>
            <a:grpSpLocks/>
          </p:cNvGrpSpPr>
          <p:nvPr/>
        </p:nvGrpSpPr>
        <p:grpSpPr bwMode="auto">
          <a:xfrm>
            <a:off x="3124200" y="1960564"/>
            <a:ext cx="908050" cy="439737"/>
            <a:chOff x="912" y="676"/>
            <a:chExt cx="572" cy="277"/>
          </a:xfrm>
        </p:grpSpPr>
        <p:sp>
          <p:nvSpPr>
            <p:cNvPr id="237" name="Line 6"/>
            <p:cNvSpPr>
              <a:spLocks noChangeShapeType="1"/>
            </p:cNvSpPr>
            <p:nvPr/>
          </p:nvSpPr>
          <p:spPr bwMode="auto">
            <a:xfrm>
              <a:off x="912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8" name="Line 7"/>
            <p:cNvSpPr>
              <a:spLocks noChangeShapeType="1"/>
            </p:cNvSpPr>
            <p:nvPr/>
          </p:nvSpPr>
          <p:spPr bwMode="auto">
            <a:xfrm>
              <a:off x="912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8"/>
            <p:cNvSpPr>
              <a:spLocks noChangeShapeType="1"/>
            </p:cNvSpPr>
            <p:nvPr/>
          </p:nvSpPr>
          <p:spPr bwMode="auto">
            <a:xfrm>
              <a:off x="1389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0" name="Freeform 9"/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1" name="Freeform 10"/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04" name="Text Box 5"/>
          <p:cNvSpPr txBox="1">
            <a:spLocks noChangeArrowheads="1"/>
          </p:cNvSpPr>
          <p:nvPr/>
        </p:nvSpPr>
        <p:spPr bwMode="auto">
          <a:xfrm>
            <a:off x="2819401" y="1846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105" name="Text Box 11"/>
          <p:cNvSpPr txBox="1">
            <a:spLocks noChangeArrowheads="1"/>
          </p:cNvSpPr>
          <p:nvPr/>
        </p:nvSpPr>
        <p:spPr bwMode="auto">
          <a:xfrm>
            <a:off x="2819401" y="21066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106" name="Text Box 12"/>
          <p:cNvSpPr txBox="1">
            <a:spLocks noChangeArrowheads="1"/>
          </p:cNvSpPr>
          <p:nvPr/>
        </p:nvSpPr>
        <p:spPr bwMode="auto">
          <a:xfrm>
            <a:off x="4038601" y="199866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</a:t>
            </a:r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5400676" y="18145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108" name="Text Box 30"/>
          <p:cNvSpPr txBox="1">
            <a:spLocks noChangeArrowheads="1"/>
          </p:cNvSpPr>
          <p:nvPr/>
        </p:nvSpPr>
        <p:spPr bwMode="auto">
          <a:xfrm>
            <a:off x="5400676" y="20748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109" name="Text Box 31"/>
          <p:cNvSpPr txBox="1">
            <a:spLocks noChangeArrowheads="1"/>
          </p:cNvSpPr>
          <p:nvPr/>
        </p:nvSpPr>
        <p:spPr bwMode="auto">
          <a:xfrm>
            <a:off x="6619876" y="19669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</a:t>
            </a:r>
          </a:p>
        </p:txBody>
      </p:sp>
      <p:sp>
        <p:nvSpPr>
          <p:cNvPr id="46110" name="Text Box 32"/>
          <p:cNvSpPr txBox="1">
            <a:spLocks noChangeArrowheads="1"/>
          </p:cNvSpPr>
          <p:nvPr/>
        </p:nvSpPr>
        <p:spPr bwMode="auto">
          <a:xfrm>
            <a:off x="7762876" y="19542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111" name="Text Box 33"/>
          <p:cNvSpPr txBox="1">
            <a:spLocks noChangeArrowheads="1"/>
          </p:cNvSpPr>
          <p:nvPr/>
        </p:nvSpPr>
        <p:spPr bwMode="auto">
          <a:xfrm>
            <a:off x="8677276" y="19542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</a:t>
            </a:r>
          </a:p>
        </p:txBody>
      </p:sp>
      <p:sp>
        <p:nvSpPr>
          <p:cNvPr id="46112" name="Text Box 35"/>
          <p:cNvSpPr txBox="1">
            <a:spLocks noChangeArrowheads="1"/>
          </p:cNvSpPr>
          <p:nvPr/>
        </p:nvSpPr>
        <p:spPr bwMode="auto">
          <a:xfrm>
            <a:off x="2895600" y="24114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 = a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46113" name="Text Box 36"/>
          <p:cNvSpPr txBox="1">
            <a:spLocks noChangeArrowheads="1"/>
          </p:cNvSpPr>
          <p:nvPr/>
        </p:nvSpPr>
        <p:spPr bwMode="auto">
          <a:xfrm>
            <a:off x="5476875" y="24114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 = a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||</a:t>
            </a: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46114" name="Text Box 37"/>
          <p:cNvSpPr txBox="1">
            <a:spLocks noChangeArrowheads="1"/>
          </p:cNvSpPr>
          <p:nvPr/>
        </p:nvSpPr>
        <p:spPr bwMode="auto">
          <a:xfrm>
            <a:off x="7915275" y="24114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out =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</a:t>
            </a: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115" name="Text Box 38"/>
          <p:cNvSpPr txBox="1">
            <a:spLocks noChangeArrowheads="1"/>
          </p:cNvSpPr>
          <p:nvPr/>
        </p:nvSpPr>
        <p:spPr bwMode="auto">
          <a:xfrm>
            <a:off x="2895600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46116" name="Text Box 39"/>
          <p:cNvSpPr txBox="1">
            <a:spLocks noChangeArrowheads="1"/>
          </p:cNvSpPr>
          <p:nvPr/>
        </p:nvSpPr>
        <p:spPr bwMode="auto">
          <a:xfrm>
            <a:off x="5476875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46117" name="Text Box 40"/>
          <p:cNvSpPr txBox="1">
            <a:spLocks noChangeArrowheads="1"/>
          </p:cNvSpPr>
          <p:nvPr/>
        </p:nvSpPr>
        <p:spPr bwMode="auto">
          <a:xfrm>
            <a:off x="7915275" y="14970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Not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9402763" y="4916489"/>
            <a:ext cx="2588724" cy="96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 kern="0" dirty="0" smtClean="0">
                <a:latin typeface="+mj-lt"/>
                <a:ea typeface="华文行楷" panose="02010800040101010101" pitchFamily="2" charset="-122"/>
              </a:rPr>
              <a:t>a</a:t>
            </a:r>
            <a:r>
              <a:rPr lang="zh-CN" altLang="en-US" sz="2000" kern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绿线</a:t>
            </a:r>
            <a:endParaRPr lang="en-US" altLang="zh-CN" sz="2000" kern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 kern="0" dirty="0" smtClean="0">
                <a:latin typeface="+mj-lt"/>
                <a:ea typeface="华文行楷" panose="02010800040101010101" pitchFamily="2" charset="-122"/>
              </a:rPr>
              <a:t>b</a:t>
            </a:r>
            <a:r>
              <a:rPr lang="zh-CN" altLang="en-US" sz="2000" kern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红线</a:t>
            </a:r>
            <a:endParaRPr lang="en-US" altLang="zh-CN" sz="2000" kern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 kern="0" dirty="0">
                <a:latin typeface="+mj-lt"/>
                <a:ea typeface="华文行楷" panose="02010800040101010101" pitchFamily="2" charset="-122"/>
              </a:rPr>
              <a:t>a</a:t>
            </a:r>
            <a:r>
              <a:rPr lang="en-US" altLang="zh-CN" sz="2000" kern="0" dirty="0" smtClean="0">
                <a:latin typeface="+mj-lt"/>
                <a:ea typeface="华文行楷" panose="02010800040101010101" pitchFamily="2" charset="-122"/>
              </a:rPr>
              <a:t>&amp;&amp;b</a:t>
            </a:r>
            <a:r>
              <a:rPr lang="zh-CN" altLang="en-US" sz="2000" kern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蓝线</a:t>
            </a:r>
            <a:endParaRPr lang="en-US" altLang="zh-CN" sz="2000" kern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000" kern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5635869" y="5345257"/>
            <a:ext cx="61670" cy="491419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474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  <p:bldP spid="3932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410C57DE-983F-4BBE-841B-063BBABC632B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924800" y="1778000"/>
            <a:ext cx="1588" cy="839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7348" name="Rectangle 9"/>
          <p:cNvSpPr>
            <a:spLocks noChangeArrowheads="1"/>
          </p:cNvSpPr>
          <p:nvPr/>
        </p:nvSpPr>
        <p:spPr bwMode="auto">
          <a:xfrm>
            <a:off x="3043238" y="4257675"/>
            <a:ext cx="7319962" cy="539750"/>
          </a:xfrm>
          <a:prstGeom prst="rect">
            <a:avLst/>
          </a:prstGeom>
          <a:solidFill>
            <a:srgbClr val="66FF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49" name="Rectangle 10"/>
          <p:cNvSpPr>
            <a:spLocks noChangeArrowheads="1"/>
          </p:cNvSpPr>
          <p:nvPr/>
        </p:nvSpPr>
        <p:spPr bwMode="auto">
          <a:xfrm>
            <a:off x="3127376" y="4398964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0x00c: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4165600" y="4397376"/>
            <a:ext cx="619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a</a:t>
            </a:r>
            <a:r>
              <a:rPr lang="zh-CN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ddl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%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edx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,%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ebx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    # %ebx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0x300 CC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000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3043238" y="4795838"/>
            <a:ext cx="7319962" cy="538162"/>
          </a:xfrm>
          <a:prstGeom prst="rect">
            <a:avLst/>
          </a:prstGeom>
          <a:solidFill>
            <a:schemeClr val="bg1">
              <a:lumMod val="65000"/>
            </a:schemeClr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srgbClr val="0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7352" name="Rectangle 24"/>
          <p:cNvSpPr>
            <a:spLocks noChangeArrowheads="1"/>
          </p:cNvSpPr>
          <p:nvPr/>
        </p:nvSpPr>
        <p:spPr bwMode="auto">
          <a:xfrm>
            <a:off x="3127376" y="4937126"/>
            <a:ext cx="9239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0x00e: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53" name="Rectangle 25"/>
          <p:cNvSpPr>
            <a:spLocks noChangeArrowheads="1"/>
          </p:cNvSpPr>
          <p:nvPr/>
        </p:nvSpPr>
        <p:spPr bwMode="auto">
          <a:xfrm>
            <a:off x="4165600" y="4937126"/>
            <a:ext cx="461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je dest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           # Not taken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54" name="Rectangle 27"/>
          <p:cNvSpPr>
            <a:spLocks noChangeArrowheads="1"/>
          </p:cNvSpPr>
          <p:nvPr/>
        </p:nvSpPr>
        <p:spPr bwMode="auto">
          <a:xfrm>
            <a:off x="1925638" y="4257675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55" name="Rectangle 28"/>
          <p:cNvSpPr>
            <a:spLocks noChangeArrowheads="1"/>
          </p:cNvSpPr>
          <p:nvPr/>
        </p:nvSpPr>
        <p:spPr bwMode="auto">
          <a:xfrm>
            <a:off x="1828801" y="4414839"/>
            <a:ext cx="87844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3: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56" name="Rectangle 29"/>
          <p:cNvSpPr>
            <a:spLocks noChangeArrowheads="1"/>
          </p:cNvSpPr>
          <p:nvPr/>
        </p:nvSpPr>
        <p:spPr bwMode="auto">
          <a:xfrm>
            <a:off x="1925638" y="4795838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57" name="Rectangle 30"/>
          <p:cNvSpPr>
            <a:spLocks noChangeArrowheads="1"/>
          </p:cNvSpPr>
          <p:nvPr/>
        </p:nvSpPr>
        <p:spPr bwMode="auto">
          <a:xfrm>
            <a:off x="1828801" y="4951414"/>
            <a:ext cx="1016304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e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4: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58" name="Rectangle 31"/>
          <p:cNvSpPr>
            <a:spLocks noChangeArrowheads="1"/>
          </p:cNvSpPr>
          <p:nvPr/>
        </p:nvSpPr>
        <p:spPr bwMode="auto">
          <a:xfrm>
            <a:off x="3043238" y="3721101"/>
            <a:ext cx="7319962" cy="538163"/>
          </a:xfrm>
          <a:prstGeom prst="rect">
            <a:avLst/>
          </a:prstGeom>
          <a:solidFill>
            <a:srgbClr val="FFCC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59" name="Rectangle 32"/>
          <p:cNvSpPr>
            <a:spLocks noChangeArrowheads="1"/>
          </p:cNvSpPr>
          <p:nvPr/>
        </p:nvSpPr>
        <p:spPr bwMode="auto">
          <a:xfrm>
            <a:off x="3127376" y="3862389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0x006: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60" name="Rectangle 33"/>
          <p:cNvSpPr>
            <a:spLocks noChangeArrowheads="1"/>
          </p:cNvSpPr>
          <p:nvPr/>
        </p:nvSpPr>
        <p:spPr bwMode="auto">
          <a:xfrm>
            <a:off x="4165600" y="3862389"/>
            <a:ext cx="502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i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rmovl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$0x200,%edx # %edx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0x200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1" name="Rectangle 41"/>
          <p:cNvSpPr>
            <a:spLocks noChangeArrowheads="1"/>
          </p:cNvSpPr>
          <p:nvPr/>
        </p:nvSpPr>
        <p:spPr bwMode="auto">
          <a:xfrm>
            <a:off x="1925638" y="3721100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2" name="Rectangle 42"/>
          <p:cNvSpPr>
            <a:spLocks noChangeArrowheads="1"/>
          </p:cNvSpPr>
          <p:nvPr/>
        </p:nvSpPr>
        <p:spPr bwMode="auto">
          <a:xfrm>
            <a:off x="1828801" y="3876675"/>
            <a:ext cx="87844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2: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63" name="Rectangle 43"/>
          <p:cNvSpPr>
            <a:spLocks noChangeArrowheads="1"/>
          </p:cNvSpPr>
          <p:nvPr/>
        </p:nvSpPr>
        <p:spPr bwMode="auto">
          <a:xfrm>
            <a:off x="3043238" y="3182938"/>
            <a:ext cx="7319962" cy="539750"/>
          </a:xfrm>
          <a:prstGeom prst="rect">
            <a:avLst/>
          </a:prstGeom>
          <a:solidFill>
            <a:srgbClr val="FFFFFF"/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4" name="Rectangle 44"/>
          <p:cNvSpPr>
            <a:spLocks noChangeArrowheads="1"/>
          </p:cNvSpPr>
          <p:nvPr/>
        </p:nvSpPr>
        <p:spPr bwMode="auto">
          <a:xfrm>
            <a:off x="3127376" y="3324226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0x000: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65" name="Rectangle 45"/>
          <p:cNvSpPr>
            <a:spLocks noChangeArrowheads="1"/>
          </p:cNvSpPr>
          <p:nvPr/>
        </p:nvSpPr>
        <p:spPr bwMode="auto">
          <a:xfrm>
            <a:off x="4165600" y="3324226"/>
            <a:ext cx="502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i</a:t>
            </a: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rmovl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$0x100,%ebx # %ebx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sym typeface="Wingdings" panose="05000000000000000000" pitchFamily="2" charset="2"/>
              </a:rPr>
              <a:t>0x100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6" name="Rectangle 53"/>
          <p:cNvSpPr>
            <a:spLocks noChangeArrowheads="1"/>
          </p:cNvSpPr>
          <p:nvPr/>
        </p:nvSpPr>
        <p:spPr bwMode="auto">
          <a:xfrm>
            <a:off x="1925638" y="3182938"/>
            <a:ext cx="1047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7" name="Rectangle 54"/>
          <p:cNvSpPr>
            <a:spLocks noChangeArrowheads="1"/>
          </p:cNvSpPr>
          <p:nvPr/>
        </p:nvSpPr>
        <p:spPr bwMode="auto">
          <a:xfrm>
            <a:off x="1828801" y="3340100"/>
            <a:ext cx="87844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周期</a:t>
            </a:r>
            <a:r>
              <a:rPr lang="zh-CN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1:</a:t>
            </a:r>
            <a:endParaRPr lang="zh-CN" altLang="zh-CN" sz="1400" b="1" dirty="0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7368" name="Rectangle 55"/>
          <p:cNvSpPr>
            <a:spLocks noChangeArrowheads="1"/>
          </p:cNvSpPr>
          <p:nvPr/>
        </p:nvSpPr>
        <p:spPr bwMode="auto">
          <a:xfrm>
            <a:off x="1676400" y="2190751"/>
            <a:ext cx="1066800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69" name="Rectangle 56"/>
          <p:cNvSpPr>
            <a:spLocks noChangeArrowheads="1"/>
          </p:cNvSpPr>
          <p:nvPr/>
        </p:nvSpPr>
        <p:spPr bwMode="auto">
          <a:xfrm>
            <a:off x="2060576" y="2430464"/>
            <a:ext cx="642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Clock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7370" name="Group 60"/>
          <p:cNvGrpSpPr>
            <a:grpSpLocks/>
          </p:cNvGrpSpPr>
          <p:nvPr/>
        </p:nvGrpSpPr>
        <p:grpSpPr bwMode="auto">
          <a:xfrm>
            <a:off x="3228976" y="2009776"/>
            <a:ext cx="1552575" cy="149225"/>
            <a:chOff x="978" y="1250"/>
            <a:chExt cx="978" cy="94"/>
          </a:xfrm>
        </p:grpSpPr>
        <p:sp>
          <p:nvSpPr>
            <p:cNvPr id="57407" name="Line 57"/>
            <p:cNvSpPr>
              <a:spLocks noChangeShapeType="1"/>
            </p:cNvSpPr>
            <p:nvPr/>
          </p:nvSpPr>
          <p:spPr bwMode="auto">
            <a:xfrm>
              <a:off x="1030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8" name="Freeform 58"/>
            <p:cNvSpPr>
              <a:spLocks/>
            </p:cNvSpPr>
            <p:nvPr/>
          </p:nvSpPr>
          <p:spPr bwMode="auto">
            <a:xfrm>
              <a:off x="978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9" name="Freeform 59"/>
            <p:cNvSpPr>
              <a:spLocks/>
            </p:cNvSpPr>
            <p:nvPr/>
          </p:nvSpPr>
          <p:spPr bwMode="auto">
            <a:xfrm>
              <a:off x="1901" y="1250"/>
              <a:ext cx="55" cy="94"/>
            </a:xfrm>
            <a:custGeom>
              <a:avLst/>
              <a:gdLst>
                <a:gd name="T0" fmla="*/ 0 w 55"/>
                <a:gd name="T1" fmla="*/ 94 h 94"/>
                <a:gd name="T2" fmla="*/ 55 w 55"/>
                <a:gd name="T3" fmla="*/ 48 h 94"/>
                <a:gd name="T4" fmla="*/ 0 w 55"/>
                <a:gd name="T5" fmla="*/ 0 h 94"/>
                <a:gd name="T6" fmla="*/ 0 w 55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94"/>
                <a:gd name="T14" fmla="*/ 55 w 5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94">
                  <a:moveTo>
                    <a:pt x="0" y="94"/>
                  </a:moveTo>
                  <a:lnTo>
                    <a:pt x="55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7371" name="Rectangle 61"/>
          <p:cNvSpPr>
            <a:spLocks noChangeArrowheads="1"/>
          </p:cNvSpPr>
          <p:nvPr/>
        </p:nvSpPr>
        <p:spPr bwMode="auto">
          <a:xfrm>
            <a:off x="3519488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72" name="Rectangle 62"/>
          <p:cNvSpPr>
            <a:spLocks noChangeArrowheads="1"/>
          </p:cNvSpPr>
          <p:nvPr/>
        </p:nvSpPr>
        <p:spPr bwMode="auto">
          <a:xfrm>
            <a:off x="3683001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1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7373" name="Group 66"/>
          <p:cNvGrpSpPr>
            <a:grpSpLocks/>
          </p:cNvGrpSpPr>
          <p:nvPr/>
        </p:nvGrpSpPr>
        <p:grpSpPr bwMode="auto">
          <a:xfrm>
            <a:off x="4781550" y="2009776"/>
            <a:ext cx="1550988" cy="149225"/>
            <a:chOff x="1956" y="1250"/>
            <a:chExt cx="977" cy="94"/>
          </a:xfrm>
        </p:grpSpPr>
        <p:sp>
          <p:nvSpPr>
            <p:cNvPr id="57404" name="Line 63"/>
            <p:cNvSpPr>
              <a:spLocks noChangeShapeType="1"/>
            </p:cNvSpPr>
            <p:nvPr/>
          </p:nvSpPr>
          <p:spPr bwMode="auto">
            <a:xfrm>
              <a:off x="2008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5" name="Freeform 64"/>
            <p:cNvSpPr>
              <a:spLocks/>
            </p:cNvSpPr>
            <p:nvPr/>
          </p:nvSpPr>
          <p:spPr bwMode="auto">
            <a:xfrm>
              <a:off x="1956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6" name="Freeform 65"/>
            <p:cNvSpPr>
              <a:spLocks/>
            </p:cNvSpPr>
            <p:nvPr/>
          </p:nvSpPr>
          <p:spPr bwMode="auto">
            <a:xfrm>
              <a:off x="2879" y="1250"/>
              <a:ext cx="54" cy="94"/>
            </a:xfrm>
            <a:custGeom>
              <a:avLst/>
              <a:gdLst>
                <a:gd name="T0" fmla="*/ 0 w 54"/>
                <a:gd name="T1" fmla="*/ 94 h 94"/>
                <a:gd name="T2" fmla="*/ 54 w 54"/>
                <a:gd name="T3" fmla="*/ 48 h 94"/>
                <a:gd name="T4" fmla="*/ 0 w 54"/>
                <a:gd name="T5" fmla="*/ 0 h 94"/>
                <a:gd name="T6" fmla="*/ 0 w 54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4"/>
                <a:gd name="T14" fmla="*/ 54 w 5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4">
                  <a:moveTo>
                    <a:pt x="0" y="94"/>
                  </a:moveTo>
                  <a:lnTo>
                    <a:pt x="54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7374" name="Group 70"/>
          <p:cNvGrpSpPr>
            <a:grpSpLocks/>
          </p:cNvGrpSpPr>
          <p:nvPr/>
        </p:nvGrpSpPr>
        <p:grpSpPr bwMode="auto">
          <a:xfrm>
            <a:off x="6332539" y="2009776"/>
            <a:ext cx="1552575" cy="149225"/>
            <a:chOff x="2933" y="1250"/>
            <a:chExt cx="978" cy="94"/>
          </a:xfrm>
        </p:grpSpPr>
        <p:sp>
          <p:nvSpPr>
            <p:cNvPr id="57401" name="Line 67"/>
            <p:cNvSpPr>
              <a:spLocks noChangeShapeType="1"/>
            </p:cNvSpPr>
            <p:nvPr/>
          </p:nvSpPr>
          <p:spPr bwMode="auto">
            <a:xfrm>
              <a:off x="2986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2" name="Freeform 68"/>
            <p:cNvSpPr>
              <a:spLocks/>
            </p:cNvSpPr>
            <p:nvPr/>
          </p:nvSpPr>
          <p:spPr bwMode="auto">
            <a:xfrm>
              <a:off x="2933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3" name="Freeform 69"/>
            <p:cNvSpPr>
              <a:spLocks/>
            </p:cNvSpPr>
            <p:nvPr/>
          </p:nvSpPr>
          <p:spPr bwMode="auto">
            <a:xfrm>
              <a:off x="3857" y="1250"/>
              <a:ext cx="54" cy="94"/>
            </a:xfrm>
            <a:custGeom>
              <a:avLst/>
              <a:gdLst>
                <a:gd name="T0" fmla="*/ 0 w 54"/>
                <a:gd name="T1" fmla="*/ 94 h 94"/>
                <a:gd name="T2" fmla="*/ 54 w 54"/>
                <a:gd name="T3" fmla="*/ 48 h 94"/>
                <a:gd name="T4" fmla="*/ 0 w 54"/>
                <a:gd name="T5" fmla="*/ 0 h 94"/>
                <a:gd name="T6" fmla="*/ 0 w 54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94"/>
                <a:gd name="T14" fmla="*/ 54 w 5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94">
                  <a:moveTo>
                    <a:pt x="0" y="94"/>
                  </a:moveTo>
                  <a:lnTo>
                    <a:pt x="54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7375" name="Group 74"/>
          <p:cNvGrpSpPr>
            <a:grpSpLocks/>
          </p:cNvGrpSpPr>
          <p:nvPr/>
        </p:nvGrpSpPr>
        <p:grpSpPr bwMode="auto">
          <a:xfrm>
            <a:off x="7885114" y="2009776"/>
            <a:ext cx="1552575" cy="149225"/>
            <a:chOff x="3911" y="1250"/>
            <a:chExt cx="978" cy="94"/>
          </a:xfrm>
        </p:grpSpPr>
        <p:sp>
          <p:nvSpPr>
            <p:cNvPr id="57398" name="Line 71"/>
            <p:cNvSpPr>
              <a:spLocks noChangeShapeType="1"/>
            </p:cNvSpPr>
            <p:nvPr/>
          </p:nvSpPr>
          <p:spPr bwMode="auto">
            <a:xfrm>
              <a:off x="3964" y="1296"/>
              <a:ext cx="873" cy="1"/>
            </a:xfrm>
            <a:prstGeom prst="line">
              <a:avLst/>
            </a:pr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9" name="Freeform 72"/>
            <p:cNvSpPr>
              <a:spLocks/>
            </p:cNvSpPr>
            <p:nvPr/>
          </p:nvSpPr>
          <p:spPr bwMode="auto">
            <a:xfrm>
              <a:off x="3911" y="1250"/>
              <a:ext cx="56" cy="94"/>
            </a:xfrm>
            <a:custGeom>
              <a:avLst/>
              <a:gdLst>
                <a:gd name="T0" fmla="*/ 56 w 56"/>
                <a:gd name="T1" fmla="*/ 0 h 94"/>
                <a:gd name="T2" fmla="*/ 0 w 56"/>
                <a:gd name="T3" fmla="*/ 48 h 94"/>
                <a:gd name="T4" fmla="*/ 56 w 56"/>
                <a:gd name="T5" fmla="*/ 94 h 94"/>
                <a:gd name="T6" fmla="*/ 56 w 56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94"/>
                <a:gd name="T14" fmla="*/ 56 w 56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94">
                  <a:moveTo>
                    <a:pt x="56" y="0"/>
                  </a:moveTo>
                  <a:lnTo>
                    <a:pt x="0" y="48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400" name="Freeform 73"/>
            <p:cNvSpPr>
              <a:spLocks/>
            </p:cNvSpPr>
            <p:nvPr/>
          </p:nvSpPr>
          <p:spPr bwMode="auto">
            <a:xfrm>
              <a:off x="4834" y="1250"/>
              <a:ext cx="55" cy="94"/>
            </a:xfrm>
            <a:custGeom>
              <a:avLst/>
              <a:gdLst>
                <a:gd name="T0" fmla="*/ 0 w 55"/>
                <a:gd name="T1" fmla="*/ 94 h 94"/>
                <a:gd name="T2" fmla="*/ 55 w 55"/>
                <a:gd name="T3" fmla="*/ 48 h 94"/>
                <a:gd name="T4" fmla="*/ 0 w 55"/>
                <a:gd name="T5" fmla="*/ 0 h 94"/>
                <a:gd name="T6" fmla="*/ 0 w 55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94"/>
                <a:gd name="T14" fmla="*/ 55 w 5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94">
                  <a:moveTo>
                    <a:pt x="0" y="94"/>
                  </a:moveTo>
                  <a:lnTo>
                    <a:pt x="55" y="48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7376" name="Rectangle 75"/>
          <p:cNvSpPr>
            <a:spLocks noChangeArrowheads="1"/>
          </p:cNvSpPr>
          <p:nvPr/>
        </p:nvSpPr>
        <p:spPr bwMode="auto">
          <a:xfrm>
            <a:off x="5072063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77" name="Rectangle 76"/>
          <p:cNvSpPr>
            <a:spLocks noChangeArrowheads="1"/>
          </p:cNvSpPr>
          <p:nvPr/>
        </p:nvSpPr>
        <p:spPr bwMode="auto">
          <a:xfrm>
            <a:off x="5235576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2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78" name="Rectangle 77"/>
          <p:cNvSpPr>
            <a:spLocks noChangeArrowheads="1"/>
          </p:cNvSpPr>
          <p:nvPr/>
        </p:nvSpPr>
        <p:spPr bwMode="auto">
          <a:xfrm>
            <a:off x="6624638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79" name="Rectangle 78"/>
          <p:cNvSpPr>
            <a:spLocks noChangeArrowheads="1"/>
          </p:cNvSpPr>
          <p:nvPr/>
        </p:nvSpPr>
        <p:spPr bwMode="auto">
          <a:xfrm>
            <a:off x="6788151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3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80" name="Rectangle 79"/>
          <p:cNvSpPr>
            <a:spLocks noChangeArrowheads="1"/>
          </p:cNvSpPr>
          <p:nvPr/>
        </p:nvSpPr>
        <p:spPr bwMode="auto">
          <a:xfrm>
            <a:off x="8177213" y="1868488"/>
            <a:ext cx="969962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381" name="Rectangle 80"/>
          <p:cNvSpPr>
            <a:spLocks noChangeArrowheads="1"/>
          </p:cNvSpPr>
          <p:nvPr/>
        </p:nvSpPr>
        <p:spPr bwMode="auto">
          <a:xfrm>
            <a:off x="8340726" y="1947864"/>
            <a:ext cx="618759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周期</a:t>
            </a:r>
            <a:r>
              <a:rPr lang="zh-CN" altLang="zh-CN" sz="17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zh-CN" sz="17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4</a:t>
            </a:r>
            <a:endParaRPr lang="zh-CN" altLang="zh-CN" sz="1600" b="1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7382" name="Group 95"/>
          <p:cNvGrpSpPr>
            <a:grpSpLocks/>
          </p:cNvGrpSpPr>
          <p:nvPr/>
        </p:nvGrpSpPr>
        <p:grpSpPr bwMode="auto">
          <a:xfrm>
            <a:off x="2840039" y="1976439"/>
            <a:ext cx="6986587" cy="839787"/>
            <a:chOff x="733" y="1229"/>
            <a:chExt cx="4401" cy="529"/>
          </a:xfrm>
        </p:grpSpPr>
        <p:sp>
          <p:nvSpPr>
            <p:cNvPr id="57384" name="Line 81"/>
            <p:cNvSpPr>
              <a:spLocks noChangeShapeType="1"/>
            </p:cNvSpPr>
            <p:nvPr/>
          </p:nvSpPr>
          <p:spPr bwMode="auto">
            <a:xfrm flipV="1">
              <a:off x="978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85" name="Line 82"/>
            <p:cNvSpPr>
              <a:spLocks noChangeShapeType="1"/>
            </p:cNvSpPr>
            <p:nvPr/>
          </p:nvSpPr>
          <p:spPr bwMode="auto">
            <a:xfrm flipV="1">
              <a:off x="1956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86" name="Line 83"/>
            <p:cNvSpPr>
              <a:spLocks noChangeShapeType="1"/>
            </p:cNvSpPr>
            <p:nvPr/>
          </p:nvSpPr>
          <p:spPr bwMode="auto">
            <a:xfrm flipV="1">
              <a:off x="2933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87" name="Line 84"/>
            <p:cNvSpPr>
              <a:spLocks noChangeShapeType="1"/>
            </p:cNvSpPr>
            <p:nvPr/>
          </p:nvSpPr>
          <p:spPr bwMode="auto">
            <a:xfrm flipV="1">
              <a:off x="3911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88" name="Line 85"/>
            <p:cNvSpPr>
              <a:spLocks noChangeShapeType="1"/>
            </p:cNvSpPr>
            <p:nvPr/>
          </p:nvSpPr>
          <p:spPr bwMode="auto">
            <a:xfrm flipV="1">
              <a:off x="4889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89" name="Line 86"/>
            <p:cNvSpPr>
              <a:spLocks noChangeShapeType="1"/>
            </p:cNvSpPr>
            <p:nvPr/>
          </p:nvSpPr>
          <p:spPr bwMode="auto">
            <a:xfrm flipV="1">
              <a:off x="978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0" name="Line 87"/>
            <p:cNvSpPr>
              <a:spLocks noChangeShapeType="1"/>
            </p:cNvSpPr>
            <p:nvPr/>
          </p:nvSpPr>
          <p:spPr bwMode="auto">
            <a:xfrm flipV="1">
              <a:off x="1956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1" name="Line 88"/>
            <p:cNvSpPr>
              <a:spLocks noChangeShapeType="1"/>
            </p:cNvSpPr>
            <p:nvPr/>
          </p:nvSpPr>
          <p:spPr bwMode="auto">
            <a:xfrm flipV="1">
              <a:off x="2933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2" name="Line 89"/>
            <p:cNvSpPr>
              <a:spLocks noChangeShapeType="1"/>
            </p:cNvSpPr>
            <p:nvPr/>
          </p:nvSpPr>
          <p:spPr bwMode="auto">
            <a:xfrm flipV="1">
              <a:off x="3911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3" name="Line 90"/>
            <p:cNvSpPr>
              <a:spLocks noChangeShapeType="1"/>
            </p:cNvSpPr>
            <p:nvPr/>
          </p:nvSpPr>
          <p:spPr bwMode="auto">
            <a:xfrm flipV="1">
              <a:off x="4889" y="1229"/>
              <a:ext cx="1" cy="529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4" name="Freeform 91"/>
            <p:cNvSpPr>
              <a:spLocks/>
            </p:cNvSpPr>
            <p:nvPr/>
          </p:nvSpPr>
          <p:spPr bwMode="auto">
            <a:xfrm>
              <a:off x="733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5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5 w 1467"/>
                <a:gd name="T9" fmla="*/ 17 h 220"/>
                <a:gd name="T10" fmla="*/ 250 w 1467"/>
                <a:gd name="T11" fmla="*/ 14 h 220"/>
                <a:gd name="T12" fmla="*/ 734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9 w 1467"/>
                <a:gd name="T21" fmla="*/ 218 h 220"/>
                <a:gd name="T22" fmla="*/ 734 w 1467"/>
                <a:gd name="T23" fmla="*/ 220 h 220"/>
                <a:gd name="T24" fmla="*/ 1223 w 1467"/>
                <a:gd name="T25" fmla="*/ 220 h 220"/>
                <a:gd name="T26" fmla="*/ 1228 w 1467"/>
                <a:gd name="T27" fmla="*/ 218 h 220"/>
                <a:gd name="T28" fmla="*/ 1230 w 1467"/>
                <a:gd name="T29" fmla="*/ 9 h 220"/>
                <a:gd name="T30" fmla="*/ 1223 w 1467"/>
                <a:gd name="T31" fmla="*/ 17 h 220"/>
                <a:gd name="T32" fmla="*/ 1228 w 1467"/>
                <a:gd name="T33" fmla="*/ 14 h 220"/>
                <a:gd name="T34" fmla="*/ 1467 w 1467"/>
                <a:gd name="T35" fmla="*/ 17 h 220"/>
                <a:gd name="T36" fmla="*/ 1223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3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5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5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5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5" y="9"/>
                  </a:lnTo>
                  <a:lnTo>
                    <a:pt x="245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5" y="17"/>
                  </a:lnTo>
                  <a:lnTo>
                    <a:pt x="734" y="17"/>
                  </a:lnTo>
                  <a:lnTo>
                    <a:pt x="734" y="9"/>
                  </a:lnTo>
                  <a:lnTo>
                    <a:pt x="726" y="9"/>
                  </a:lnTo>
                  <a:lnTo>
                    <a:pt x="729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9" y="218"/>
                  </a:lnTo>
                  <a:lnTo>
                    <a:pt x="731" y="219"/>
                  </a:lnTo>
                  <a:lnTo>
                    <a:pt x="734" y="220"/>
                  </a:lnTo>
                  <a:lnTo>
                    <a:pt x="1223" y="220"/>
                  </a:lnTo>
                  <a:lnTo>
                    <a:pt x="1225" y="219"/>
                  </a:lnTo>
                  <a:lnTo>
                    <a:pt x="1228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3" y="9"/>
                  </a:lnTo>
                  <a:lnTo>
                    <a:pt x="1223" y="17"/>
                  </a:lnTo>
                  <a:lnTo>
                    <a:pt x="1225" y="16"/>
                  </a:lnTo>
                  <a:lnTo>
                    <a:pt x="1228" y="14"/>
                  </a:lnTo>
                  <a:lnTo>
                    <a:pt x="1223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3" y="0"/>
                  </a:lnTo>
                  <a:lnTo>
                    <a:pt x="1220" y="2"/>
                  </a:lnTo>
                  <a:lnTo>
                    <a:pt x="1218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3" y="203"/>
                  </a:lnTo>
                  <a:lnTo>
                    <a:pt x="1220" y="205"/>
                  </a:lnTo>
                  <a:lnTo>
                    <a:pt x="1218" y="206"/>
                  </a:lnTo>
                  <a:lnTo>
                    <a:pt x="1215" y="212"/>
                  </a:lnTo>
                  <a:lnTo>
                    <a:pt x="1223" y="212"/>
                  </a:lnTo>
                  <a:lnTo>
                    <a:pt x="1223" y="203"/>
                  </a:lnTo>
                  <a:lnTo>
                    <a:pt x="734" y="203"/>
                  </a:lnTo>
                  <a:lnTo>
                    <a:pt x="741" y="212"/>
                  </a:lnTo>
                  <a:lnTo>
                    <a:pt x="739" y="206"/>
                  </a:lnTo>
                  <a:lnTo>
                    <a:pt x="736" y="205"/>
                  </a:lnTo>
                  <a:lnTo>
                    <a:pt x="734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9" y="3"/>
                  </a:lnTo>
                  <a:lnTo>
                    <a:pt x="736" y="2"/>
                  </a:lnTo>
                  <a:lnTo>
                    <a:pt x="734" y="0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5" y="203"/>
                  </a:lnTo>
                  <a:lnTo>
                    <a:pt x="242" y="205"/>
                  </a:lnTo>
                  <a:lnTo>
                    <a:pt x="240" y="206"/>
                  </a:lnTo>
                  <a:lnTo>
                    <a:pt x="237" y="212"/>
                  </a:lnTo>
                  <a:lnTo>
                    <a:pt x="245" y="212"/>
                  </a:lnTo>
                  <a:lnTo>
                    <a:pt x="245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5" name="Freeform 92"/>
            <p:cNvSpPr>
              <a:spLocks/>
            </p:cNvSpPr>
            <p:nvPr/>
          </p:nvSpPr>
          <p:spPr bwMode="auto">
            <a:xfrm>
              <a:off x="1711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5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5 w 1467"/>
                <a:gd name="T9" fmla="*/ 17 h 220"/>
                <a:gd name="T10" fmla="*/ 250 w 1467"/>
                <a:gd name="T11" fmla="*/ 14 h 220"/>
                <a:gd name="T12" fmla="*/ 734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4 w 1467"/>
                <a:gd name="T23" fmla="*/ 220 h 220"/>
                <a:gd name="T24" fmla="*/ 1222 w 1467"/>
                <a:gd name="T25" fmla="*/ 220 h 220"/>
                <a:gd name="T26" fmla="*/ 1228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8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5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5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5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5" y="9"/>
                  </a:lnTo>
                  <a:lnTo>
                    <a:pt x="245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5" y="17"/>
                  </a:lnTo>
                  <a:lnTo>
                    <a:pt x="734" y="17"/>
                  </a:lnTo>
                  <a:lnTo>
                    <a:pt x="734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4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8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8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5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4" y="203"/>
                  </a:lnTo>
                  <a:lnTo>
                    <a:pt x="741" y="212"/>
                  </a:lnTo>
                  <a:lnTo>
                    <a:pt x="739" y="206"/>
                  </a:lnTo>
                  <a:lnTo>
                    <a:pt x="736" y="205"/>
                  </a:lnTo>
                  <a:lnTo>
                    <a:pt x="734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9" y="3"/>
                  </a:lnTo>
                  <a:lnTo>
                    <a:pt x="736" y="2"/>
                  </a:lnTo>
                  <a:lnTo>
                    <a:pt x="734" y="0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5" y="203"/>
                  </a:lnTo>
                  <a:lnTo>
                    <a:pt x="242" y="205"/>
                  </a:lnTo>
                  <a:lnTo>
                    <a:pt x="240" y="206"/>
                  </a:lnTo>
                  <a:lnTo>
                    <a:pt x="237" y="212"/>
                  </a:lnTo>
                  <a:lnTo>
                    <a:pt x="245" y="212"/>
                  </a:lnTo>
                  <a:lnTo>
                    <a:pt x="245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6" name="Freeform 93"/>
            <p:cNvSpPr>
              <a:spLocks/>
            </p:cNvSpPr>
            <p:nvPr/>
          </p:nvSpPr>
          <p:spPr bwMode="auto">
            <a:xfrm>
              <a:off x="2689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4 w 1467"/>
                <a:gd name="T3" fmla="*/ 220 h 220"/>
                <a:gd name="T4" fmla="*/ 250 w 1467"/>
                <a:gd name="T5" fmla="*/ 218 h 220"/>
                <a:gd name="T6" fmla="*/ 252 w 1467"/>
                <a:gd name="T7" fmla="*/ 9 h 220"/>
                <a:gd name="T8" fmla="*/ 244 w 1467"/>
                <a:gd name="T9" fmla="*/ 17 h 220"/>
                <a:gd name="T10" fmla="*/ 250 w 1467"/>
                <a:gd name="T11" fmla="*/ 14 h 220"/>
                <a:gd name="T12" fmla="*/ 733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3 w 1467"/>
                <a:gd name="T23" fmla="*/ 220 h 220"/>
                <a:gd name="T24" fmla="*/ 1222 w 1467"/>
                <a:gd name="T25" fmla="*/ 220 h 220"/>
                <a:gd name="T26" fmla="*/ 1227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7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5 w 1467"/>
                <a:gd name="T41" fmla="*/ 9 h 220"/>
                <a:gd name="T42" fmla="*/ 1215 w 1467"/>
                <a:gd name="T43" fmla="*/ 212 h 220"/>
                <a:gd name="T44" fmla="*/ 1220 w 1467"/>
                <a:gd name="T45" fmla="*/ 205 h 220"/>
                <a:gd name="T46" fmla="*/ 1215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4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4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4" y="220"/>
                  </a:lnTo>
                  <a:lnTo>
                    <a:pt x="247" y="219"/>
                  </a:lnTo>
                  <a:lnTo>
                    <a:pt x="250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4" y="9"/>
                  </a:lnTo>
                  <a:lnTo>
                    <a:pt x="244" y="17"/>
                  </a:lnTo>
                  <a:lnTo>
                    <a:pt x="247" y="16"/>
                  </a:lnTo>
                  <a:lnTo>
                    <a:pt x="250" y="14"/>
                  </a:lnTo>
                  <a:lnTo>
                    <a:pt x="244" y="17"/>
                  </a:lnTo>
                  <a:lnTo>
                    <a:pt x="733" y="17"/>
                  </a:lnTo>
                  <a:lnTo>
                    <a:pt x="733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3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7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7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5" y="9"/>
                  </a:lnTo>
                  <a:lnTo>
                    <a:pt x="1215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5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3" y="203"/>
                  </a:lnTo>
                  <a:lnTo>
                    <a:pt x="741" y="212"/>
                  </a:lnTo>
                  <a:lnTo>
                    <a:pt x="738" y="206"/>
                  </a:lnTo>
                  <a:lnTo>
                    <a:pt x="736" y="205"/>
                  </a:lnTo>
                  <a:lnTo>
                    <a:pt x="733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8" y="3"/>
                  </a:lnTo>
                  <a:lnTo>
                    <a:pt x="736" y="2"/>
                  </a:lnTo>
                  <a:lnTo>
                    <a:pt x="733" y="0"/>
                  </a:lnTo>
                  <a:lnTo>
                    <a:pt x="244" y="0"/>
                  </a:lnTo>
                  <a:lnTo>
                    <a:pt x="242" y="2"/>
                  </a:lnTo>
                  <a:lnTo>
                    <a:pt x="239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4" y="203"/>
                  </a:lnTo>
                  <a:lnTo>
                    <a:pt x="242" y="205"/>
                  </a:lnTo>
                  <a:lnTo>
                    <a:pt x="239" y="206"/>
                  </a:lnTo>
                  <a:lnTo>
                    <a:pt x="237" y="212"/>
                  </a:lnTo>
                  <a:lnTo>
                    <a:pt x="244" y="212"/>
                  </a:lnTo>
                  <a:lnTo>
                    <a:pt x="244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  <p:sp>
          <p:nvSpPr>
            <p:cNvPr id="57397" name="Freeform 94"/>
            <p:cNvSpPr>
              <a:spLocks/>
            </p:cNvSpPr>
            <p:nvPr/>
          </p:nvSpPr>
          <p:spPr bwMode="auto">
            <a:xfrm>
              <a:off x="3667" y="1423"/>
              <a:ext cx="1467" cy="220"/>
            </a:xfrm>
            <a:custGeom>
              <a:avLst/>
              <a:gdLst>
                <a:gd name="T0" fmla="*/ 0 w 1467"/>
                <a:gd name="T1" fmla="*/ 220 h 220"/>
                <a:gd name="T2" fmla="*/ 244 w 1467"/>
                <a:gd name="T3" fmla="*/ 220 h 220"/>
                <a:gd name="T4" fmla="*/ 249 w 1467"/>
                <a:gd name="T5" fmla="*/ 218 h 220"/>
                <a:gd name="T6" fmla="*/ 252 w 1467"/>
                <a:gd name="T7" fmla="*/ 9 h 220"/>
                <a:gd name="T8" fmla="*/ 244 w 1467"/>
                <a:gd name="T9" fmla="*/ 17 h 220"/>
                <a:gd name="T10" fmla="*/ 249 w 1467"/>
                <a:gd name="T11" fmla="*/ 14 h 220"/>
                <a:gd name="T12" fmla="*/ 733 w 1467"/>
                <a:gd name="T13" fmla="*/ 17 h 220"/>
                <a:gd name="T14" fmla="*/ 726 w 1467"/>
                <a:gd name="T15" fmla="*/ 9 h 220"/>
                <a:gd name="T16" fmla="*/ 731 w 1467"/>
                <a:gd name="T17" fmla="*/ 16 h 220"/>
                <a:gd name="T18" fmla="*/ 726 w 1467"/>
                <a:gd name="T19" fmla="*/ 212 h 220"/>
                <a:gd name="T20" fmla="*/ 728 w 1467"/>
                <a:gd name="T21" fmla="*/ 218 h 220"/>
                <a:gd name="T22" fmla="*/ 733 w 1467"/>
                <a:gd name="T23" fmla="*/ 220 h 220"/>
                <a:gd name="T24" fmla="*/ 1222 w 1467"/>
                <a:gd name="T25" fmla="*/ 220 h 220"/>
                <a:gd name="T26" fmla="*/ 1227 w 1467"/>
                <a:gd name="T27" fmla="*/ 218 h 220"/>
                <a:gd name="T28" fmla="*/ 1230 w 1467"/>
                <a:gd name="T29" fmla="*/ 9 h 220"/>
                <a:gd name="T30" fmla="*/ 1222 w 1467"/>
                <a:gd name="T31" fmla="*/ 17 h 220"/>
                <a:gd name="T32" fmla="*/ 1227 w 1467"/>
                <a:gd name="T33" fmla="*/ 14 h 220"/>
                <a:gd name="T34" fmla="*/ 1467 w 1467"/>
                <a:gd name="T35" fmla="*/ 17 h 220"/>
                <a:gd name="T36" fmla="*/ 1222 w 1467"/>
                <a:gd name="T37" fmla="*/ 0 h 220"/>
                <a:gd name="T38" fmla="*/ 1220 w 1467"/>
                <a:gd name="T39" fmla="*/ 2 h 220"/>
                <a:gd name="T40" fmla="*/ 1214 w 1467"/>
                <a:gd name="T41" fmla="*/ 9 h 220"/>
                <a:gd name="T42" fmla="*/ 1214 w 1467"/>
                <a:gd name="T43" fmla="*/ 212 h 220"/>
                <a:gd name="T44" fmla="*/ 1220 w 1467"/>
                <a:gd name="T45" fmla="*/ 205 h 220"/>
                <a:gd name="T46" fmla="*/ 1214 w 1467"/>
                <a:gd name="T47" fmla="*/ 212 h 220"/>
                <a:gd name="T48" fmla="*/ 1222 w 1467"/>
                <a:gd name="T49" fmla="*/ 203 h 220"/>
                <a:gd name="T50" fmla="*/ 741 w 1467"/>
                <a:gd name="T51" fmla="*/ 212 h 220"/>
                <a:gd name="T52" fmla="*/ 736 w 1467"/>
                <a:gd name="T53" fmla="*/ 205 h 220"/>
                <a:gd name="T54" fmla="*/ 741 w 1467"/>
                <a:gd name="T55" fmla="*/ 212 h 220"/>
                <a:gd name="T56" fmla="*/ 741 w 1467"/>
                <a:gd name="T57" fmla="*/ 9 h 220"/>
                <a:gd name="T58" fmla="*/ 736 w 1467"/>
                <a:gd name="T59" fmla="*/ 2 h 220"/>
                <a:gd name="T60" fmla="*/ 244 w 1467"/>
                <a:gd name="T61" fmla="*/ 0 h 220"/>
                <a:gd name="T62" fmla="*/ 242 w 1467"/>
                <a:gd name="T63" fmla="*/ 2 h 220"/>
                <a:gd name="T64" fmla="*/ 237 w 1467"/>
                <a:gd name="T65" fmla="*/ 9 h 220"/>
                <a:gd name="T66" fmla="*/ 237 w 1467"/>
                <a:gd name="T67" fmla="*/ 212 h 220"/>
                <a:gd name="T68" fmla="*/ 242 w 1467"/>
                <a:gd name="T69" fmla="*/ 205 h 220"/>
                <a:gd name="T70" fmla="*/ 237 w 1467"/>
                <a:gd name="T71" fmla="*/ 212 h 220"/>
                <a:gd name="T72" fmla="*/ 244 w 1467"/>
                <a:gd name="T73" fmla="*/ 203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7"/>
                <a:gd name="T112" fmla="*/ 0 h 220"/>
                <a:gd name="T113" fmla="*/ 1467 w 1467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7" h="220">
                  <a:moveTo>
                    <a:pt x="0" y="203"/>
                  </a:moveTo>
                  <a:lnTo>
                    <a:pt x="0" y="220"/>
                  </a:lnTo>
                  <a:lnTo>
                    <a:pt x="244" y="220"/>
                  </a:lnTo>
                  <a:lnTo>
                    <a:pt x="247" y="219"/>
                  </a:lnTo>
                  <a:lnTo>
                    <a:pt x="249" y="218"/>
                  </a:lnTo>
                  <a:lnTo>
                    <a:pt x="252" y="212"/>
                  </a:lnTo>
                  <a:lnTo>
                    <a:pt x="252" y="9"/>
                  </a:lnTo>
                  <a:lnTo>
                    <a:pt x="244" y="9"/>
                  </a:lnTo>
                  <a:lnTo>
                    <a:pt x="244" y="17"/>
                  </a:lnTo>
                  <a:lnTo>
                    <a:pt x="247" y="16"/>
                  </a:lnTo>
                  <a:lnTo>
                    <a:pt x="249" y="14"/>
                  </a:lnTo>
                  <a:lnTo>
                    <a:pt x="244" y="17"/>
                  </a:lnTo>
                  <a:lnTo>
                    <a:pt x="733" y="17"/>
                  </a:lnTo>
                  <a:lnTo>
                    <a:pt x="733" y="9"/>
                  </a:lnTo>
                  <a:lnTo>
                    <a:pt x="726" y="9"/>
                  </a:lnTo>
                  <a:lnTo>
                    <a:pt x="728" y="14"/>
                  </a:lnTo>
                  <a:lnTo>
                    <a:pt x="731" y="16"/>
                  </a:lnTo>
                  <a:lnTo>
                    <a:pt x="726" y="9"/>
                  </a:lnTo>
                  <a:lnTo>
                    <a:pt x="726" y="212"/>
                  </a:lnTo>
                  <a:lnTo>
                    <a:pt x="728" y="218"/>
                  </a:lnTo>
                  <a:lnTo>
                    <a:pt x="731" y="219"/>
                  </a:lnTo>
                  <a:lnTo>
                    <a:pt x="733" y="220"/>
                  </a:lnTo>
                  <a:lnTo>
                    <a:pt x="1222" y="220"/>
                  </a:lnTo>
                  <a:lnTo>
                    <a:pt x="1225" y="219"/>
                  </a:lnTo>
                  <a:lnTo>
                    <a:pt x="1227" y="218"/>
                  </a:lnTo>
                  <a:lnTo>
                    <a:pt x="1230" y="212"/>
                  </a:lnTo>
                  <a:lnTo>
                    <a:pt x="1230" y="9"/>
                  </a:lnTo>
                  <a:lnTo>
                    <a:pt x="1222" y="9"/>
                  </a:lnTo>
                  <a:lnTo>
                    <a:pt x="1222" y="17"/>
                  </a:lnTo>
                  <a:lnTo>
                    <a:pt x="1225" y="16"/>
                  </a:lnTo>
                  <a:lnTo>
                    <a:pt x="1227" y="14"/>
                  </a:lnTo>
                  <a:lnTo>
                    <a:pt x="1222" y="17"/>
                  </a:lnTo>
                  <a:lnTo>
                    <a:pt x="1467" y="17"/>
                  </a:lnTo>
                  <a:lnTo>
                    <a:pt x="1467" y="0"/>
                  </a:lnTo>
                  <a:lnTo>
                    <a:pt x="1222" y="0"/>
                  </a:lnTo>
                  <a:lnTo>
                    <a:pt x="1220" y="2"/>
                  </a:lnTo>
                  <a:lnTo>
                    <a:pt x="1217" y="3"/>
                  </a:lnTo>
                  <a:lnTo>
                    <a:pt x="1214" y="9"/>
                  </a:lnTo>
                  <a:lnTo>
                    <a:pt x="1214" y="212"/>
                  </a:lnTo>
                  <a:lnTo>
                    <a:pt x="1222" y="203"/>
                  </a:lnTo>
                  <a:lnTo>
                    <a:pt x="1220" y="205"/>
                  </a:lnTo>
                  <a:lnTo>
                    <a:pt x="1217" y="206"/>
                  </a:lnTo>
                  <a:lnTo>
                    <a:pt x="1214" y="212"/>
                  </a:lnTo>
                  <a:lnTo>
                    <a:pt x="1222" y="212"/>
                  </a:lnTo>
                  <a:lnTo>
                    <a:pt x="1222" y="203"/>
                  </a:lnTo>
                  <a:lnTo>
                    <a:pt x="733" y="203"/>
                  </a:lnTo>
                  <a:lnTo>
                    <a:pt x="741" y="212"/>
                  </a:lnTo>
                  <a:lnTo>
                    <a:pt x="738" y="206"/>
                  </a:lnTo>
                  <a:lnTo>
                    <a:pt x="736" y="205"/>
                  </a:lnTo>
                  <a:lnTo>
                    <a:pt x="733" y="212"/>
                  </a:lnTo>
                  <a:lnTo>
                    <a:pt x="741" y="212"/>
                  </a:lnTo>
                  <a:lnTo>
                    <a:pt x="741" y="9"/>
                  </a:lnTo>
                  <a:lnTo>
                    <a:pt x="738" y="3"/>
                  </a:lnTo>
                  <a:lnTo>
                    <a:pt x="736" y="2"/>
                  </a:lnTo>
                  <a:lnTo>
                    <a:pt x="733" y="0"/>
                  </a:lnTo>
                  <a:lnTo>
                    <a:pt x="244" y="0"/>
                  </a:lnTo>
                  <a:lnTo>
                    <a:pt x="242" y="2"/>
                  </a:lnTo>
                  <a:lnTo>
                    <a:pt x="239" y="3"/>
                  </a:lnTo>
                  <a:lnTo>
                    <a:pt x="237" y="9"/>
                  </a:lnTo>
                  <a:lnTo>
                    <a:pt x="237" y="212"/>
                  </a:lnTo>
                  <a:lnTo>
                    <a:pt x="244" y="203"/>
                  </a:lnTo>
                  <a:lnTo>
                    <a:pt x="242" y="205"/>
                  </a:lnTo>
                  <a:lnTo>
                    <a:pt x="239" y="206"/>
                  </a:lnTo>
                  <a:lnTo>
                    <a:pt x="237" y="212"/>
                  </a:lnTo>
                  <a:lnTo>
                    <a:pt x="244" y="212"/>
                  </a:lnTo>
                  <a:lnTo>
                    <a:pt x="244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Comic Sans MS" panose="030F0702030302020204" pitchFamily="66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73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周期</a:t>
            </a:r>
            <a:r>
              <a:rPr lang="en-US" altLang="zh-CN" dirty="0" smtClean="0">
                <a:ea typeface="华文行楷" panose="02010800040101010101" pitchFamily="2" charset="-122"/>
              </a:rPr>
              <a:t>4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的开始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68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3"/>
          <p:cNvSpPr>
            <a:spLocks noChangeArrowheads="1"/>
          </p:cNvSpPr>
          <p:nvPr/>
        </p:nvSpPr>
        <p:spPr bwMode="auto">
          <a:xfrm>
            <a:off x="3733800" y="6248400"/>
            <a:ext cx="3086100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9395" name="Rectangle 52"/>
          <p:cNvSpPr>
            <a:spLocks noChangeArrowheads="1"/>
          </p:cNvSpPr>
          <p:nvPr/>
        </p:nvSpPr>
        <p:spPr bwMode="auto">
          <a:xfrm>
            <a:off x="6710364" y="2800350"/>
            <a:ext cx="223837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4013200" y="2595563"/>
            <a:ext cx="29210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93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A39DAFB-D254-4E97-A36A-C5E879D07CCE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周期</a:t>
            </a:r>
            <a:r>
              <a:rPr lang="en-US" altLang="zh-CN" dirty="0" smtClean="0">
                <a:ea typeface="华文行楷" panose="02010800040101010101" pitchFamily="2" charset="-122"/>
              </a:rPr>
              <a:t>4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的开始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399" name="Rounded Rectangle 19"/>
          <p:cNvSpPr>
            <a:spLocks noChangeArrowheads="1"/>
          </p:cNvSpPr>
          <p:nvPr/>
        </p:nvSpPr>
        <p:spPr bwMode="auto">
          <a:xfrm>
            <a:off x="4572000" y="4552950"/>
            <a:ext cx="1676400" cy="1085850"/>
          </a:xfrm>
          <a:prstGeom prst="roundRect">
            <a:avLst>
              <a:gd name="adj" fmla="val 0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0" name="TextBox 20"/>
          <p:cNvSpPr txBox="1">
            <a:spLocks noChangeArrowheads="1"/>
          </p:cNvSpPr>
          <p:nvPr/>
        </p:nvSpPr>
        <p:spPr bwMode="auto">
          <a:xfrm>
            <a:off x="4559300" y="4632326"/>
            <a:ext cx="1689100" cy="100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寄存器文件</a:t>
            </a:r>
            <a:r>
              <a:rPr lang="en-US" altLang="zh-CN" sz="1800" dirty="0" smtClean="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%</a:t>
            </a:r>
            <a:r>
              <a:rPr lang="en-US" altLang="zh-CN" sz="1800" dirty="0" err="1" smtClean="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ebx</a:t>
            </a:r>
            <a:r>
              <a:rPr lang="en-US" altLang="zh-CN" sz="1800" dirty="0" smtClean="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=0x300</a:t>
            </a:r>
            <a:endParaRPr lang="en-US" altLang="zh-CN" sz="1800" dirty="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%</a:t>
            </a:r>
            <a:r>
              <a:rPr lang="en-US" altLang="zh-CN" sz="1800" dirty="0" err="1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edx</a:t>
            </a:r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=0x200</a:t>
            </a:r>
            <a:endParaRPr lang="zh-CN" altLang="en-US" sz="1800" dirty="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1" name="Rounded Rectangle 17"/>
          <p:cNvSpPr>
            <a:spLocks noChangeArrowheads="1"/>
          </p:cNvSpPr>
          <p:nvPr/>
        </p:nvSpPr>
        <p:spPr bwMode="auto">
          <a:xfrm>
            <a:off x="4572000" y="3282950"/>
            <a:ext cx="1676400" cy="850900"/>
          </a:xfrm>
          <a:prstGeom prst="roundRect">
            <a:avLst>
              <a:gd name="adj" fmla="val 0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2" name="TextBox 21"/>
          <p:cNvSpPr txBox="1">
            <a:spLocks noChangeArrowheads="1"/>
          </p:cNvSpPr>
          <p:nvPr/>
        </p:nvSpPr>
        <p:spPr bwMode="auto">
          <a:xfrm>
            <a:off x="4559300" y="3448050"/>
            <a:ext cx="1689100" cy="40011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数据存储器</a:t>
            </a:r>
            <a:endParaRPr lang="zh-CN" altLang="en-US" sz="20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59403" name="Group 22"/>
          <p:cNvGrpSpPr>
            <a:grpSpLocks/>
          </p:cNvGrpSpPr>
          <p:nvPr/>
        </p:nvGrpSpPr>
        <p:grpSpPr bwMode="auto">
          <a:xfrm>
            <a:off x="1981200" y="2333626"/>
            <a:ext cx="2057400" cy="3222625"/>
            <a:chOff x="609600" y="1752600"/>
            <a:chExt cx="2057400" cy="3222368"/>
          </a:xfrm>
        </p:grpSpPr>
        <p:sp>
          <p:nvSpPr>
            <p:cNvPr id="59435" name="Rounded Rectangle 23"/>
            <p:cNvSpPr>
              <a:spLocks noChangeArrowheads="1"/>
            </p:cNvSpPr>
            <p:nvPr/>
          </p:nvSpPr>
          <p:spPr bwMode="auto">
            <a:xfrm>
              <a:off x="609600" y="1752600"/>
              <a:ext cx="2057400" cy="3222368"/>
            </a:xfrm>
            <a:prstGeom prst="roundRect">
              <a:avLst>
                <a:gd name="adj" fmla="val 1728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9436" name="Rounded Rectangle 24"/>
            <p:cNvSpPr>
              <a:spLocks noChangeArrowheads="1"/>
            </p:cNvSpPr>
            <p:nvPr/>
          </p:nvSpPr>
          <p:spPr bwMode="auto">
            <a:xfrm>
              <a:off x="990600" y="2765168"/>
              <a:ext cx="1295400" cy="1447800"/>
            </a:xfrm>
            <a:prstGeom prst="roundRect">
              <a:avLst>
                <a:gd name="adj" fmla="val 1728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9437" name="TextBox 25"/>
            <p:cNvSpPr txBox="1">
              <a:spLocks noChangeArrowheads="1"/>
            </p:cNvSpPr>
            <p:nvPr/>
          </p:nvSpPr>
          <p:spPr bwMode="auto">
            <a:xfrm>
              <a:off x="647700" y="1944469"/>
              <a:ext cx="1981200" cy="36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Helvetica" panose="020B0604020202020204" pitchFamily="34" charset="0"/>
                  <a:ea typeface="华文行楷" panose="02010800040101010101" pitchFamily="2" charset="-122"/>
                </a:rPr>
                <a:t>组合逻辑</a:t>
              </a:r>
              <a:endParaRPr lang="zh-CN" altLang="en-US" sz="20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9438" name="TextBox 26"/>
            <p:cNvSpPr txBox="1">
              <a:spLocks noChangeArrowheads="1"/>
            </p:cNvSpPr>
            <p:nvPr/>
          </p:nvSpPr>
          <p:spPr bwMode="auto">
            <a:xfrm>
              <a:off x="622300" y="4377036"/>
              <a:ext cx="1981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Helvetica" panose="020B0604020202020204" pitchFamily="34" charset="0"/>
                  <a:ea typeface="华文行楷" panose="02010800040101010101" pitchFamily="2" charset="-122"/>
                </a:rPr>
                <a:t>ALU</a:t>
              </a:r>
              <a:endParaRPr lang="zh-CN" altLang="en-US" sz="200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9404" name="Rounded Rectangle 27"/>
          <p:cNvSpPr>
            <a:spLocks noChangeArrowheads="1"/>
          </p:cNvSpPr>
          <p:nvPr/>
        </p:nvSpPr>
        <p:spPr bwMode="auto">
          <a:xfrm>
            <a:off x="2641600" y="3848100"/>
            <a:ext cx="685800" cy="565150"/>
          </a:xfrm>
          <a:prstGeom prst="roundRect">
            <a:avLst>
              <a:gd name="adj" fmla="val 0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5" name="TextBox 28"/>
          <p:cNvSpPr txBox="1">
            <a:spLocks noChangeArrowheads="1"/>
          </p:cNvSpPr>
          <p:nvPr/>
        </p:nvSpPr>
        <p:spPr bwMode="auto">
          <a:xfrm>
            <a:off x="2438400" y="39624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000</a:t>
            </a:r>
            <a:endParaRPr lang="zh-CN" altLang="en-US" sz="18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6" name="Rounded Rectangle 29"/>
          <p:cNvSpPr>
            <a:spLocks noChangeArrowheads="1"/>
          </p:cNvSpPr>
          <p:nvPr/>
        </p:nvSpPr>
        <p:spPr bwMode="auto">
          <a:xfrm>
            <a:off x="2527300" y="6064250"/>
            <a:ext cx="965200" cy="565150"/>
          </a:xfrm>
          <a:prstGeom prst="roundRect">
            <a:avLst>
              <a:gd name="adj" fmla="val 0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7" name="TextBox 30"/>
          <p:cNvSpPr txBox="1">
            <a:spLocks noChangeArrowheads="1"/>
          </p:cNvSpPr>
          <p:nvPr/>
        </p:nvSpPr>
        <p:spPr bwMode="auto">
          <a:xfrm>
            <a:off x="2527300" y="61833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0x00E</a:t>
            </a:r>
            <a:endParaRPr lang="zh-CN" altLang="en-US" sz="1800">
              <a:solidFill>
                <a:srgbClr val="FF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8" name="Right Arrow 1"/>
          <p:cNvSpPr>
            <a:spLocks noChangeArrowheads="1"/>
          </p:cNvSpPr>
          <p:nvPr/>
        </p:nvSpPr>
        <p:spPr bwMode="auto">
          <a:xfrm>
            <a:off x="4038600" y="36512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09" name="Right Arrow 31"/>
          <p:cNvSpPr>
            <a:spLocks noChangeArrowheads="1"/>
          </p:cNvSpPr>
          <p:nvPr/>
        </p:nvSpPr>
        <p:spPr bwMode="auto">
          <a:xfrm rot="10800000">
            <a:off x="4038600" y="33464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10" name="TextBox 32"/>
          <p:cNvSpPr txBox="1">
            <a:spLocks noChangeArrowheads="1"/>
          </p:cNvSpPr>
          <p:nvPr/>
        </p:nvSpPr>
        <p:spPr bwMode="auto">
          <a:xfrm>
            <a:off x="4013200" y="296545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读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11" name="Right Arrow 34"/>
          <p:cNvSpPr>
            <a:spLocks noChangeArrowheads="1"/>
          </p:cNvSpPr>
          <p:nvPr/>
        </p:nvSpPr>
        <p:spPr bwMode="auto">
          <a:xfrm>
            <a:off x="4038600" y="49466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12" name="Right Arrow 35"/>
          <p:cNvSpPr>
            <a:spLocks noChangeArrowheads="1"/>
          </p:cNvSpPr>
          <p:nvPr/>
        </p:nvSpPr>
        <p:spPr bwMode="auto">
          <a:xfrm rot="10800000">
            <a:off x="4038600" y="4641851"/>
            <a:ext cx="520700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13" name="TextBox 36"/>
          <p:cNvSpPr txBox="1">
            <a:spLocks noChangeArrowheads="1"/>
          </p:cNvSpPr>
          <p:nvPr/>
        </p:nvSpPr>
        <p:spPr bwMode="auto">
          <a:xfrm>
            <a:off x="4013200" y="426085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读</a:t>
            </a:r>
          </a:p>
        </p:txBody>
      </p:sp>
      <p:cxnSp>
        <p:nvCxnSpPr>
          <p:cNvPr id="59414" name="Straight Connector 6"/>
          <p:cNvCxnSpPr>
            <a:cxnSpLocks noChangeShapeType="1"/>
          </p:cNvCxnSpPr>
          <p:nvPr/>
        </p:nvCxnSpPr>
        <p:spPr bwMode="auto">
          <a:xfrm>
            <a:off x="4038600" y="2813050"/>
            <a:ext cx="2667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Straight Connector 40"/>
          <p:cNvCxnSpPr>
            <a:cxnSpLocks noChangeShapeType="1"/>
          </p:cNvCxnSpPr>
          <p:nvPr/>
        </p:nvCxnSpPr>
        <p:spPr bwMode="auto">
          <a:xfrm>
            <a:off x="4038600" y="2584450"/>
            <a:ext cx="2895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Straight Connector 41"/>
          <p:cNvCxnSpPr>
            <a:cxnSpLocks noChangeShapeType="1"/>
          </p:cNvCxnSpPr>
          <p:nvPr/>
        </p:nvCxnSpPr>
        <p:spPr bwMode="auto">
          <a:xfrm>
            <a:off x="6705600" y="2813050"/>
            <a:ext cx="0" cy="3429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7" name="Straight Connector 42"/>
          <p:cNvCxnSpPr>
            <a:cxnSpLocks noChangeShapeType="1"/>
          </p:cNvCxnSpPr>
          <p:nvPr/>
        </p:nvCxnSpPr>
        <p:spPr bwMode="auto">
          <a:xfrm>
            <a:off x="6934200" y="2584450"/>
            <a:ext cx="0" cy="3873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18" name="Group 55"/>
          <p:cNvGrpSpPr>
            <a:grpSpLocks/>
          </p:cNvGrpSpPr>
          <p:nvPr/>
        </p:nvGrpSpPr>
        <p:grpSpPr bwMode="auto">
          <a:xfrm>
            <a:off x="3505200" y="6140450"/>
            <a:ext cx="3429000" cy="406400"/>
            <a:chOff x="5410200" y="5689839"/>
            <a:chExt cx="3429000" cy="406160"/>
          </a:xfrm>
        </p:grpSpPr>
        <p:cxnSp>
          <p:nvCxnSpPr>
            <p:cNvPr id="59431" name="Straight Connector 47"/>
            <p:cNvCxnSpPr>
              <a:cxnSpLocks noChangeShapeType="1"/>
            </p:cNvCxnSpPr>
            <p:nvPr/>
          </p:nvCxnSpPr>
          <p:spPr bwMode="auto">
            <a:xfrm>
              <a:off x="5562600" y="5791200"/>
              <a:ext cx="304799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2" name="Straight Connector 48"/>
            <p:cNvCxnSpPr>
              <a:cxnSpLocks noChangeShapeType="1"/>
            </p:cNvCxnSpPr>
            <p:nvPr/>
          </p:nvCxnSpPr>
          <p:spPr bwMode="auto">
            <a:xfrm>
              <a:off x="5562600" y="6007100"/>
              <a:ext cx="3276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33" name="Right Arrow 51"/>
            <p:cNvSpPr>
              <a:spLocks noChangeArrowheads="1"/>
            </p:cNvSpPr>
            <p:nvPr/>
          </p:nvSpPr>
          <p:spPr bwMode="auto">
            <a:xfrm rot="10800000">
              <a:off x="5410200" y="5689839"/>
              <a:ext cx="228600" cy="406160"/>
            </a:xfrm>
            <a:prstGeom prst="rightArrow">
              <a:avLst>
                <a:gd name="adj1" fmla="val 50000"/>
                <a:gd name="adj2" fmla="val 115694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9434" name="Rectangle 54"/>
            <p:cNvSpPr>
              <a:spLocks noChangeArrowheads="1"/>
            </p:cNvSpPr>
            <p:nvPr/>
          </p:nvSpPr>
          <p:spPr bwMode="auto">
            <a:xfrm>
              <a:off x="5562600" y="5797729"/>
              <a:ext cx="90000" cy="2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Aft>
                  <a:spcPct val="0"/>
                </a:spcAft>
                <a:buNone/>
              </a:pPr>
              <a:endParaRPr lang="zh-CN" altLang="en-US" sz="1600" b="1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6248400" y="4641670"/>
            <a:ext cx="495300" cy="250856"/>
            <a:chOff x="7696200" y="4549743"/>
            <a:chExt cx="495300" cy="250856"/>
          </a:xfrm>
          <a:solidFill>
            <a:schemeClr val="bg1"/>
          </a:solidFill>
        </p:grpSpPr>
        <p:sp>
          <p:nvSpPr>
            <p:cNvPr id="40" name="Right Arrow 39"/>
            <p:cNvSpPr/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8115300" y="4632473"/>
              <a:ext cx="76200" cy="792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</p:grpSp>
      <p:grpSp>
        <p:nvGrpSpPr>
          <p:cNvPr id="5" name="Group 69"/>
          <p:cNvGrpSpPr/>
          <p:nvPr/>
        </p:nvGrpSpPr>
        <p:grpSpPr>
          <a:xfrm>
            <a:off x="6248400" y="3346270"/>
            <a:ext cx="495300" cy="250856"/>
            <a:chOff x="7696200" y="4549743"/>
            <a:chExt cx="495300" cy="250856"/>
          </a:xfrm>
          <a:solidFill>
            <a:srgbClr val="FFCCFF"/>
          </a:solidFill>
        </p:grpSpPr>
        <p:sp>
          <p:nvSpPr>
            <p:cNvPr id="71" name="Right Arrow 70"/>
            <p:cNvSpPr/>
            <p:nvPr/>
          </p:nvSpPr>
          <p:spPr bwMode="auto">
            <a:xfrm rot="10800000">
              <a:off x="7696200" y="4549743"/>
              <a:ext cx="457200" cy="25085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115300" y="4632473"/>
              <a:ext cx="76200" cy="79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sz="1600" b="1">
                <a:solidFill>
                  <a:srgbClr val="000000"/>
                </a:solidFill>
                <a:latin typeface="Helvetica" pitchFamily="34" charset="0"/>
                <a:ea typeface="华文行楷" panose="02010800040101010101" pitchFamily="2" charset="-122"/>
                <a:cs typeface="Verdana" pitchFamily="34" charset="0"/>
              </a:endParaRPr>
            </a:p>
          </p:txBody>
        </p:sp>
      </p:grpSp>
      <p:sp>
        <p:nvSpPr>
          <p:cNvPr id="59421" name="Right Arrow 74"/>
          <p:cNvSpPr>
            <a:spLocks noChangeArrowheads="1"/>
          </p:cNvSpPr>
          <p:nvPr/>
        </p:nvSpPr>
        <p:spPr bwMode="auto">
          <a:xfrm rot="16200000">
            <a:off x="2775744" y="5639594"/>
            <a:ext cx="508000" cy="341312"/>
          </a:xfrm>
          <a:prstGeom prst="rightArrow">
            <a:avLst>
              <a:gd name="adj1" fmla="val 50000"/>
              <a:gd name="adj2" fmla="val 49978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22" name="TextBox 75"/>
          <p:cNvSpPr txBox="1">
            <a:spLocks noChangeArrowheads="1"/>
          </p:cNvSpPr>
          <p:nvPr/>
        </p:nvSpPr>
        <p:spPr bwMode="auto">
          <a:xfrm>
            <a:off x="6038850" y="2965450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写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23" name="TextBox 76"/>
          <p:cNvSpPr txBox="1">
            <a:spLocks noChangeArrowheads="1"/>
          </p:cNvSpPr>
          <p:nvPr/>
        </p:nvSpPr>
        <p:spPr bwMode="auto">
          <a:xfrm>
            <a:off x="6038850" y="4227513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Helvetica" panose="020B0604020202020204" pitchFamily="34" charset="0"/>
                <a:ea typeface="华文行楷" panose="02010800040101010101" pitchFamily="2" charset="-122"/>
              </a:rPr>
              <a:t>写</a:t>
            </a:r>
            <a:endParaRPr lang="zh-CN" altLang="en-US" sz="1800" dirty="0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24" name="Right Arrow 79"/>
          <p:cNvSpPr>
            <a:spLocks noChangeArrowheads="1"/>
          </p:cNvSpPr>
          <p:nvPr/>
        </p:nvSpPr>
        <p:spPr bwMode="auto">
          <a:xfrm rot="16200000">
            <a:off x="2751932" y="3439319"/>
            <a:ext cx="476250" cy="341313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25" name="Right Arrow 80"/>
          <p:cNvSpPr>
            <a:spLocks noChangeArrowheads="1"/>
          </p:cNvSpPr>
          <p:nvPr/>
        </p:nvSpPr>
        <p:spPr bwMode="auto">
          <a:xfrm rot="16200000">
            <a:off x="2799557" y="4433094"/>
            <a:ext cx="381000" cy="341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426" name="Rectangle 3"/>
          <p:cNvSpPr txBox="1">
            <a:spLocks noChangeArrowheads="1"/>
          </p:cNvSpPr>
          <p:nvPr/>
        </p:nvSpPr>
        <p:spPr bwMode="auto">
          <a:xfrm>
            <a:off x="7000876" y="2584450"/>
            <a:ext cx="35909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周期四状态</a:t>
            </a:r>
            <a:r>
              <a:rPr lang="zh-CN" altLang="en-US" sz="2400" dirty="0">
                <a:solidFill>
                  <a:srgbClr val="000000"/>
                </a:solidFill>
                <a:ea typeface="华文行楷" panose="02010800040101010101" pitchFamily="2" charset="-122"/>
              </a:rPr>
              <a:t>由</a:t>
            </a: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第三条</a:t>
            </a:r>
            <a:r>
              <a:rPr lang="zh-CN" altLang="en-US" sz="2400" dirty="0">
                <a:solidFill>
                  <a:srgbClr val="000000"/>
                </a:solidFill>
                <a:ea typeface="华文行楷" panose="02010800040101010101" pitchFamily="2" charset="-122"/>
              </a:rPr>
              <a:t>指令决定</a:t>
            </a:r>
            <a:endParaRPr lang="en-US" altLang="zh-CN" sz="2400" dirty="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PC</a:t>
            </a: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: 0x00E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CC: 000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%</a:t>
            </a:r>
            <a:r>
              <a:rPr lang="en-US" altLang="zh-CN" sz="2000" dirty="0" err="1">
                <a:solidFill>
                  <a:srgbClr val="000000"/>
                </a:solidFill>
                <a:ea typeface="华文行楷" panose="02010800040101010101" pitchFamily="2" charset="-122"/>
              </a:rPr>
              <a:t>edx</a:t>
            </a: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: 0x200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%</a:t>
            </a:r>
            <a:r>
              <a:rPr lang="en-US" altLang="zh-CN" sz="2000" dirty="0" err="1">
                <a:solidFill>
                  <a:srgbClr val="000000"/>
                </a:solidFill>
                <a:ea typeface="华文行楷" panose="02010800040101010101" pitchFamily="2" charset="-122"/>
              </a:rPr>
              <a:t>ebx</a:t>
            </a:r>
            <a:r>
              <a:rPr lang="en-US" altLang="zh-CN" sz="2000" dirty="0">
                <a:solidFill>
                  <a:srgbClr val="000000"/>
                </a:solidFill>
                <a:ea typeface="华文行楷" panose="02010800040101010101" pitchFamily="2" charset="-122"/>
              </a:rPr>
              <a:t>: 0x300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组合逻辑开始响应状态的变化</a:t>
            </a:r>
            <a:endParaRPr lang="en-US" altLang="zh-CN" sz="2400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119438" y="1600201"/>
            <a:ext cx="7319962" cy="538163"/>
          </a:xfrm>
          <a:prstGeom prst="rect">
            <a:avLst/>
          </a:prstGeom>
          <a:solidFill>
            <a:schemeClr val="bg1">
              <a:lumMod val="65000"/>
            </a:schemeClr>
          </a:solidFill>
          <a:ln w="1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srgbClr val="0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9428" name="Rectangle 24"/>
          <p:cNvSpPr>
            <a:spLocks noChangeArrowheads="1"/>
          </p:cNvSpPr>
          <p:nvPr/>
        </p:nvSpPr>
        <p:spPr bwMode="auto">
          <a:xfrm>
            <a:off x="3203576" y="1741488"/>
            <a:ext cx="9239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0x00e:</a:t>
            </a:r>
            <a:endParaRPr lang="zh-CN" altLang="zh-CN" sz="16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9429" name="Rectangle 25"/>
          <p:cNvSpPr>
            <a:spLocks noChangeArrowheads="1"/>
          </p:cNvSpPr>
          <p:nvPr/>
        </p:nvSpPr>
        <p:spPr bwMode="auto">
          <a:xfrm>
            <a:off x="4241800" y="1741489"/>
            <a:ext cx="461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je dest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</a:rPr>
              <a:t>            # Not taken</a:t>
            </a:r>
            <a:endParaRPr lang="zh-CN" altLang="zh-CN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59430" name="Rectangle 30"/>
          <p:cNvSpPr>
            <a:spLocks noChangeArrowheads="1"/>
          </p:cNvSpPr>
          <p:nvPr/>
        </p:nvSpPr>
        <p:spPr bwMode="auto">
          <a:xfrm>
            <a:off x="1905001" y="1755775"/>
            <a:ext cx="110331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Cycle 4:</a:t>
            </a:r>
            <a:endParaRPr lang="zh-CN" altLang="zh-CN" sz="1400" b="1">
              <a:solidFill>
                <a:srgbClr val="000000"/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2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6D094322-33D4-4495-B049-3A9AA755361F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416560"/>
            <a:ext cx="10769600" cy="914400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取指阶段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520" y="3814762"/>
            <a:ext cx="9194800" cy="2357438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控制逻辑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instr_valid</a:t>
            </a:r>
            <a:r>
              <a:rPr lang="en-US" altLang="zh-CN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ea typeface="华文行楷" panose="02010800040101010101" pitchFamily="2" charset="-122"/>
              </a:rPr>
              <a:t>指明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这个字节是否对应于一个合法的</a:t>
            </a:r>
            <a:r>
              <a:rPr lang="en-US" altLang="zh-CN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Y86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指令</a:t>
            </a:r>
            <a:endParaRPr lang="en-US" altLang="zh-CN" dirty="0" smtClean="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need_regids</a:t>
            </a:r>
            <a:r>
              <a:rPr lang="en-US" altLang="zh-CN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指明这个字节是否包括一个寄存器指示符字节</a:t>
            </a:r>
            <a:endParaRPr lang="en-US" altLang="zh-CN" dirty="0" smtClean="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eed_valC</a:t>
            </a:r>
            <a:r>
              <a:rPr lang="en-US" altLang="zh-CN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指明这个字是否是一个常数字</a:t>
            </a:r>
            <a:endParaRPr lang="en-US" altLang="zh-CN" dirty="0" smtClean="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icode|ifun</a:t>
            </a:r>
            <a:r>
              <a:rPr lang="en-US" altLang="zh-CN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当地址不合法的时候，由信号</a:t>
            </a:r>
            <a:r>
              <a:rPr lang="en-US" altLang="zh-CN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imem_error</a:t>
            </a:r>
            <a:r>
              <a:rPr lang="zh-CN" altLang="en-US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指明</a:t>
            </a:r>
            <a:endParaRPr lang="en-US" altLang="zh-CN" dirty="0" smtClean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16389" name="矩形 180"/>
          <p:cNvSpPr>
            <a:spLocks noChangeArrowheads="1"/>
          </p:cNvSpPr>
          <p:nvPr/>
        </p:nvSpPr>
        <p:spPr bwMode="auto">
          <a:xfrm>
            <a:off x="680720" y="215138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endParaRPr lang="zh-CN" altLang="en-US" sz="1600" b="1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pic>
        <p:nvPicPr>
          <p:cNvPr id="16390" name="Picture 179" descr="Z:\3.Teaching\sjtu\ICS\site-ics\slides\F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1"/>
            <a:ext cx="50292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25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613A2-121E-4AD7-A2C9-D50860140A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3690770"/>
            <a:ext cx="8305800" cy="2590800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控制逻辑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 smtClean="0">
                <a:ea typeface="华文行楷" panose="02010800040101010101" pitchFamily="2" charset="-122"/>
              </a:rPr>
              <a:t>srcA</a:t>
            </a:r>
            <a:r>
              <a:rPr lang="en-US" altLang="zh-CN" dirty="0" smtClean="0"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ea typeface="华文行楷" panose="02010800040101010101" pitchFamily="2" charset="-122"/>
              </a:rPr>
              <a:t>读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valA</a:t>
            </a:r>
            <a:r>
              <a:rPr lang="zh-CN" altLang="en-US" dirty="0" smtClean="0">
                <a:ea typeface="华文行楷" panose="02010800040101010101" pitchFamily="2" charset="-122"/>
              </a:rPr>
              <a:t>的端口所输入的地址</a:t>
            </a:r>
            <a:r>
              <a:rPr lang="en-US" altLang="zh-CN" dirty="0" smtClean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rA</a:t>
            </a:r>
            <a:r>
              <a:rPr lang="en-US" altLang="zh-CN" dirty="0" smtClean="0">
                <a:ea typeface="华文行楷" panose="02010800040101010101" pitchFamily="2" charset="-122"/>
              </a:rPr>
              <a:t>, %</a:t>
            </a:r>
            <a:r>
              <a:rPr lang="en-US" altLang="zh-CN" dirty="0" err="1" smtClean="0">
                <a:ea typeface="华文行楷" panose="02010800040101010101" pitchFamily="2" charset="-122"/>
              </a:rPr>
              <a:t>esp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</a:p>
          <a:p>
            <a:pPr lvl="1"/>
            <a:r>
              <a:rPr lang="en-US" altLang="zh-CN" dirty="0" err="1" smtClean="0">
                <a:ea typeface="华文行楷" panose="02010800040101010101" pitchFamily="2" charset="-122"/>
              </a:rPr>
              <a:t>srcB</a:t>
            </a:r>
            <a:r>
              <a:rPr lang="en-US" altLang="zh-CN" dirty="0" smtClean="0"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ea typeface="华文行楷" panose="02010800040101010101" pitchFamily="2" charset="-122"/>
              </a:rPr>
              <a:t>读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valB</a:t>
            </a:r>
            <a:r>
              <a:rPr lang="zh-CN" altLang="en-US" dirty="0" smtClean="0">
                <a:ea typeface="华文行楷" panose="02010800040101010101" pitchFamily="2" charset="-122"/>
              </a:rPr>
              <a:t>的</a:t>
            </a:r>
            <a:r>
              <a:rPr lang="zh-CN" altLang="en-US" dirty="0">
                <a:ea typeface="华文行楷" panose="02010800040101010101" pitchFamily="2" charset="-122"/>
              </a:rPr>
              <a:t>端口所输入的地址</a:t>
            </a:r>
            <a:r>
              <a:rPr lang="en-US" altLang="zh-CN" dirty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rB</a:t>
            </a:r>
            <a:r>
              <a:rPr lang="en-US" altLang="zh-CN" dirty="0" smtClean="0">
                <a:ea typeface="华文行楷" panose="02010800040101010101" pitchFamily="2" charset="-122"/>
              </a:rPr>
              <a:t>, %</a:t>
            </a:r>
            <a:r>
              <a:rPr lang="en-US" altLang="zh-CN" dirty="0" err="1" smtClean="0">
                <a:ea typeface="华文行楷" panose="02010800040101010101" pitchFamily="2" charset="-122"/>
              </a:rPr>
              <a:t>esp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</a:p>
          <a:p>
            <a:pPr lvl="1"/>
            <a:r>
              <a:rPr lang="en-US" altLang="zh-CN" dirty="0" err="1" smtClean="0">
                <a:ea typeface="华文行楷" panose="02010800040101010101" pitchFamily="2" charset="-122"/>
              </a:rPr>
              <a:t>dstE</a:t>
            </a:r>
            <a:r>
              <a:rPr lang="en-US" altLang="zh-CN" dirty="0" smtClean="0"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ea typeface="华文行楷" panose="02010800040101010101" pitchFamily="2" charset="-122"/>
              </a:rPr>
              <a:t>写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valE</a:t>
            </a:r>
            <a:r>
              <a:rPr lang="zh-CN" altLang="en-US" dirty="0" smtClean="0">
                <a:ea typeface="华文行楷" panose="02010800040101010101" pitchFamily="2" charset="-122"/>
              </a:rPr>
              <a:t>的</a:t>
            </a:r>
            <a:r>
              <a:rPr lang="zh-CN" altLang="en-US" dirty="0">
                <a:ea typeface="华文行楷" panose="02010800040101010101" pitchFamily="2" charset="-122"/>
              </a:rPr>
              <a:t>端口所输入的地址</a:t>
            </a:r>
            <a:r>
              <a:rPr lang="en-US" altLang="zh-CN" dirty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rB</a:t>
            </a:r>
            <a:r>
              <a:rPr lang="en-US" altLang="zh-CN" dirty="0" smtClean="0">
                <a:ea typeface="华文行楷" panose="02010800040101010101" pitchFamily="2" charset="-122"/>
              </a:rPr>
              <a:t>, %</a:t>
            </a:r>
            <a:r>
              <a:rPr lang="en-US" altLang="zh-CN" dirty="0" err="1" smtClean="0">
                <a:ea typeface="华文行楷" panose="02010800040101010101" pitchFamily="2" charset="-122"/>
              </a:rPr>
              <a:t>esp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</a:p>
          <a:p>
            <a:pPr lvl="1"/>
            <a:r>
              <a:rPr lang="en-US" altLang="zh-CN" dirty="0" err="1" smtClean="0">
                <a:ea typeface="华文行楷" panose="02010800040101010101" pitchFamily="2" charset="-122"/>
              </a:rPr>
              <a:t>dstM</a:t>
            </a:r>
            <a:r>
              <a:rPr lang="en-US" altLang="zh-CN" dirty="0" smtClean="0">
                <a:ea typeface="华文行楷" panose="02010800040101010101" pitchFamily="2" charset="-122"/>
              </a:rPr>
              <a:t>:</a:t>
            </a:r>
            <a:r>
              <a:rPr lang="zh-CN" altLang="en-US" dirty="0" smtClean="0">
                <a:ea typeface="华文行楷" panose="02010800040101010101" pitchFamily="2" charset="-122"/>
              </a:rPr>
              <a:t> 写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valM</a:t>
            </a:r>
            <a:r>
              <a:rPr lang="zh-CN" altLang="en-US" dirty="0" smtClean="0">
                <a:ea typeface="华文行楷" panose="02010800040101010101" pitchFamily="2" charset="-122"/>
              </a:rPr>
              <a:t>的</a:t>
            </a:r>
            <a:r>
              <a:rPr lang="zh-CN" altLang="en-US" dirty="0">
                <a:ea typeface="华文行楷" panose="02010800040101010101" pitchFamily="2" charset="-122"/>
              </a:rPr>
              <a:t>端口所输入的地址</a:t>
            </a:r>
            <a:r>
              <a:rPr lang="en-US" altLang="zh-CN" dirty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rA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</a:p>
          <a:p>
            <a:pPr lvl="1"/>
            <a:r>
              <a:rPr lang="en-US" altLang="zh-CN" dirty="0" err="1" smtClean="0">
                <a:ea typeface="华文行楷" panose="02010800040101010101" pitchFamily="2" charset="-122"/>
              </a:rPr>
              <a:t>Cnd</a:t>
            </a:r>
            <a:r>
              <a:rPr lang="en-US" altLang="zh-CN" dirty="0" smtClean="0"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ea typeface="华文行楷" panose="02010800040101010101" pitchFamily="2" charset="-122"/>
              </a:rPr>
              <a:t>用于决定是否设置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valE</a:t>
            </a:r>
            <a:r>
              <a:rPr lang="en-US" altLang="zh-CN" dirty="0" smtClean="0">
                <a:ea typeface="华文行楷" panose="02010800040101010101" pitchFamily="2" charset="-122"/>
              </a:rPr>
              <a:t> (</a:t>
            </a:r>
            <a:r>
              <a:rPr lang="en-US" altLang="zh-CN" dirty="0" err="1" smtClean="0">
                <a:ea typeface="华文行楷" panose="02010800040101010101" pitchFamily="2" charset="-122"/>
              </a:rPr>
              <a:t>cmovXX</a:t>
            </a:r>
            <a:r>
              <a:rPr lang="en-US" altLang="zh-CN" dirty="0" smtClean="0">
                <a:ea typeface="华文行楷" panose="02010800040101010101" pitchFamily="2" charset="-122"/>
              </a:rPr>
              <a:t>) </a:t>
            </a:r>
          </a:p>
        </p:txBody>
      </p:sp>
      <p:pic>
        <p:nvPicPr>
          <p:cNvPr id="30725" name="Picture 119" descr="Z:\3.Teaching\sjtu\ICS\site-ics\slides\De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1"/>
            <a:ext cx="48006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" y="335280"/>
            <a:ext cx="8077200" cy="914400"/>
          </a:xfrm>
        </p:spPr>
        <p:txBody>
          <a:bodyPr/>
          <a:lstStyle/>
          <a:p>
            <a:r>
              <a:rPr lang="zh-CN" altLang="en-US" dirty="0">
                <a:ea typeface="华文行楷" panose="02010800040101010101" pitchFamily="2" charset="-122"/>
              </a:rPr>
              <a:t>译码与回</a:t>
            </a:r>
            <a:r>
              <a:rPr lang="zh-CN" altLang="en-US" dirty="0" smtClean="0">
                <a:ea typeface="华文行楷" panose="02010800040101010101" pitchFamily="2" charset="-122"/>
              </a:rPr>
              <a:t>写阶段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859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53721-6A9B-4E24-8FE6-7D95482EC5BD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402" y="3669254"/>
            <a:ext cx="8305800" cy="2357438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控制逻辑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Set CC: </a:t>
            </a:r>
            <a:r>
              <a:rPr lang="zh-CN" altLang="en-US" dirty="0" smtClean="0">
                <a:ea typeface="华文行楷" panose="02010800040101010101" pitchFamily="2" charset="-122"/>
              </a:rPr>
              <a:t>决定是否应该读取条件码寄存器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ALU A: ALU A</a:t>
            </a:r>
            <a:r>
              <a:rPr lang="zh-CN" altLang="en-US" dirty="0" smtClean="0">
                <a:ea typeface="华文行楷" panose="02010800040101010101" pitchFamily="2" charset="-122"/>
              </a:rPr>
              <a:t>口输入的可能值</a:t>
            </a:r>
            <a:r>
              <a:rPr lang="en-US" altLang="zh-CN" dirty="0" smtClean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valA</a:t>
            </a:r>
            <a:r>
              <a:rPr lang="en-US" altLang="zh-CN" dirty="0" smtClean="0">
                <a:ea typeface="华文行楷" panose="02010800040101010101" pitchFamily="2" charset="-122"/>
              </a:rPr>
              <a:t>, 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valC</a:t>
            </a:r>
            <a:r>
              <a:rPr lang="en-US" altLang="zh-CN" dirty="0" smtClean="0">
                <a:ea typeface="华文行楷" panose="02010800040101010101" pitchFamily="2" charset="-122"/>
              </a:rPr>
              <a:t>, +4, -4}</a:t>
            </a: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ALU B: </a:t>
            </a:r>
            <a:r>
              <a:rPr lang="en-US" altLang="zh-CN" dirty="0">
                <a:ea typeface="华文行楷" panose="02010800040101010101" pitchFamily="2" charset="-122"/>
              </a:rPr>
              <a:t>ALU </a:t>
            </a:r>
            <a:r>
              <a:rPr lang="en-US" altLang="zh-CN" dirty="0" smtClean="0">
                <a:ea typeface="华文行楷" panose="02010800040101010101" pitchFamily="2" charset="-122"/>
              </a:rPr>
              <a:t>B</a:t>
            </a:r>
            <a:r>
              <a:rPr lang="zh-CN" altLang="en-US" dirty="0" smtClean="0">
                <a:ea typeface="华文行楷" panose="02010800040101010101" pitchFamily="2" charset="-122"/>
              </a:rPr>
              <a:t>口</a:t>
            </a:r>
            <a:r>
              <a:rPr lang="zh-CN" altLang="en-US" dirty="0">
                <a:ea typeface="华文行楷" panose="02010800040101010101" pitchFamily="2" charset="-122"/>
              </a:rPr>
              <a:t>输入的可能值</a:t>
            </a:r>
            <a:r>
              <a:rPr lang="en-US" altLang="zh-CN" dirty="0">
                <a:ea typeface="华文行楷" panose="02010800040101010101" pitchFamily="2" charset="-122"/>
              </a:rPr>
              <a:t> </a:t>
            </a:r>
            <a:r>
              <a:rPr lang="en-US" altLang="zh-CN" dirty="0" smtClean="0">
                <a:ea typeface="华文行楷" panose="02010800040101010101" pitchFamily="2" charset="-122"/>
              </a:rPr>
              <a:t>{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valB</a:t>
            </a:r>
            <a:r>
              <a:rPr lang="en-US" altLang="zh-CN" dirty="0" smtClean="0">
                <a:ea typeface="华文行楷" panose="02010800040101010101" pitchFamily="2" charset="-122"/>
              </a:rPr>
              <a:t>, 0}</a:t>
            </a: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ALU fun: </a:t>
            </a:r>
            <a:r>
              <a:rPr lang="zh-CN" altLang="en-US" dirty="0" smtClean="0">
                <a:ea typeface="华文行楷" panose="02010800040101010101" pitchFamily="2" charset="-122"/>
              </a:rPr>
              <a:t>决定</a:t>
            </a:r>
            <a:r>
              <a:rPr lang="en-US" altLang="zh-CN" dirty="0" smtClean="0">
                <a:ea typeface="华文行楷" panose="02010800040101010101" pitchFamily="2" charset="-122"/>
              </a:rPr>
              <a:t>ALU</a:t>
            </a:r>
            <a:r>
              <a:rPr lang="zh-CN" altLang="en-US" dirty="0" smtClean="0">
                <a:ea typeface="华文行楷" panose="02010800040101010101" pitchFamily="2" charset="-122"/>
              </a:rPr>
              <a:t>使用的计算功能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pic>
        <p:nvPicPr>
          <p:cNvPr id="45061" name="Picture 2" descr="Z:\3.Teaching\sjtu\ICS\site-ics\slides\Execu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1"/>
            <a:ext cx="4876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执行阶段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75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DBCCB-B615-43BC-8084-8F21AD97DA18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522" y="3593951"/>
            <a:ext cx="8305800" cy="2357438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控制逻辑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Mem. read: </a:t>
            </a:r>
            <a:r>
              <a:rPr lang="zh-CN" altLang="en-US" dirty="0" smtClean="0">
                <a:ea typeface="华文行楷" panose="02010800040101010101" pitchFamily="2" charset="-122"/>
              </a:rPr>
              <a:t>决定是否应该读这个字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Mem. write:</a:t>
            </a:r>
            <a:r>
              <a:rPr lang="zh-CN" altLang="en-US" dirty="0">
                <a:ea typeface="华文行楷" panose="02010800040101010101" pitchFamily="2" charset="-122"/>
              </a:rPr>
              <a:t>决定是否</a:t>
            </a:r>
            <a:r>
              <a:rPr lang="zh-CN" altLang="en-US" dirty="0" smtClean="0">
                <a:ea typeface="华文行楷" panose="02010800040101010101" pitchFamily="2" charset="-122"/>
              </a:rPr>
              <a:t>应该写这个字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Mem. </a:t>
            </a:r>
            <a:r>
              <a:rPr lang="en-US" altLang="zh-CN" dirty="0" err="1" smtClean="0">
                <a:ea typeface="华文行楷" panose="02010800040101010101" pitchFamily="2" charset="-122"/>
              </a:rPr>
              <a:t>addr</a:t>
            </a:r>
            <a:r>
              <a:rPr lang="en-US" altLang="zh-CN" dirty="0" smtClean="0">
                <a:ea typeface="华文行楷" panose="02010800040101010101" pitchFamily="2" charset="-122"/>
              </a:rPr>
              <a:t>.: </a:t>
            </a:r>
            <a:r>
              <a:rPr lang="zh-CN" altLang="en-US" dirty="0" smtClean="0">
                <a:ea typeface="华文行楷" panose="02010800040101010101" pitchFamily="2" charset="-122"/>
              </a:rPr>
              <a:t>从</a:t>
            </a:r>
            <a:r>
              <a:rPr lang="en-US" altLang="zh-CN" dirty="0" smtClean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valA</a:t>
            </a:r>
            <a:r>
              <a:rPr lang="en-US" altLang="zh-CN" dirty="0" smtClean="0">
                <a:ea typeface="华文行楷" panose="02010800040101010101" pitchFamily="2" charset="-122"/>
              </a:rPr>
              <a:t>, 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valE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  <a:r>
              <a:rPr lang="zh-CN" altLang="en-US" dirty="0" smtClean="0">
                <a:ea typeface="华文行楷" panose="02010800040101010101" pitchFamily="2" charset="-122"/>
              </a:rPr>
              <a:t>中选择地址</a:t>
            </a:r>
            <a:endParaRPr lang="en-US" altLang="zh-CN" dirty="0" smtClean="0"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华文行楷" panose="02010800040101010101" pitchFamily="2" charset="-122"/>
              </a:rPr>
              <a:t>Mem. data.: </a:t>
            </a:r>
            <a:r>
              <a:rPr lang="zh-CN" altLang="en-US" dirty="0" smtClean="0">
                <a:ea typeface="华文行楷" panose="02010800040101010101" pitchFamily="2" charset="-122"/>
              </a:rPr>
              <a:t>从</a:t>
            </a:r>
            <a:r>
              <a:rPr lang="en-US" altLang="zh-CN" dirty="0" smtClean="0">
                <a:ea typeface="华文行楷" panose="02010800040101010101" pitchFamily="2" charset="-122"/>
              </a:rPr>
              <a:t> {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valA</a:t>
            </a:r>
            <a:r>
              <a:rPr lang="en-US" altLang="zh-CN" dirty="0" smtClean="0">
                <a:ea typeface="华文行楷" panose="02010800040101010101" pitchFamily="2" charset="-122"/>
              </a:rPr>
              <a:t>, </a:t>
            </a:r>
            <a:r>
              <a:rPr lang="en-US" altLang="zh-CN" dirty="0" err="1" smtClean="0">
                <a:ea typeface="华文行楷" panose="02010800040101010101" pitchFamily="2" charset="-122"/>
              </a:rPr>
              <a:t>valP</a:t>
            </a:r>
            <a:r>
              <a:rPr lang="en-US" altLang="zh-CN" dirty="0" smtClean="0">
                <a:ea typeface="华文行楷" panose="02010800040101010101" pitchFamily="2" charset="-122"/>
              </a:rPr>
              <a:t>}</a:t>
            </a:r>
            <a:r>
              <a:rPr lang="zh-CN" altLang="en-US" dirty="0" smtClean="0">
                <a:ea typeface="华文行楷" panose="02010800040101010101" pitchFamily="2" charset="-122"/>
              </a:rPr>
              <a:t>中选择数据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访存阶段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pic>
        <p:nvPicPr>
          <p:cNvPr id="59398" name="Picture 120" descr="Z:\3.Teaching\sjtu\ICS\site-ics\slides\Mem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44529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56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E0144-DEAB-4F97-8CB7-826723793094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华文行楷" panose="02010800040101010101" pitchFamily="2" charset="-122"/>
              </a:rPr>
              <a:t>PC</a:t>
            </a:r>
            <a:r>
              <a:rPr lang="zh-CN" altLang="en-US" dirty="0" smtClean="0">
                <a:ea typeface="华文行楷" panose="02010800040101010101" pitchFamily="2" charset="-122"/>
              </a:rPr>
              <a:t>更新阶段</a:t>
            </a:r>
            <a:endParaRPr lang="en-US" altLang="zh-CN" dirty="0" smtClean="0">
              <a:ea typeface="华文行楷" panose="02010800040101010101" pitchFamily="2" charset="-122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524000"/>
            <a:ext cx="5338763" cy="990600"/>
          </a:xfrm>
        </p:spPr>
        <p:txBody>
          <a:bodyPr/>
          <a:lstStyle/>
          <a:p>
            <a:r>
              <a:rPr lang="zh-CN" altLang="en-US" dirty="0" smtClean="0">
                <a:ea typeface="华文行楷" panose="02010800040101010101" pitchFamily="2" charset="-122"/>
              </a:rPr>
              <a:t>新的</a:t>
            </a:r>
            <a:r>
              <a:rPr lang="en-US" altLang="zh-CN" dirty="0" smtClean="0">
                <a:ea typeface="华文行楷" panose="02010800040101010101" pitchFamily="2" charset="-122"/>
              </a:rPr>
              <a:t> PC</a:t>
            </a:r>
          </a:p>
          <a:p>
            <a:pPr lvl="1"/>
            <a:r>
              <a:rPr lang="zh-CN" altLang="en-US" dirty="0" smtClean="0">
                <a:ea typeface="华文行楷" panose="02010800040101010101" pitchFamily="2" charset="-122"/>
              </a:rPr>
              <a:t>选择一个值来更新</a:t>
            </a:r>
            <a:r>
              <a:rPr lang="en-US" altLang="zh-CN" dirty="0" smtClean="0">
                <a:ea typeface="华文行楷" panose="02010800040101010101" pitchFamily="2" charset="-122"/>
              </a:rPr>
              <a:t>PC</a:t>
            </a:r>
          </a:p>
        </p:txBody>
      </p:sp>
      <p:pic>
        <p:nvPicPr>
          <p:cNvPr id="69637" name="Picture 46" descr="Z:\3.Teaching\sjtu\ICS\site-ics\slides\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567213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3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FCA74-4CFA-49EB-B764-83142F8EE1B8}" type="slidenum">
              <a:rPr lang="zh-CN" altLang="en-US" sz="1400">
                <a:latin typeface="Times New Roman" panose="02020603050405020304" pitchFamily="18" charset="0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华文行楷" panose="02010800040101010101" pitchFamily="2" charset="-122"/>
              </a:rPr>
              <a:t>PC </a:t>
            </a:r>
            <a:r>
              <a:rPr lang="zh-CN" altLang="en-US" dirty="0" smtClean="0">
                <a:ea typeface="华文行楷" panose="02010800040101010101" pitchFamily="2" charset="-122"/>
              </a:rPr>
              <a:t>更新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new_pc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= [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== ICALL :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valC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== IJXX &amp;&amp;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Cnd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: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valC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== IRET :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valM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	1 : </a:t>
            </a:r>
            <a:r>
              <a:rPr lang="en-US" altLang="zh-CN" b="1" dirty="0" err="1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valP</a:t>
            </a: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buFontTx/>
              <a:buNone/>
            </a:pPr>
            <a:endParaRPr lang="zh-CN" altLang="en-US" dirty="0" smtClean="0"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19DC-C2F9-49AD-AA88-1506E2CCB2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3600"/>
            <a:ext cx="7772400" cy="1828800"/>
          </a:xfrm>
        </p:spPr>
        <p:txBody>
          <a:bodyPr/>
          <a:lstStyle/>
          <a:p>
            <a:r>
              <a:rPr lang="en-US" altLang="zh-CN" sz="6000" dirty="0" smtClean="0">
                <a:ea typeface="宋体" panose="02010600030101010101" pitchFamily="2" charset="-122"/>
              </a:rPr>
              <a:t>Thank you!</a:t>
            </a:r>
            <a:endParaRPr lang="en-US" altLang="zh-CN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FD8D1-4576-4414-9CA0-D681045E5EC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620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altLang="zh-CN" kern="0" dirty="0" smtClean="0">
                <a:ea typeface="宋体" panose="02010600030101010101" pitchFamily="2" charset="-122"/>
              </a:rPr>
              <a:t>Y86 </a:t>
            </a:r>
            <a:r>
              <a:rPr lang="zh-CN" altLang="en-US" kern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指令格式</a:t>
            </a:r>
            <a:endParaRPr lang="en-US" altLang="zh-CN" kern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Rectangle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49240" y="3612428"/>
            <a:ext cx="5334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5763" indent="-385763" defTabSz="912813">
              <a:tabLst>
                <a:tab pos="3829050" algn="l"/>
              </a:tabLst>
            </a:pPr>
            <a:r>
              <a:rPr lang="zh-CN" altLang="en-US" sz="2400" kern="0" dirty="0" smtClean="0">
                <a:ea typeface="华文行楷" panose="02010800040101010101" pitchFamily="2" charset="-122"/>
              </a:rPr>
              <a:t>指令格式</a:t>
            </a:r>
            <a:endParaRPr lang="en-US" altLang="zh-CN" sz="2400" kern="0" dirty="0" smtClean="0">
              <a:ea typeface="华文行楷" panose="02010800040101010101" pitchFamily="2" charset="-122"/>
            </a:endParaRPr>
          </a:p>
          <a:p>
            <a:pPr lvl="1" indent="-247650" defTabSz="912813">
              <a:tabLst>
                <a:tab pos="3829050" algn="l"/>
              </a:tabLst>
            </a:pPr>
            <a:r>
              <a:rPr lang="zh-CN" altLang="en-US" sz="2000" kern="0" dirty="0" smtClean="0">
                <a:ea typeface="华文行楷" panose="02010800040101010101" pitchFamily="2" charset="-122"/>
              </a:rPr>
              <a:t>指令字节</a:t>
            </a:r>
            <a:r>
              <a:rPr lang="en-US" altLang="zh-CN" sz="2000" kern="0" dirty="0" smtClean="0">
                <a:ea typeface="华文行楷" panose="02010800040101010101" pitchFamily="2" charset="-122"/>
              </a:rPr>
              <a:t>	</a:t>
            </a:r>
            <a:r>
              <a:rPr lang="en-US" altLang="zh-CN" sz="2000" kern="0" dirty="0" err="1" smtClean="0">
                <a:ea typeface="华文行楷" panose="02010800040101010101" pitchFamily="2" charset="-122"/>
              </a:rPr>
              <a:t>icode:ifun</a:t>
            </a:r>
            <a:endParaRPr lang="en-US" altLang="zh-CN" sz="2000" kern="0" dirty="0" smtClean="0">
              <a:ea typeface="华文行楷" panose="02010800040101010101" pitchFamily="2" charset="-122"/>
            </a:endParaRPr>
          </a:p>
          <a:p>
            <a:pPr lvl="1" indent="-247650" defTabSz="912813">
              <a:tabLst>
                <a:tab pos="3829050" algn="l"/>
              </a:tabLst>
            </a:pPr>
            <a:r>
              <a:rPr lang="zh-CN" altLang="en-US" sz="2000" kern="0" dirty="0" smtClean="0">
                <a:ea typeface="华文行楷" panose="02010800040101010101" pitchFamily="2" charset="-122"/>
              </a:rPr>
              <a:t>可选寄存器字节</a:t>
            </a:r>
            <a:r>
              <a:rPr lang="en-US" altLang="zh-CN" sz="2000" kern="0" dirty="0" smtClean="0">
                <a:ea typeface="华文行楷" panose="02010800040101010101" pitchFamily="2" charset="-122"/>
              </a:rPr>
              <a:t>	</a:t>
            </a:r>
            <a:r>
              <a:rPr lang="en-US" altLang="zh-CN" sz="2000" kern="0" dirty="0" err="1" smtClean="0">
                <a:ea typeface="华文行楷" panose="02010800040101010101" pitchFamily="2" charset="-122"/>
              </a:rPr>
              <a:t>rA:rB</a:t>
            </a:r>
            <a:endParaRPr lang="en-US" altLang="zh-CN" sz="2000" kern="0" dirty="0" smtClean="0">
              <a:ea typeface="华文行楷" panose="02010800040101010101" pitchFamily="2" charset="-122"/>
            </a:endParaRPr>
          </a:p>
          <a:p>
            <a:pPr lvl="1" indent="-247650" defTabSz="912813">
              <a:tabLst>
                <a:tab pos="3829050" algn="l"/>
              </a:tabLst>
            </a:pPr>
            <a:r>
              <a:rPr lang="zh-CN" altLang="en-US" sz="2000" kern="0" dirty="0" smtClean="0">
                <a:ea typeface="华文行楷" panose="02010800040101010101" pitchFamily="2" charset="-122"/>
              </a:rPr>
              <a:t>可选常数字</a:t>
            </a:r>
            <a:r>
              <a:rPr lang="en-US" altLang="zh-CN" sz="2000" kern="0" dirty="0" smtClean="0">
                <a:ea typeface="华文行楷" panose="02010800040101010101" pitchFamily="2" charset="-122"/>
              </a:rPr>
              <a:t>	</a:t>
            </a:r>
            <a:r>
              <a:rPr lang="en-US" altLang="zh-CN" sz="2000" kern="0" dirty="0" err="1" smtClean="0">
                <a:ea typeface="华文行楷" panose="02010800040101010101" pitchFamily="2" charset="-122"/>
              </a:rPr>
              <a:t>valC</a:t>
            </a:r>
            <a:endParaRPr lang="en-US" altLang="zh-CN" sz="2000" kern="0" dirty="0" smtClean="0">
              <a:ea typeface="华文行楷" panose="02010800040101010101" pitchFamily="2" charset="-122"/>
            </a:endParaRP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449263" y="1644650"/>
            <a:ext cx="5189537" cy="3232150"/>
            <a:chOff x="1008" y="1175"/>
            <a:chExt cx="3264" cy="2032"/>
          </a:xfrm>
        </p:grpSpPr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968" y="1680"/>
              <a:ext cx="384" cy="192"/>
              <a:chOff x="1536" y="2208"/>
              <a:chExt cx="384" cy="192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Group 9"/>
            <p:cNvGrpSpPr>
              <a:grpSpLocks/>
            </p:cNvGrpSpPr>
            <p:nvPr/>
          </p:nvGrpSpPr>
          <p:grpSpPr bwMode="auto">
            <a:xfrm>
              <a:off x="2352" y="1680"/>
              <a:ext cx="384" cy="192"/>
              <a:chOff x="1920" y="2208"/>
              <a:chExt cx="384" cy="192"/>
            </a:xfrm>
          </p:grpSpPr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736" y="168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008" y="2208"/>
              <a:ext cx="6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008" y="2400"/>
              <a:ext cx="6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宋体" panose="02010600030101010101" pitchFamily="2" charset="-122"/>
                </a:rPr>
                <a:t>ifun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008" y="2592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宋体" panose="02010600030101010101" pitchFamily="2" charset="-122"/>
                </a:rPr>
                <a:t>rA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008" y="2784"/>
              <a:ext cx="6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1008" y="2976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  <a:ea typeface="宋体" panose="02010600030101010101" pitchFamily="2" charset="-122"/>
                </a:rPr>
                <a:t>valC</a:t>
              </a: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1632" y="1872"/>
              <a:ext cx="432" cy="432"/>
            </a:xfrm>
            <a:custGeom>
              <a:avLst/>
              <a:gdLst>
                <a:gd name="T0" fmla="*/ 0 w 432"/>
                <a:gd name="T1" fmla="*/ 432 h 432"/>
                <a:gd name="T2" fmla="*/ 144 w 432"/>
                <a:gd name="T3" fmla="*/ 432 h 432"/>
                <a:gd name="T4" fmla="*/ 432 w 432"/>
                <a:gd name="T5" fmla="*/ 0 h 432"/>
                <a:gd name="T6" fmla="*/ 0 60000 65536"/>
                <a:gd name="T7" fmla="*/ 0 60000 65536"/>
                <a:gd name="T8" fmla="*/ 0 60000 65536"/>
                <a:gd name="T9" fmla="*/ 0 w 432"/>
                <a:gd name="T10" fmla="*/ 0 h 432"/>
                <a:gd name="T11" fmla="*/ 432 w 43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32">
                  <a:moveTo>
                    <a:pt x="0" y="432"/>
                  </a:moveTo>
                  <a:lnTo>
                    <a:pt x="144" y="432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632" y="1872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192 w 624"/>
                <a:gd name="T3" fmla="*/ 624 h 624"/>
                <a:gd name="T4" fmla="*/ 624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0" y="624"/>
                  </a:moveTo>
                  <a:lnTo>
                    <a:pt x="192" y="624"/>
                  </a:lnTo>
                  <a:lnTo>
                    <a:pt x="62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1632" y="1872"/>
              <a:ext cx="816" cy="816"/>
            </a:xfrm>
            <a:custGeom>
              <a:avLst/>
              <a:gdLst>
                <a:gd name="T0" fmla="*/ 0 w 816"/>
                <a:gd name="T1" fmla="*/ 816 h 816"/>
                <a:gd name="T2" fmla="*/ 240 w 816"/>
                <a:gd name="T3" fmla="*/ 816 h 816"/>
                <a:gd name="T4" fmla="*/ 816 w 816"/>
                <a:gd name="T5" fmla="*/ 0 h 816"/>
                <a:gd name="T6" fmla="*/ 0 60000 65536"/>
                <a:gd name="T7" fmla="*/ 0 60000 65536"/>
                <a:gd name="T8" fmla="*/ 0 60000 65536"/>
                <a:gd name="T9" fmla="*/ 0 w 816"/>
                <a:gd name="T10" fmla="*/ 0 h 816"/>
                <a:gd name="T11" fmla="*/ 816 w 81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816">
                  <a:moveTo>
                    <a:pt x="0" y="816"/>
                  </a:moveTo>
                  <a:lnTo>
                    <a:pt x="240" y="816"/>
                  </a:lnTo>
                  <a:lnTo>
                    <a:pt x="816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1632" y="1872"/>
              <a:ext cx="1008" cy="1008"/>
            </a:xfrm>
            <a:custGeom>
              <a:avLst/>
              <a:gdLst>
                <a:gd name="T0" fmla="*/ 0 w 1008"/>
                <a:gd name="T1" fmla="*/ 1008 h 1008"/>
                <a:gd name="T2" fmla="*/ 336 w 1008"/>
                <a:gd name="T3" fmla="*/ 1008 h 1008"/>
                <a:gd name="T4" fmla="*/ 1008 w 1008"/>
                <a:gd name="T5" fmla="*/ 0 h 1008"/>
                <a:gd name="T6" fmla="*/ 0 60000 65536"/>
                <a:gd name="T7" fmla="*/ 0 60000 65536"/>
                <a:gd name="T8" fmla="*/ 0 60000 65536"/>
                <a:gd name="T9" fmla="*/ 0 w 1008"/>
                <a:gd name="T10" fmla="*/ 0 h 1008"/>
                <a:gd name="T11" fmla="*/ 1008 w 100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008">
                  <a:moveTo>
                    <a:pt x="0" y="1008"/>
                  </a:moveTo>
                  <a:lnTo>
                    <a:pt x="336" y="1008"/>
                  </a:lnTo>
                  <a:lnTo>
                    <a:pt x="1008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1632" y="1872"/>
              <a:ext cx="1632" cy="1200"/>
            </a:xfrm>
            <a:custGeom>
              <a:avLst/>
              <a:gdLst>
                <a:gd name="T0" fmla="*/ 0 w 1632"/>
                <a:gd name="T1" fmla="*/ 1200 h 1200"/>
                <a:gd name="T2" fmla="*/ 816 w 1632"/>
                <a:gd name="T3" fmla="*/ 1200 h 1200"/>
                <a:gd name="T4" fmla="*/ 1632 w 1632"/>
                <a:gd name="T5" fmla="*/ 0 h 1200"/>
                <a:gd name="T6" fmla="*/ 0 60000 65536"/>
                <a:gd name="T7" fmla="*/ 0 60000 65536"/>
                <a:gd name="T8" fmla="*/ 0 60000 65536"/>
                <a:gd name="T9" fmla="*/ 0 w 1632"/>
                <a:gd name="T10" fmla="*/ 0 h 1200"/>
                <a:gd name="T11" fmla="*/ 1632 w 1632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1200">
                  <a:moveTo>
                    <a:pt x="0" y="1200"/>
                  </a:moveTo>
                  <a:lnTo>
                    <a:pt x="816" y="1200"/>
                  </a:lnTo>
                  <a:lnTo>
                    <a:pt x="16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AutoShape 24"/>
            <p:cNvSpPr>
              <a:spLocks/>
            </p:cNvSpPr>
            <p:nvPr/>
          </p:nvSpPr>
          <p:spPr bwMode="auto">
            <a:xfrm rot="5400000">
              <a:off x="2472" y="1368"/>
              <a:ext cx="144" cy="384"/>
            </a:xfrm>
            <a:prstGeom prst="leftBrace">
              <a:avLst>
                <a:gd name="adj1" fmla="val 22222"/>
                <a:gd name="adj2" fmla="val 48694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9" name="AutoShape 25"/>
            <p:cNvSpPr>
              <a:spLocks/>
            </p:cNvSpPr>
            <p:nvPr/>
          </p:nvSpPr>
          <p:spPr bwMode="auto">
            <a:xfrm rot="5400000">
              <a:off x="3432" y="792"/>
              <a:ext cx="144" cy="1536"/>
            </a:xfrm>
            <a:prstGeom prst="leftBrace">
              <a:avLst>
                <a:gd name="adj1" fmla="val 88889"/>
                <a:gd name="adj2" fmla="val 49866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2272" y="1175"/>
              <a:ext cx="54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可选的</a:t>
              </a:r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3217" y="1186"/>
              <a:ext cx="54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可选的</a:t>
              </a:r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43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数字电路的种类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组合电路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没有存储机制，所以电路没有状态。在任何时刻进行输入都会立即得到输出。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两个或多个逻辑门的输出不能连接在一起。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电路的网络中必须是无环的。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需要时钟信号。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时序电路</a:t>
            </a:r>
            <a:endParaRPr lang="en-US" altLang="zh-CN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需要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时钟信号。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有状态。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在特定的时钟信号产生时发生改变，比如上升沿、下降沿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灯片编号占位符 6"/>
          <p:cNvSpPr txBox="1">
            <a:spLocks/>
          </p:cNvSpPr>
          <p:nvPr/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FontTx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4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19DC-C2F9-49AD-AA88-1506E2CCB2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84" y="935915"/>
            <a:ext cx="10046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参考网址：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 smtClean="0">
                <a:latin typeface="+mj-lt"/>
                <a:ea typeface="华文行楷" panose="02010800040101010101" pitchFamily="2" charset="-122"/>
              </a:rPr>
              <a:t>     http</a:t>
            </a:r>
            <a:r>
              <a:rPr lang="en-US" altLang="zh-CN" sz="2800" dirty="0">
                <a:latin typeface="+mj-lt"/>
                <a:ea typeface="华文行楷" panose="02010800040101010101" pitchFamily="2" charset="-122"/>
              </a:rPr>
              <a:t>://ipads.se.sjtu.edu.cn/courses/ics/schedule.shtml</a:t>
            </a:r>
            <a:endParaRPr lang="zh-CN" altLang="en-US" sz="2800" dirty="0">
              <a:latin typeface="+mj-lt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3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位级多路复用器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100" y="4002088"/>
            <a:ext cx="8305800" cy="2093912"/>
          </a:xfrm>
        </p:spPr>
        <p:txBody>
          <a:bodyPr/>
          <a:lstStyle/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控制信号</a:t>
            </a:r>
            <a:r>
              <a:rPr lang="en-US" altLang="zh-CN" sz="2000" dirty="0">
                <a:ea typeface="华文行楷" panose="02010800040101010101" pitchFamily="2" charset="-122"/>
              </a:rPr>
              <a:t>s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数据信号</a:t>
            </a:r>
            <a:r>
              <a:rPr lang="en-US" altLang="zh-CN" sz="2000" dirty="0">
                <a:ea typeface="华文行楷" panose="02010800040101010101" pitchFamily="2" charset="-122"/>
              </a:rPr>
              <a:t>a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dirty="0" smtClean="0">
                <a:ea typeface="华文行楷" panose="02010800040101010101" pitchFamily="2" charset="-122"/>
              </a:rPr>
              <a:t>b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dirty="0" smtClean="0">
                <a:latin typeface="+mj-lt"/>
                <a:ea typeface="华文行楷" panose="02010800040101010101" pitchFamily="2" charset="-122"/>
              </a:rPr>
              <a:t>s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=1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时输出</a:t>
            </a:r>
            <a:r>
              <a:rPr lang="en-US" altLang="zh-CN" dirty="0" smtClean="0">
                <a:latin typeface="+mj-lt"/>
                <a:ea typeface="华文行楷" panose="02010800040101010101" pitchFamily="2" charset="-122"/>
              </a:rPr>
              <a:t>a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,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en-US" altLang="zh-CN" dirty="0" smtClean="0">
                <a:ea typeface="华文行楷" panose="02010800040101010101" pitchFamily="2" charset="-122"/>
              </a:rPr>
              <a:t>s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=0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时输出</a:t>
            </a:r>
            <a:r>
              <a:rPr lang="en-US" altLang="zh-CN" dirty="0" smtClean="0">
                <a:latin typeface="+mj-lt"/>
                <a:ea typeface="华文行楷" panose="02010800040101010101" pitchFamily="2" charset="-122"/>
              </a:rPr>
              <a:t>b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作用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从一组信号中选择一个信号进行输出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4276" name="Group 1"/>
          <p:cNvGrpSpPr>
            <a:grpSpLocks/>
          </p:cNvGrpSpPr>
          <p:nvPr/>
        </p:nvGrpSpPr>
        <p:grpSpPr bwMode="auto">
          <a:xfrm>
            <a:off x="1884364" y="1673226"/>
            <a:ext cx="4287837" cy="2136775"/>
            <a:chOff x="579438" y="1603375"/>
            <a:chExt cx="4287837" cy="2136775"/>
          </a:xfrm>
        </p:grpSpPr>
        <p:sp>
          <p:nvSpPr>
            <p:cNvPr id="54279" name="Rectangle 4"/>
            <p:cNvSpPr>
              <a:spLocks noChangeArrowheads="1"/>
            </p:cNvSpPr>
            <p:nvPr/>
          </p:nvSpPr>
          <p:spPr bwMode="auto">
            <a:xfrm>
              <a:off x="1220788" y="1603375"/>
              <a:ext cx="2824162" cy="21367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Helvetica" panose="020B0604020202020204" pitchFamily="34" charset="0"/>
                </a:rPr>
                <a:t>    Bit MUX</a:t>
              </a:r>
            </a:p>
          </p:txBody>
        </p:sp>
        <p:sp>
          <p:nvSpPr>
            <p:cNvPr id="54280" name="Freeform 5"/>
            <p:cNvSpPr>
              <a:spLocks/>
            </p:cNvSpPr>
            <p:nvPr/>
          </p:nvSpPr>
          <p:spPr bwMode="auto">
            <a:xfrm flipV="1">
              <a:off x="2824163" y="2671763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Freeform 6"/>
            <p:cNvSpPr>
              <a:spLocks/>
            </p:cNvSpPr>
            <p:nvPr/>
          </p:nvSpPr>
          <p:spPr bwMode="auto">
            <a:xfrm>
              <a:off x="2824163" y="3130550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 flipV="1">
              <a:off x="3879850" y="2968625"/>
              <a:ext cx="3937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Freeform 8"/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Freeform 9"/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5" name="Group 10"/>
            <p:cNvGrpSpPr>
              <a:grpSpLocks/>
            </p:cNvGrpSpPr>
            <p:nvPr/>
          </p:nvGrpSpPr>
          <p:grpSpPr bwMode="auto">
            <a:xfrm>
              <a:off x="1765300" y="1754185"/>
              <a:ext cx="292100" cy="612780"/>
              <a:chOff x="960" y="1054"/>
              <a:chExt cx="184" cy="385"/>
            </a:xfrm>
          </p:grpSpPr>
          <p:sp>
            <p:nvSpPr>
              <p:cNvPr id="54304" name="Line 16"/>
              <p:cNvSpPr>
                <a:spLocks noChangeShapeType="1"/>
              </p:cNvSpPr>
              <p:nvPr/>
            </p:nvSpPr>
            <p:spPr bwMode="auto">
              <a:xfrm rot="5400000">
                <a:off x="889" y="1223"/>
                <a:ext cx="3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11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Freeform 12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7" name="Freeform 14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Freeform 15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Freeform 13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6" name="Line 17"/>
            <p:cNvSpPr>
              <a:spLocks noChangeShapeType="1"/>
            </p:cNvSpPr>
            <p:nvPr/>
          </p:nvSpPr>
          <p:spPr bwMode="auto">
            <a:xfrm>
              <a:off x="2060575" y="2519363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18"/>
            <p:cNvSpPr>
              <a:spLocks noChangeShapeType="1"/>
            </p:cNvSpPr>
            <p:nvPr/>
          </p:nvSpPr>
          <p:spPr bwMode="auto">
            <a:xfrm>
              <a:off x="915988" y="2824163"/>
              <a:ext cx="12954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Freeform 19"/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Freeform 20"/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579438" y="2595563"/>
              <a:ext cx="3302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b</a:t>
              </a:r>
              <a:endParaRPr lang="en-US" altLang="zh-CN" sz="1800" baseline="-25000" dirty="0">
                <a:latin typeface="Helvetica" panose="020B0604020202020204" pitchFamily="34" charset="0"/>
              </a:endParaRPr>
            </a:p>
          </p:txBody>
        </p:sp>
        <p:sp>
          <p:nvSpPr>
            <p:cNvPr id="54291" name="Text Box 22"/>
            <p:cNvSpPr txBox="1">
              <a:spLocks noChangeArrowheads="1"/>
            </p:cNvSpPr>
            <p:nvPr/>
          </p:nvSpPr>
          <p:spPr bwMode="auto">
            <a:xfrm>
              <a:off x="611188" y="1603375"/>
              <a:ext cx="306387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s</a:t>
              </a:r>
              <a:endParaRPr lang="en-US" altLang="zh-CN" sz="1700" dirty="0">
                <a:latin typeface="Helvetica" panose="020B0604020202020204" pitchFamily="34" charset="0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>
              <a:off x="2060575" y="3130550"/>
              <a:ext cx="1508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4"/>
            <p:cNvSpPr>
              <a:spLocks noChangeShapeType="1"/>
            </p:cNvSpPr>
            <p:nvPr/>
          </p:nvSpPr>
          <p:spPr bwMode="auto">
            <a:xfrm>
              <a:off x="909638" y="3438525"/>
              <a:ext cx="1301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Freeform 25"/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Freeform 26"/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Text Box 27"/>
            <p:cNvSpPr txBox="1">
              <a:spLocks noChangeArrowheads="1"/>
            </p:cNvSpPr>
            <p:nvPr/>
          </p:nvSpPr>
          <p:spPr bwMode="auto">
            <a:xfrm>
              <a:off x="587668" y="3251200"/>
              <a:ext cx="321970" cy="3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a</a:t>
              </a:r>
              <a:endParaRPr lang="en-US" altLang="zh-CN" sz="1800" baseline="-25000" dirty="0">
                <a:latin typeface="Helvetica" panose="020B0604020202020204" pitchFamily="34" charset="0"/>
              </a:endParaRPr>
            </a:p>
          </p:txBody>
        </p:sp>
        <p:sp>
          <p:nvSpPr>
            <p:cNvPr id="54297" name="Freeform 28"/>
            <p:cNvSpPr>
              <a:spLocks/>
            </p:cNvSpPr>
            <p:nvPr/>
          </p:nvSpPr>
          <p:spPr bwMode="auto">
            <a:xfrm>
              <a:off x="1525588" y="1755775"/>
              <a:ext cx="534987" cy="1374775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9"/>
            <p:cNvSpPr>
              <a:spLocks noChangeShapeType="1"/>
            </p:cNvSpPr>
            <p:nvPr/>
          </p:nvSpPr>
          <p:spPr bwMode="auto">
            <a:xfrm>
              <a:off x="915988" y="1755775"/>
              <a:ext cx="993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Freeform 30"/>
            <p:cNvSpPr>
              <a:spLocks/>
            </p:cNvSpPr>
            <p:nvPr/>
          </p:nvSpPr>
          <p:spPr bwMode="auto">
            <a:xfrm>
              <a:off x="1920081" y="2366962"/>
              <a:ext cx="215899" cy="153988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4267200" y="2824163"/>
              <a:ext cx="600075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out</a:t>
              </a:r>
            </a:p>
          </p:txBody>
        </p:sp>
        <p:grpSp>
          <p:nvGrpSpPr>
            <p:cNvPr id="54301" name="Group 32"/>
            <p:cNvGrpSpPr>
              <a:grpSpLocks/>
            </p:cNvGrpSpPr>
            <p:nvPr/>
          </p:nvGrpSpPr>
          <p:grpSpPr bwMode="auto">
            <a:xfrm>
              <a:off x="1449388" y="1679575"/>
              <a:ext cx="153987" cy="152400"/>
              <a:chOff x="240" y="4176"/>
              <a:chExt cx="192" cy="192"/>
            </a:xfrm>
          </p:grpSpPr>
          <p:sp>
            <p:nvSpPr>
              <p:cNvPr id="54302" name="Oval 3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54303" name="Rectangle 3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2400">
                  <a:latin typeface="Helvetica" panose="020B0604020202020204" pitchFamily="34" charset="0"/>
                </a:endParaRPr>
              </a:p>
            </p:txBody>
          </p:sp>
        </p:grpSp>
      </p:grpSp>
      <p:sp>
        <p:nvSpPr>
          <p:cNvPr id="54277" name="Text Box 35"/>
          <p:cNvSpPr txBox="1">
            <a:spLocks noChangeArrowheads="1"/>
          </p:cNvSpPr>
          <p:nvPr/>
        </p:nvSpPr>
        <p:spPr bwMode="auto">
          <a:xfrm>
            <a:off x="5746750" y="2124076"/>
            <a:ext cx="4845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bool out = (s&amp;&amp;a)||(!s&amp;&amp;b)</a:t>
            </a:r>
          </a:p>
        </p:txBody>
      </p:sp>
      <p:sp>
        <p:nvSpPr>
          <p:cNvPr id="54278" name="Text Box 36"/>
          <p:cNvSpPr txBox="1">
            <a:spLocks noChangeArrowheads="1"/>
          </p:cNvSpPr>
          <p:nvPr/>
        </p:nvSpPr>
        <p:spPr bwMode="auto">
          <a:xfrm>
            <a:off x="6604000" y="1600201"/>
            <a:ext cx="1703076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/>
              <a:t>HCL </a:t>
            </a:r>
            <a:r>
              <a:rPr lang="zh-CN" altLang="en-US" sz="24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表达式</a:t>
            </a:r>
            <a:endParaRPr lang="en-US" altLang="zh-CN" sz="2400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24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4848225" y="2870290"/>
            <a:ext cx="749300" cy="787312"/>
            <a:chOff x="768" y="1756"/>
            <a:chExt cx="471" cy="495"/>
          </a:xfrm>
        </p:grpSpPr>
        <p:sp>
          <p:nvSpPr>
            <p:cNvPr id="64602" name="Freeform 3"/>
            <p:cNvSpPr>
              <a:spLocks/>
            </p:cNvSpPr>
            <p:nvPr/>
          </p:nvSpPr>
          <p:spPr bwMode="auto">
            <a:xfrm>
              <a:off x="864" y="1756"/>
              <a:ext cx="58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0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3" name="Freeform 4"/>
            <p:cNvSpPr>
              <a:spLocks/>
            </p:cNvSpPr>
            <p:nvPr/>
          </p:nvSpPr>
          <p:spPr bwMode="auto">
            <a:xfrm>
              <a:off x="816" y="1828"/>
              <a:ext cx="192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79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4" name="Freeform 5"/>
            <p:cNvSpPr>
              <a:spLocks/>
            </p:cNvSpPr>
            <p:nvPr/>
          </p:nvSpPr>
          <p:spPr bwMode="auto">
            <a:xfrm>
              <a:off x="768" y="1900"/>
              <a:ext cx="240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36438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5" name="Text Box 6"/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OF</a:t>
              </a:r>
            </a:p>
          </p:txBody>
        </p:sp>
        <p:sp>
          <p:nvSpPr>
            <p:cNvPr id="64606" name="Text Box 7"/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ZF</a:t>
              </a:r>
            </a:p>
          </p:txBody>
        </p:sp>
        <p:sp>
          <p:nvSpPr>
            <p:cNvPr id="64607" name="Text Box 8"/>
            <p:cNvSpPr txBox="1">
              <a:spLocks noChangeArrowheads="1"/>
            </p:cNvSpPr>
            <p:nvPr/>
          </p:nvSpPr>
          <p:spPr bwMode="auto">
            <a:xfrm>
              <a:off x="1008" y="2045"/>
              <a:ext cx="2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SF</a:t>
              </a:r>
            </a:p>
          </p:txBody>
        </p:sp>
      </p:grpSp>
      <p:grpSp>
        <p:nvGrpSpPr>
          <p:cNvPr id="64515" name="Group 9"/>
          <p:cNvGrpSpPr>
            <a:grpSpLocks/>
          </p:cNvGrpSpPr>
          <p:nvPr/>
        </p:nvGrpSpPr>
        <p:grpSpPr bwMode="auto">
          <a:xfrm>
            <a:off x="6951663" y="2870290"/>
            <a:ext cx="749300" cy="787312"/>
            <a:chOff x="768" y="1756"/>
            <a:chExt cx="472" cy="495"/>
          </a:xfrm>
        </p:grpSpPr>
        <p:sp>
          <p:nvSpPr>
            <p:cNvPr id="64596" name="Freeform 10"/>
            <p:cNvSpPr>
              <a:spLocks/>
            </p:cNvSpPr>
            <p:nvPr/>
          </p:nvSpPr>
          <p:spPr bwMode="auto">
            <a:xfrm>
              <a:off x="864" y="1756"/>
              <a:ext cx="58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0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7" name="Freeform 11"/>
            <p:cNvSpPr>
              <a:spLocks/>
            </p:cNvSpPr>
            <p:nvPr/>
          </p:nvSpPr>
          <p:spPr bwMode="auto">
            <a:xfrm>
              <a:off x="816" y="1828"/>
              <a:ext cx="192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79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8" name="Freeform 12"/>
            <p:cNvSpPr>
              <a:spLocks/>
            </p:cNvSpPr>
            <p:nvPr/>
          </p:nvSpPr>
          <p:spPr bwMode="auto">
            <a:xfrm>
              <a:off x="768" y="1900"/>
              <a:ext cx="240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36438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9" name="Text Box 13"/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OF</a:t>
              </a:r>
            </a:p>
          </p:txBody>
        </p:sp>
        <p:sp>
          <p:nvSpPr>
            <p:cNvPr id="64600" name="Text Box 14"/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ZF</a:t>
              </a:r>
            </a:p>
          </p:txBody>
        </p:sp>
        <p:sp>
          <p:nvSpPr>
            <p:cNvPr id="64601" name="Text Box 15"/>
            <p:cNvSpPr txBox="1">
              <a:spLocks noChangeArrowheads="1"/>
            </p:cNvSpPr>
            <p:nvPr/>
          </p:nvSpPr>
          <p:spPr bwMode="auto">
            <a:xfrm>
              <a:off x="1008" y="2045"/>
              <a:ext cx="21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SF</a:t>
              </a:r>
            </a:p>
          </p:txBody>
        </p:sp>
      </p:grpSp>
      <p:grpSp>
        <p:nvGrpSpPr>
          <p:cNvPr id="64516" name="Group 16"/>
          <p:cNvGrpSpPr>
            <a:grpSpLocks/>
          </p:cNvGrpSpPr>
          <p:nvPr/>
        </p:nvGrpSpPr>
        <p:grpSpPr bwMode="auto">
          <a:xfrm>
            <a:off x="9055100" y="2870290"/>
            <a:ext cx="749300" cy="787312"/>
            <a:chOff x="768" y="1756"/>
            <a:chExt cx="472" cy="495"/>
          </a:xfrm>
        </p:grpSpPr>
        <p:sp>
          <p:nvSpPr>
            <p:cNvPr id="64590" name="Freeform 17"/>
            <p:cNvSpPr>
              <a:spLocks/>
            </p:cNvSpPr>
            <p:nvPr/>
          </p:nvSpPr>
          <p:spPr bwMode="auto">
            <a:xfrm>
              <a:off x="864" y="1756"/>
              <a:ext cx="58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0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1" name="Freeform 18"/>
            <p:cNvSpPr>
              <a:spLocks/>
            </p:cNvSpPr>
            <p:nvPr/>
          </p:nvSpPr>
          <p:spPr bwMode="auto">
            <a:xfrm>
              <a:off x="816" y="1828"/>
              <a:ext cx="192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79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2" name="Freeform 19"/>
            <p:cNvSpPr>
              <a:spLocks/>
            </p:cNvSpPr>
            <p:nvPr/>
          </p:nvSpPr>
          <p:spPr bwMode="auto">
            <a:xfrm>
              <a:off x="768" y="1900"/>
              <a:ext cx="240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36438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93" name="Text Box 20"/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OF</a:t>
              </a:r>
            </a:p>
          </p:txBody>
        </p:sp>
        <p:sp>
          <p:nvSpPr>
            <p:cNvPr id="64594" name="Text Box 21"/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ZF</a:t>
              </a:r>
            </a:p>
          </p:txBody>
        </p:sp>
        <p:sp>
          <p:nvSpPr>
            <p:cNvPr id="64595" name="Text Box 22"/>
            <p:cNvSpPr txBox="1">
              <a:spLocks noChangeArrowheads="1"/>
            </p:cNvSpPr>
            <p:nvPr/>
          </p:nvSpPr>
          <p:spPr bwMode="auto">
            <a:xfrm>
              <a:off x="1008" y="2045"/>
              <a:ext cx="21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SF</a:t>
              </a:r>
            </a:p>
          </p:txBody>
        </p:sp>
      </p:grpSp>
      <p:grpSp>
        <p:nvGrpSpPr>
          <p:cNvPr id="64517" name="Group 23"/>
          <p:cNvGrpSpPr>
            <a:grpSpLocks/>
          </p:cNvGrpSpPr>
          <p:nvPr/>
        </p:nvGrpSpPr>
        <p:grpSpPr bwMode="auto">
          <a:xfrm>
            <a:off x="2744788" y="2870290"/>
            <a:ext cx="749300" cy="787312"/>
            <a:chOff x="768" y="1756"/>
            <a:chExt cx="471" cy="495"/>
          </a:xfrm>
        </p:grpSpPr>
        <p:sp>
          <p:nvSpPr>
            <p:cNvPr id="64584" name="Freeform 24"/>
            <p:cNvSpPr>
              <a:spLocks/>
            </p:cNvSpPr>
            <p:nvPr/>
          </p:nvSpPr>
          <p:spPr bwMode="auto">
            <a:xfrm>
              <a:off x="864" y="1756"/>
              <a:ext cx="58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0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5" name="Freeform 25"/>
            <p:cNvSpPr>
              <a:spLocks/>
            </p:cNvSpPr>
            <p:nvPr/>
          </p:nvSpPr>
          <p:spPr bwMode="auto">
            <a:xfrm>
              <a:off x="816" y="1828"/>
              <a:ext cx="192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79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6" name="Freeform 26"/>
            <p:cNvSpPr>
              <a:spLocks/>
            </p:cNvSpPr>
            <p:nvPr/>
          </p:nvSpPr>
          <p:spPr bwMode="auto">
            <a:xfrm>
              <a:off x="768" y="1900"/>
              <a:ext cx="240" cy="232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236438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7" name="Text Box 27"/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OF</a:t>
              </a:r>
            </a:p>
          </p:txBody>
        </p:sp>
        <p:sp>
          <p:nvSpPr>
            <p:cNvPr id="64588" name="Text Box 28"/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ZF</a:t>
              </a:r>
            </a:p>
          </p:txBody>
        </p:sp>
        <p:sp>
          <p:nvSpPr>
            <p:cNvPr id="64589" name="Text Box 29"/>
            <p:cNvSpPr txBox="1">
              <a:spLocks noChangeArrowheads="1"/>
            </p:cNvSpPr>
            <p:nvPr/>
          </p:nvSpPr>
          <p:spPr bwMode="auto">
            <a:xfrm>
              <a:off x="1008" y="2045"/>
              <a:ext cx="2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Helvetica" panose="020B0604020202020204" pitchFamily="34" charset="0"/>
                </a:rPr>
                <a:t>SF</a:t>
              </a:r>
            </a:p>
          </p:txBody>
        </p:sp>
      </p:grpSp>
      <p:sp>
        <p:nvSpPr>
          <p:cNvPr id="6451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算术逻辑单元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51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7899400" cy="2743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组合逻辑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对输入有连续的响应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由控制信号选择</a:t>
            </a:r>
            <a:r>
              <a:rPr lang="en-US" altLang="zh-CN" sz="2400" dirty="0" smtClean="0">
                <a:ea typeface="宋体" panose="02010600030101010101" pitchFamily="2" charset="-122"/>
              </a:rPr>
              <a:t>ALU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的功能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64520" name="Group 32"/>
          <p:cNvGrpSpPr>
            <a:grpSpLocks/>
          </p:cNvGrpSpPr>
          <p:nvPr/>
        </p:nvGrpSpPr>
        <p:grpSpPr bwMode="auto">
          <a:xfrm>
            <a:off x="1905001" y="1528764"/>
            <a:ext cx="2155825" cy="1755775"/>
            <a:chOff x="336" y="576"/>
            <a:chExt cx="1356" cy="1104"/>
          </a:xfrm>
        </p:grpSpPr>
        <p:grpSp>
          <p:nvGrpSpPr>
            <p:cNvPr id="64572" name="Group 33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77" name="Line 34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8" name="Line 35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579" name="Group 36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82" name="Freeform 37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8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U</a:t>
                  </a:r>
                </a:p>
              </p:txBody>
            </p:sp>
          </p:grpSp>
          <p:sp>
            <p:nvSpPr>
              <p:cNvPr id="64580" name="Line 39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1" name="Line 40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3" name="Rectangle 41"/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Y</a:t>
              </a:r>
            </a:p>
          </p:txBody>
        </p:sp>
        <p:sp>
          <p:nvSpPr>
            <p:cNvPr id="64574" name="Rectangle 42"/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4575" name="Rectangle 43"/>
            <p:cNvSpPr>
              <a:spLocks noChangeArrowheads="1"/>
            </p:cNvSpPr>
            <p:nvPr/>
          </p:nvSpPr>
          <p:spPr bwMode="auto">
            <a:xfrm>
              <a:off x="1200" y="1160"/>
              <a:ext cx="4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+</a:t>
              </a:r>
              <a:r>
                <a:rPr lang="en-US" altLang="zh-CN" sz="1800" dirty="0">
                  <a:latin typeface="Helvetica" panose="020B0604020202020204" pitchFamily="34" charset="0"/>
                </a:rPr>
                <a:t> Y</a:t>
              </a:r>
            </a:p>
          </p:txBody>
        </p:sp>
        <p:sp>
          <p:nvSpPr>
            <p:cNvPr id="64576" name="Rectangle 44"/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0</a:t>
              </a:r>
              <a:endParaRPr lang="en-US" altLang="zh-CN" sz="1700" dirty="0">
                <a:latin typeface="Helvetica" panose="020B0604020202020204" pitchFamily="34" charset="0"/>
              </a:endParaRPr>
            </a:p>
          </p:txBody>
        </p:sp>
      </p:grpSp>
      <p:grpSp>
        <p:nvGrpSpPr>
          <p:cNvPr id="64521" name="Group 45"/>
          <p:cNvGrpSpPr>
            <a:grpSpLocks/>
          </p:cNvGrpSpPr>
          <p:nvPr/>
        </p:nvGrpSpPr>
        <p:grpSpPr bwMode="auto">
          <a:xfrm>
            <a:off x="4038600" y="1528764"/>
            <a:ext cx="2076450" cy="1755775"/>
            <a:chOff x="336" y="576"/>
            <a:chExt cx="1306" cy="1104"/>
          </a:xfrm>
        </p:grpSpPr>
        <p:grpSp>
          <p:nvGrpSpPr>
            <p:cNvPr id="64560" name="Group 46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65" name="Line 47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6" name="Line 48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567" name="Group 49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70" name="Freeform 50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7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U</a:t>
                  </a:r>
                </a:p>
              </p:txBody>
            </p:sp>
          </p:grpSp>
          <p:sp>
            <p:nvSpPr>
              <p:cNvPr id="64568" name="Line 52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9" name="Line 53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61" name="Rectangle 54"/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Y</a:t>
              </a:r>
            </a:p>
          </p:txBody>
        </p:sp>
        <p:sp>
          <p:nvSpPr>
            <p:cNvPr id="64562" name="Rectangle 55"/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4563" name="Rectangle 56"/>
            <p:cNvSpPr>
              <a:spLocks noChangeArrowheads="1"/>
            </p:cNvSpPr>
            <p:nvPr/>
          </p:nvSpPr>
          <p:spPr bwMode="auto">
            <a:xfrm>
              <a:off x="1200" y="1160"/>
              <a:ext cx="44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-</a:t>
              </a:r>
              <a:r>
                <a:rPr lang="en-US" altLang="zh-CN" sz="1800" dirty="0">
                  <a:latin typeface="Helvetica" panose="020B0604020202020204" pitchFamily="34" charset="0"/>
                </a:rPr>
                <a:t> Y</a:t>
              </a:r>
            </a:p>
          </p:txBody>
        </p:sp>
        <p:sp>
          <p:nvSpPr>
            <p:cNvPr id="64564" name="Rectangle 57"/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1</a:t>
              </a:r>
            </a:p>
          </p:txBody>
        </p:sp>
      </p:grpSp>
      <p:grpSp>
        <p:nvGrpSpPr>
          <p:cNvPr id="64522" name="Group 58"/>
          <p:cNvGrpSpPr>
            <a:grpSpLocks/>
          </p:cNvGrpSpPr>
          <p:nvPr/>
        </p:nvGrpSpPr>
        <p:grpSpPr bwMode="auto">
          <a:xfrm>
            <a:off x="6172200" y="1528764"/>
            <a:ext cx="2184400" cy="1755775"/>
            <a:chOff x="336" y="576"/>
            <a:chExt cx="1374" cy="1104"/>
          </a:xfrm>
        </p:grpSpPr>
        <p:grpSp>
          <p:nvGrpSpPr>
            <p:cNvPr id="64548" name="Group 59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53" name="Line 60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4" name="Line 61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555" name="Group 62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58" name="Freeform 63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031" y="3004"/>
                  <a:ext cx="240" cy="4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Helvetica" panose="020B0604020202020204" pitchFamily="34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Helvetica" panose="020B0604020202020204" pitchFamily="34" charset="0"/>
                    </a:rPr>
                    <a:t>U</a:t>
                  </a:r>
                </a:p>
              </p:txBody>
            </p:sp>
          </p:grpSp>
          <p:sp>
            <p:nvSpPr>
              <p:cNvPr id="64556" name="Line 65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7" name="Line 66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49" name="Rectangle 67"/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Y</a:t>
              </a:r>
            </a:p>
          </p:txBody>
        </p:sp>
        <p:sp>
          <p:nvSpPr>
            <p:cNvPr id="64550" name="Rectangle 68"/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4551" name="Rectangle 69"/>
            <p:cNvSpPr>
              <a:spLocks noChangeArrowheads="1"/>
            </p:cNvSpPr>
            <p:nvPr/>
          </p:nvSpPr>
          <p:spPr bwMode="auto">
            <a:xfrm>
              <a:off x="1200" y="1160"/>
              <a:ext cx="5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 </a:t>
              </a:r>
              <a:r>
                <a:rPr lang="en-US" altLang="zh-CN" sz="20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&amp;</a:t>
              </a:r>
              <a:r>
                <a:rPr lang="en-US" altLang="zh-CN" sz="1800" dirty="0">
                  <a:latin typeface="Helvetica" panose="020B0604020202020204" pitchFamily="34" charset="0"/>
                </a:rPr>
                <a:t> Y</a:t>
              </a:r>
            </a:p>
          </p:txBody>
        </p:sp>
        <p:sp>
          <p:nvSpPr>
            <p:cNvPr id="64552" name="Rectangle 70"/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64523" name="Group 71"/>
          <p:cNvGrpSpPr>
            <a:grpSpLocks/>
          </p:cNvGrpSpPr>
          <p:nvPr/>
        </p:nvGrpSpPr>
        <p:grpSpPr bwMode="auto">
          <a:xfrm>
            <a:off x="8305801" y="1528764"/>
            <a:ext cx="2132013" cy="1755775"/>
            <a:chOff x="336" y="576"/>
            <a:chExt cx="1341" cy="1104"/>
          </a:xfrm>
        </p:grpSpPr>
        <p:grpSp>
          <p:nvGrpSpPr>
            <p:cNvPr id="64536" name="Group 72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41" name="Line 73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2" name="Line 74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543" name="Group 75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46" name="Freeform 76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Helvetica" panose="020B0604020202020204" pitchFamily="34" charset="0"/>
                    </a:rPr>
                    <a:t>U</a:t>
                  </a:r>
                </a:p>
              </p:txBody>
            </p:sp>
          </p:grpSp>
          <p:sp>
            <p:nvSpPr>
              <p:cNvPr id="64544" name="Line 78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5" name="Line 79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37" name="Rectangle 80"/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Y</a:t>
              </a:r>
              <a:endParaRPr lang="en-US" altLang="zh-CN" sz="1700" dirty="0">
                <a:latin typeface="Helvetica" panose="020B0604020202020204" pitchFamily="34" charset="0"/>
              </a:endParaRPr>
            </a:p>
          </p:txBody>
        </p:sp>
        <p:sp>
          <p:nvSpPr>
            <p:cNvPr id="64538" name="Rectangle 81"/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4539" name="Rectangle 82"/>
            <p:cNvSpPr>
              <a:spLocks noChangeArrowheads="1"/>
            </p:cNvSpPr>
            <p:nvPr/>
          </p:nvSpPr>
          <p:spPr bwMode="auto">
            <a:xfrm>
              <a:off x="1200" y="1160"/>
              <a:ext cx="47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700" dirty="0">
                  <a:latin typeface="Helvetica" panose="020B0604020202020204" pitchFamily="34" charset="0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^</a:t>
              </a:r>
              <a:r>
                <a:rPr lang="en-US" altLang="zh-CN" sz="1700" dirty="0">
                  <a:latin typeface="Helvetica" panose="020B0604020202020204" pitchFamily="34" charset="0"/>
                </a:rPr>
                <a:t> Y</a:t>
              </a:r>
            </a:p>
          </p:txBody>
        </p:sp>
        <p:sp>
          <p:nvSpPr>
            <p:cNvPr id="64540" name="Rectangle 83"/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Helvetica" panose="020B0604020202020204" pitchFamily="34" charset="0"/>
                </a:rPr>
                <a:t>3</a:t>
              </a:r>
            </a:p>
          </p:txBody>
        </p:sp>
      </p:grpSp>
      <p:grpSp>
        <p:nvGrpSpPr>
          <p:cNvPr id="64524" name="Group 84"/>
          <p:cNvGrpSpPr>
            <a:grpSpLocks/>
          </p:cNvGrpSpPr>
          <p:nvPr/>
        </p:nvGrpSpPr>
        <p:grpSpPr bwMode="auto">
          <a:xfrm>
            <a:off x="2478089" y="2138364"/>
            <a:ext cx="288925" cy="1074737"/>
            <a:chOff x="504" y="960"/>
            <a:chExt cx="182" cy="675"/>
          </a:xfrm>
        </p:grpSpPr>
        <p:sp>
          <p:nvSpPr>
            <p:cNvPr id="64534" name="Rectangle 85"/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A</a:t>
              </a:r>
            </a:p>
          </p:txBody>
        </p:sp>
        <p:sp>
          <p:nvSpPr>
            <p:cNvPr id="64535" name="Rectangle 86"/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B</a:t>
              </a:r>
            </a:p>
          </p:txBody>
        </p:sp>
      </p:grpSp>
      <p:grpSp>
        <p:nvGrpSpPr>
          <p:cNvPr id="64525" name="Group 87"/>
          <p:cNvGrpSpPr>
            <a:grpSpLocks/>
          </p:cNvGrpSpPr>
          <p:nvPr/>
        </p:nvGrpSpPr>
        <p:grpSpPr bwMode="auto">
          <a:xfrm>
            <a:off x="4614864" y="2138364"/>
            <a:ext cx="288925" cy="1074737"/>
            <a:chOff x="504" y="960"/>
            <a:chExt cx="182" cy="675"/>
          </a:xfrm>
        </p:grpSpPr>
        <p:sp>
          <p:nvSpPr>
            <p:cNvPr id="64532" name="Rectangle 88"/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A</a:t>
              </a:r>
            </a:p>
          </p:txBody>
        </p:sp>
        <p:sp>
          <p:nvSpPr>
            <p:cNvPr id="64533" name="Rectangle 89"/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B</a:t>
              </a:r>
            </a:p>
          </p:txBody>
        </p:sp>
      </p:grpSp>
      <p:grpSp>
        <p:nvGrpSpPr>
          <p:cNvPr id="64526" name="Group 90"/>
          <p:cNvGrpSpPr>
            <a:grpSpLocks/>
          </p:cNvGrpSpPr>
          <p:nvPr/>
        </p:nvGrpSpPr>
        <p:grpSpPr bwMode="auto">
          <a:xfrm>
            <a:off x="6751639" y="2138364"/>
            <a:ext cx="288925" cy="1074737"/>
            <a:chOff x="504" y="960"/>
            <a:chExt cx="182" cy="675"/>
          </a:xfrm>
        </p:grpSpPr>
        <p:sp>
          <p:nvSpPr>
            <p:cNvPr id="64530" name="Rectangle 91"/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A</a:t>
              </a:r>
            </a:p>
          </p:txBody>
        </p:sp>
        <p:sp>
          <p:nvSpPr>
            <p:cNvPr id="64531" name="Rectangle 92"/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B</a:t>
              </a:r>
            </a:p>
          </p:txBody>
        </p:sp>
      </p:grpSp>
      <p:grpSp>
        <p:nvGrpSpPr>
          <p:cNvPr id="64527" name="Group 93"/>
          <p:cNvGrpSpPr>
            <a:grpSpLocks/>
          </p:cNvGrpSpPr>
          <p:nvPr/>
        </p:nvGrpSpPr>
        <p:grpSpPr bwMode="auto">
          <a:xfrm>
            <a:off x="8886826" y="2138364"/>
            <a:ext cx="288925" cy="1074737"/>
            <a:chOff x="504" y="960"/>
            <a:chExt cx="182" cy="675"/>
          </a:xfrm>
        </p:grpSpPr>
        <p:sp>
          <p:nvSpPr>
            <p:cNvPr id="64528" name="Rectangle 94"/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A</a:t>
              </a:r>
            </a:p>
          </p:txBody>
        </p:sp>
        <p:sp>
          <p:nvSpPr>
            <p:cNvPr id="64529" name="Rectangle 95"/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/>
                <a:t>B</a:t>
              </a:r>
            </a:p>
          </p:txBody>
        </p:sp>
      </p:grpSp>
      <p:sp>
        <p:nvSpPr>
          <p:cNvPr id="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138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存储器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8279"/>
            <a:ext cx="8305800" cy="4191000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时钟寄存器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e.g.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程序计数器</a:t>
            </a:r>
            <a:r>
              <a:rPr lang="en-US" altLang="zh-CN" dirty="0" smtClean="0">
                <a:ea typeface="宋体" panose="02010600030101010101" pitchFamily="2" charset="-122"/>
              </a:rPr>
              <a:t>(PC),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条件码寄存器</a:t>
            </a:r>
            <a:r>
              <a:rPr lang="en-US" altLang="zh-CN" dirty="0" smtClean="0">
                <a:ea typeface="宋体" panose="02010600030101010101" pitchFamily="2" charset="-122"/>
              </a:rPr>
              <a:t>(CC)</a:t>
            </a: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存储单个位或字。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时钟信号控制寄存器加载输入值。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时钟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时钟是一个周期性的信号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时钟信号决定新值更新的时间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2" name="组合 19"/>
          <p:cNvGrpSpPr>
            <a:grpSpLocks/>
          </p:cNvGrpSpPr>
          <p:nvPr/>
        </p:nvGrpSpPr>
        <p:grpSpPr bwMode="auto">
          <a:xfrm>
            <a:off x="304800" y="5332413"/>
            <a:ext cx="8915400" cy="1141564"/>
            <a:chOff x="-304800" y="5280061"/>
            <a:chExt cx="8915400" cy="1141486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620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2506133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250267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59944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-304800" y="5280061"/>
              <a:ext cx="1473200" cy="40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时钟信号</a:t>
              </a:r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2465275" y="6019800"/>
              <a:ext cx="954107" cy="4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上升沿</a:t>
              </a:r>
              <a:endPara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cxnSp>
          <p:nvCxnSpPr>
            <p:cNvPr id="29" name="直接箭头连接符 26"/>
            <p:cNvCxnSpPr>
              <a:cxnSpLocks noChangeShapeType="1"/>
            </p:cNvCxnSpPr>
            <p:nvPr/>
          </p:nvCxnSpPr>
          <p:spPr bwMode="auto">
            <a:xfrm flipV="1">
              <a:off x="3024250" y="5486400"/>
              <a:ext cx="0" cy="3810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箭头连接符 27"/>
            <p:cNvCxnSpPr>
              <a:cxnSpLocks noChangeShapeType="1"/>
            </p:cNvCxnSpPr>
            <p:nvPr/>
          </p:nvCxnSpPr>
          <p:spPr bwMode="auto">
            <a:xfrm>
              <a:off x="3898075" y="5486400"/>
              <a:ext cx="0" cy="4572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3608275" y="6021464"/>
              <a:ext cx="954107" cy="4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+mn-lt"/>
                  <a:ea typeface="华文行楷" panose="02010800040101010101" pitchFamily="2" charset="-122"/>
                </a:rPr>
                <a:t>下降沿</a:t>
              </a:r>
              <a:endParaRPr lang="zh-CN" altLang="en-US" sz="2000" dirty="0">
                <a:latin typeface="+mn-lt"/>
                <a:ea typeface="华文行楷" panose="02010800040101010101" pitchFamily="2" charset="-122"/>
              </a:endParaRPr>
            </a:p>
          </p:txBody>
        </p:sp>
      </p:grpSp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6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9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存储器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8279"/>
            <a:ext cx="8610600" cy="4191000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随机访问存储器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e.g.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寄存器文件</a:t>
            </a:r>
            <a:r>
              <a:rPr lang="en-US" altLang="zh-CN" dirty="0" smtClean="0">
                <a:ea typeface="宋体" panose="02010600030101010101" pitchFamily="2" charset="-122"/>
              </a:rPr>
              <a:t>(RF),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指令存储器</a:t>
            </a:r>
            <a:r>
              <a:rPr lang="en-US" altLang="zh-CN" dirty="0" smtClean="0">
                <a:ea typeface="宋体" panose="02010600030101010101" pitchFamily="2" charset="-122"/>
              </a:rPr>
              <a:t>(IM)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和数据存储器</a:t>
            </a:r>
            <a:r>
              <a:rPr lang="en-US" altLang="zh-CN" dirty="0" smtClean="0">
                <a:ea typeface="宋体" panose="02010600030101010101" pitchFamily="2" charset="-122"/>
              </a:rPr>
              <a:t>(DM)</a:t>
            </a: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存储多个字。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用地址来选择该读或者该写哪个字。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7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寄存器操作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892426" y="1527176"/>
            <a:ext cx="14144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latin typeface="Helvetica" panose="020B0604020202020204" pitchFamily="34" charset="0"/>
              </a:rPr>
              <a:t>State = x</a:t>
            </a:r>
          </a:p>
        </p:txBody>
      </p:sp>
      <p:grpSp>
        <p:nvGrpSpPr>
          <p:cNvPr id="68613" name="Group 6"/>
          <p:cNvGrpSpPr>
            <a:grpSpLocks/>
          </p:cNvGrpSpPr>
          <p:nvPr/>
        </p:nvGrpSpPr>
        <p:grpSpPr bwMode="auto">
          <a:xfrm>
            <a:off x="5638800" y="1524001"/>
            <a:ext cx="1447800" cy="1292225"/>
            <a:chOff x="3024" y="820"/>
            <a:chExt cx="910" cy="812"/>
          </a:xfrm>
        </p:grpSpPr>
        <p:sp>
          <p:nvSpPr>
            <p:cNvPr id="68627" name="Freeform 7"/>
            <p:cNvSpPr>
              <a:spLocks/>
            </p:cNvSpPr>
            <p:nvPr/>
          </p:nvSpPr>
          <p:spPr bwMode="auto">
            <a:xfrm>
              <a:off x="3024" y="134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40 w 432"/>
                <a:gd name="T3" fmla="*/ 288 h 288"/>
                <a:gd name="T4" fmla="*/ 240 w 432"/>
                <a:gd name="T5" fmla="*/ 0 h 288"/>
                <a:gd name="T6" fmla="*/ 432 w 4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Rectangle 8"/>
            <p:cNvSpPr>
              <a:spLocks noChangeArrowheads="1"/>
            </p:cNvSpPr>
            <p:nvPr/>
          </p:nvSpPr>
          <p:spPr bwMode="auto">
            <a:xfrm>
              <a:off x="3070" y="820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Helvetica" panose="020B0604020202020204" pitchFamily="34" charset="0"/>
                </a:rPr>
                <a:t>Rising</a:t>
              </a:r>
            </a:p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Helvetica" panose="020B0604020202020204" pitchFamily="34" charset="0"/>
                </a:rPr>
                <a:t>clock</a:t>
              </a:r>
            </a:p>
          </p:txBody>
        </p:sp>
      </p:grpSp>
      <p:sp>
        <p:nvSpPr>
          <p:cNvPr id="68614" name="Rectangle 10"/>
          <p:cNvSpPr>
            <a:spLocks noChangeArrowheads="1"/>
          </p:cNvSpPr>
          <p:nvPr/>
        </p:nvSpPr>
        <p:spPr bwMode="auto">
          <a:xfrm>
            <a:off x="3629025" y="2060576"/>
            <a:ext cx="16208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latin typeface="Helvetica" panose="020B0604020202020204" pitchFamily="34" charset="0"/>
              </a:rPr>
              <a:t>Output = x</a:t>
            </a:r>
          </a:p>
        </p:txBody>
      </p:sp>
      <p:sp>
        <p:nvSpPr>
          <p:cNvPr id="68615" name="Rectangle 11"/>
          <p:cNvSpPr>
            <a:spLocks noChangeArrowheads="1"/>
          </p:cNvSpPr>
          <p:nvPr/>
        </p:nvSpPr>
        <p:spPr bwMode="auto">
          <a:xfrm>
            <a:off x="1968501" y="2060576"/>
            <a:ext cx="13811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2400" dirty="0">
                <a:latin typeface="Helvetica" panose="020B0604020202020204" pitchFamily="34" charset="0"/>
              </a:rPr>
              <a:t>Input = y</a:t>
            </a:r>
          </a:p>
        </p:txBody>
      </p:sp>
      <p:sp>
        <p:nvSpPr>
          <p:cNvPr id="68616" name="AutoShape 12"/>
          <p:cNvSpPr>
            <a:spLocks noChangeArrowheads="1"/>
          </p:cNvSpPr>
          <p:nvPr/>
        </p:nvSpPr>
        <p:spPr bwMode="auto">
          <a:xfrm>
            <a:off x="2892425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2400">
              <a:latin typeface="Helvetica" panose="020B0604020202020204" pitchFamily="34" charset="0"/>
            </a:endParaRPr>
          </a:p>
        </p:txBody>
      </p:sp>
      <p:sp>
        <p:nvSpPr>
          <p:cNvPr id="68617" name="AutoShape 13"/>
          <p:cNvSpPr>
            <a:spLocks noChangeArrowheads="1"/>
          </p:cNvSpPr>
          <p:nvPr/>
        </p:nvSpPr>
        <p:spPr bwMode="auto">
          <a:xfrm>
            <a:off x="3579813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2400">
              <a:latin typeface="Helvetica" panose="020B0604020202020204" pitchFamily="34" charset="0"/>
            </a:endParaRPr>
          </a:p>
        </p:txBody>
      </p:sp>
      <p:sp>
        <p:nvSpPr>
          <p:cNvPr id="68618" name="Rectangle 14"/>
          <p:cNvSpPr>
            <a:spLocks noChangeArrowheads="1"/>
          </p:cNvSpPr>
          <p:nvPr/>
        </p:nvSpPr>
        <p:spPr bwMode="auto">
          <a:xfrm>
            <a:off x="3349625" y="1984376"/>
            <a:ext cx="230188" cy="1298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928" tIns="47965" rIns="95928" bIns="47965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100" dirty="0">
                <a:latin typeface="Helvetica" panose="020B0604020202020204" pitchFamily="34" charset="0"/>
              </a:rPr>
              <a:t>x</a:t>
            </a:r>
          </a:p>
        </p:txBody>
      </p:sp>
      <p:grpSp>
        <p:nvGrpSpPr>
          <p:cNvPr id="68619" name="Group 17"/>
          <p:cNvGrpSpPr>
            <a:grpSpLocks/>
          </p:cNvGrpSpPr>
          <p:nvPr/>
        </p:nvGrpSpPr>
        <p:grpSpPr bwMode="auto">
          <a:xfrm>
            <a:off x="7699375" y="1527176"/>
            <a:ext cx="2357438" cy="1755775"/>
            <a:chOff x="3885" y="960"/>
            <a:chExt cx="1483" cy="1104"/>
          </a:xfrm>
        </p:grpSpPr>
        <p:sp>
          <p:nvSpPr>
            <p:cNvPr id="68622" name="Rectangle 18"/>
            <p:cNvSpPr>
              <a:spLocks noChangeArrowheads="1"/>
            </p:cNvSpPr>
            <p:nvPr/>
          </p:nvSpPr>
          <p:spPr bwMode="auto">
            <a:xfrm>
              <a:off x="3885" y="960"/>
              <a:ext cx="89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Helvetica" panose="020B0604020202020204" pitchFamily="34" charset="0"/>
                </a:rPr>
                <a:t>State = y</a:t>
              </a:r>
            </a:p>
          </p:txBody>
        </p:sp>
        <p:sp>
          <p:nvSpPr>
            <p:cNvPr id="68623" name="Rectangle 19"/>
            <p:cNvSpPr>
              <a:spLocks noChangeArrowheads="1"/>
            </p:cNvSpPr>
            <p:nvPr/>
          </p:nvSpPr>
          <p:spPr bwMode="auto">
            <a:xfrm>
              <a:off x="4349" y="1296"/>
              <a:ext cx="101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Helvetica" panose="020B0604020202020204" pitchFamily="34" charset="0"/>
                </a:rPr>
                <a:t>Output = y</a:t>
              </a:r>
            </a:p>
          </p:txBody>
        </p:sp>
        <p:sp>
          <p:nvSpPr>
            <p:cNvPr id="68624" name="AutoShape 20"/>
            <p:cNvSpPr>
              <a:spLocks noChangeArrowheads="1"/>
            </p:cNvSpPr>
            <p:nvPr/>
          </p:nvSpPr>
          <p:spPr bwMode="auto">
            <a:xfrm>
              <a:off x="3885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2400">
                <a:latin typeface="Helvetica" panose="020B0604020202020204" pitchFamily="34" charset="0"/>
              </a:endParaRPr>
            </a:p>
          </p:txBody>
        </p:sp>
        <p:sp>
          <p:nvSpPr>
            <p:cNvPr id="68625" name="AutoShape 21"/>
            <p:cNvSpPr>
              <a:spLocks noChangeArrowheads="1"/>
            </p:cNvSpPr>
            <p:nvPr/>
          </p:nvSpPr>
          <p:spPr bwMode="auto">
            <a:xfrm>
              <a:off x="4317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2400">
                <a:latin typeface="Helvetica" panose="020B0604020202020204" pitchFamily="34" charset="0"/>
              </a:endParaRPr>
            </a:p>
          </p:txBody>
        </p:sp>
        <p:sp>
          <p:nvSpPr>
            <p:cNvPr id="68626" name="Rectangle 22"/>
            <p:cNvSpPr>
              <a:spLocks noChangeArrowheads="1"/>
            </p:cNvSpPr>
            <p:nvPr/>
          </p:nvSpPr>
          <p:spPr bwMode="auto">
            <a:xfrm>
              <a:off x="4173" y="1248"/>
              <a:ext cx="144" cy="81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100" dirty="0">
                  <a:latin typeface="Helvetica" panose="020B0604020202020204" pitchFamily="34" charset="0"/>
                </a:rPr>
                <a:t>y</a:t>
              </a:r>
            </a:p>
          </p:txBody>
        </p:sp>
      </p:grpSp>
      <p:sp>
        <p:nvSpPr>
          <p:cNvPr id="68620" name="右箭头 22"/>
          <p:cNvSpPr>
            <a:spLocks noChangeArrowheads="1"/>
          </p:cNvSpPr>
          <p:nvPr/>
        </p:nvSpPr>
        <p:spPr bwMode="auto">
          <a:xfrm>
            <a:off x="4953000" y="2362200"/>
            <a:ext cx="596900" cy="484188"/>
          </a:xfrm>
          <a:prstGeom prst="rightArrow">
            <a:avLst>
              <a:gd name="adj1" fmla="val 50000"/>
              <a:gd name="adj2" fmla="val 50002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2400">
              <a:latin typeface="Helvetica" panose="020B0604020202020204" pitchFamily="34" charset="0"/>
            </a:endParaRPr>
          </a:p>
        </p:txBody>
      </p:sp>
      <p:sp>
        <p:nvSpPr>
          <p:cNvPr id="68621" name="右箭头 23"/>
          <p:cNvSpPr>
            <a:spLocks noChangeArrowheads="1"/>
          </p:cNvSpPr>
          <p:nvPr/>
        </p:nvSpPr>
        <p:spPr bwMode="auto">
          <a:xfrm>
            <a:off x="6946900" y="2335214"/>
            <a:ext cx="520700" cy="484187"/>
          </a:xfrm>
          <a:prstGeom prst="rightArrow">
            <a:avLst>
              <a:gd name="adj1" fmla="val 50000"/>
              <a:gd name="adj2" fmla="val 4999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2400">
              <a:latin typeface="Helvetica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0893" y="3650125"/>
            <a:ext cx="939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存储数据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大多数时候，寄存器保持稳定状态，产生的输出等于它当前的状态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当时钟信号产生一个上升沿时，输入信号加载到寄存器中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8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8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华文行楷" panose="02010800040101010101" pitchFamily="2" charset="-122"/>
              </a:rPr>
              <a:t>寄存器文件</a:t>
            </a:r>
            <a:endParaRPr lang="en-US" altLang="zh-CN" dirty="0" smtClean="0"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6576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 smtClean="0">
                <a:ea typeface="华文行楷" panose="02010800040101010101" pitchFamily="2" charset="-122"/>
              </a:rPr>
              <a:t>寄存器文件</a:t>
            </a:r>
            <a:endParaRPr lang="en-US" altLang="zh-CN" sz="24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000" dirty="0" smtClean="0">
                <a:ea typeface="华文行楷" panose="02010800040101010101" pitchFamily="2" charset="-122"/>
              </a:rPr>
              <a:t>寄存器的标识作为地址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2">
              <a:spcBef>
                <a:spcPct val="0"/>
              </a:spcBef>
              <a:defRPr/>
            </a:pPr>
            <a:r>
              <a:rPr lang="zh-CN" altLang="en-US" sz="1800" dirty="0" smtClean="0">
                <a:ea typeface="华文行楷" panose="02010800040101010101" pitchFamily="2" charset="-122"/>
              </a:rPr>
              <a:t>当寄存器</a:t>
            </a:r>
            <a:r>
              <a:rPr lang="en-US" altLang="zh-CN" sz="1800" dirty="0" smtClean="0">
                <a:ea typeface="华文行楷" panose="02010800040101010101" pitchFamily="2" charset="-122"/>
              </a:rPr>
              <a:t>ID</a:t>
            </a:r>
            <a:r>
              <a:rPr lang="zh-CN" altLang="en-US" sz="1800" dirty="0" smtClean="0">
                <a:ea typeface="华文行楷" panose="02010800040101010101" pitchFamily="2" charset="-122"/>
              </a:rPr>
              <a:t>为</a:t>
            </a:r>
            <a:r>
              <a:rPr lang="en-US" altLang="zh-CN" sz="1800" dirty="0" smtClean="0">
                <a:ea typeface="华文行楷" panose="02010800040101010101" pitchFamily="2" charset="-122"/>
              </a:rPr>
              <a:t>0xf</a:t>
            </a:r>
            <a:r>
              <a:rPr lang="zh-CN" altLang="en-US" sz="1800" dirty="0" smtClean="0">
                <a:ea typeface="华文行楷" panose="02010800040101010101" pitchFamily="2" charset="-122"/>
              </a:rPr>
              <a:t>时，表示不使用寄存器</a:t>
            </a:r>
            <a:r>
              <a:rPr lang="en-US" altLang="zh-CN" sz="1800" dirty="0" smtClean="0">
                <a:ea typeface="华文行楷" panose="02010800040101010101" pitchFamily="2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400" dirty="0" smtClean="0">
                <a:ea typeface="华文行楷" panose="02010800040101010101" pitchFamily="2" charset="-122"/>
              </a:rPr>
              <a:t>多个端口</a:t>
            </a:r>
            <a:endParaRPr lang="en-US" altLang="zh-CN" sz="2400" dirty="0" smtClean="0"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000" dirty="0" smtClean="0">
                <a:ea typeface="华文行楷" panose="02010800040101010101" pitchFamily="2" charset="-122"/>
              </a:rPr>
              <a:t>允许同时读写多个字</a:t>
            </a:r>
            <a:endParaRPr lang="en-US" altLang="zh-CN" sz="2000" dirty="0" smtClean="0">
              <a:ea typeface="华文行楷" panose="02010800040101010101" pitchFamily="2" charset="-122"/>
            </a:endParaRPr>
          </a:p>
          <a:p>
            <a:pPr lvl="2">
              <a:spcBef>
                <a:spcPct val="0"/>
              </a:spcBef>
              <a:defRPr/>
            </a:pPr>
            <a:r>
              <a:rPr lang="zh-CN" altLang="en-US" sz="1800" dirty="0" smtClean="0">
                <a:ea typeface="华文行楷" panose="02010800040101010101" pitchFamily="2" charset="-122"/>
              </a:rPr>
              <a:t>每一个都有单独的地址和数据输入</a:t>
            </a:r>
            <a:r>
              <a:rPr lang="en-US" altLang="zh-CN" sz="1800" dirty="0" smtClean="0">
                <a:ea typeface="华文行楷" panose="02010800040101010101" pitchFamily="2" charset="-122"/>
              </a:rPr>
              <a:t>/</a:t>
            </a:r>
            <a:r>
              <a:rPr lang="zh-CN" altLang="en-US" sz="1800" dirty="0" smtClean="0">
                <a:ea typeface="华文行楷" panose="02010800040101010101" pitchFamily="2" charset="-122"/>
              </a:rPr>
              <a:t>输出</a:t>
            </a:r>
            <a:endParaRPr lang="en-US" altLang="zh-CN" sz="1800" dirty="0">
              <a:ea typeface="华文行楷" panose="02010800040101010101" pitchFamily="2" charset="-122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847080" y="1731964"/>
            <a:ext cx="4736183" cy="2154237"/>
            <a:chOff x="1458" y="672"/>
            <a:chExt cx="2980" cy="135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448" y="720"/>
              <a:ext cx="969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+mn-lt"/>
                  <a:ea typeface="华文行楷" panose="02010800040101010101" pitchFamily="2" charset="-122"/>
                </a:rPr>
                <a:t>寄存器文件</a:t>
              </a:r>
              <a:endParaRPr lang="en-US" altLang="zh-CN" sz="1500" dirty="0">
                <a:latin typeface="+mn-lt"/>
                <a:ea typeface="华文行楷" panose="02010800040101010101" pitchFamily="2" charset="-122"/>
              </a:endParaRP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448" y="789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441" y="1460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3161" y="1104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W</a:t>
              </a:r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3640" y="110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dstW</a:t>
              </a: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srcA</a:t>
              </a: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rot="16200000" flipV="1">
              <a:off x="3616" y="97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rot="16200000" flipV="1">
              <a:off x="3591" y="116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valA</a:t>
              </a: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srcB</a:t>
              </a: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+mn-lt"/>
                  <a:ea typeface="华文行楷" panose="02010800040101010101" pitchFamily="2" charset="-122"/>
                </a:rPr>
                <a:t>valB</a:t>
              </a: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3592" y="91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+mn-lt"/>
                  <a:ea typeface="华文行楷" panose="02010800040101010101" pitchFamily="2" charset="-122"/>
                </a:rPr>
                <a:t>valW</a:t>
              </a:r>
              <a:endParaRPr lang="en-US" altLang="zh-CN" sz="1800" dirty="0">
                <a:latin typeface="+mn-lt"/>
                <a:ea typeface="华文行楷" panose="02010800040101010101" pitchFamily="2" charset="-122"/>
              </a:endParaRP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1458" y="1035"/>
              <a:ext cx="106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00" dirty="0" smtClean="0">
                  <a:latin typeface="+mn-lt"/>
                  <a:ea typeface="华文行楷" panose="02010800040101010101" pitchFamily="2" charset="-122"/>
                </a:rPr>
                <a:t>读端口</a:t>
              </a:r>
              <a:endParaRPr lang="en-US" altLang="zh-CN" sz="1800" dirty="0">
                <a:latin typeface="+mn-lt"/>
                <a:ea typeface="华文行楷" panose="02010800040101010101" pitchFamily="2" charset="-122"/>
              </a:endParaRP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880" y="1068"/>
              <a:ext cx="55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00" dirty="0" smtClean="0">
                  <a:latin typeface="+mn-lt"/>
                  <a:ea typeface="华文行楷" panose="02010800040101010101" pitchFamily="2" charset="-122"/>
                </a:rPr>
                <a:t>写端口</a:t>
              </a:r>
              <a:endParaRPr lang="en-US" altLang="zh-CN" sz="1800" dirty="0">
                <a:latin typeface="+mn-lt"/>
                <a:ea typeface="华文行楷" panose="02010800040101010101" pitchFamily="2" charset="-122"/>
              </a:endParaRPr>
            </a:p>
          </p:txBody>
        </p:sp>
        <p:sp>
          <p:nvSpPr>
            <p:cNvPr id="14359" name="Rectangle 24"/>
            <p:cNvSpPr>
              <a:spLocks noChangeArrowheads="1"/>
            </p:cNvSpPr>
            <p:nvPr/>
          </p:nvSpPr>
          <p:spPr bwMode="auto">
            <a:xfrm>
              <a:off x="3024" y="1791"/>
              <a:ext cx="42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latin typeface="+mn-lt"/>
                  <a:ea typeface="华文行楷" panose="02010800040101010101" pitchFamily="2" charset="-122"/>
                </a:rPr>
                <a:t>Clock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 flipH="1" flipV="1">
              <a:off x="3225" y="169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行楷" panose="020108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89148" y="2351561"/>
            <a:ext cx="1679575" cy="915988"/>
            <a:chOff x="6854825" y="2105025"/>
            <a:chExt cx="1679575" cy="915988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54825" y="2105025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eax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6854825" y="2333625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%ecx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6854825" y="2562225"/>
              <a:ext cx="839788" cy="2301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edx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854825" y="2792413"/>
              <a:ext cx="839788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ebx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7694613" y="2105025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esi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694613" y="2333625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%edi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7694613" y="2562225"/>
              <a:ext cx="839787" cy="2301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esp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7694613" y="2792413"/>
              <a:ext cx="839787" cy="2286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39" tIns="47969" rIns="95939" bIns="47969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ebp</a:t>
              </a:r>
              <a:endPara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8686800" y="1769303"/>
            <a:ext cx="3505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行楷" panose="02010800040101010101" pitchFamily="2" charset="-122"/>
              </a:rPr>
              <a:t>程序寄存器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5600" y="6172200"/>
            <a:ext cx="172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9</a:t>
            </a:r>
            <a:endParaRPr lang="en-US" altLang="zh-CN" sz="1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40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9050">
          <a:solidFill>
            <a:schemeClr val="folHlink"/>
          </a:solidFill>
          <a:miter lim="800000"/>
          <a:headEnd/>
          <a:tailEnd type="none" w="sm" len="sm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45761" tIns="45761" rIns="45761" bIns="45761"/>
      <a:lstStyle>
        <a:defPPr>
          <a:lnSpc>
            <a:spcPct val="90000"/>
          </a:lnSpc>
          <a:spcBef>
            <a:spcPct val="50000"/>
          </a:spcBef>
          <a:buFontTx/>
          <a:buNone/>
          <a:defRPr sz="2000" dirty="0">
            <a:latin typeface="Helvetica" panose="020B0604020202020204" pitchFamily="34" charset="0"/>
            <a:ea typeface="宋体" panose="02010600030101010101" pitchFamily="2" charset="-122"/>
          </a:defRPr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9050">
          <a:solidFill>
            <a:schemeClr val="folHlink"/>
          </a:solidFill>
          <a:miter lim="800000"/>
          <a:headEnd/>
          <a:tailEnd type="none" w="sm" len="sm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45761" tIns="45761" rIns="45761" bIns="45761"/>
      <a:lstStyle>
        <a:defPPr>
          <a:lnSpc>
            <a:spcPct val="90000"/>
          </a:lnSpc>
          <a:spcBef>
            <a:spcPct val="50000"/>
          </a:spcBef>
          <a:buFontTx/>
          <a:buNone/>
          <a:defRPr sz="2000" dirty="0">
            <a:latin typeface="Helvetica" panose="020B0604020202020204" pitchFamily="34" charset="0"/>
            <a:ea typeface="宋体" panose="02010600030101010101" pitchFamily="2" charset="-122"/>
          </a:defRPr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9050">
          <a:solidFill>
            <a:schemeClr val="folHlink"/>
          </a:solidFill>
          <a:miter lim="800000"/>
          <a:headEnd/>
          <a:tailEnd type="none" w="sm" len="sm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45761" tIns="45761" rIns="45761" bIns="45761"/>
      <a:lstStyle>
        <a:defPPr>
          <a:lnSpc>
            <a:spcPct val="90000"/>
          </a:lnSpc>
          <a:spcBef>
            <a:spcPct val="50000"/>
          </a:spcBef>
          <a:buFontTx/>
          <a:buNone/>
          <a:defRPr sz="2000" dirty="0">
            <a:latin typeface="Helvetica" panose="020B0604020202020204" pitchFamily="34" charset="0"/>
            <a:ea typeface="宋体" panose="02010600030101010101" pitchFamily="2" charset="-122"/>
          </a:defRPr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9050">
          <a:solidFill>
            <a:schemeClr val="folHlink"/>
          </a:solidFill>
          <a:miter lim="800000"/>
          <a:headEnd/>
          <a:tailEnd type="none" w="sm" len="sm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45761" tIns="45761" rIns="45761" bIns="45761"/>
      <a:lstStyle>
        <a:defPPr>
          <a:lnSpc>
            <a:spcPct val="90000"/>
          </a:lnSpc>
          <a:spcBef>
            <a:spcPct val="50000"/>
          </a:spcBef>
          <a:buFontTx/>
          <a:buNone/>
          <a:defRPr sz="2000" dirty="0">
            <a:latin typeface="Helvetica" panose="020B0604020202020204" pitchFamily="34" charset="0"/>
            <a:ea typeface="宋体" panose="02010600030101010101" pitchFamily="2" charset="-122"/>
          </a:defRPr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2029</Words>
  <Application>Microsoft Office PowerPoint</Application>
  <PresentationFormat>宽屏</PresentationFormat>
  <Paragraphs>528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等线</vt:lpstr>
      <vt:lpstr>等线 Light</vt:lpstr>
      <vt:lpstr>华文行楷</vt:lpstr>
      <vt:lpstr>宋体</vt:lpstr>
      <vt:lpstr>Arial</vt:lpstr>
      <vt:lpstr>Comic Sans MS</vt:lpstr>
      <vt:lpstr>Courier New</vt:lpstr>
      <vt:lpstr>Helvetica</vt:lpstr>
      <vt:lpstr>Symbol</vt:lpstr>
      <vt:lpstr>Times New Roman</vt:lpstr>
      <vt:lpstr>Verdana</vt:lpstr>
      <vt:lpstr>Wingdings</vt:lpstr>
      <vt:lpstr>Office 主题​​</vt:lpstr>
      <vt:lpstr>icfp99</vt:lpstr>
      <vt:lpstr>1_icfp99</vt:lpstr>
      <vt:lpstr>2_icfp99</vt:lpstr>
      <vt:lpstr>5_icfp99</vt:lpstr>
      <vt:lpstr>6_icfp99</vt:lpstr>
      <vt:lpstr>7_icfp99</vt:lpstr>
      <vt:lpstr>8_icfp99</vt:lpstr>
      <vt:lpstr>9_icfp99</vt:lpstr>
      <vt:lpstr>10_icfp99</vt:lpstr>
      <vt:lpstr>Logical Design  逻辑设计</vt:lpstr>
      <vt:lpstr>逻辑门</vt:lpstr>
      <vt:lpstr>数字电路的种类</vt:lpstr>
      <vt:lpstr>位级多路复用器</vt:lpstr>
      <vt:lpstr>算术逻辑单元</vt:lpstr>
      <vt:lpstr>存储器</vt:lpstr>
      <vt:lpstr>存储器</vt:lpstr>
      <vt:lpstr>寄存器操作</vt:lpstr>
      <vt:lpstr>寄存器文件</vt:lpstr>
      <vt:lpstr>数据存储器</vt:lpstr>
      <vt:lpstr>Y86 Sequential Implementation Y86的顺序实现</vt:lpstr>
      <vt:lpstr>指令执行的六个阶段</vt:lpstr>
      <vt:lpstr>顺序实现中的计算：整数运算指令opl</vt:lpstr>
      <vt:lpstr>PowerPoint 演示文稿</vt:lpstr>
      <vt:lpstr>顺序实现中的计算: 跳转指令jumps</vt:lpstr>
      <vt:lpstr>SEQ 组件</vt:lpstr>
      <vt:lpstr>SEQ 组件</vt:lpstr>
      <vt:lpstr>周期3的结束</vt:lpstr>
      <vt:lpstr>周期3的结束</vt:lpstr>
      <vt:lpstr>周期4的开始</vt:lpstr>
      <vt:lpstr>周期4的开始</vt:lpstr>
      <vt:lpstr>取指阶段</vt:lpstr>
      <vt:lpstr>译码与回写阶段</vt:lpstr>
      <vt:lpstr>执行阶段</vt:lpstr>
      <vt:lpstr>访存阶段</vt:lpstr>
      <vt:lpstr>PC更新阶段</vt:lpstr>
      <vt:lpstr>PC 更新</vt:lpstr>
      <vt:lpstr>Thank you!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 &amp; HCL 逻辑设计与硬件控制语言</dc:title>
  <dc:creator>Zhengpeng Xiang</dc:creator>
  <cp:lastModifiedBy>Zhengpeng Xiang</cp:lastModifiedBy>
  <cp:revision>82</cp:revision>
  <dcterms:created xsi:type="dcterms:W3CDTF">2016-10-29T11:29:03Z</dcterms:created>
  <dcterms:modified xsi:type="dcterms:W3CDTF">2016-10-30T04:43:10Z</dcterms:modified>
</cp:coreProperties>
</file>