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5" r:id="rId14"/>
    <p:sldId id="276" r:id="rId15"/>
    <p:sldId id="278" r:id="rId16"/>
    <p:sldId id="279" r:id="rId17"/>
    <p:sldId id="284" r:id="rId18"/>
    <p:sldId id="285" r:id="rId19"/>
    <p:sldId id="280" r:id="rId20"/>
    <p:sldId id="281" r:id="rId21"/>
    <p:sldId id="282" r:id="rId22"/>
    <p:sldId id="277" r:id="rId23"/>
    <p:sldId id="273"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n" initials="a" lastIdx="0" clrIdx="0">
    <p:extLst>
      <p:ext uri="{19B8F6BF-5375-455C-9EA6-DF929625EA0E}">
        <p15:presenceInfo xmlns:p15="http://schemas.microsoft.com/office/powerpoint/2012/main" userId="admi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0BB06-0DB0-40E6-9E59-9C9D238E56B6}" type="datetimeFigureOut">
              <a:rPr lang="zh-CN" altLang="en-US" smtClean="0"/>
              <a:t>2016/9/16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6004B-AB08-42F9-B502-EFD7C4433C6B}" type="slidenum">
              <a:rPr lang="zh-CN" altLang="en-US" smtClean="0"/>
              <a:t>‹#›</a:t>
            </a:fld>
            <a:endParaRPr lang="zh-CN" altLang="en-US"/>
          </a:p>
        </p:txBody>
      </p:sp>
    </p:spTree>
    <p:extLst>
      <p:ext uri="{BB962C8B-B14F-4D97-AF65-F5344CB8AC3E}">
        <p14:creationId xmlns:p14="http://schemas.microsoft.com/office/powerpoint/2010/main" val="37079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F6004B-AB08-42F9-B502-EFD7C4433C6B}" type="slidenum">
              <a:rPr lang="zh-CN" altLang="en-US" smtClean="0"/>
              <a:t>14</a:t>
            </a:fld>
            <a:endParaRPr lang="zh-CN" altLang="en-US"/>
          </a:p>
        </p:txBody>
      </p:sp>
    </p:spTree>
    <p:extLst>
      <p:ext uri="{BB962C8B-B14F-4D97-AF65-F5344CB8AC3E}">
        <p14:creationId xmlns:p14="http://schemas.microsoft.com/office/powerpoint/2010/main" val="39783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96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Date Placeholder 2"/>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370560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2902345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18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712098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19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243147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346855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12448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256950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260891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92230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380718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61242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144601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326893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BFBD773-93A9-465C-8476-C4B349C08183}" type="datetimeFigureOut">
              <a:rPr lang="zh-CN" altLang="en-US" smtClean="0"/>
              <a:t>2016/9/16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301754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BFBD773-93A9-465C-8476-C4B349C08183}" type="datetimeFigureOut">
              <a:rPr lang="zh-CN" altLang="en-US" smtClean="0"/>
              <a:t>2016/9/16</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1436FD-BCD4-4632-B51A-5DA029A1BFB2}" type="slidenum">
              <a:rPr lang="zh-CN" altLang="en-US" smtClean="0"/>
              <a:t>‹#›</a:t>
            </a:fld>
            <a:endParaRPr lang="zh-CN" altLang="en-US"/>
          </a:p>
        </p:txBody>
      </p:sp>
    </p:spTree>
    <p:extLst>
      <p:ext uri="{BB962C8B-B14F-4D97-AF65-F5344CB8AC3E}">
        <p14:creationId xmlns:p14="http://schemas.microsoft.com/office/powerpoint/2010/main" val="46753974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2.xml"/><Relationship Id="rId2" Type="http://schemas.openxmlformats.org/officeDocument/2006/relationships/slide" Target="slide19.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24.xml"/><Relationship Id="rId4" Type="http://schemas.openxmlformats.org/officeDocument/2006/relationships/slide" Target="slide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26032;&#24314;%20Microsoft%20Word%20&#25991;&#26723;%20(2).docx" TargetMode="External"/><Relationship Id="rId2" Type="http://schemas.openxmlformats.org/officeDocument/2006/relationships/hyperlink" Target="http://baike.baidu.com/view/1219.ht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矩形 2"/>
          <p:cNvSpPr/>
          <p:nvPr/>
        </p:nvSpPr>
        <p:spPr>
          <a:xfrm>
            <a:off x="2602523" y="1996663"/>
            <a:ext cx="7202658" cy="3785159"/>
          </a:xfrm>
          <a:prstGeom prst="rect">
            <a:avLst/>
          </a:prstGeom>
          <a:ln>
            <a:noFill/>
          </a:ln>
        </p:spPr>
        <p:style>
          <a:lnRef idx="2">
            <a:schemeClr val="dk1"/>
          </a:lnRef>
          <a:fillRef idx="1">
            <a:schemeClr val="lt1"/>
          </a:fillRef>
          <a:effectRef idx="0">
            <a:schemeClr val="dk1"/>
          </a:effectRef>
          <a:fontRef idx="minor">
            <a:schemeClr val="dk1"/>
          </a:fontRef>
        </p:style>
        <p:txBody>
          <a:bodyPr wrap="none" lIns="91440" tIns="45720" rIns="91440" bIns="45720">
            <a:prstTxWarp prst="textArchUp">
              <a:avLst/>
            </a:prstTxWarp>
            <a:spAutoFit/>
          </a:bodyPr>
          <a:lstStyle/>
          <a:p>
            <a:pPr algn="ctr"/>
            <a:r>
              <a:rPr lang="zh-CN" altLang="en-US" sz="9600" dirty="0" smtClean="0">
                <a:solidFill>
                  <a:srgbClr val="FFC000"/>
                </a:solidFill>
              </a:rPr>
              <a:t>第一章：</a:t>
            </a:r>
            <a:r>
              <a:rPr lang="en-US" altLang="zh-CN" sz="9600" dirty="0" smtClean="0">
                <a:solidFill>
                  <a:srgbClr val="FFC000"/>
                </a:solidFill>
              </a:rPr>
              <a:t>C</a:t>
            </a:r>
            <a:r>
              <a:rPr lang="zh-CN" altLang="en-US" sz="9600" dirty="0">
                <a:solidFill>
                  <a:srgbClr val="FFC000"/>
                </a:solidFill>
              </a:rPr>
              <a:t>语言</a:t>
            </a:r>
            <a:r>
              <a:rPr lang="zh-CN" altLang="en-US" sz="9600" dirty="0" smtClean="0">
                <a:solidFill>
                  <a:srgbClr val="FFC000"/>
                </a:solidFill>
              </a:rPr>
              <a:t>概览</a:t>
            </a:r>
            <a:endParaRPr lang="zh-CN" altLang="en-US" sz="9600" b="1" cap="none" spc="0" dirty="0">
              <a:ln w="9525">
                <a:solidFill>
                  <a:schemeClr val="bg1"/>
                </a:solidFill>
                <a:prstDash val="solid"/>
              </a:ln>
              <a:solidFill>
                <a:srgbClr val="FFC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9950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3259"/>
            <a:ext cx="8534400" cy="1507067"/>
          </a:xfrm>
        </p:spPr>
        <p:txBody>
          <a:bodyPr>
            <a:normAutofit/>
          </a:bodyPr>
          <a:lstStyle/>
          <a:p>
            <a:pPr algn="ctr"/>
            <a:r>
              <a:rPr lang="en-US" altLang="zh-CN" sz="4400" b="1" dirty="0" smtClean="0"/>
              <a:t>1.6 </a:t>
            </a:r>
            <a:r>
              <a:rPr lang="zh-CN" altLang="en-US" sz="4400" b="1" dirty="0" smtClean="0"/>
              <a:t>使用 </a:t>
            </a:r>
            <a:r>
              <a:rPr lang="en-US" altLang="zh-CN" sz="4400" b="1" dirty="0" smtClean="0"/>
              <a:t>C </a:t>
            </a:r>
            <a:r>
              <a:rPr lang="zh-CN" altLang="en-US" sz="4400" b="1" dirty="0" smtClean="0"/>
              <a:t>语言的</a:t>
            </a:r>
            <a:r>
              <a:rPr lang="en-US" altLang="zh-CN" sz="4400" b="1" dirty="0" smtClean="0"/>
              <a:t>7</a:t>
            </a:r>
            <a:r>
              <a:rPr lang="zh-CN" altLang="en-US" sz="4400" b="1" dirty="0" smtClean="0"/>
              <a:t>个步骤 </a:t>
            </a:r>
            <a:endParaRPr lang="zh-CN" altLang="en-US" sz="4400" b="1" dirty="0"/>
          </a:p>
        </p:txBody>
      </p:sp>
      <p:sp>
        <p:nvSpPr>
          <p:cNvPr id="3" name="文本框 2"/>
          <p:cNvSpPr txBox="1"/>
          <p:nvPr/>
        </p:nvSpPr>
        <p:spPr>
          <a:xfrm>
            <a:off x="838200" y="1730326"/>
            <a:ext cx="10515600" cy="3970318"/>
          </a:xfrm>
          <a:prstGeom prst="rect">
            <a:avLst/>
          </a:prstGeom>
          <a:noFill/>
        </p:spPr>
        <p:txBody>
          <a:bodyPr wrap="square" rtlCol="0">
            <a:spAutoFit/>
          </a:bodyPr>
          <a:lstStyle/>
          <a:p>
            <a:r>
              <a:rPr lang="en-US" altLang="zh-CN" sz="3600" dirty="0" smtClean="0"/>
              <a:t>1.</a:t>
            </a:r>
            <a:r>
              <a:rPr lang="zh-CN" altLang="en-US" sz="3600" dirty="0" smtClean="0"/>
              <a:t>定义程序目标 </a:t>
            </a:r>
            <a:endParaRPr lang="en-US" altLang="zh-CN" sz="3600" dirty="0" smtClean="0"/>
          </a:p>
          <a:p>
            <a:r>
              <a:rPr lang="en-US" altLang="zh-CN" sz="3600" dirty="0" smtClean="0"/>
              <a:t>2. </a:t>
            </a:r>
            <a:r>
              <a:rPr lang="zh-CN" altLang="en-US" sz="3600" dirty="0" smtClean="0"/>
              <a:t>设计程序</a:t>
            </a:r>
            <a:endParaRPr lang="en-US" altLang="zh-CN" sz="3600" dirty="0" smtClean="0"/>
          </a:p>
          <a:p>
            <a:r>
              <a:rPr lang="en-US" altLang="zh-CN" sz="3600" dirty="0" smtClean="0"/>
              <a:t>3. </a:t>
            </a:r>
            <a:r>
              <a:rPr lang="zh-CN" altLang="en-US" sz="3600" dirty="0" smtClean="0"/>
              <a:t>编写代码 </a:t>
            </a:r>
            <a:endParaRPr lang="en-US" altLang="zh-CN" sz="3600" dirty="0"/>
          </a:p>
          <a:p>
            <a:r>
              <a:rPr lang="en-US" altLang="zh-CN" sz="3600" dirty="0" smtClean="0"/>
              <a:t>4. </a:t>
            </a:r>
            <a:r>
              <a:rPr lang="zh-CN" altLang="en-US" sz="3600" dirty="0" smtClean="0"/>
              <a:t>编译</a:t>
            </a:r>
            <a:endParaRPr lang="en-US" altLang="zh-CN" sz="3600" dirty="0" smtClean="0"/>
          </a:p>
          <a:p>
            <a:r>
              <a:rPr lang="en-US" altLang="zh-CN" sz="3600" dirty="0" smtClean="0"/>
              <a:t>5. </a:t>
            </a:r>
            <a:r>
              <a:rPr lang="zh-CN" altLang="en-US" sz="3600" dirty="0" smtClean="0"/>
              <a:t>运行程序 </a:t>
            </a:r>
            <a:endParaRPr lang="en-US" altLang="zh-CN" sz="3600" dirty="0" smtClean="0"/>
          </a:p>
          <a:p>
            <a:r>
              <a:rPr lang="en-US" altLang="zh-CN" sz="3600" dirty="0" smtClean="0"/>
              <a:t>6. </a:t>
            </a:r>
            <a:r>
              <a:rPr lang="zh-CN" altLang="en-US" sz="3600" dirty="0" smtClean="0"/>
              <a:t>测试和调试程序 </a:t>
            </a:r>
            <a:endParaRPr lang="en-US" altLang="zh-CN" sz="3600" dirty="0" smtClean="0"/>
          </a:p>
          <a:p>
            <a:r>
              <a:rPr lang="en-US" altLang="zh-CN" sz="3600" dirty="0" smtClean="0"/>
              <a:t>7. </a:t>
            </a:r>
            <a:r>
              <a:rPr lang="zh-CN" altLang="en-US" sz="3600" dirty="0" smtClean="0"/>
              <a:t>维护和修改程序</a:t>
            </a:r>
            <a:endParaRPr lang="zh-CN" altLang="en-US" sz="3600" dirty="0"/>
          </a:p>
        </p:txBody>
      </p:sp>
    </p:spTree>
    <p:extLst>
      <p:ext uri="{BB962C8B-B14F-4D97-AF65-F5344CB8AC3E}">
        <p14:creationId xmlns:p14="http://schemas.microsoft.com/office/powerpoint/2010/main" val="19560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9234" y="2123273"/>
            <a:ext cx="9421590" cy="1020279"/>
          </a:xfrm>
          <a:prstGeom prst="rect">
            <a:avLst/>
          </a:prstGeom>
          <a:noFill/>
        </p:spPr>
        <p:txBody>
          <a:bodyPr wrap="square" lIns="91440" tIns="45720" rIns="91440" bIns="45720">
            <a:prstTxWarp prst="textButton">
              <a:avLst/>
            </a:prstTxWarp>
            <a:spAutoFit/>
            <a:scene3d>
              <a:camera prst="orthographicFront"/>
              <a:lightRig rig="soft" dir="t">
                <a:rot lat="0" lon="0" rev="15600000"/>
              </a:lightRig>
            </a:scene3d>
            <a:sp3d extrusionH="57150" prstMaterial="softEdge">
              <a:bevelT w="25400" h="38100" prst="relaxedInset"/>
            </a:sp3d>
          </a:bodyPr>
          <a:lstStyle/>
          <a:p>
            <a:pPr algn="ctr"/>
            <a:r>
              <a:rPr lang="zh-CN" altLang="en-US" sz="9600" dirty="0">
                <a:ln>
                  <a:solidFill>
                    <a:sysClr val="windowText" lastClr="000000"/>
                  </a:solidFill>
                </a:ln>
                <a:solidFill>
                  <a:srgbClr val="00B050"/>
                </a:solidFill>
                <a:effectLst/>
              </a:rPr>
              <a:t>第二章  </a:t>
            </a:r>
            <a:r>
              <a:rPr lang="en-US" altLang="zh-CN" sz="9600" dirty="0">
                <a:ln>
                  <a:solidFill>
                    <a:sysClr val="windowText" lastClr="000000"/>
                  </a:solidFill>
                </a:ln>
                <a:solidFill>
                  <a:srgbClr val="00B050"/>
                </a:solidFill>
                <a:effectLst/>
              </a:rPr>
              <a:t>C</a:t>
            </a:r>
            <a:r>
              <a:rPr lang="zh-CN" altLang="en-US" sz="9600" dirty="0">
                <a:ln>
                  <a:solidFill>
                    <a:sysClr val="windowText" lastClr="000000"/>
                  </a:solidFill>
                </a:ln>
                <a:solidFill>
                  <a:srgbClr val="00B050"/>
                </a:solidFill>
                <a:effectLst/>
              </a:rPr>
              <a:t>语言概述</a:t>
            </a:r>
            <a:endParaRPr lang="zh-CN" altLang="en-US" sz="9600" b="1" cap="none" spc="0" dirty="0">
              <a:ln>
                <a:solidFill>
                  <a:sysClr val="windowText" lastClr="000000"/>
                </a:solidFill>
              </a:ln>
              <a:solidFill>
                <a:srgbClr val="00B050"/>
              </a:solidFill>
              <a:effectLst/>
            </a:endParaRPr>
          </a:p>
        </p:txBody>
      </p:sp>
    </p:spTree>
    <p:extLst>
      <p:ext uri="{BB962C8B-B14F-4D97-AF65-F5344CB8AC3E}">
        <p14:creationId xmlns:p14="http://schemas.microsoft.com/office/powerpoint/2010/main" val="57520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66092" y="548640"/>
            <a:ext cx="9875520" cy="3693319"/>
          </a:xfrm>
          <a:prstGeom prst="rect">
            <a:avLst/>
          </a:prstGeom>
          <a:noFill/>
        </p:spPr>
        <p:txBody>
          <a:bodyPr wrap="square" rtlCol="0">
            <a:spAutoFit/>
          </a:bodyPr>
          <a:lstStyle/>
          <a:p>
            <a:r>
              <a:rPr lang="en-US" altLang="zh-CN" sz="2000" dirty="0" smtClean="0"/>
              <a:t>#include &lt;</a:t>
            </a:r>
            <a:r>
              <a:rPr lang="en-US" altLang="zh-CN" sz="2000" dirty="0" err="1" smtClean="0"/>
              <a:t>stdio.h</a:t>
            </a:r>
            <a:r>
              <a:rPr lang="en-US" altLang="zh-CN" sz="2000" dirty="0" smtClean="0"/>
              <a:t>&gt; </a:t>
            </a:r>
          </a:p>
          <a:p>
            <a:r>
              <a:rPr lang="en-US" altLang="zh-CN" sz="2000" dirty="0" err="1" smtClean="0"/>
              <a:t>int</a:t>
            </a:r>
            <a:r>
              <a:rPr lang="en-US" altLang="zh-CN" sz="2000" dirty="0" smtClean="0"/>
              <a:t> main(void)      /* </a:t>
            </a:r>
            <a:r>
              <a:rPr lang="zh-CN" altLang="zh-CN" sz="2000" dirty="0" smtClean="0"/>
              <a:t>一个简单的</a:t>
            </a:r>
            <a:r>
              <a:rPr lang="en-US" altLang="zh-CN" sz="2000" dirty="0" smtClean="0"/>
              <a:t> C</a:t>
            </a:r>
            <a:r>
              <a:rPr lang="zh-CN" altLang="zh-CN" sz="2000" dirty="0" smtClean="0"/>
              <a:t>程序</a:t>
            </a:r>
            <a:r>
              <a:rPr lang="en-US" altLang="zh-CN" sz="2000" dirty="0" smtClean="0"/>
              <a:t>*/ </a:t>
            </a:r>
          </a:p>
          <a:p>
            <a:r>
              <a:rPr lang="en-US" altLang="zh-CN" sz="2000" dirty="0" smtClean="0"/>
              <a:t>{</a:t>
            </a:r>
            <a:r>
              <a:rPr lang="en-US" altLang="zh-CN" sz="2000" dirty="0"/>
              <a:t> </a:t>
            </a:r>
            <a:endParaRPr lang="zh-CN" altLang="zh-CN" sz="2000" dirty="0"/>
          </a:p>
          <a:p>
            <a:r>
              <a:rPr lang="en-US" altLang="zh-CN" sz="2000" dirty="0" err="1" smtClean="0"/>
              <a:t>int</a:t>
            </a:r>
            <a:r>
              <a:rPr lang="en-US" altLang="zh-CN" sz="2000" dirty="0"/>
              <a:t> </a:t>
            </a:r>
            <a:r>
              <a:rPr lang="en-US" altLang="zh-CN" sz="2000" dirty="0" err="1"/>
              <a:t>num</a:t>
            </a:r>
            <a:r>
              <a:rPr lang="en-US" altLang="zh-CN" sz="2000" dirty="0"/>
              <a:t>;         /* </a:t>
            </a:r>
            <a:r>
              <a:rPr lang="zh-CN" altLang="zh-CN" sz="2000" dirty="0"/>
              <a:t>定义一个名为</a:t>
            </a:r>
            <a:r>
              <a:rPr lang="en-US" altLang="zh-CN" sz="2000" dirty="0"/>
              <a:t> </a:t>
            </a:r>
            <a:r>
              <a:rPr lang="en-US" altLang="zh-CN" sz="2000" dirty="0" err="1"/>
              <a:t>num</a:t>
            </a:r>
            <a:r>
              <a:rPr lang="en-US" altLang="zh-CN" sz="2000" dirty="0"/>
              <a:t> </a:t>
            </a:r>
            <a:r>
              <a:rPr lang="zh-CN" altLang="zh-CN" sz="2000" dirty="0"/>
              <a:t>的变量</a:t>
            </a:r>
            <a:r>
              <a:rPr lang="en-US" altLang="zh-CN" sz="2000" dirty="0"/>
              <a:t> */    </a:t>
            </a:r>
            <a:endParaRPr lang="zh-CN" altLang="zh-CN" sz="2000" dirty="0"/>
          </a:p>
          <a:p>
            <a:r>
              <a:rPr lang="en-US" altLang="zh-CN" sz="2000" dirty="0" err="1"/>
              <a:t>num</a:t>
            </a:r>
            <a:r>
              <a:rPr lang="en-US" altLang="zh-CN" sz="2000" dirty="0"/>
              <a:t> = 1;         /* </a:t>
            </a:r>
            <a:r>
              <a:rPr lang="zh-CN" altLang="zh-CN" sz="2000" dirty="0"/>
              <a:t>为</a:t>
            </a:r>
            <a:r>
              <a:rPr lang="en-US" altLang="zh-CN" sz="2000" dirty="0"/>
              <a:t> </a:t>
            </a:r>
            <a:r>
              <a:rPr lang="en-US" altLang="zh-CN" sz="2000" dirty="0" err="1"/>
              <a:t>num</a:t>
            </a:r>
            <a:r>
              <a:rPr lang="en-US" altLang="zh-CN" sz="2000" dirty="0"/>
              <a:t> </a:t>
            </a:r>
            <a:r>
              <a:rPr lang="zh-CN" altLang="zh-CN" sz="2000" dirty="0"/>
              <a:t>赋一个值</a:t>
            </a:r>
            <a:r>
              <a:rPr lang="en-US" altLang="zh-CN" sz="2000" dirty="0"/>
              <a:t>  */  </a:t>
            </a:r>
            <a:endParaRPr lang="zh-CN" altLang="zh-CN" sz="2000" dirty="0"/>
          </a:p>
          <a:p>
            <a:r>
              <a:rPr lang="en-US" altLang="zh-CN" sz="2000" dirty="0" err="1" smtClean="0"/>
              <a:t>printf</a:t>
            </a:r>
            <a:r>
              <a:rPr lang="en-US" altLang="zh-CN" sz="2000" dirty="0" smtClean="0"/>
              <a:t> ("I am a simple"); /* </a:t>
            </a:r>
            <a:r>
              <a:rPr lang="zh-CN" altLang="zh-CN" sz="2000" dirty="0" smtClean="0"/>
              <a:t>使用</a:t>
            </a:r>
            <a:r>
              <a:rPr lang="en-US" altLang="zh-CN" sz="2000" dirty="0" smtClean="0"/>
              <a:t> </a:t>
            </a:r>
            <a:r>
              <a:rPr lang="en-US" altLang="zh-CN" sz="2000" dirty="0" err="1" smtClean="0"/>
              <a:t>printf</a:t>
            </a:r>
            <a:r>
              <a:rPr lang="zh-CN" altLang="zh-CN" sz="2000" dirty="0" smtClean="0"/>
              <a:t>（）函数</a:t>
            </a:r>
            <a:r>
              <a:rPr lang="en-US" altLang="zh-CN" sz="2000" dirty="0" smtClean="0"/>
              <a:t> */</a:t>
            </a:r>
            <a:endParaRPr lang="en-US" altLang="zh-CN" sz="2000" dirty="0"/>
          </a:p>
          <a:p>
            <a:r>
              <a:rPr lang="en-US" altLang="zh-CN" sz="2000" dirty="0" err="1" smtClean="0"/>
              <a:t>printf</a:t>
            </a:r>
            <a:r>
              <a:rPr lang="en-US" altLang="zh-CN" sz="2000" dirty="0" smtClean="0"/>
              <a:t> ("My favorite number id %d because it is first.\n", </a:t>
            </a:r>
            <a:r>
              <a:rPr lang="en-US" altLang="zh-CN" sz="2000" dirty="0" err="1" smtClean="0"/>
              <a:t>num</a:t>
            </a:r>
            <a:r>
              <a:rPr lang="en-US" altLang="zh-CN" sz="2000" dirty="0" smtClean="0"/>
              <a:t>);   </a:t>
            </a:r>
          </a:p>
          <a:p>
            <a:r>
              <a:rPr lang="en-US" altLang="zh-CN" sz="2000" dirty="0" err="1" smtClean="0"/>
              <a:t>returm</a:t>
            </a:r>
            <a:r>
              <a:rPr lang="en-US" altLang="zh-CN" sz="2000" dirty="0" smtClean="0"/>
              <a:t> 0;</a:t>
            </a:r>
          </a:p>
          <a:p>
            <a:r>
              <a:rPr lang="en-US" altLang="zh-CN" sz="2000" dirty="0" smtClean="0"/>
              <a:t> }</a:t>
            </a:r>
            <a:endParaRPr lang="zh-CN" altLang="zh-CN" sz="2000" dirty="0" smtClean="0"/>
          </a:p>
          <a:p>
            <a:endParaRPr lang="en-US" altLang="zh-CN" dirty="0" smtClean="0"/>
          </a:p>
          <a:p>
            <a:endParaRPr lang="en-US" altLang="zh-CN" dirty="0"/>
          </a:p>
          <a:p>
            <a:endParaRPr lang="en-US" altLang="zh-CN" dirty="0" smtClean="0"/>
          </a:p>
        </p:txBody>
      </p:sp>
      <p:sp>
        <p:nvSpPr>
          <p:cNvPr id="2" name="文本框 1"/>
          <p:cNvSpPr txBox="1"/>
          <p:nvPr/>
        </p:nvSpPr>
        <p:spPr>
          <a:xfrm>
            <a:off x="1266092" y="3967089"/>
            <a:ext cx="9678573" cy="2677656"/>
          </a:xfrm>
          <a:prstGeom prst="rect">
            <a:avLst/>
          </a:prstGeom>
          <a:noFill/>
        </p:spPr>
        <p:txBody>
          <a:bodyPr wrap="square" rtlCol="0">
            <a:spAutoFit/>
          </a:bodyPr>
          <a:lstStyle/>
          <a:p>
            <a:r>
              <a:rPr lang="zh-CN" altLang="en-US" sz="2800" dirty="0" smtClean="0">
                <a:hlinkClick r:id="rId2" action="ppaction://hlinksldjump"/>
              </a:rPr>
              <a:t>对</a:t>
            </a:r>
            <a:r>
              <a:rPr lang="en-US" altLang="zh-CN" sz="2800" dirty="0">
                <a:hlinkClick r:id="rId2" action="ppaction://hlinksldjump"/>
              </a:rPr>
              <a:t>#include &lt;</a:t>
            </a:r>
            <a:r>
              <a:rPr lang="en-US" altLang="zh-CN" sz="2800" dirty="0" err="1">
                <a:hlinkClick r:id="rId2" action="ppaction://hlinksldjump"/>
              </a:rPr>
              <a:t>stdio.h</a:t>
            </a:r>
            <a:r>
              <a:rPr lang="en-US" altLang="zh-CN" sz="2800" dirty="0">
                <a:hlinkClick r:id="rId2" action="ppaction://hlinksldjump"/>
              </a:rPr>
              <a:t>&gt; </a:t>
            </a:r>
            <a:r>
              <a:rPr lang="zh-CN" altLang="en-US" sz="2800" dirty="0" smtClean="0">
                <a:hlinkClick r:id="rId2" action="ppaction://hlinksldjump"/>
              </a:rPr>
              <a:t>的解释</a:t>
            </a:r>
            <a:endParaRPr lang="en-US" altLang="zh-CN" sz="2800" dirty="0" smtClean="0"/>
          </a:p>
          <a:p>
            <a:r>
              <a:rPr lang="zh-CN" altLang="en-US" sz="2800" dirty="0" smtClean="0">
                <a:hlinkClick r:id="rId3" action="ppaction://hlinksldjump"/>
              </a:rPr>
              <a:t>对 </a:t>
            </a:r>
            <a:r>
              <a:rPr lang="en-US" altLang="zh-CN" sz="2800" dirty="0" err="1" smtClean="0">
                <a:hlinkClick r:id="rId3" action="ppaction://hlinksldjump"/>
              </a:rPr>
              <a:t>int</a:t>
            </a:r>
            <a:r>
              <a:rPr lang="en-US" altLang="zh-CN" sz="2800" dirty="0" smtClean="0">
                <a:hlinkClick r:id="rId3" action="ppaction://hlinksldjump"/>
              </a:rPr>
              <a:t> main(void)  </a:t>
            </a:r>
            <a:r>
              <a:rPr lang="zh-CN" altLang="en-US" sz="2800" dirty="0" smtClean="0">
                <a:hlinkClick r:id="rId3" action="ppaction://hlinksldjump"/>
              </a:rPr>
              <a:t>的解释</a:t>
            </a:r>
            <a:endParaRPr lang="en-US" altLang="zh-CN" sz="2800" dirty="0"/>
          </a:p>
          <a:p>
            <a:r>
              <a:rPr lang="zh-CN" altLang="en-US" sz="2800" dirty="0" smtClean="0">
                <a:hlinkClick r:id="rId4" action="ppaction://hlinksldjump"/>
              </a:rPr>
              <a:t>对</a:t>
            </a:r>
            <a:r>
              <a:rPr lang="en-US" altLang="zh-CN" sz="2800" dirty="0" err="1" smtClean="0">
                <a:hlinkClick r:id="rId4" action="ppaction://hlinksldjump"/>
              </a:rPr>
              <a:t>int</a:t>
            </a:r>
            <a:r>
              <a:rPr lang="en-US" altLang="zh-CN" sz="2800" dirty="0" smtClean="0">
                <a:hlinkClick r:id="rId4" action="ppaction://hlinksldjump"/>
              </a:rPr>
              <a:t> </a:t>
            </a:r>
            <a:r>
              <a:rPr lang="en-US" altLang="zh-CN" sz="2800" dirty="0" err="1" smtClean="0">
                <a:hlinkClick r:id="rId4" action="ppaction://hlinksldjump"/>
              </a:rPr>
              <a:t>num</a:t>
            </a:r>
            <a:r>
              <a:rPr lang="zh-CN" altLang="en-US" sz="2800" dirty="0" smtClean="0">
                <a:hlinkClick r:id="rId4" action="ppaction://hlinksldjump"/>
              </a:rPr>
              <a:t>的解释</a:t>
            </a:r>
            <a:endParaRPr lang="en-US" altLang="zh-CN" sz="2800" dirty="0" smtClean="0"/>
          </a:p>
          <a:p>
            <a:r>
              <a:rPr lang="zh-CN" altLang="en-US" sz="2800" dirty="0" smtClean="0">
                <a:hlinkClick r:id="rId5" action="ppaction://hlinksldjump"/>
              </a:rPr>
              <a:t>对</a:t>
            </a:r>
            <a:r>
              <a:rPr lang="en-US" altLang="zh-CN" sz="2800" dirty="0" err="1" smtClean="0">
                <a:hlinkClick r:id="rId5" action="ppaction://hlinksldjump"/>
              </a:rPr>
              <a:t>printf</a:t>
            </a:r>
            <a:r>
              <a:rPr lang="zh-CN" altLang="en-US" sz="2800" dirty="0" smtClean="0">
                <a:hlinkClick r:id="rId5" action="ppaction://hlinksldjump"/>
              </a:rPr>
              <a:t>（）的解释</a:t>
            </a:r>
            <a:endParaRPr lang="en-US" altLang="zh-CN" sz="2800" dirty="0" smtClean="0"/>
          </a:p>
          <a:p>
            <a:r>
              <a:rPr lang="zh-CN" altLang="en-US" sz="2800" dirty="0" smtClean="0">
                <a:hlinkClick r:id="rId6" action="ppaction://hlinksldjump"/>
              </a:rPr>
              <a:t>对注释的解释</a:t>
            </a:r>
            <a:endParaRPr lang="en-US" altLang="zh-CN" sz="2800" dirty="0" smtClean="0"/>
          </a:p>
          <a:p>
            <a:r>
              <a:rPr lang="zh-CN" altLang="en-US" sz="2800" dirty="0" smtClean="0">
                <a:hlinkClick r:id="rId7" action="ppaction://hlinksldjump"/>
              </a:rPr>
              <a:t>对</a:t>
            </a:r>
            <a:r>
              <a:rPr lang="en-US" altLang="zh-CN" sz="2800" dirty="0" smtClean="0">
                <a:hlinkClick r:id="rId7" action="ppaction://hlinksldjump"/>
              </a:rPr>
              <a:t>return 0</a:t>
            </a:r>
            <a:r>
              <a:rPr lang="zh-CN" altLang="en-US" sz="2800" dirty="0" smtClean="0">
                <a:hlinkClick r:id="rId7" action="ppaction://hlinksldjump"/>
              </a:rPr>
              <a:t>的解释</a:t>
            </a:r>
            <a:endParaRPr lang="zh-CN" altLang="en-US" sz="2800" dirty="0"/>
          </a:p>
        </p:txBody>
      </p:sp>
    </p:spTree>
    <p:extLst>
      <p:ext uri="{BB962C8B-B14F-4D97-AF65-F5344CB8AC3E}">
        <p14:creationId xmlns:p14="http://schemas.microsoft.com/office/powerpoint/2010/main" val="206409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78967" y="745588"/>
            <a:ext cx="8862646" cy="2031325"/>
          </a:xfrm>
          <a:prstGeom prst="rect">
            <a:avLst/>
          </a:prstGeom>
          <a:noFill/>
        </p:spPr>
        <p:txBody>
          <a:bodyPr wrap="square" rtlCol="0">
            <a:spAutoFit/>
          </a:bodyPr>
          <a:lstStyle/>
          <a:p>
            <a:r>
              <a:rPr lang="zh-CN" altLang="en-US" dirty="0" smtClean="0"/>
              <a:t>变量的命名：</a:t>
            </a:r>
            <a:endParaRPr lang="en-US" altLang="zh-CN" dirty="0" smtClean="0"/>
          </a:p>
          <a:p>
            <a:r>
              <a:rPr lang="zh-CN" altLang="en-US" dirty="0" smtClean="0"/>
              <a:t>可</a:t>
            </a:r>
            <a:r>
              <a:rPr lang="zh-CN" altLang="en-US" dirty="0"/>
              <a:t>供使用的字符有小写字母，大写字母，数字和下划线。第一个字符必须是字母或者</a:t>
            </a:r>
            <a:r>
              <a:rPr lang="zh-CN" altLang="en-US" dirty="0" smtClean="0"/>
              <a:t>下划线</a:t>
            </a:r>
            <a:endParaRPr lang="en-US" altLang="zh-CN" dirty="0" smtClean="0"/>
          </a:p>
          <a:p>
            <a:endParaRPr lang="en-US" altLang="zh-CN" dirty="0" smtClean="0"/>
          </a:p>
          <a:p>
            <a:r>
              <a:rPr lang="zh-CN" altLang="en-US" dirty="0" smtClean="0"/>
              <a:t>注意：</a:t>
            </a:r>
            <a:r>
              <a:rPr lang="en-US" altLang="zh-CN" dirty="0" smtClean="0"/>
              <a:t>C</a:t>
            </a:r>
            <a:r>
              <a:rPr lang="zh-CN" altLang="en-US" dirty="0"/>
              <a:t>语言的名字是区分大小写</a:t>
            </a:r>
            <a:r>
              <a:rPr lang="zh-CN" altLang="en-US" dirty="0" smtClean="0"/>
              <a:t>的</a:t>
            </a:r>
            <a:endParaRPr lang="en-US" altLang="zh-CN" dirty="0" smtClean="0"/>
          </a:p>
          <a:p>
            <a:r>
              <a:rPr lang="en-US" altLang="zh-CN" dirty="0" err="1" smtClean="0"/>
              <a:t>int</a:t>
            </a:r>
            <a:r>
              <a:rPr lang="en-US" altLang="zh-CN" dirty="0" smtClean="0"/>
              <a:t> star</a:t>
            </a:r>
            <a:r>
              <a:rPr lang="zh-CN" altLang="en-US" dirty="0" smtClean="0"/>
              <a:t>；</a:t>
            </a:r>
            <a:endParaRPr lang="en-US" altLang="zh-CN" dirty="0" smtClean="0"/>
          </a:p>
          <a:p>
            <a:r>
              <a:rPr lang="en-US" altLang="zh-CN" dirty="0" err="1" smtClean="0"/>
              <a:t>int</a:t>
            </a:r>
            <a:r>
              <a:rPr lang="en-US" altLang="zh-CN" dirty="0" smtClean="0"/>
              <a:t> Star</a:t>
            </a:r>
            <a:r>
              <a:rPr lang="zh-CN" altLang="en-US" dirty="0" smtClean="0"/>
              <a:t>；</a:t>
            </a:r>
            <a:endParaRPr lang="en-US" altLang="zh-CN" dirty="0" smtClean="0"/>
          </a:p>
        </p:txBody>
      </p:sp>
      <p:sp>
        <p:nvSpPr>
          <p:cNvPr id="3" name="文本框 2"/>
          <p:cNvSpPr txBox="1"/>
          <p:nvPr/>
        </p:nvSpPr>
        <p:spPr>
          <a:xfrm>
            <a:off x="2250831" y="3207434"/>
            <a:ext cx="9003323" cy="1754326"/>
          </a:xfrm>
          <a:prstGeom prst="rect">
            <a:avLst/>
          </a:prstGeom>
          <a:noFill/>
        </p:spPr>
        <p:txBody>
          <a:bodyPr wrap="square" rtlCol="0">
            <a:spAutoFit/>
          </a:bodyPr>
          <a:lstStyle/>
          <a:p>
            <a:r>
              <a:rPr lang="en-US" altLang="zh-CN" dirty="0" err="1" smtClean="0"/>
              <a:t>int</a:t>
            </a:r>
            <a:r>
              <a:rPr lang="en-US" altLang="zh-CN" dirty="0"/>
              <a:t> </a:t>
            </a:r>
            <a:r>
              <a:rPr lang="en-US" altLang="zh-CN" dirty="0" err="1" smtClean="0"/>
              <a:t>feet,fathoms</a:t>
            </a:r>
            <a:r>
              <a:rPr lang="en-US" altLang="zh-CN" dirty="0" smtClean="0"/>
              <a:t>;</a:t>
            </a:r>
          </a:p>
          <a:p>
            <a:endParaRPr lang="en-US" altLang="zh-CN" dirty="0" smtClean="0"/>
          </a:p>
          <a:p>
            <a:r>
              <a:rPr lang="en-US" altLang="zh-CN" dirty="0" err="1" smtClean="0"/>
              <a:t>int</a:t>
            </a:r>
            <a:r>
              <a:rPr lang="en-US" altLang="zh-CN" dirty="0"/>
              <a:t> </a:t>
            </a:r>
            <a:r>
              <a:rPr lang="en-US" altLang="zh-CN" dirty="0" smtClean="0"/>
              <a:t>feet;</a:t>
            </a:r>
          </a:p>
          <a:p>
            <a:r>
              <a:rPr lang="en-US" altLang="zh-CN" dirty="0" err="1" smtClean="0"/>
              <a:t>int</a:t>
            </a:r>
            <a:r>
              <a:rPr lang="en-US" altLang="zh-CN" dirty="0"/>
              <a:t> fathoms</a:t>
            </a:r>
            <a:r>
              <a:rPr lang="en-US" altLang="zh-CN" dirty="0" smtClean="0"/>
              <a:t>;</a:t>
            </a:r>
          </a:p>
          <a:p>
            <a:endParaRPr lang="en-US" altLang="zh-CN" dirty="0"/>
          </a:p>
          <a:p>
            <a:r>
              <a:rPr lang="zh-CN" altLang="en-US" dirty="0" smtClean="0"/>
              <a:t>这两种命名变量的方式是一样的</a:t>
            </a:r>
            <a:endParaRPr lang="en-US" altLang="zh-CN" dirty="0" smtClean="0"/>
          </a:p>
        </p:txBody>
      </p:sp>
    </p:spTree>
    <p:extLst>
      <p:ext uri="{BB962C8B-B14F-4D97-AF65-F5344CB8AC3E}">
        <p14:creationId xmlns:p14="http://schemas.microsoft.com/office/powerpoint/2010/main" val="1903178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7274" y="633046"/>
            <a:ext cx="9045526" cy="1569660"/>
          </a:xfrm>
          <a:prstGeom prst="rect">
            <a:avLst/>
          </a:prstGeom>
          <a:noFill/>
        </p:spPr>
        <p:txBody>
          <a:bodyPr wrap="square" rtlCol="0">
            <a:spAutoFit/>
          </a:bodyPr>
          <a:lstStyle/>
          <a:p>
            <a:r>
              <a:rPr lang="en-US" altLang="zh-CN" sz="2400" dirty="0" err="1"/>
              <a:t>printf</a:t>
            </a:r>
            <a:r>
              <a:rPr lang="zh-CN" altLang="en-US" sz="2400" dirty="0" smtClean="0"/>
              <a:t>（）函数</a:t>
            </a:r>
            <a:r>
              <a:rPr lang="zh-CN" altLang="en-US" sz="2400" dirty="0"/>
              <a:t>    </a:t>
            </a:r>
            <a:endParaRPr lang="en-US" altLang="zh-CN" sz="2400" dirty="0" smtClean="0"/>
          </a:p>
          <a:p>
            <a:r>
              <a:rPr lang="en-US" altLang="zh-CN" sz="2400" dirty="0" err="1" smtClean="0"/>
              <a:t>printf</a:t>
            </a:r>
            <a:r>
              <a:rPr lang="en-US" altLang="zh-CN" sz="2400" dirty="0"/>
              <a:t> ("I am a </a:t>
            </a:r>
            <a:r>
              <a:rPr lang="en-US" altLang="zh-CN" sz="2400" dirty="0" err="1"/>
              <a:t>stmple</a:t>
            </a:r>
            <a:r>
              <a:rPr lang="en-US" altLang="zh-CN" sz="2400" dirty="0"/>
              <a:t>"); </a:t>
            </a:r>
            <a:endParaRPr lang="en-US" altLang="zh-CN" sz="2400" dirty="0" smtClean="0"/>
          </a:p>
          <a:p>
            <a:r>
              <a:rPr lang="en-US" altLang="zh-CN" sz="2400" dirty="0" err="1" smtClean="0"/>
              <a:t>printf</a:t>
            </a:r>
            <a:r>
              <a:rPr lang="en-US" altLang="zh-CN" sz="2400" dirty="0"/>
              <a:t> ("</a:t>
            </a:r>
            <a:r>
              <a:rPr lang="en-US" altLang="zh-CN" sz="2400" dirty="0" smtClean="0"/>
              <a:t>computer\n</a:t>
            </a:r>
            <a:r>
              <a:rPr lang="en-US" altLang="zh-CN" sz="2400" dirty="0"/>
              <a:t>"); </a:t>
            </a:r>
            <a:endParaRPr lang="en-US" altLang="zh-CN" sz="2400" dirty="0" smtClean="0"/>
          </a:p>
          <a:p>
            <a:r>
              <a:rPr lang="en-US" altLang="zh-CN" sz="2400" dirty="0" err="1" smtClean="0"/>
              <a:t>printf</a:t>
            </a:r>
            <a:r>
              <a:rPr lang="en-US" altLang="zh-CN" sz="2400" dirty="0"/>
              <a:t> ("My favorite number is %d because it is </a:t>
            </a:r>
            <a:r>
              <a:rPr lang="en-US" altLang="zh-CN" sz="2400" dirty="0" smtClean="0"/>
              <a:t>first\n</a:t>
            </a:r>
            <a:r>
              <a:rPr lang="en-US" altLang="zh-CN" sz="2400" dirty="0"/>
              <a:t>", </a:t>
            </a:r>
            <a:r>
              <a:rPr lang="en-US" altLang="zh-CN" sz="2400" dirty="0" err="1"/>
              <a:t>num</a:t>
            </a:r>
            <a:r>
              <a:rPr lang="en-US" altLang="zh-CN" sz="2400" dirty="0"/>
              <a:t>);</a:t>
            </a:r>
            <a:endParaRPr lang="zh-CN" altLang="en-US" sz="2400" dirty="0"/>
          </a:p>
        </p:txBody>
      </p:sp>
      <p:sp>
        <p:nvSpPr>
          <p:cNvPr id="3" name="文本框 2"/>
          <p:cNvSpPr txBox="1"/>
          <p:nvPr/>
        </p:nvSpPr>
        <p:spPr>
          <a:xfrm>
            <a:off x="1927274" y="4192173"/>
            <a:ext cx="8243668" cy="1200329"/>
          </a:xfrm>
          <a:prstGeom prst="rect">
            <a:avLst/>
          </a:prstGeom>
          <a:noFill/>
        </p:spPr>
        <p:txBody>
          <a:bodyPr wrap="square" rtlCol="0">
            <a:spAutoFit/>
          </a:bodyPr>
          <a:lstStyle/>
          <a:p>
            <a:r>
              <a:rPr lang="zh-CN" altLang="en-US" sz="2400" dirty="0" smtClean="0"/>
              <a:t>问题：能不能写</a:t>
            </a:r>
            <a:r>
              <a:rPr lang="en-US" altLang="zh-CN" sz="2400" dirty="0" err="1" smtClean="0"/>
              <a:t>printf</a:t>
            </a:r>
            <a:r>
              <a:rPr lang="en-US" altLang="zh-CN" sz="2400" dirty="0"/>
              <a:t> </a:t>
            </a:r>
            <a:r>
              <a:rPr lang="en-US" altLang="zh-CN" sz="2400" dirty="0" smtClean="0"/>
              <a:t>(“My</a:t>
            </a:r>
            <a:r>
              <a:rPr lang="en-US" altLang="zh-CN" sz="2400" dirty="0"/>
              <a:t> favorite number is </a:t>
            </a:r>
            <a:r>
              <a:rPr lang="en-US" altLang="zh-CN" sz="2400" dirty="0" err="1"/>
              <a:t>num</a:t>
            </a:r>
            <a:r>
              <a:rPr lang="en-US" altLang="zh-CN" sz="2400" dirty="0"/>
              <a:t> because it is </a:t>
            </a:r>
            <a:r>
              <a:rPr lang="en-US" altLang="zh-CN" sz="2400" dirty="0" smtClean="0"/>
              <a:t>first\n”);  </a:t>
            </a:r>
            <a:r>
              <a:rPr lang="zh-CN" altLang="en-US" sz="2400" dirty="0" smtClean="0"/>
              <a:t>？</a:t>
            </a:r>
            <a:endParaRPr lang="zh-CN" altLang="en-US" sz="2400" dirty="0"/>
          </a:p>
        </p:txBody>
      </p:sp>
      <p:sp>
        <p:nvSpPr>
          <p:cNvPr id="4" name="文本框 3"/>
          <p:cNvSpPr txBox="1"/>
          <p:nvPr/>
        </p:nvSpPr>
        <p:spPr>
          <a:xfrm>
            <a:off x="1927274" y="2499695"/>
            <a:ext cx="9833317" cy="1200329"/>
          </a:xfrm>
          <a:prstGeom prst="rect">
            <a:avLst/>
          </a:prstGeom>
          <a:noFill/>
        </p:spPr>
        <p:txBody>
          <a:bodyPr wrap="square" rtlCol="0">
            <a:spAutoFit/>
          </a:bodyPr>
          <a:lstStyle/>
          <a:p>
            <a:r>
              <a:rPr lang="en-US" altLang="zh-CN" sz="2400" dirty="0" err="1"/>
              <a:t>printf</a:t>
            </a:r>
            <a:r>
              <a:rPr lang="en-US" altLang="zh-CN" sz="2400" dirty="0"/>
              <a:t> ("My favorite number id %d because it is </a:t>
            </a:r>
            <a:r>
              <a:rPr lang="en-US" altLang="zh-CN" sz="2400" dirty="0" smtClean="0"/>
              <a:t>first\n</a:t>
            </a:r>
            <a:r>
              <a:rPr lang="en-US" altLang="zh-CN" sz="2400" dirty="0"/>
              <a:t>", </a:t>
            </a:r>
            <a:r>
              <a:rPr lang="en-US" altLang="zh-CN" sz="2400" dirty="0" err="1"/>
              <a:t>num</a:t>
            </a:r>
            <a:r>
              <a:rPr lang="en-US" altLang="zh-CN" sz="2400" dirty="0"/>
              <a:t>);   </a:t>
            </a:r>
            <a:r>
              <a:rPr lang="zh-CN" altLang="en-US" sz="2400" dirty="0"/>
              <a:t>最后使用 </a:t>
            </a:r>
            <a:r>
              <a:rPr lang="en-US" altLang="zh-CN" sz="2400" dirty="0" err="1"/>
              <a:t>printf</a:t>
            </a:r>
            <a:r>
              <a:rPr lang="zh-CN" altLang="en-US" sz="2400" dirty="0"/>
              <a:t>（）把 </a:t>
            </a:r>
            <a:r>
              <a:rPr lang="en-US" altLang="zh-CN" sz="2400" dirty="0" err="1"/>
              <a:t>num</a:t>
            </a:r>
            <a:r>
              <a:rPr lang="en-US" altLang="zh-CN" sz="2400" dirty="0"/>
              <a:t> </a:t>
            </a:r>
            <a:r>
              <a:rPr lang="zh-CN" altLang="en-US" sz="2400" dirty="0"/>
              <a:t>的值（其值为</a:t>
            </a:r>
            <a:r>
              <a:rPr lang="en-US" altLang="zh-CN" sz="2400" dirty="0"/>
              <a:t>1</a:t>
            </a:r>
            <a:r>
              <a:rPr lang="zh-CN" altLang="en-US" sz="2400" dirty="0"/>
              <a:t>）内嵌在用引号引起来的词组中进行输出。 </a:t>
            </a:r>
            <a:r>
              <a:rPr lang="en-US" altLang="zh-CN" sz="2400" dirty="0"/>
              <a:t>%d </a:t>
            </a:r>
            <a:r>
              <a:rPr lang="zh-CN" altLang="en-US" sz="2400" dirty="0"/>
              <a:t>指示输出 </a:t>
            </a:r>
            <a:r>
              <a:rPr lang="en-US" altLang="zh-CN" sz="2400" dirty="0" err="1"/>
              <a:t>num</a:t>
            </a:r>
            <a:r>
              <a:rPr lang="en-US" altLang="zh-CN" sz="2400" dirty="0"/>
              <a:t> </a:t>
            </a:r>
            <a:r>
              <a:rPr lang="zh-CN" altLang="en-US" sz="2400" dirty="0"/>
              <a:t>值的位置和形式。</a:t>
            </a:r>
          </a:p>
        </p:txBody>
      </p:sp>
    </p:spTree>
    <p:extLst>
      <p:ext uri="{BB962C8B-B14F-4D97-AF65-F5344CB8AC3E}">
        <p14:creationId xmlns:p14="http://schemas.microsoft.com/office/powerpoint/2010/main" val="1813266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5077" y="323557"/>
            <a:ext cx="10494498" cy="3046988"/>
          </a:xfrm>
          <a:prstGeom prst="rect">
            <a:avLst/>
          </a:prstGeom>
          <a:noFill/>
        </p:spPr>
        <p:txBody>
          <a:bodyPr wrap="square" rtlCol="0">
            <a:spAutoFit/>
          </a:bodyPr>
          <a:lstStyle/>
          <a:p>
            <a:r>
              <a:rPr lang="en-US" altLang="zh-CN" sz="2400" dirty="0"/>
              <a:t>#include &lt;</a:t>
            </a:r>
            <a:r>
              <a:rPr lang="en-US" altLang="zh-CN" sz="2400" dirty="0" err="1"/>
              <a:t>stdio.h</a:t>
            </a:r>
            <a:r>
              <a:rPr lang="en-US" altLang="zh-CN" sz="2400" dirty="0"/>
              <a:t>&gt; </a:t>
            </a:r>
            <a:endParaRPr lang="en-US" altLang="zh-CN" sz="2400" dirty="0" smtClean="0"/>
          </a:p>
          <a:p>
            <a:r>
              <a:rPr lang="en-US" altLang="zh-CN" sz="2400" dirty="0" err="1" smtClean="0"/>
              <a:t>int</a:t>
            </a:r>
            <a:r>
              <a:rPr lang="en-US" altLang="zh-CN" sz="2400" dirty="0"/>
              <a:t> main(void) </a:t>
            </a:r>
          </a:p>
          <a:p>
            <a:r>
              <a:rPr lang="en-US" altLang="zh-CN" sz="2400" dirty="0" smtClean="0"/>
              <a:t>{</a:t>
            </a:r>
          </a:p>
          <a:p>
            <a:r>
              <a:rPr lang="en-US" altLang="zh-CN" sz="2400" dirty="0" err="1" smtClean="0"/>
              <a:t>int</a:t>
            </a:r>
            <a:r>
              <a:rPr lang="en-US" altLang="zh-CN" sz="2400" dirty="0"/>
              <a:t> </a:t>
            </a:r>
            <a:r>
              <a:rPr lang="en-US" altLang="zh-CN" sz="2400" dirty="0" smtClean="0"/>
              <a:t>q;</a:t>
            </a:r>
          </a:p>
          <a:p>
            <a:r>
              <a:rPr lang="en-US" altLang="zh-CN" sz="2400" dirty="0" smtClean="0"/>
              <a:t>q</a:t>
            </a:r>
            <a:r>
              <a:rPr lang="en-US" altLang="zh-CN" sz="2400" dirty="0"/>
              <a:t> = 1</a:t>
            </a:r>
            <a:r>
              <a:rPr lang="zh-CN" altLang="en-US" sz="2400" dirty="0" smtClean="0"/>
              <a:t>；</a:t>
            </a:r>
            <a:endParaRPr lang="en-US" altLang="zh-CN" sz="2400" dirty="0" smtClean="0"/>
          </a:p>
          <a:p>
            <a:r>
              <a:rPr lang="en-US" altLang="zh-CN" sz="2400" dirty="0" err="1" smtClean="0"/>
              <a:t>printf</a:t>
            </a:r>
            <a:r>
              <a:rPr lang="en-US" altLang="zh-CN" sz="2400" dirty="0"/>
              <a:t>("%d is </a:t>
            </a:r>
            <a:r>
              <a:rPr lang="en-US" altLang="zh-CN" sz="2400" dirty="0" smtClean="0"/>
              <a:t>the first\</a:t>
            </a:r>
            <a:r>
              <a:rPr lang="en-US" altLang="zh-CN" sz="2400" dirty="0" err="1" smtClean="0"/>
              <a:t>n</a:t>
            </a:r>
            <a:r>
              <a:rPr lang="en-US" altLang="zh-CN" sz="2400" dirty="0" err="1"/>
              <a:t>",q</a:t>
            </a:r>
            <a:r>
              <a:rPr lang="en-US" altLang="zh-CN" sz="2400" dirty="0" smtClean="0"/>
              <a:t>);</a:t>
            </a:r>
          </a:p>
          <a:p>
            <a:r>
              <a:rPr lang="en-US" altLang="zh-CN" sz="2400" dirty="0" smtClean="0"/>
              <a:t>return</a:t>
            </a:r>
            <a:r>
              <a:rPr lang="en-US" altLang="zh-CN" sz="2400" dirty="0"/>
              <a:t> 0</a:t>
            </a:r>
            <a:r>
              <a:rPr lang="zh-CN" altLang="en-US" sz="2400" dirty="0" smtClean="0"/>
              <a:t>；</a:t>
            </a:r>
            <a:endParaRPr lang="en-US" altLang="zh-CN" sz="2400" dirty="0" smtClean="0"/>
          </a:p>
          <a:p>
            <a:r>
              <a:rPr lang="en-US" altLang="zh-CN" sz="2400" dirty="0" smtClean="0"/>
              <a:t>}</a:t>
            </a:r>
          </a:p>
        </p:txBody>
      </p:sp>
      <p:sp>
        <p:nvSpPr>
          <p:cNvPr id="3" name="文本框 2"/>
          <p:cNvSpPr txBox="1"/>
          <p:nvPr/>
        </p:nvSpPr>
        <p:spPr>
          <a:xfrm>
            <a:off x="1055077" y="3840480"/>
            <a:ext cx="10536701" cy="2308324"/>
          </a:xfrm>
          <a:prstGeom prst="rect">
            <a:avLst/>
          </a:prstGeom>
          <a:noFill/>
        </p:spPr>
        <p:txBody>
          <a:bodyPr wrap="square" rtlCol="0">
            <a:spAutoFit/>
          </a:bodyPr>
          <a:lstStyle/>
          <a:p>
            <a:r>
              <a:rPr lang="en-US" altLang="zh-CN" sz="2400" dirty="0"/>
              <a:t>#include &lt;</a:t>
            </a:r>
            <a:r>
              <a:rPr lang="en-US" altLang="zh-CN" sz="2400" dirty="0" err="1"/>
              <a:t>stdio.h</a:t>
            </a:r>
            <a:r>
              <a:rPr lang="en-US" altLang="zh-CN" sz="2400" dirty="0"/>
              <a:t>&gt;   </a:t>
            </a:r>
          </a:p>
          <a:p>
            <a:r>
              <a:rPr lang="en-US" altLang="zh-CN" sz="2400" dirty="0" err="1"/>
              <a:t>int</a:t>
            </a:r>
            <a:r>
              <a:rPr lang="en-US" altLang="zh-CN" sz="2400" dirty="0"/>
              <a:t> main (void)   </a:t>
            </a:r>
          </a:p>
          <a:p>
            <a:r>
              <a:rPr lang="en-US" altLang="zh-CN" sz="2400" dirty="0"/>
              <a:t>{</a:t>
            </a:r>
          </a:p>
          <a:p>
            <a:r>
              <a:rPr lang="en-US" altLang="zh-CN" sz="2400" dirty="0"/>
              <a:t>Statements</a:t>
            </a:r>
          </a:p>
          <a:p>
            <a:r>
              <a:rPr lang="en-US" altLang="zh-CN" sz="2400" dirty="0"/>
              <a:t>return 0;</a:t>
            </a:r>
          </a:p>
          <a:p>
            <a:r>
              <a:rPr lang="en-US" altLang="zh-CN" sz="2400" dirty="0" smtClean="0"/>
              <a:t>}</a:t>
            </a:r>
            <a:endParaRPr lang="zh-CN" altLang="en-US" sz="2400" dirty="0"/>
          </a:p>
        </p:txBody>
      </p:sp>
    </p:spTree>
    <p:extLst>
      <p:ext uri="{BB962C8B-B14F-4D97-AF65-F5344CB8AC3E}">
        <p14:creationId xmlns:p14="http://schemas.microsoft.com/office/powerpoint/2010/main" val="701549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14732" y="1463041"/>
            <a:ext cx="8187397" cy="3108543"/>
          </a:xfrm>
          <a:prstGeom prst="rect">
            <a:avLst/>
          </a:prstGeom>
          <a:noFill/>
        </p:spPr>
        <p:txBody>
          <a:bodyPr wrap="square" rtlCol="0">
            <a:spAutoFit/>
          </a:bodyPr>
          <a:lstStyle/>
          <a:p>
            <a:r>
              <a:rPr lang="zh-CN" altLang="en-US" sz="2800" dirty="0" smtClean="0"/>
              <a:t>输出多个值的问题</a:t>
            </a:r>
            <a:endParaRPr lang="en-US" altLang="zh-CN" sz="2800" dirty="0" smtClean="0"/>
          </a:p>
          <a:p>
            <a:endParaRPr lang="en-US" altLang="zh-CN" sz="2800" dirty="0"/>
          </a:p>
          <a:p>
            <a:r>
              <a:rPr lang="zh-CN" altLang="en-US" sz="2800" dirty="0" smtClean="0"/>
              <a:t>问题：</a:t>
            </a:r>
            <a:endParaRPr lang="en-US" altLang="zh-CN" sz="2800" dirty="0" smtClean="0"/>
          </a:p>
          <a:p>
            <a:r>
              <a:rPr lang="zh-CN" altLang="en-US" sz="2800" dirty="0"/>
              <a:t>想</a:t>
            </a:r>
            <a:r>
              <a:rPr lang="zh-CN" altLang="en-US" sz="2800" dirty="0" smtClean="0"/>
              <a:t>输出：</a:t>
            </a:r>
            <a:endParaRPr lang="en-US" altLang="zh-CN" sz="2800" dirty="0" smtClean="0"/>
          </a:p>
          <a:p>
            <a:r>
              <a:rPr lang="en-US" altLang="zh-CN" sz="2800" dirty="0" smtClean="0"/>
              <a:t>1</a:t>
            </a:r>
          </a:p>
          <a:p>
            <a:r>
              <a:rPr lang="en-US" altLang="zh-CN" sz="2800" dirty="0" smtClean="0"/>
              <a:t>2</a:t>
            </a:r>
            <a:endParaRPr lang="en-US" altLang="zh-CN" sz="2800" dirty="0"/>
          </a:p>
          <a:p>
            <a:r>
              <a:rPr lang="zh-CN" altLang="en-US" sz="2800" dirty="0" smtClean="0"/>
              <a:t>该怎么办？</a:t>
            </a:r>
            <a:endParaRPr lang="en-US" altLang="zh-CN" sz="2800" dirty="0" smtClean="0"/>
          </a:p>
        </p:txBody>
      </p:sp>
    </p:spTree>
    <p:extLst>
      <p:ext uri="{BB962C8B-B14F-4D97-AF65-F5344CB8AC3E}">
        <p14:creationId xmlns:p14="http://schemas.microsoft.com/office/powerpoint/2010/main" val="45406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4054" y="886266"/>
            <a:ext cx="8679766" cy="4524315"/>
          </a:xfrm>
          <a:prstGeom prst="rect">
            <a:avLst/>
          </a:prstGeom>
          <a:noFill/>
        </p:spPr>
        <p:txBody>
          <a:bodyPr wrap="square" rtlCol="0">
            <a:spAutoFit/>
          </a:bodyPr>
          <a:lstStyle/>
          <a:p>
            <a:r>
              <a:rPr lang="zh-CN" altLang="en-US" sz="3600" dirty="0" smtClean="0"/>
              <a:t>编写一个程序，创建一个名为</a:t>
            </a:r>
            <a:r>
              <a:rPr lang="en-US" altLang="zh-CN" sz="3600" dirty="0" smtClean="0"/>
              <a:t>toes</a:t>
            </a:r>
            <a:r>
              <a:rPr lang="zh-CN" altLang="en-US" sz="3600" dirty="0" smtClean="0"/>
              <a:t>的整数变量。让程序把</a:t>
            </a:r>
            <a:r>
              <a:rPr lang="en-US" altLang="zh-CN" sz="3600" dirty="0" smtClean="0"/>
              <a:t>toes</a:t>
            </a:r>
            <a:r>
              <a:rPr lang="zh-CN" altLang="en-US" sz="3600" dirty="0" smtClean="0"/>
              <a:t>设置为</a:t>
            </a:r>
            <a:r>
              <a:rPr lang="en-US" altLang="zh-CN" sz="3600" dirty="0" smtClean="0"/>
              <a:t>10</a:t>
            </a:r>
            <a:r>
              <a:rPr lang="zh-CN" altLang="en-US" sz="3600" dirty="0" smtClean="0"/>
              <a:t>。再计算</a:t>
            </a:r>
            <a:r>
              <a:rPr lang="en-US" altLang="zh-CN" sz="3600" dirty="0" smtClean="0"/>
              <a:t>toes</a:t>
            </a:r>
            <a:r>
              <a:rPr lang="zh-CN" altLang="en-US" sz="3600" dirty="0" smtClean="0"/>
              <a:t>的两倍与</a:t>
            </a:r>
            <a:r>
              <a:rPr lang="en-US" altLang="zh-CN" sz="3600" dirty="0" smtClean="0"/>
              <a:t>toes</a:t>
            </a:r>
            <a:r>
              <a:rPr lang="zh-CN" altLang="en-US" sz="3600" dirty="0" smtClean="0"/>
              <a:t>的平方，输出这三个变量。</a:t>
            </a:r>
            <a:endParaRPr lang="en-US" altLang="zh-CN" sz="3600" dirty="0" smtClean="0"/>
          </a:p>
          <a:p>
            <a:endParaRPr lang="en-US" altLang="zh-CN" sz="3600" dirty="0" smtClean="0"/>
          </a:p>
          <a:p>
            <a:endParaRPr lang="en-US" altLang="zh-CN" sz="3600" dirty="0"/>
          </a:p>
          <a:p>
            <a:r>
              <a:rPr lang="en-US" altLang="zh-CN" sz="3600" dirty="0" smtClean="0"/>
              <a:t>10 20</a:t>
            </a:r>
          </a:p>
          <a:p>
            <a:r>
              <a:rPr lang="en-US" altLang="zh-CN" sz="3600" dirty="0" smtClean="0"/>
              <a:t>100</a:t>
            </a:r>
            <a:endParaRPr lang="zh-CN" altLang="en-US" sz="3600" dirty="0"/>
          </a:p>
        </p:txBody>
      </p:sp>
    </p:spTree>
    <p:extLst>
      <p:ext uri="{BB962C8B-B14F-4D97-AF65-F5344CB8AC3E}">
        <p14:creationId xmlns:p14="http://schemas.microsoft.com/office/powerpoint/2010/main" val="3905766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36679" y="2095139"/>
            <a:ext cx="6444946" cy="1569660"/>
          </a:xfrm>
          <a:prstGeom prst="rect">
            <a:avLst/>
          </a:prstGeom>
          <a:noFill/>
          <a:effectLst>
            <a:glow rad="228600">
              <a:schemeClr val="accent1">
                <a:satMod val="175000"/>
                <a:alpha val="40000"/>
              </a:schemeClr>
            </a:glow>
          </a:effectLst>
          <a:scene3d>
            <a:camera prst="obliqueTopLeft"/>
            <a:lightRig rig="threePt" dir="t"/>
          </a:scene3d>
        </p:spPr>
        <p:txBody>
          <a:bodyPr wrap="square" lIns="91440" tIns="45720" rIns="91440" bIns="45720">
            <a:spAutoFit/>
          </a:bodyPr>
          <a:lstStyle/>
          <a:p>
            <a:pPr algn="ctr"/>
            <a:r>
              <a:rPr lang="zh-CN" altLang="en-US" sz="9600" b="1" cap="none" spc="0" dirty="0" smtClean="0">
                <a:ln w="9525">
                  <a:solidFill>
                    <a:schemeClr val="bg1"/>
                  </a:solidFill>
                  <a:prstDash val="solid"/>
                </a:ln>
                <a:solidFill>
                  <a:srgbClr val="FF0000"/>
                </a:solidFill>
                <a:effectLst>
                  <a:outerShdw blurRad="12700" dist="38100" dir="2700000" algn="tl" rotWithShape="0">
                    <a:schemeClr val="bg1">
                      <a:lumMod val="50000"/>
                    </a:schemeClr>
                  </a:outerShdw>
                </a:effectLst>
              </a:rPr>
              <a:t>谢谢大家</a:t>
            </a:r>
            <a:endParaRPr lang="zh-CN" altLang="en-US" sz="9600" b="1" cap="none" spc="0" dirty="0">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543753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85071" y="647114"/>
            <a:ext cx="9369083" cy="4832092"/>
          </a:xfrm>
          <a:prstGeom prst="rect">
            <a:avLst/>
          </a:prstGeom>
          <a:noFill/>
        </p:spPr>
        <p:txBody>
          <a:bodyPr wrap="square" rtlCol="0">
            <a:spAutoFit/>
          </a:bodyPr>
          <a:lstStyle/>
          <a:p>
            <a:r>
              <a:rPr lang="en-US" altLang="zh-CN" sz="2800" dirty="0"/>
              <a:t>#include &lt;</a:t>
            </a:r>
            <a:r>
              <a:rPr lang="en-US" altLang="zh-CN" sz="2800" dirty="0" err="1"/>
              <a:t>stdio.h</a:t>
            </a:r>
            <a:r>
              <a:rPr lang="en-US" altLang="zh-CN" sz="2800" dirty="0"/>
              <a:t>&gt;   ---</a:t>
            </a:r>
            <a:r>
              <a:rPr lang="zh-CN" altLang="en-US" sz="2800" dirty="0"/>
              <a:t>包含另一个文件  该行告诉编译器包含文件 </a:t>
            </a:r>
            <a:r>
              <a:rPr lang="en-US" altLang="zh-CN" sz="2800" dirty="0" err="1"/>
              <a:t>stdio.h</a:t>
            </a:r>
            <a:r>
              <a:rPr lang="en-US" altLang="zh-CN" sz="2800" dirty="0"/>
              <a:t> </a:t>
            </a:r>
            <a:r>
              <a:rPr lang="zh-CN" altLang="en-US" sz="2800" dirty="0"/>
              <a:t>中的全部信息。文件 </a:t>
            </a:r>
            <a:r>
              <a:rPr lang="en-US" altLang="zh-CN" sz="2800" dirty="0" err="1"/>
              <a:t>stdio.h</a:t>
            </a:r>
            <a:r>
              <a:rPr lang="en-US" altLang="zh-CN" sz="2800" dirty="0"/>
              <a:t> </a:t>
            </a:r>
            <a:r>
              <a:rPr lang="zh-CN" altLang="en-US" sz="2800" dirty="0"/>
              <a:t>是所有 </a:t>
            </a:r>
            <a:r>
              <a:rPr lang="en-US" altLang="zh-CN" sz="2800" dirty="0"/>
              <a:t>C</a:t>
            </a:r>
            <a:r>
              <a:rPr lang="zh-CN" altLang="en-US" sz="2800" dirty="0"/>
              <a:t>语言编译包的一个标准部分。这个文件对关键字输入和显示输出提供支持</a:t>
            </a:r>
            <a:r>
              <a:rPr lang="zh-CN" altLang="en-US" sz="2800" dirty="0" smtClean="0"/>
              <a:t>。</a:t>
            </a:r>
            <a:endParaRPr lang="en-US" altLang="zh-CN" sz="2800" dirty="0" smtClean="0"/>
          </a:p>
          <a:p>
            <a:endParaRPr lang="en-US" altLang="zh-CN" sz="2800" dirty="0" smtClean="0"/>
          </a:p>
          <a:p>
            <a:r>
              <a:rPr lang="en-US" altLang="zh-CN" sz="2800" dirty="0"/>
              <a:t>#include </a:t>
            </a:r>
            <a:r>
              <a:rPr lang="zh-CN" altLang="en-US" sz="2800" dirty="0"/>
              <a:t>语句是 </a:t>
            </a:r>
            <a:r>
              <a:rPr lang="en-US" altLang="zh-CN" sz="2800" dirty="0"/>
              <a:t>C</a:t>
            </a:r>
            <a:r>
              <a:rPr lang="zh-CN" altLang="en-US" sz="2800" dirty="0"/>
              <a:t>预处理指令（</a:t>
            </a:r>
            <a:r>
              <a:rPr lang="en-US" altLang="zh-CN" sz="2800" dirty="0"/>
              <a:t>preprocessor directive</a:t>
            </a:r>
            <a:r>
              <a:rPr lang="zh-CN" altLang="en-US" sz="2800" dirty="0"/>
              <a:t>）的一个例子。通常，</a:t>
            </a:r>
            <a:r>
              <a:rPr lang="en-US" altLang="zh-CN" sz="2800" dirty="0"/>
              <a:t>C </a:t>
            </a:r>
            <a:r>
              <a:rPr lang="zh-CN" altLang="en-US" sz="2800" dirty="0"/>
              <a:t>编译器在编译前要对源代码做一些准备工作；这称为预处理（</a:t>
            </a:r>
            <a:r>
              <a:rPr lang="en-US" altLang="zh-CN" sz="2800" dirty="0"/>
              <a:t>preprocessing</a:t>
            </a:r>
            <a:r>
              <a:rPr lang="zh-CN" altLang="en-US" sz="2800" dirty="0"/>
              <a:t>）</a:t>
            </a:r>
            <a:endParaRPr lang="en-US" altLang="zh-CN" sz="2800" dirty="0"/>
          </a:p>
          <a:p>
            <a:endParaRPr lang="en-US" altLang="zh-CN" sz="2800" dirty="0" smtClean="0"/>
          </a:p>
          <a:p>
            <a:r>
              <a:rPr lang="zh-CN" altLang="en-US" sz="2800" dirty="0" smtClean="0"/>
              <a:t>换句话说，几乎每个程序都需要在开头写上</a:t>
            </a:r>
            <a:endParaRPr lang="en-US" altLang="zh-CN" sz="2800" dirty="0" smtClean="0"/>
          </a:p>
          <a:p>
            <a:r>
              <a:rPr lang="en-US" altLang="zh-CN" sz="2800" dirty="0" smtClean="0"/>
              <a:t>#include&lt;</a:t>
            </a:r>
            <a:r>
              <a:rPr lang="en-US" altLang="zh-CN" sz="2800" dirty="0" err="1" smtClean="0"/>
              <a:t>stadio.h</a:t>
            </a:r>
            <a:r>
              <a:rPr lang="en-US" altLang="zh-CN" sz="2800" dirty="0" smtClean="0"/>
              <a:t>&gt;</a:t>
            </a:r>
            <a:endParaRPr lang="zh-CN" altLang="en-US" sz="2800" dirty="0"/>
          </a:p>
        </p:txBody>
      </p:sp>
      <p:sp>
        <p:nvSpPr>
          <p:cNvPr id="4" name="文本框 3"/>
          <p:cNvSpPr txBox="1"/>
          <p:nvPr/>
        </p:nvSpPr>
        <p:spPr>
          <a:xfrm>
            <a:off x="9594166" y="5219114"/>
            <a:ext cx="4037428" cy="1015663"/>
          </a:xfrm>
          <a:prstGeom prst="rect">
            <a:avLst/>
          </a:prstGeom>
          <a:noFill/>
        </p:spPr>
        <p:txBody>
          <a:bodyPr wrap="square" rtlCol="0">
            <a:spAutoFit/>
          </a:bodyPr>
          <a:lstStyle/>
          <a:p>
            <a:r>
              <a:rPr lang="zh-CN" altLang="en-US" sz="6000" dirty="0" smtClean="0">
                <a:solidFill>
                  <a:schemeClr val="accent5">
                    <a:lumMod val="75000"/>
                  </a:schemeClr>
                </a:solidFill>
                <a:hlinkClick r:id="rId2" action="ppaction://hlinksldjump"/>
              </a:rPr>
              <a:t>后退</a:t>
            </a:r>
            <a:endParaRPr lang="zh-CN" altLang="en-US" sz="6000" dirty="0">
              <a:solidFill>
                <a:schemeClr val="accent5">
                  <a:lumMod val="75000"/>
                </a:schemeClr>
              </a:solidFill>
            </a:endParaRPr>
          </a:p>
        </p:txBody>
      </p:sp>
    </p:spTree>
    <p:extLst>
      <p:ext uri="{BB962C8B-B14F-4D97-AF65-F5344CB8AC3E}">
        <p14:creationId xmlns:p14="http://schemas.microsoft.com/office/powerpoint/2010/main" val="361564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997611" y="1705541"/>
            <a:ext cx="8848579" cy="1015663"/>
          </a:xfrm>
          <a:prstGeom prst="rect">
            <a:avLst/>
          </a:prstGeom>
          <a:noFill/>
        </p:spPr>
        <p:txBody>
          <a:bodyPr wrap="square" rtlCol="0">
            <a:spAutoFit/>
          </a:bodyPr>
          <a:lstStyle/>
          <a:p>
            <a:r>
              <a:rPr lang="zh-CN" altLang="en-US" sz="2000" b="1" dirty="0" smtClean="0"/>
              <a:t>贝尔实验室的 </a:t>
            </a:r>
            <a:r>
              <a:rPr lang="en-US" altLang="zh-CN" sz="2000" b="1" dirty="0" smtClean="0"/>
              <a:t>Dennis Ritchie </a:t>
            </a:r>
            <a:r>
              <a:rPr lang="zh-CN" altLang="en-US" sz="2000" b="1" dirty="0" smtClean="0"/>
              <a:t>在</a:t>
            </a:r>
            <a:r>
              <a:rPr lang="en-US" altLang="zh-CN" sz="2000" b="1" dirty="0" smtClean="0"/>
              <a:t>1972</a:t>
            </a:r>
            <a:r>
              <a:rPr lang="zh-CN" altLang="en-US" sz="2000" b="1" dirty="0" smtClean="0"/>
              <a:t>年开发了</a:t>
            </a:r>
            <a:r>
              <a:rPr lang="en-US" altLang="zh-CN" sz="2000" b="1" dirty="0" smtClean="0"/>
              <a:t>C</a:t>
            </a:r>
            <a:r>
              <a:rPr lang="zh-CN" altLang="en-US" sz="2000" b="1" dirty="0" smtClean="0"/>
              <a:t>，当时他正在与</a:t>
            </a:r>
            <a:r>
              <a:rPr lang="en-US" altLang="zh-CN" sz="2000" b="1" dirty="0" smtClean="0"/>
              <a:t>Ken Thompson </a:t>
            </a:r>
            <a:r>
              <a:rPr lang="zh-CN" altLang="en-US" sz="2000" b="1" dirty="0" smtClean="0"/>
              <a:t>一起设计 </a:t>
            </a:r>
            <a:r>
              <a:rPr lang="en-US" altLang="zh-CN" sz="2000" b="1" dirty="0" smtClean="0"/>
              <a:t>UNIX</a:t>
            </a:r>
            <a:r>
              <a:rPr lang="zh-CN" altLang="en-US" sz="2000" b="1" dirty="0" smtClean="0"/>
              <a:t>操作系统。然而，</a:t>
            </a:r>
            <a:r>
              <a:rPr lang="en-US" altLang="zh-CN" sz="2000" b="1" dirty="0" smtClean="0"/>
              <a:t>C</a:t>
            </a:r>
            <a:r>
              <a:rPr lang="zh-CN" altLang="en-US" sz="2000" b="1" dirty="0" smtClean="0"/>
              <a:t>并不是完全由</a:t>
            </a:r>
            <a:r>
              <a:rPr lang="en-US" altLang="zh-CN" sz="2000" b="1" dirty="0" smtClean="0"/>
              <a:t>Ritchie</a:t>
            </a:r>
            <a:r>
              <a:rPr lang="zh-CN" altLang="en-US" sz="2000" b="1" dirty="0" smtClean="0"/>
              <a:t>构想出来的。它来自</a:t>
            </a:r>
            <a:r>
              <a:rPr lang="en-US" altLang="zh-CN" sz="2000" b="1" dirty="0" smtClean="0"/>
              <a:t>Thompson</a:t>
            </a:r>
            <a:r>
              <a:rPr lang="zh-CN" altLang="en-US" sz="2000" b="1" dirty="0" smtClean="0"/>
              <a:t>的</a:t>
            </a:r>
            <a:r>
              <a:rPr lang="en-US" altLang="zh-CN" sz="2000" b="1" dirty="0" smtClean="0"/>
              <a:t>B</a:t>
            </a:r>
            <a:r>
              <a:rPr lang="zh-CN" altLang="en-US" sz="2000" b="1" dirty="0" smtClean="0"/>
              <a:t>语言。</a:t>
            </a:r>
            <a:endParaRPr lang="zh-CN" altLang="en-US" sz="2000" b="1" dirty="0"/>
          </a:p>
        </p:txBody>
      </p:sp>
      <p:sp>
        <p:nvSpPr>
          <p:cNvPr id="10" name="文本框 9"/>
          <p:cNvSpPr txBox="1"/>
          <p:nvPr/>
        </p:nvSpPr>
        <p:spPr>
          <a:xfrm>
            <a:off x="1997611" y="3348111"/>
            <a:ext cx="8595362" cy="1631216"/>
          </a:xfrm>
          <a:prstGeom prst="rect">
            <a:avLst/>
          </a:prstGeom>
          <a:noFill/>
        </p:spPr>
        <p:txBody>
          <a:bodyPr wrap="square" rtlCol="0">
            <a:spAutoFit/>
          </a:bodyPr>
          <a:lstStyle/>
          <a:p>
            <a:r>
              <a:rPr lang="zh-CN" altLang="en-US" sz="2000" b="1" dirty="0" smtClean="0"/>
              <a:t>多数语言都以实用为目标，但它们往往也会考虑其他一些方面。例如 </a:t>
            </a:r>
            <a:r>
              <a:rPr lang="en-US" altLang="zh-CN" sz="2000" b="1" dirty="0" smtClean="0"/>
              <a:t>Pascal </a:t>
            </a:r>
            <a:r>
              <a:rPr lang="zh-CN" altLang="en-US" sz="2000" b="1" dirty="0" smtClean="0"/>
              <a:t>的主要目标是为学习良好的编程原则提供一个扎实的基础，而 </a:t>
            </a:r>
            <a:r>
              <a:rPr lang="en-US" altLang="zh-CN" sz="2000" b="1" dirty="0" smtClean="0"/>
              <a:t>BASIC </a:t>
            </a:r>
            <a:r>
              <a:rPr lang="zh-CN" altLang="en-US" sz="2000" b="1" dirty="0" smtClean="0"/>
              <a:t>则是模仿英语，以便让不熟悉计算机的学生能够轻松地学会这种语言。这些目标很重要，但它们不总是与实际的使用需要相符。而 </a:t>
            </a:r>
            <a:r>
              <a:rPr lang="en-US" altLang="zh-CN" sz="2000" b="1" dirty="0" smtClean="0"/>
              <a:t>C </a:t>
            </a:r>
            <a:r>
              <a:rPr lang="zh-CN" altLang="en-US" sz="2000" b="1" dirty="0" smtClean="0"/>
              <a:t>则是为编程人员开发的语言，这使得它成为当今人们首先的编程语言之一</a:t>
            </a:r>
            <a:endParaRPr lang="zh-CN" altLang="en-US" sz="2000" b="1" dirty="0"/>
          </a:p>
        </p:txBody>
      </p:sp>
      <p:sp>
        <p:nvSpPr>
          <p:cNvPr id="2" name="矩形 1"/>
          <p:cNvSpPr/>
          <p:nvPr/>
        </p:nvSpPr>
        <p:spPr>
          <a:xfrm>
            <a:off x="3233978" y="509566"/>
            <a:ext cx="5745484"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1.1   C</a:t>
            </a:r>
            <a:r>
              <a:rPr lang="zh-CN" altLang="en-US" sz="5400" b="1" dirty="0">
                <a:ln w="6600">
                  <a:solidFill>
                    <a:schemeClr val="accent2"/>
                  </a:solidFill>
                  <a:prstDash val="solid"/>
                </a:ln>
                <a:solidFill>
                  <a:srgbClr val="FFFFFF"/>
                </a:solidFill>
                <a:effectLst>
                  <a:outerShdw dist="38100" dir="2700000" algn="tl" rotWithShape="0">
                    <a:schemeClr val="accent2"/>
                  </a:outerShdw>
                </a:effectLst>
              </a:rPr>
              <a:t>语言的起源</a:t>
            </a:r>
          </a:p>
        </p:txBody>
      </p:sp>
    </p:spTree>
    <p:extLst>
      <p:ext uri="{BB962C8B-B14F-4D97-AF65-F5344CB8AC3E}">
        <p14:creationId xmlns:p14="http://schemas.microsoft.com/office/powerpoint/2010/main" val="412015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1000"/>
                                        <p:tgtEl>
                                          <p:spTgt spid="9">
                                            <p:txEl>
                                              <p:pRg st="0" end="0"/>
                                            </p:txEl>
                                          </p:spTgt>
                                        </p:tgtEl>
                                      </p:cBhvr>
                                    </p:animEffect>
                                    <p:anim calcmode="lin" valueType="num">
                                      <p:cBhvr>
                                        <p:cTn id="1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548" y="163675"/>
            <a:ext cx="9101797" cy="6124754"/>
          </a:xfrm>
          <a:prstGeom prst="rect">
            <a:avLst/>
          </a:prstGeom>
          <a:noFill/>
        </p:spPr>
        <p:txBody>
          <a:bodyPr wrap="square" rtlCol="0">
            <a:spAutoFit/>
          </a:bodyPr>
          <a:lstStyle/>
          <a:p>
            <a:r>
              <a:rPr lang="en-US" altLang="zh-CN" sz="2800" b="1" dirty="0" err="1"/>
              <a:t>int</a:t>
            </a:r>
            <a:r>
              <a:rPr lang="en-US" altLang="zh-CN" sz="2800" b="1" dirty="0"/>
              <a:t> main (void)  --- </a:t>
            </a:r>
            <a:r>
              <a:rPr lang="zh-CN" altLang="en-US" sz="2800" b="1" dirty="0"/>
              <a:t>函数名   </a:t>
            </a:r>
            <a:endParaRPr lang="en-US" altLang="zh-CN" sz="2800" b="1" dirty="0" smtClean="0"/>
          </a:p>
          <a:p>
            <a:endParaRPr lang="en-US" altLang="zh-CN" sz="2800" b="1" dirty="0" smtClean="0"/>
          </a:p>
          <a:p>
            <a:r>
              <a:rPr lang="en-US" altLang="zh-CN" sz="2800" b="1" dirty="0" smtClean="0"/>
              <a:t>C</a:t>
            </a:r>
            <a:r>
              <a:rPr lang="zh-CN" altLang="en-US" sz="2800" b="1" dirty="0"/>
              <a:t>程序中包含一个或多个函数，它们是 </a:t>
            </a:r>
            <a:r>
              <a:rPr lang="en-US" altLang="zh-CN" sz="2800" b="1" dirty="0"/>
              <a:t>C</a:t>
            </a:r>
            <a:r>
              <a:rPr lang="zh-CN" altLang="en-US" sz="2800" b="1" dirty="0"/>
              <a:t>程序的基本模块。上面这个程序包含一个名为 </a:t>
            </a:r>
            <a:r>
              <a:rPr lang="en-US" altLang="zh-CN" sz="2800" b="1" dirty="0"/>
              <a:t>main</a:t>
            </a:r>
            <a:r>
              <a:rPr lang="zh-CN" altLang="en-US" sz="2800" b="1" dirty="0"/>
              <a:t>的函数</a:t>
            </a:r>
            <a:r>
              <a:rPr lang="zh-CN" altLang="en-US" sz="2800" b="1" dirty="0" smtClean="0"/>
              <a:t>。</a:t>
            </a:r>
            <a:endParaRPr lang="en-US" altLang="zh-CN" sz="2800" b="1" dirty="0" smtClean="0"/>
          </a:p>
          <a:p>
            <a:endParaRPr lang="en-US" altLang="zh-CN" sz="2800" b="1" dirty="0" smtClean="0"/>
          </a:p>
          <a:p>
            <a:r>
              <a:rPr lang="zh-CN" altLang="en-US" sz="2800" b="1" dirty="0" smtClean="0"/>
              <a:t>圆括号</a:t>
            </a:r>
            <a:r>
              <a:rPr lang="zh-CN" altLang="en-US" sz="2800" b="1" dirty="0"/>
              <a:t>表明 </a:t>
            </a:r>
            <a:r>
              <a:rPr lang="en-US" altLang="zh-CN" sz="2800" b="1" dirty="0"/>
              <a:t>main</a:t>
            </a:r>
            <a:r>
              <a:rPr lang="zh-CN" altLang="en-US" sz="2800" b="1" dirty="0"/>
              <a:t>（）是一个函数的</a:t>
            </a:r>
            <a:r>
              <a:rPr lang="zh-CN" altLang="en-US" sz="2800" b="1" dirty="0" smtClean="0"/>
              <a:t>名字。</a:t>
            </a:r>
            <a:endParaRPr lang="en-US" altLang="zh-CN" sz="2800" b="1" dirty="0" smtClean="0"/>
          </a:p>
          <a:p>
            <a:endParaRPr lang="en-US" altLang="zh-CN" sz="2800" b="1" dirty="0" smtClean="0"/>
          </a:p>
          <a:p>
            <a:r>
              <a:rPr lang="en-US" altLang="zh-CN" sz="2800" b="1" dirty="0" err="1" smtClean="0"/>
              <a:t>int</a:t>
            </a:r>
            <a:r>
              <a:rPr lang="zh-CN" altLang="en-US" sz="2800" b="1" dirty="0"/>
              <a:t>表示 </a:t>
            </a:r>
            <a:r>
              <a:rPr lang="en-US" altLang="zh-CN" sz="2800" b="1" dirty="0"/>
              <a:t>main</a:t>
            </a:r>
            <a:r>
              <a:rPr lang="zh-CN" altLang="en-US" sz="2800" b="1" dirty="0"/>
              <a:t>（）函数返回一个整数， 而 </a:t>
            </a:r>
            <a:r>
              <a:rPr lang="en-US" altLang="zh-CN" sz="2800" b="1" dirty="0"/>
              <a:t>void </a:t>
            </a:r>
            <a:r>
              <a:rPr lang="zh-CN" altLang="en-US" sz="2800" b="1" dirty="0"/>
              <a:t>表</a:t>
            </a:r>
            <a:r>
              <a:rPr lang="zh-CN" altLang="en-US" sz="2800" b="1" dirty="0" smtClean="0"/>
              <a:t>示</a:t>
            </a:r>
            <a:r>
              <a:rPr lang="zh-CN" altLang="en-US" sz="2800" b="1" dirty="0"/>
              <a:t> </a:t>
            </a:r>
            <a:r>
              <a:rPr lang="en-US" altLang="zh-CN" sz="2800" b="1" dirty="0"/>
              <a:t>main</a:t>
            </a:r>
            <a:r>
              <a:rPr lang="zh-CN" altLang="en-US" sz="2800" b="1" dirty="0"/>
              <a:t>（）不接受任何参数</a:t>
            </a:r>
            <a:r>
              <a:rPr lang="zh-CN" altLang="en-US" sz="2800" b="1" dirty="0" smtClean="0"/>
              <a:t>。</a:t>
            </a:r>
            <a:endParaRPr lang="en-US" altLang="zh-CN" sz="2800" b="1" dirty="0" smtClean="0"/>
          </a:p>
          <a:p>
            <a:endParaRPr lang="en-US" altLang="zh-CN" sz="2800" b="1" dirty="0" smtClean="0"/>
          </a:p>
          <a:p>
            <a:r>
              <a:rPr lang="zh-CN" altLang="en-US" sz="2800" b="1" dirty="0" smtClean="0"/>
              <a:t>这些</a:t>
            </a:r>
            <a:r>
              <a:rPr lang="zh-CN" altLang="en-US" sz="2800" b="1" dirty="0"/>
              <a:t>是我们稍后将要深入讨论的</a:t>
            </a:r>
            <a:r>
              <a:rPr lang="zh-CN" altLang="en-US" sz="2800" b="1" dirty="0" smtClean="0"/>
              <a:t>。</a:t>
            </a:r>
            <a:endParaRPr lang="en-US" altLang="zh-CN" sz="2800" b="1" dirty="0" smtClean="0"/>
          </a:p>
          <a:p>
            <a:endParaRPr lang="en-US" altLang="zh-CN" sz="2800" b="1" dirty="0" smtClean="0"/>
          </a:p>
          <a:p>
            <a:r>
              <a:rPr lang="zh-CN" altLang="en-US" sz="2800" b="1" dirty="0" smtClean="0"/>
              <a:t>现在</a:t>
            </a:r>
            <a:r>
              <a:rPr lang="zh-CN" altLang="en-US" sz="2800" b="1" dirty="0"/>
              <a:t>，只须把 </a:t>
            </a:r>
            <a:r>
              <a:rPr lang="en-US" altLang="zh-CN" sz="2800" b="1" dirty="0" err="1"/>
              <a:t>int</a:t>
            </a:r>
            <a:r>
              <a:rPr lang="en-US" altLang="zh-CN" sz="2800" b="1" dirty="0"/>
              <a:t> </a:t>
            </a:r>
            <a:r>
              <a:rPr lang="zh-CN" altLang="en-US" sz="2800" b="1" dirty="0"/>
              <a:t>和 </a:t>
            </a:r>
            <a:r>
              <a:rPr lang="en-US" altLang="zh-CN" sz="2800" b="1" dirty="0"/>
              <a:t>void </a:t>
            </a:r>
            <a:r>
              <a:rPr lang="zh-CN" altLang="en-US" sz="2800" b="1" dirty="0"/>
              <a:t>看作是用来定义 </a:t>
            </a:r>
            <a:r>
              <a:rPr lang="en-US" altLang="zh-CN" sz="2800" b="1" dirty="0"/>
              <a:t>main</a:t>
            </a:r>
            <a:r>
              <a:rPr lang="zh-CN" altLang="en-US" sz="2800" b="1" dirty="0"/>
              <a:t>（）函数的标准 </a:t>
            </a:r>
            <a:r>
              <a:rPr lang="en-US" altLang="zh-CN" sz="2800" b="1" dirty="0"/>
              <a:t>ISO/ANSI C </a:t>
            </a:r>
            <a:r>
              <a:rPr lang="zh-CN" altLang="en-US" sz="2800" b="1" dirty="0"/>
              <a:t>方法的一部分。</a:t>
            </a:r>
          </a:p>
        </p:txBody>
      </p:sp>
      <p:sp>
        <p:nvSpPr>
          <p:cNvPr id="3" name="矩形 2"/>
          <p:cNvSpPr/>
          <p:nvPr/>
        </p:nvSpPr>
        <p:spPr>
          <a:xfrm>
            <a:off x="10017240" y="5453354"/>
            <a:ext cx="1723549" cy="1015663"/>
          </a:xfrm>
          <a:prstGeom prst="rect">
            <a:avLst/>
          </a:prstGeom>
        </p:spPr>
        <p:txBody>
          <a:bodyPr wrap="none">
            <a:spAutoFit/>
          </a:bodyPr>
          <a:lstStyle/>
          <a:p>
            <a:pPr lvl="0"/>
            <a:r>
              <a:rPr lang="zh-CN" altLang="en-US" sz="6000" dirty="0">
                <a:solidFill>
                  <a:srgbClr val="E87D37">
                    <a:lumMod val="75000"/>
                  </a:srgbClr>
                </a:solidFill>
                <a:hlinkClick r:id="rId2" action="ppaction://hlinksldjump"/>
              </a:rPr>
              <a:t>后退</a:t>
            </a:r>
            <a:endParaRPr lang="zh-CN" altLang="en-US" sz="6000" dirty="0">
              <a:solidFill>
                <a:srgbClr val="E87D37">
                  <a:lumMod val="75000"/>
                </a:srgbClr>
              </a:solidFill>
            </a:endParaRPr>
          </a:p>
        </p:txBody>
      </p:sp>
    </p:spTree>
    <p:extLst>
      <p:ext uri="{BB962C8B-B14F-4D97-AF65-F5344CB8AC3E}">
        <p14:creationId xmlns:p14="http://schemas.microsoft.com/office/powerpoint/2010/main" val="140029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16197" y="5439286"/>
            <a:ext cx="1808999" cy="1015663"/>
          </a:xfrm>
          <a:prstGeom prst="rect">
            <a:avLst/>
          </a:prstGeom>
        </p:spPr>
        <p:txBody>
          <a:bodyPr wrap="square">
            <a:spAutoFit/>
          </a:bodyPr>
          <a:lstStyle/>
          <a:p>
            <a:pPr lvl="0"/>
            <a:r>
              <a:rPr lang="zh-CN" altLang="en-US" sz="6000" dirty="0">
                <a:solidFill>
                  <a:srgbClr val="E87D37">
                    <a:lumMod val="75000"/>
                  </a:srgbClr>
                </a:solidFill>
                <a:hlinkClick r:id="rId2" action="ppaction://hlinksldjump"/>
              </a:rPr>
              <a:t>后退</a:t>
            </a:r>
            <a:endParaRPr lang="zh-CN" altLang="en-US" sz="6000" dirty="0">
              <a:solidFill>
                <a:srgbClr val="E87D37">
                  <a:lumMod val="75000"/>
                </a:srgbClr>
              </a:solidFill>
            </a:endParaRPr>
          </a:p>
        </p:txBody>
      </p:sp>
      <p:sp>
        <p:nvSpPr>
          <p:cNvPr id="3" name="文本框 2"/>
          <p:cNvSpPr txBox="1"/>
          <p:nvPr/>
        </p:nvSpPr>
        <p:spPr>
          <a:xfrm>
            <a:off x="1960097" y="625510"/>
            <a:ext cx="9003324" cy="954107"/>
          </a:xfrm>
          <a:prstGeom prst="rect">
            <a:avLst/>
          </a:prstGeom>
          <a:noFill/>
        </p:spPr>
        <p:txBody>
          <a:bodyPr wrap="square" rtlCol="0">
            <a:spAutoFit/>
          </a:bodyPr>
          <a:lstStyle/>
          <a:p>
            <a:r>
              <a:rPr lang="en-US" altLang="zh-CN" sz="2800" dirty="0" err="1"/>
              <a:t>int</a:t>
            </a:r>
            <a:r>
              <a:rPr lang="en-US" altLang="zh-CN" sz="2800" dirty="0"/>
              <a:t> </a:t>
            </a:r>
            <a:r>
              <a:rPr lang="en-US" altLang="zh-CN" sz="2800" dirty="0" err="1"/>
              <a:t>num</a:t>
            </a:r>
            <a:r>
              <a:rPr lang="zh-CN" altLang="en-US" sz="2800" dirty="0"/>
              <a:t>；  </a:t>
            </a:r>
            <a:r>
              <a:rPr lang="en-US" altLang="zh-CN" sz="2800" dirty="0"/>
              <a:t>---</a:t>
            </a:r>
            <a:r>
              <a:rPr lang="zh-CN" altLang="en-US" sz="2800" dirty="0"/>
              <a:t>声明语句  这个语句表明你将使用 </a:t>
            </a:r>
            <a:r>
              <a:rPr lang="en-US" altLang="zh-CN" sz="2800" dirty="0" err="1"/>
              <a:t>num</a:t>
            </a:r>
            <a:r>
              <a:rPr lang="en-US" altLang="zh-CN" sz="2800" dirty="0"/>
              <a:t> </a:t>
            </a:r>
            <a:r>
              <a:rPr lang="zh-CN" altLang="en-US" sz="2800" dirty="0"/>
              <a:t>这个变量，并且它是 </a:t>
            </a:r>
            <a:r>
              <a:rPr lang="en-US" altLang="zh-CN" sz="2800" dirty="0" err="1"/>
              <a:t>int</a:t>
            </a:r>
            <a:r>
              <a:rPr lang="zh-CN" altLang="en-US" sz="2800" dirty="0"/>
              <a:t>（整数）类型的。</a:t>
            </a:r>
          </a:p>
        </p:txBody>
      </p:sp>
      <p:sp>
        <p:nvSpPr>
          <p:cNvPr id="4" name="文本框 3"/>
          <p:cNvSpPr txBox="1"/>
          <p:nvPr/>
        </p:nvSpPr>
        <p:spPr>
          <a:xfrm>
            <a:off x="1960097" y="2293034"/>
            <a:ext cx="2588455" cy="3170099"/>
          </a:xfrm>
          <a:prstGeom prst="rect">
            <a:avLst/>
          </a:prstGeom>
          <a:noFill/>
        </p:spPr>
        <p:txBody>
          <a:bodyPr wrap="square" rtlCol="0">
            <a:spAutoFit/>
          </a:bodyPr>
          <a:lstStyle/>
          <a:p>
            <a:r>
              <a:rPr lang="zh-CN" altLang="en-US" sz="4000" dirty="0" smtClean="0"/>
              <a:t>示例：</a:t>
            </a:r>
            <a:endParaRPr lang="en-US" altLang="zh-CN" sz="4000" dirty="0" smtClean="0"/>
          </a:p>
          <a:p>
            <a:r>
              <a:rPr lang="en-US" altLang="zh-CN" sz="4000" dirty="0" err="1" smtClean="0"/>
              <a:t>int</a:t>
            </a:r>
            <a:r>
              <a:rPr lang="en-US" altLang="zh-CN" sz="4000" dirty="0" smtClean="0"/>
              <a:t>  </a:t>
            </a:r>
            <a:r>
              <a:rPr lang="en-US" altLang="zh-CN" sz="4000" dirty="0" err="1" smtClean="0"/>
              <a:t>num</a:t>
            </a:r>
            <a:r>
              <a:rPr lang="zh-CN" altLang="en-US" sz="4000" dirty="0" smtClean="0"/>
              <a:t>；</a:t>
            </a:r>
            <a:endParaRPr lang="en-US" altLang="zh-CN" sz="4000" dirty="0" smtClean="0"/>
          </a:p>
          <a:p>
            <a:r>
              <a:rPr lang="en-US" altLang="zh-CN" sz="4000" dirty="0" err="1" smtClean="0"/>
              <a:t>int</a:t>
            </a:r>
            <a:r>
              <a:rPr lang="en-US" altLang="zh-CN" sz="4000" dirty="0" smtClean="0"/>
              <a:t>=1</a:t>
            </a:r>
            <a:r>
              <a:rPr lang="zh-CN" altLang="en-US" sz="4000" dirty="0" smtClean="0"/>
              <a:t>；</a:t>
            </a:r>
            <a:endParaRPr lang="en-US" altLang="zh-CN" sz="4000" dirty="0" smtClean="0"/>
          </a:p>
          <a:p>
            <a:r>
              <a:rPr lang="en-US" altLang="zh-CN" sz="4000" dirty="0" err="1"/>
              <a:t>i</a:t>
            </a:r>
            <a:r>
              <a:rPr lang="en-US" altLang="zh-CN" sz="4000" dirty="0" err="1" smtClean="0"/>
              <a:t>nt</a:t>
            </a:r>
            <a:r>
              <a:rPr lang="en-US" altLang="zh-CN" sz="4000" dirty="0" smtClean="0"/>
              <a:t>  </a:t>
            </a:r>
            <a:r>
              <a:rPr lang="en-US" altLang="zh-CN" sz="4000" dirty="0" err="1" smtClean="0"/>
              <a:t>abc</a:t>
            </a:r>
            <a:r>
              <a:rPr lang="zh-CN" altLang="en-US" sz="4000" dirty="0" smtClean="0"/>
              <a:t>；</a:t>
            </a:r>
            <a:endParaRPr lang="en-US" altLang="zh-CN" sz="4000" dirty="0" smtClean="0"/>
          </a:p>
          <a:p>
            <a:r>
              <a:rPr lang="en-US" altLang="zh-CN" sz="4000" dirty="0" err="1" smtClean="0"/>
              <a:t>abc</a:t>
            </a:r>
            <a:r>
              <a:rPr lang="en-US" altLang="zh-CN" sz="4000" dirty="0" smtClean="0"/>
              <a:t>=2</a:t>
            </a:r>
            <a:r>
              <a:rPr lang="zh-CN" altLang="en-US" sz="4000" dirty="0" smtClean="0"/>
              <a:t>；</a:t>
            </a:r>
            <a:endParaRPr lang="zh-CN" altLang="en-US" sz="4000" dirty="0"/>
          </a:p>
        </p:txBody>
      </p:sp>
    </p:spTree>
    <p:extLst>
      <p:ext uri="{BB962C8B-B14F-4D97-AF65-F5344CB8AC3E}">
        <p14:creationId xmlns:p14="http://schemas.microsoft.com/office/powerpoint/2010/main" val="2897386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78966" y="1026942"/>
            <a:ext cx="8285871" cy="1754326"/>
          </a:xfrm>
          <a:prstGeom prst="rect">
            <a:avLst/>
          </a:prstGeom>
          <a:noFill/>
        </p:spPr>
        <p:txBody>
          <a:bodyPr wrap="square" rtlCol="0">
            <a:spAutoFit/>
          </a:bodyPr>
          <a:lstStyle/>
          <a:p>
            <a:r>
              <a:rPr lang="en-US" altLang="zh-CN" dirty="0"/>
              <a:t>Return </a:t>
            </a:r>
            <a:r>
              <a:rPr lang="zh-CN" altLang="en-US" dirty="0" smtClean="0"/>
              <a:t>语句</a:t>
            </a:r>
            <a:endParaRPr lang="en-US" altLang="zh-CN" dirty="0" smtClean="0"/>
          </a:p>
          <a:p>
            <a:r>
              <a:rPr lang="en-US" altLang="zh-CN" dirty="0" smtClean="0"/>
              <a:t>return</a:t>
            </a:r>
            <a:r>
              <a:rPr lang="en-US" altLang="zh-CN" dirty="0"/>
              <a:t> </a:t>
            </a:r>
            <a:r>
              <a:rPr lang="en-US" altLang="zh-CN" dirty="0" smtClean="0"/>
              <a:t>0</a:t>
            </a:r>
            <a:r>
              <a:rPr lang="zh-CN" altLang="en-US" dirty="0" smtClean="0"/>
              <a:t>；</a:t>
            </a:r>
            <a:endParaRPr lang="en-US" altLang="zh-CN" dirty="0" smtClean="0"/>
          </a:p>
          <a:p>
            <a:r>
              <a:rPr lang="en-US" altLang="zh-CN" dirty="0" smtClean="0"/>
              <a:t>return</a:t>
            </a:r>
            <a:r>
              <a:rPr lang="en-US" altLang="zh-CN" dirty="0"/>
              <a:t> </a:t>
            </a:r>
            <a:r>
              <a:rPr lang="zh-CN" altLang="en-US" dirty="0"/>
              <a:t>语句（返回语句）是程序的最后一个语句</a:t>
            </a:r>
            <a:r>
              <a:rPr lang="zh-CN" altLang="en-US" dirty="0" smtClean="0"/>
              <a:t>。</a:t>
            </a:r>
            <a:endParaRPr lang="en-US" altLang="zh-CN" dirty="0" smtClean="0"/>
          </a:p>
          <a:p>
            <a:r>
              <a:rPr lang="zh-CN" altLang="en-US" dirty="0" smtClean="0"/>
              <a:t>在</a:t>
            </a:r>
            <a:r>
              <a:rPr lang="zh-CN" altLang="en-US" dirty="0"/>
              <a:t> </a:t>
            </a:r>
            <a:r>
              <a:rPr lang="en-US" altLang="zh-CN" dirty="0" err="1"/>
              <a:t>int</a:t>
            </a:r>
            <a:r>
              <a:rPr lang="en-US" altLang="zh-CN" dirty="0"/>
              <a:t> main</a:t>
            </a:r>
            <a:r>
              <a:rPr lang="zh-CN" altLang="en-US" dirty="0"/>
              <a:t>（</a:t>
            </a:r>
            <a:r>
              <a:rPr lang="en-US" altLang="zh-CN" dirty="0"/>
              <a:t>void</a:t>
            </a:r>
            <a:r>
              <a:rPr lang="zh-CN" altLang="en-US" dirty="0"/>
              <a:t>）中 </a:t>
            </a:r>
            <a:r>
              <a:rPr lang="en-US" altLang="zh-CN" dirty="0" err="1"/>
              <a:t>int</a:t>
            </a:r>
            <a:r>
              <a:rPr lang="en-US" altLang="zh-CN" dirty="0"/>
              <a:t> </a:t>
            </a:r>
            <a:r>
              <a:rPr lang="zh-CN" altLang="en-US" dirty="0"/>
              <a:t>表示 </a:t>
            </a:r>
            <a:r>
              <a:rPr lang="en-US" altLang="zh-CN" dirty="0"/>
              <a:t>main</a:t>
            </a:r>
            <a:r>
              <a:rPr lang="zh-CN" altLang="en-US" dirty="0"/>
              <a:t>（）函数的返回值应该是一个整数。</a:t>
            </a:r>
            <a:r>
              <a:rPr lang="en-US" altLang="zh-CN" dirty="0"/>
              <a:t>C</a:t>
            </a:r>
            <a:r>
              <a:rPr lang="zh-CN" altLang="en-US" dirty="0"/>
              <a:t>标准要求 </a:t>
            </a:r>
            <a:r>
              <a:rPr lang="en-US" altLang="zh-CN" dirty="0"/>
              <a:t>main</a:t>
            </a:r>
            <a:r>
              <a:rPr lang="zh-CN" altLang="en-US" dirty="0"/>
              <a:t>（）这样做。带有返回值的 </a:t>
            </a:r>
            <a:r>
              <a:rPr lang="en-US" altLang="zh-CN" dirty="0"/>
              <a:t>C</a:t>
            </a:r>
            <a:r>
              <a:rPr lang="zh-CN" altLang="en-US" dirty="0"/>
              <a:t>语言函数要使用一个 </a:t>
            </a:r>
            <a:r>
              <a:rPr lang="en-US" altLang="zh-CN" dirty="0"/>
              <a:t>return </a:t>
            </a:r>
            <a:r>
              <a:rPr lang="zh-CN" altLang="en-US" dirty="0"/>
              <a:t>语句，该语句包括关键字 </a:t>
            </a:r>
            <a:r>
              <a:rPr lang="en-US" altLang="zh-CN" dirty="0"/>
              <a:t>return</a:t>
            </a:r>
            <a:r>
              <a:rPr lang="zh-CN" altLang="en-US" dirty="0"/>
              <a:t>，后面紧跟着要返回的值，然后是一个分号</a:t>
            </a:r>
            <a:r>
              <a:rPr lang="zh-CN" altLang="en-US" dirty="0" smtClean="0"/>
              <a:t>。</a:t>
            </a:r>
            <a:endParaRPr lang="en-US" altLang="zh-CN" dirty="0" smtClean="0"/>
          </a:p>
        </p:txBody>
      </p:sp>
      <p:sp>
        <p:nvSpPr>
          <p:cNvPr id="3" name="矩形 2"/>
          <p:cNvSpPr/>
          <p:nvPr/>
        </p:nvSpPr>
        <p:spPr>
          <a:xfrm>
            <a:off x="9660337" y="4764037"/>
            <a:ext cx="1808999" cy="1015663"/>
          </a:xfrm>
          <a:prstGeom prst="rect">
            <a:avLst/>
          </a:prstGeom>
        </p:spPr>
        <p:txBody>
          <a:bodyPr wrap="square">
            <a:spAutoFit/>
          </a:bodyPr>
          <a:lstStyle/>
          <a:p>
            <a:pPr lvl="0"/>
            <a:r>
              <a:rPr lang="zh-CN" altLang="en-US" sz="6000" dirty="0">
                <a:solidFill>
                  <a:srgbClr val="E87D37">
                    <a:lumMod val="75000"/>
                  </a:srgbClr>
                </a:solidFill>
                <a:hlinkClick r:id="rId2" action="ppaction://hlinksldjump"/>
              </a:rPr>
              <a:t>后退</a:t>
            </a:r>
            <a:endParaRPr lang="zh-CN" altLang="en-US" sz="6000" dirty="0">
              <a:solidFill>
                <a:srgbClr val="E87D37">
                  <a:lumMod val="75000"/>
                </a:srgbClr>
              </a:solidFill>
            </a:endParaRPr>
          </a:p>
        </p:txBody>
      </p:sp>
    </p:spTree>
    <p:extLst>
      <p:ext uri="{BB962C8B-B14F-4D97-AF65-F5344CB8AC3E}">
        <p14:creationId xmlns:p14="http://schemas.microsoft.com/office/powerpoint/2010/main" val="2201356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9138" y="886265"/>
            <a:ext cx="8454684" cy="2585323"/>
          </a:xfrm>
          <a:prstGeom prst="rect">
            <a:avLst/>
          </a:prstGeom>
          <a:noFill/>
        </p:spPr>
        <p:txBody>
          <a:bodyPr wrap="square" rtlCol="0">
            <a:spAutoFit/>
          </a:bodyPr>
          <a:lstStyle/>
          <a:p>
            <a:r>
              <a:rPr lang="zh-CN" altLang="en-US" dirty="0" smtClean="0"/>
              <a:t>注释：</a:t>
            </a:r>
            <a:endParaRPr lang="en-US" altLang="zh-CN" dirty="0" smtClean="0"/>
          </a:p>
          <a:p>
            <a:r>
              <a:rPr lang="zh-CN" altLang="en-US" dirty="0" smtClean="0"/>
              <a:t>①</a:t>
            </a:r>
            <a:r>
              <a:rPr lang="en-US" altLang="zh-CN" dirty="0" smtClean="0"/>
              <a:t>/*</a:t>
            </a:r>
          </a:p>
          <a:p>
            <a:endParaRPr lang="en-US" altLang="zh-CN" dirty="0"/>
          </a:p>
          <a:p>
            <a:r>
              <a:rPr lang="en-US" altLang="zh-CN" dirty="0" smtClean="0"/>
              <a:t>*/</a:t>
            </a:r>
          </a:p>
          <a:p>
            <a:r>
              <a:rPr lang="zh-CN" altLang="en-US" dirty="0" smtClean="0"/>
              <a:t>可以换行</a:t>
            </a:r>
            <a:endParaRPr lang="en-US" altLang="zh-CN" dirty="0" smtClean="0"/>
          </a:p>
          <a:p>
            <a:endParaRPr lang="en-US" altLang="zh-CN" dirty="0"/>
          </a:p>
          <a:p>
            <a:r>
              <a:rPr lang="zh-CN" altLang="en-US" dirty="0" smtClean="0"/>
              <a:t>②</a:t>
            </a:r>
            <a:r>
              <a:rPr lang="en-US" altLang="zh-CN" dirty="0" smtClean="0"/>
              <a:t>C99</a:t>
            </a:r>
            <a:r>
              <a:rPr lang="en-US" altLang="zh-CN" dirty="0"/>
              <a:t> </a:t>
            </a:r>
            <a:r>
              <a:rPr lang="zh-CN" altLang="en-US" dirty="0"/>
              <a:t>增加了另一种风格的注释，它被普遍用在 </a:t>
            </a:r>
            <a:r>
              <a:rPr lang="en-US" altLang="zh-CN" dirty="0"/>
              <a:t>C++ </a:t>
            </a:r>
            <a:r>
              <a:rPr lang="zh-CN" altLang="en-US" dirty="0"/>
              <a:t>和 </a:t>
            </a:r>
            <a:r>
              <a:rPr lang="en-US" altLang="zh-CN" dirty="0"/>
              <a:t>Java</a:t>
            </a:r>
            <a:r>
              <a:rPr lang="zh-CN" altLang="en-US" dirty="0"/>
              <a:t>里。这种新形式使用 </a:t>
            </a:r>
            <a:r>
              <a:rPr lang="en-US" altLang="zh-CN" dirty="0"/>
              <a:t>//</a:t>
            </a:r>
            <a:r>
              <a:rPr lang="zh-CN" altLang="en-US" dirty="0"/>
              <a:t>符号，但这种注释被限制在一行里</a:t>
            </a:r>
            <a:endParaRPr lang="en-US" altLang="zh-CN" dirty="0"/>
          </a:p>
          <a:p>
            <a:r>
              <a:rPr lang="en-US" altLang="zh-CN" dirty="0"/>
              <a:t> </a:t>
            </a:r>
            <a:r>
              <a:rPr lang="en-US" altLang="zh-CN" dirty="0" err="1"/>
              <a:t>int</a:t>
            </a:r>
            <a:r>
              <a:rPr lang="en-US" altLang="zh-CN" dirty="0"/>
              <a:t> </a:t>
            </a:r>
            <a:r>
              <a:rPr lang="en-US" altLang="zh-CN" dirty="0" err="1"/>
              <a:t>rigue</a:t>
            </a:r>
            <a:r>
              <a:rPr lang="zh-CN" altLang="en-US" dirty="0"/>
              <a:t>；    </a:t>
            </a:r>
            <a:r>
              <a:rPr lang="en-US" altLang="zh-CN" dirty="0"/>
              <a:t>//</a:t>
            </a:r>
            <a:r>
              <a:rPr lang="zh-CN" altLang="en-US" dirty="0"/>
              <a:t>这里写上注释的</a:t>
            </a:r>
            <a:r>
              <a:rPr lang="zh-CN" altLang="en-US" dirty="0" smtClean="0"/>
              <a:t>内容</a:t>
            </a:r>
            <a:endParaRPr lang="en-US" altLang="zh-CN" dirty="0" smtClean="0"/>
          </a:p>
        </p:txBody>
      </p:sp>
      <p:sp>
        <p:nvSpPr>
          <p:cNvPr id="3" name="矩形 2"/>
          <p:cNvSpPr/>
          <p:nvPr/>
        </p:nvSpPr>
        <p:spPr>
          <a:xfrm>
            <a:off x="10016197" y="5439286"/>
            <a:ext cx="1808999" cy="1015663"/>
          </a:xfrm>
          <a:prstGeom prst="rect">
            <a:avLst/>
          </a:prstGeom>
        </p:spPr>
        <p:txBody>
          <a:bodyPr wrap="square">
            <a:spAutoFit/>
          </a:bodyPr>
          <a:lstStyle/>
          <a:p>
            <a:pPr lvl="0"/>
            <a:r>
              <a:rPr lang="zh-CN" altLang="en-US" sz="6000" dirty="0">
                <a:solidFill>
                  <a:srgbClr val="E87D37">
                    <a:lumMod val="75000"/>
                  </a:srgbClr>
                </a:solidFill>
                <a:hlinkClick r:id="rId2" action="ppaction://hlinksldjump"/>
              </a:rPr>
              <a:t>后退</a:t>
            </a:r>
            <a:endParaRPr lang="zh-CN" altLang="en-US" sz="6000" dirty="0">
              <a:solidFill>
                <a:srgbClr val="E87D37">
                  <a:lumMod val="75000"/>
                </a:srgbClr>
              </a:solidFill>
            </a:endParaRPr>
          </a:p>
        </p:txBody>
      </p:sp>
    </p:spTree>
    <p:extLst>
      <p:ext uri="{BB962C8B-B14F-4D97-AF65-F5344CB8AC3E}">
        <p14:creationId xmlns:p14="http://schemas.microsoft.com/office/powerpoint/2010/main" val="2473181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7273" y="673604"/>
            <a:ext cx="8637564" cy="1569660"/>
          </a:xfrm>
          <a:prstGeom prst="rect">
            <a:avLst/>
          </a:prstGeom>
          <a:noFill/>
        </p:spPr>
        <p:txBody>
          <a:bodyPr wrap="square" rtlCol="0">
            <a:spAutoFit/>
          </a:bodyPr>
          <a:lstStyle/>
          <a:p>
            <a:r>
              <a:rPr lang="en-US" altLang="zh-CN" sz="3200" dirty="0" err="1"/>
              <a:t>printf</a:t>
            </a:r>
            <a:r>
              <a:rPr lang="en-US" altLang="zh-CN" sz="3200" dirty="0"/>
              <a:t> ("I am a simple");  --- </a:t>
            </a:r>
            <a:r>
              <a:rPr lang="zh-CN" altLang="en-US" sz="3200" dirty="0"/>
              <a:t>一个函数调用</a:t>
            </a:r>
            <a:r>
              <a:rPr lang="zh-CN" altLang="en-US" sz="3200" dirty="0" smtClean="0"/>
              <a:t>语句</a:t>
            </a:r>
            <a:endParaRPr lang="en-US" altLang="zh-CN" sz="3200" dirty="0" smtClean="0"/>
          </a:p>
          <a:p>
            <a:r>
              <a:rPr lang="zh-CN" altLang="en-US" sz="3200" dirty="0"/>
              <a:t>在屏幕上显示“</a:t>
            </a:r>
            <a:r>
              <a:rPr lang="en-US" altLang="zh-CN" sz="3200" dirty="0"/>
              <a:t>I am a simple”</a:t>
            </a:r>
            <a:r>
              <a:rPr lang="zh-CN" altLang="en-US" sz="3200" dirty="0"/>
              <a:t>，并且让光标留在同一行。 </a:t>
            </a:r>
          </a:p>
        </p:txBody>
      </p:sp>
      <p:sp>
        <p:nvSpPr>
          <p:cNvPr id="3" name="矩形 2"/>
          <p:cNvSpPr/>
          <p:nvPr/>
        </p:nvSpPr>
        <p:spPr>
          <a:xfrm>
            <a:off x="10016197" y="5439286"/>
            <a:ext cx="1808999" cy="1015663"/>
          </a:xfrm>
          <a:prstGeom prst="rect">
            <a:avLst/>
          </a:prstGeom>
        </p:spPr>
        <p:txBody>
          <a:bodyPr wrap="square">
            <a:spAutoFit/>
          </a:bodyPr>
          <a:lstStyle/>
          <a:p>
            <a:pPr lvl="0"/>
            <a:r>
              <a:rPr lang="zh-CN" altLang="en-US" sz="6000" dirty="0">
                <a:solidFill>
                  <a:srgbClr val="E87D37">
                    <a:lumMod val="75000"/>
                  </a:srgbClr>
                </a:solidFill>
                <a:hlinkClick r:id="rId2" action="ppaction://hlinksldjump"/>
              </a:rPr>
              <a:t>后退</a:t>
            </a:r>
            <a:endParaRPr lang="zh-CN" altLang="en-US" sz="6000" dirty="0">
              <a:solidFill>
                <a:srgbClr val="E87D37">
                  <a:lumMod val="75000"/>
                </a:srgbClr>
              </a:solidFill>
            </a:endParaRPr>
          </a:p>
        </p:txBody>
      </p:sp>
      <p:sp>
        <p:nvSpPr>
          <p:cNvPr id="4" name="文本框 3"/>
          <p:cNvSpPr txBox="1"/>
          <p:nvPr/>
        </p:nvSpPr>
        <p:spPr>
          <a:xfrm>
            <a:off x="1927273" y="3158525"/>
            <a:ext cx="8328074" cy="2062103"/>
          </a:xfrm>
          <a:prstGeom prst="rect">
            <a:avLst/>
          </a:prstGeom>
          <a:noFill/>
        </p:spPr>
        <p:txBody>
          <a:bodyPr wrap="square" rtlCol="0">
            <a:spAutoFit/>
          </a:bodyPr>
          <a:lstStyle/>
          <a:p>
            <a:r>
              <a:rPr lang="en-US" altLang="zh-CN" sz="3200" dirty="0" err="1"/>
              <a:t>printf</a:t>
            </a:r>
            <a:r>
              <a:rPr lang="zh-CN" altLang="en-US" sz="3200" dirty="0"/>
              <a:t>（</a:t>
            </a:r>
            <a:r>
              <a:rPr lang="en-US" altLang="zh-CN" sz="3200" dirty="0"/>
              <a:t>"I am a </a:t>
            </a:r>
            <a:r>
              <a:rPr lang="en-US" altLang="zh-CN" sz="3200" dirty="0" smtClean="0"/>
              <a:t>simple\n</a:t>
            </a:r>
            <a:r>
              <a:rPr lang="en-US" altLang="zh-CN" sz="3200" dirty="0"/>
              <a:t>"</a:t>
            </a:r>
            <a:r>
              <a:rPr lang="zh-CN" altLang="en-US" sz="3200" dirty="0"/>
              <a:t>） </a:t>
            </a:r>
            <a:r>
              <a:rPr lang="en-US" altLang="zh-CN" sz="3200" dirty="0"/>
              <a:t>--- </a:t>
            </a:r>
            <a:r>
              <a:rPr lang="zh-CN" altLang="en-US" sz="3200" dirty="0"/>
              <a:t>又一个函数调用</a:t>
            </a:r>
            <a:r>
              <a:rPr lang="zh-CN" altLang="en-US" sz="3200" dirty="0" smtClean="0"/>
              <a:t>语句</a:t>
            </a:r>
            <a:endParaRPr lang="en-US" altLang="zh-CN" sz="3200" dirty="0" smtClean="0"/>
          </a:p>
          <a:p>
            <a:r>
              <a:rPr lang="zh-CN" altLang="en-US" sz="3200" dirty="0"/>
              <a:t>符号 </a:t>
            </a:r>
            <a:r>
              <a:rPr lang="en-US" altLang="zh-CN" sz="3200" dirty="0"/>
              <a:t>\n </a:t>
            </a:r>
            <a:r>
              <a:rPr lang="zh-CN" altLang="en-US" sz="3200" dirty="0"/>
              <a:t>告诉计算机要另起一行，也就是说把光标移到下一行的开始。</a:t>
            </a:r>
          </a:p>
        </p:txBody>
      </p:sp>
    </p:spTree>
    <p:extLst>
      <p:ext uri="{BB962C8B-B14F-4D97-AF65-F5344CB8AC3E}">
        <p14:creationId xmlns:p14="http://schemas.microsoft.com/office/powerpoint/2010/main" val="3886539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框 2"/>
          <p:cNvSpPr txBox="1"/>
          <p:nvPr/>
        </p:nvSpPr>
        <p:spPr>
          <a:xfrm>
            <a:off x="838200" y="1728816"/>
            <a:ext cx="10641037" cy="369332"/>
          </a:xfrm>
          <a:prstGeom prst="rect">
            <a:avLst/>
          </a:prstGeom>
          <a:noFill/>
        </p:spPr>
        <p:txBody>
          <a:bodyPr wrap="square" rtlCol="0">
            <a:spAutoFit/>
          </a:bodyPr>
          <a:lstStyle/>
          <a:p>
            <a:r>
              <a:rPr lang="zh-CN" altLang="en-US" dirty="0" smtClean="0"/>
              <a:t>其设计使得用户可以自然地采用自顶向下的规划，结构化的编程，以及模块化的设计。</a:t>
            </a:r>
            <a:endParaRPr lang="zh-CN" altLang="en-US" dirty="0"/>
          </a:p>
        </p:txBody>
      </p:sp>
      <p:sp>
        <p:nvSpPr>
          <p:cNvPr id="4" name="文本框 3"/>
          <p:cNvSpPr txBox="1"/>
          <p:nvPr/>
        </p:nvSpPr>
        <p:spPr>
          <a:xfrm>
            <a:off x="838200" y="2447778"/>
            <a:ext cx="9023252" cy="1519311"/>
          </a:xfrm>
          <a:prstGeom prst="rect">
            <a:avLst/>
          </a:prstGeom>
          <a:noFill/>
        </p:spPr>
        <p:txBody>
          <a:bodyPr wrap="square" rtlCol="0">
            <a:spAutoFit/>
          </a:bodyPr>
          <a:lstStyle/>
          <a:p>
            <a:endParaRPr lang="zh-CN" altLang="en-US" dirty="0"/>
          </a:p>
        </p:txBody>
      </p:sp>
      <p:pic>
        <p:nvPicPr>
          <p:cNvPr id="5" name="图片 4"/>
          <p:cNvPicPr>
            <a:picLocks noChangeAspect="1"/>
          </p:cNvPicPr>
          <p:nvPr/>
        </p:nvPicPr>
        <p:blipFill>
          <a:blip r:embed="rId2"/>
          <a:stretch>
            <a:fillRect/>
          </a:stretch>
        </p:blipFill>
        <p:spPr>
          <a:xfrm>
            <a:off x="838200" y="2337802"/>
            <a:ext cx="8024445" cy="4231869"/>
          </a:xfrm>
          <a:prstGeom prst="rect">
            <a:avLst/>
          </a:prstGeom>
        </p:spPr>
      </p:pic>
      <p:sp>
        <p:nvSpPr>
          <p:cNvPr id="6" name="矩形 5"/>
          <p:cNvSpPr/>
          <p:nvPr/>
        </p:nvSpPr>
        <p:spPr>
          <a:xfrm>
            <a:off x="3048145" y="260661"/>
            <a:ext cx="5561139" cy="923330"/>
          </a:xfrm>
          <a:prstGeom prst="rect">
            <a:avLst/>
          </a:prstGeom>
          <a:noFill/>
        </p:spPr>
        <p:txBody>
          <a:bodyPr wrap="non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1.2  C</a:t>
            </a:r>
            <a:r>
              <a:rPr lang="zh-CN" altLang="en-US" sz="5400" b="1" cap="none" spc="0" dirty="0" smtClean="0">
                <a:ln w="22225">
                  <a:solidFill>
                    <a:schemeClr val="accent2"/>
                  </a:solidFill>
                  <a:prstDash val="solid"/>
                </a:ln>
                <a:solidFill>
                  <a:schemeClr val="accent2">
                    <a:lumMod val="40000"/>
                    <a:lumOff val="60000"/>
                  </a:schemeClr>
                </a:solidFill>
                <a:effectLst/>
              </a:rPr>
              <a:t>语言的优点</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684212" y="1007030"/>
            <a:ext cx="10176803" cy="923330"/>
          </a:xfrm>
          <a:prstGeom prst="rect">
            <a:avLst/>
          </a:prstGeom>
          <a:noFill/>
        </p:spPr>
        <p:txBody>
          <a:bodyPr wrap="square" rtlCol="0">
            <a:spAutoFit/>
          </a:bodyPr>
          <a:lstStyle/>
          <a:p>
            <a:pPr algn="ctr"/>
            <a:r>
              <a:rPr lang="en-US" altLang="zh-CN" sz="3600" dirty="0"/>
              <a:t>1.2.1 </a:t>
            </a:r>
            <a:r>
              <a:rPr lang="zh-CN" altLang="en-US" sz="3600" dirty="0"/>
              <a:t>设计特性</a:t>
            </a:r>
            <a:endParaRPr lang="en-US" altLang="zh-CN" sz="3600" dirty="0"/>
          </a:p>
          <a:p>
            <a:endParaRPr lang="zh-CN" altLang="en-US" dirty="0"/>
          </a:p>
        </p:txBody>
      </p:sp>
    </p:spTree>
    <p:extLst>
      <p:ext uri="{BB962C8B-B14F-4D97-AF65-F5344CB8AC3E}">
        <p14:creationId xmlns:p14="http://schemas.microsoft.com/office/powerpoint/2010/main" val="206474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1175" y="323294"/>
            <a:ext cx="8534400" cy="1507067"/>
          </a:xfrm>
        </p:spPr>
        <p:txBody>
          <a:bodyPr/>
          <a:lstStyle/>
          <a:p>
            <a:pPr algn="ctr"/>
            <a:r>
              <a:rPr lang="en-US" altLang="zh-CN" dirty="0" smtClean="0"/>
              <a:t>1.2.2 </a:t>
            </a:r>
            <a:r>
              <a:rPr lang="zh-CN" altLang="en-US" dirty="0" smtClean="0"/>
              <a:t>高效性</a:t>
            </a:r>
            <a:endParaRPr lang="zh-CN" altLang="en-US" dirty="0"/>
          </a:p>
        </p:txBody>
      </p:sp>
      <p:sp>
        <p:nvSpPr>
          <p:cNvPr id="3" name="文本框 2"/>
          <p:cNvSpPr txBox="1"/>
          <p:nvPr/>
        </p:nvSpPr>
        <p:spPr>
          <a:xfrm>
            <a:off x="1491175" y="1575581"/>
            <a:ext cx="9158068" cy="4524315"/>
          </a:xfrm>
          <a:prstGeom prst="rect">
            <a:avLst/>
          </a:prstGeom>
          <a:noFill/>
        </p:spPr>
        <p:txBody>
          <a:bodyPr wrap="square" rtlCol="0">
            <a:spAutoFit/>
          </a:bodyPr>
          <a:lstStyle/>
          <a:p>
            <a:r>
              <a:rPr lang="en-US" altLang="zh-CN" sz="3600" dirty="0" smtClean="0"/>
              <a:t>C</a:t>
            </a:r>
            <a:r>
              <a:rPr lang="zh-CN" altLang="en-US" sz="3600" dirty="0" smtClean="0"/>
              <a:t>是一种高效的语言。在设计上它充分利用了当前计算机在能力上的优点。</a:t>
            </a:r>
            <a:r>
              <a:rPr lang="en-US" altLang="zh-CN" sz="3600" dirty="0" smtClean="0"/>
              <a:t>C</a:t>
            </a:r>
            <a:r>
              <a:rPr lang="zh-CN" altLang="en-US" sz="3600" dirty="0" smtClean="0"/>
              <a:t>程序往往很紧凑且运行速度快。事实上，</a:t>
            </a:r>
            <a:r>
              <a:rPr lang="en-US" altLang="zh-CN" sz="3600" dirty="0" smtClean="0"/>
              <a:t>C</a:t>
            </a:r>
            <a:r>
              <a:rPr lang="zh-CN" altLang="en-US" sz="3600" dirty="0" smtClean="0"/>
              <a:t>可以表现出通常只有汇编语言才具有的精细控制能力（汇编语言是特定的</a:t>
            </a:r>
            <a:r>
              <a:rPr lang="en-US" altLang="zh-CN" sz="3600" dirty="0" smtClean="0"/>
              <a:t>CPU</a:t>
            </a:r>
            <a:r>
              <a:rPr lang="zh-CN" altLang="en-US" sz="3600" dirty="0" smtClean="0"/>
              <a:t>设计所采用的一组内部指令的助记符。不同的</a:t>
            </a:r>
            <a:r>
              <a:rPr lang="en-US" altLang="zh-CN" sz="3600" dirty="0" smtClean="0"/>
              <a:t>CPU</a:t>
            </a:r>
            <a:r>
              <a:rPr lang="zh-CN" altLang="en-US" sz="3600" dirty="0" smtClean="0"/>
              <a:t>类型使用不同的汇编语言）。如果愿意，你可以细调程序以获得最大速度或最大内存使用率。</a:t>
            </a:r>
            <a:endParaRPr lang="zh-CN" altLang="en-US" sz="3600" dirty="0"/>
          </a:p>
        </p:txBody>
      </p:sp>
    </p:spTree>
    <p:extLst>
      <p:ext uri="{BB962C8B-B14F-4D97-AF65-F5344CB8AC3E}">
        <p14:creationId xmlns:p14="http://schemas.microsoft.com/office/powerpoint/2010/main" val="5210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7935" y="0"/>
            <a:ext cx="8534400" cy="1507067"/>
          </a:xfrm>
        </p:spPr>
        <p:txBody>
          <a:bodyPr/>
          <a:lstStyle/>
          <a:p>
            <a:pPr algn="ctr"/>
            <a:r>
              <a:rPr lang="en-US" altLang="zh-CN" dirty="0" smtClean="0"/>
              <a:t>1.2.3 </a:t>
            </a:r>
            <a:r>
              <a:rPr lang="zh-CN" altLang="en-US" dirty="0" smtClean="0"/>
              <a:t>可移植性</a:t>
            </a:r>
            <a:endParaRPr lang="zh-CN" altLang="en-US" dirty="0"/>
          </a:p>
        </p:txBody>
      </p:sp>
      <p:sp>
        <p:nvSpPr>
          <p:cNvPr id="3" name="文本框 2"/>
          <p:cNvSpPr txBox="1"/>
          <p:nvPr/>
        </p:nvSpPr>
        <p:spPr>
          <a:xfrm>
            <a:off x="1237957" y="2454178"/>
            <a:ext cx="9467557" cy="3477875"/>
          </a:xfrm>
          <a:prstGeom prst="rect">
            <a:avLst/>
          </a:prstGeom>
          <a:noFill/>
        </p:spPr>
        <p:txBody>
          <a:bodyPr wrap="square" rtlCol="0">
            <a:spAutoFit/>
          </a:bodyPr>
          <a:lstStyle/>
          <a:p>
            <a:r>
              <a:rPr lang="zh-CN" altLang="en-US" sz="2000" dirty="0" smtClean="0"/>
              <a:t>我们常见的计算机系统？</a:t>
            </a:r>
            <a:endParaRPr lang="en-US" altLang="zh-CN" sz="2000" dirty="0" smtClean="0"/>
          </a:p>
          <a:p>
            <a:r>
              <a:rPr lang="en-US" altLang="zh-CN" sz="2000" b="1" dirty="0"/>
              <a:t>windows</a:t>
            </a:r>
            <a:r>
              <a:rPr lang="zh-CN" altLang="en-US" sz="2000" b="1" dirty="0" smtClean="0"/>
              <a:t>操作系统</a:t>
            </a:r>
            <a:endParaRPr lang="en-US" altLang="zh-CN" sz="2000" b="1" dirty="0" smtClean="0"/>
          </a:p>
          <a:p>
            <a:r>
              <a:rPr lang="en-US" altLang="zh-CN" sz="2000" b="1" dirty="0"/>
              <a:t>UNIX</a:t>
            </a:r>
            <a:r>
              <a:rPr lang="zh-CN" altLang="en-US" sz="2000" b="1" dirty="0" smtClean="0"/>
              <a:t>操作系统：</a:t>
            </a:r>
            <a:r>
              <a:rPr lang="en-US" altLang="zh-CN" sz="2000" dirty="0"/>
              <a:t>UNIX</a:t>
            </a:r>
            <a:r>
              <a:rPr lang="zh-CN" altLang="en-US" sz="2000" dirty="0"/>
              <a:t>基本都是安装在服务器上，没有用户界面，基本上都是命令操作。所以你进入该系统的时候就是一个黑乎乎的界面，然后就之后一个光标在闪呀闪。没有什么娱乐软件，不能看图片，不能听歌</a:t>
            </a:r>
            <a:r>
              <a:rPr lang="zh-CN" altLang="en-US" sz="2000" dirty="0" smtClean="0"/>
              <a:t>。</a:t>
            </a:r>
            <a:endParaRPr lang="en-US" altLang="zh-CN" sz="2000" dirty="0" smtClean="0"/>
          </a:p>
          <a:p>
            <a:r>
              <a:rPr lang="zh-CN" altLang="en-US" sz="2000" b="1" dirty="0"/>
              <a:t>苹果</a:t>
            </a:r>
            <a:r>
              <a:rPr lang="zh-CN" altLang="en-US" sz="2000" b="1" dirty="0" smtClean="0"/>
              <a:t>操作系统：</a:t>
            </a:r>
            <a:r>
              <a:rPr lang="zh-CN" altLang="en-US" sz="2000" dirty="0"/>
              <a:t>苹果操作系统是比较知名的操作系统，其实大家都不知到其是他是基于</a:t>
            </a:r>
            <a:r>
              <a:rPr lang="en-US" altLang="zh-CN" sz="2000" dirty="0"/>
              <a:t>UNIX</a:t>
            </a:r>
            <a:r>
              <a:rPr lang="zh-CN" altLang="en-US" sz="2000" dirty="0"/>
              <a:t>上面开发的。他有着良好的用户体验，华丽的用户界面和简单的操作。他的设计很人性化，最求的是良好的用户</a:t>
            </a:r>
            <a:r>
              <a:rPr lang="zh-CN" altLang="en-US" sz="2000" dirty="0" smtClean="0"/>
              <a:t>体验。</a:t>
            </a:r>
            <a:endParaRPr lang="en-US" altLang="zh-CN" sz="2000" dirty="0" smtClean="0"/>
          </a:p>
          <a:p>
            <a:r>
              <a:rPr lang="en-US" altLang="zh-CN" sz="2000" b="1" dirty="0" err="1"/>
              <a:t>linux</a:t>
            </a:r>
            <a:r>
              <a:rPr lang="zh-CN" altLang="en-US" sz="2000" b="1" dirty="0" smtClean="0"/>
              <a:t>操作系统：</a:t>
            </a:r>
            <a:r>
              <a:rPr lang="en-US" altLang="zh-CN" sz="2000" dirty="0"/>
              <a:t>Linux</a:t>
            </a:r>
            <a:r>
              <a:rPr lang="zh-CN" altLang="en-US" sz="2000" dirty="0"/>
              <a:t>是开源的，免费的。谁都可以拿去做修改，然后开发出有自己特色的操作系统</a:t>
            </a:r>
            <a:r>
              <a:rPr lang="zh-CN" altLang="en-US" sz="2000" dirty="0" smtClean="0"/>
              <a:t>。</a:t>
            </a:r>
            <a:r>
              <a:rPr lang="en-US" altLang="zh-CN" sz="2000" dirty="0" err="1" smtClean="0"/>
              <a:t>linux</a:t>
            </a:r>
            <a:r>
              <a:rPr lang="zh-CN" altLang="en-US" sz="2000" dirty="0" smtClean="0"/>
              <a:t>占用系统资源特别少，早期的</a:t>
            </a:r>
            <a:r>
              <a:rPr lang="en-US" altLang="zh-CN" sz="2000" dirty="0" err="1" smtClean="0"/>
              <a:t>linux</a:t>
            </a:r>
            <a:r>
              <a:rPr lang="zh-CN" altLang="en-US" sz="2000" dirty="0" smtClean="0"/>
              <a:t>，</a:t>
            </a:r>
            <a:r>
              <a:rPr lang="en-US" altLang="zh-CN" sz="2000" dirty="0" smtClean="0"/>
              <a:t>64M</a:t>
            </a:r>
            <a:r>
              <a:rPr lang="zh-CN" altLang="en-US" sz="2000" dirty="0" smtClean="0"/>
              <a:t>内存就能跑的很流畅，这也是他的优势。</a:t>
            </a:r>
            <a:endParaRPr lang="zh-CN" altLang="en-US" sz="2000" dirty="0"/>
          </a:p>
        </p:txBody>
      </p:sp>
      <p:sp>
        <p:nvSpPr>
          <p:cNvPr id="6" name="文本框 5"/>
          <p:cNvSpPr txBox="1"/>
          <p:nvPr/>
        </p:nvSpPr>
        <p:spPr>
          <a:xfrm>
            <a:off x="1237957" y="1253849"/>
            <a:ext cx="9959926" cy="1200329"/>
          </a:xfrm>
          <a:prstGeom prst="rect">
            <a:avLst/>
          </a:prstGeom>
          <a:noFill/>
        </p:spPr>
        <p:txBody>
          <a:bodyPr wrap="square" rtlCol="0">
            <a:spAutoFit/>
          </a:bodyPr>
          <a:lstStyle/>
          <a:p>
            <a:r>
              <a:rPr lang="zh-CN" altLang="en-US" sz="2400" b="1" dirty="0" smtClean="0"/>
              <a:t> </a:t>
            </a:r>
            <a:r>
              <a:rPr lang="en-US" altLang="zh-CN" sz="2400" b="1" dirty="0" smtClean="0"/>
              <a:t>C</a:t>
            </a:r>
            <a:r>
              <a:rPr lang="zh-CN" altLang="en-US" sz="2400" b="1" dirty="0" smtClean="0"/>
              <a:t>是一种可移植语言。这意味着，在一个系统上编写的</a:t>
            </a:r>
            <a:r>
              <a:rPr lang="en-US" altLang="zh-CN" sz="2400" b="1" dirty="0" smtClean="0"/>
              <a:t>C</a:t>
            </a:r>
            <a:r>
              <a:rPr lang="zh-CN" altLang="en-US" sz="2400" b="1" dirty="0" smtClean="0"/>
              <a:t>程序经过很少改动或不经修改就可以其他系统上运行。如果修改是必要的，则通常只须改变伴随主程序的一个头文件中的几项内容即可。</a:t>
            </a:r>
            <a:endParaRPr lang="zh-CN" altLang="en-US" sz="2400" b="1" dirty="0"/>
          </a:p>
        </p:txBody>
      </p:sp>
    </p:spTree>
    <p:extLst>
      <p:ext uri="{BB962C8B-B14F-4D97-AF65-F5344CB8AC3E}">
        <p14:creationId xmlns:p14="http://schemas.microsoft.com/office/powerpoint/2010/main" val="230986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par>
                                <p:cTn id="18" presetID="21" presetClass="entr" presetSubtype="1"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heel(1)">
                                      <p:cBhvr>
                                        <p:cTn id="20" dur="2000"/>
                                        <p:tgtEl>
                                          <p:spTgt spid="3">
                                            <p:txEl>
                                              <p:pRg st="1" end="1"/>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heel(1)">
                                      <p:cBhvr>
                                        <p:cTn id="23" dur="2000"/>
                                        <p:tgtEl>
                                          <p:spTgt spid="3">
                                            <p:txEl>
                                              <p:pRg st="2" end="2"/>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heel(1)">
                                      <p:cBhvr>
                                        <p:cTn id="26" dur="2000"/>
                                        <p:tgtEl>
                                          <p:spTgt spid="3">
                                            <p:txEl>
                                              <p:pRg st="3" end="3"/>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heel(1)">
                                      <p:cBhvr>
                                        <p:cTn id="2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145" y="2208629"/>
            <a:ext cx="10515600" cy="1929838"/>
          </a:xfrm>
        </p:spPr>
        <p:txBody>
          <a:bodyPr>
            <a:noAutofit/>
          </a:bodyPr>
          <a:lstStyle/>
          <a:p>
            <a:r>
              <a:rPr lang="zh-CN" altLang="en-US" sz="2400" b="1" dirty="0" smtClean="0"/>
              <a:t> </a:t>
            </a:r>
            <a:r>
              <a:rPr lang="en-US" altLang="zh-CN" sz="2400" b="1" dirty="0"/>
              <a:t> </a:t>
            </a:r>
            <a:r>
              <a:rPr lang="zh-CN" altLang="zh-CN" sz="2400" b="1" dirty="0"/>
              <a:t/>
            </a:r>
            <a:br>
              <a:rPr lang="zh-CN" altLang="zh-CN" sz="2400" b="1" dirty="0"/>
            </a:br>
            <a:r>
              <a:rPr lang="en-US" altLang="zh-CN" sz="2400" b="1" dirty="0" smtClean="0"/>
              <a:t>C</a:t>
            </a:r>
            <a:r>
              <a:rPr lang="zh-CN" altLang="zh-CN" sz="2400" b="1" dirty="0"/>
              <a:t>强大而又灵活（计算机世界中经常使用的两个词）</a:t>
            </a:r>
            <a:r>
              <a:rPr lang="zh-CN" altLang="zh-CN" sz="2400" b="1" dirty="0" smtClean="0"/>
              <a:t>。</a:t>
            </a:r>
            <a:r>
              <a:rPr lang="en-US" altLang="zh-CN" sz="2400" b="1" dirty="0" smtClean="0"/>
              <a:t/>
            </a:r>
            <a:br>
              <a:rPr lang="en-US" altLang="zh-CN" sz="2400" b="1" dirty="0" smtClean="0"/>
            </a:br>
            <a:r>
              <a:rPr lang="en-US" altLang="zh-CN" sz="2400" b="1" dirty="0" smtClean="0"/>
              <a:t/>
            </a:r>
            <a:br>
              <a:rPr lang="en-US" altLang="zh-CN" sz="2400" b="1" dirty="0" smtClean="0"/>
            </a:br>
            <a:r>
              <a:rPr lang="zh-CN" altLang="zh-CN" sz="2400" b="1" dirty="0" smtClean="0"/>
              <a:t>例如</a:t>
            </a:r>
            <a:r>
              <a:rPr lang="zh-CN" altLang="zh-CN" sz="2400" b="1" dirty="0"/>
              <a:t>，强大而灵活的</a:t>
            </a:r>
            <a:r>
              <a:rPr lang="en-US" altLang="zh-CN" sz="2400" b="1" dirty="0"/>
              <a:t> UNIX</a:t>
            </a:r>
            <a:r>
              <a:rPr lang="zh-CN" altLang="zh-CN" sz="2400" b="1" dirty="0"/>
              <a:t>操作系统的大部分便是用</a:t>
            </a:r>
            <a:r>
              <a:rPr lang="en-US" altLang="zh-CN" sz="2400" b="1" dirty="0"/>
              <a:t>C</a:t>
            </a:r>
            <a:r>
              <a:rPr lang="zh-CN" altLang="zh-CN" sz="2400" b="1" dirty="0"/>
              <a:t>编写的</a:t>
            </a:r>
            <a:r>
              <a:rPr lang="zh-CN" altLang="zh-CN" sz="2400" b="1" dirty="0" smtClean="0"/>
              <a:t>。</a:t>
            </a:r>
            <a:r>
              <a:rPr lang="en-US" altLang="zh-CN" sz="2400" b="1" dirty="0" smtClean="0"/>
              <a:t/>
            </a:r>
            <a:br>
              <a:rPr lang="en-US" altLang="zh-CN" sz="2400" b="1" dirty="0" smtClean="0"/>
            </a:br>
            <a:r>
              <a:rPr lang="zh-CN" altLang="zh-CN" sz="2400" b="1" dirty="0" smtClean="0"/>
              <a:t>其他</a:t>
            </a:r>
            <a:r>
              <a:rPr lang="zh-CN" altLang="zh-CN" sz="2400" b="1" dirty="0"/>
              <a:t>语言（如</a:t>
            </a:r>
            <a:r>
              <a:rPr lang="en-US" altLang="zh-CN" sz="2400" b="1" dirty="0"/>
              <a:t> FORTRAN</a:t>
            </a:r>
            <a:r>
              <a:rPr lang="zh-CN" altLang="zh-CN" sz="2400" b="1" dirty="0"/>
              <a:t>，</a:t>
            </a:r>
            <a:r>
              <a:rPr lang="en-US" altLang="zh-CN" sz="2400" b="1" dirty="0"/>
              <a:t>Perl</a:t>
            </a:r>
            <a:r>
              <a:rPr lang="zh-CN" altLang="zh-CN" sz="2400" b="1" dirty="0"/>
              <a:t>，</a:t>
            </a:r>
            <a:r>
              <a:rPr lang="en-US" altLang="zh-CN" sz="2400" b="1" dirty="0"/>
              <a:t>Python</a:t>
            </a:r>
            <a:r>
              <a:rPr lang="zh-CN" altLang="zh-CN" sz="2400" b="1" dirty="0"/>
              <a:t>，</a:t>
            </a:r>
            <a:r>
              <a:rPr lang="en-US" altLang="zh-CN" sz="2400" b="1" dirty="0"/>
              <a:t>Pascal</a:t>
            </a:r>
            <a:r>
              <a:rPr lang="zh-CN" altLang="zh-CN" sz="2400" b="1" dirty="0"/>
              <a:t>，</a:t>
            </a:r>
            <a:r>
              <a:rPr lang="en-US" altLang="zh-CN" sz="2400" b="1" dirty="0"/>
              <a:t>LISP</a:t>
            </a:r>
            <a:r>
              <a:rPr lang="zh-CN" altLang="zh-CN" sz="2400" b="1" dirty="0"/>
              <a:t>，</a:t>
            </a:r>
            <a:r>
              <a:rPr lang="en-US" altLang="zh-CN" sz="2400" b="1" dirty="0"/>
              <a:t>Logo</a:t>
            </a:r>
            <a:r>
              <a:rPr lang="zh-CN" altLang="zh-CN" sz="2400" b="1" dirty="0"/>
              <a:t>和</a:t>
            </a:r>
            <a:r>
              <a:rPr lang="en-US" altLang="zh-CN" sz="2400" b="1" dirty="0"/>
              <a:t>BASIC</a:t>
            </a:r>
            <a:r>
              <a:rPr lang="zh-CN" altLang="zh-CN" sz="2400" b="1" dirty="0"/>
              <a:t>）的许多编译器和解释器也都用</a:t>
            </a:r>
            <a:r>
              <a:rPr lang="en-US" altLang="zh-CN" sz="2400" b="1" dirty="0"/>
              <a:t>C</a:t>
            </a:r>
            <a:r>
              <a:rPr lang="zh-CN" altLang="zh-CN" sz="2400" b="1" dirty="0"/>
              <a:t>编写的</a:t>
            </a:r>
            <a:r>
              <a:rPr lang="zh-CN" altLang="zh-CN" sz="2400" b="1" dirty="0" smtClean="0"/>
              <a:t>。</a:t>
            </a:r>
            <a:r>
              <a:rPr lang="en-US" altLang="zh-CN" sz="2400" b="1" dirty="0" smtClean="0"/>
              <a:t/>
            </a:r>
            <a:br>
              <a:rPr lang="en-US" altLang="zh-CN" sz="2400" b="1" dirty="0" smtClean="0"/>
            </a:br>
            <a:r>
              <a:rPr lang="en-US" altLang="zh-CN" sz="2400" b="1" dirty="0" smtClean="0"/>
              <a:t/>
            </a:r>
            <a:br>
              <a:rPr lang="en-US" altLang="zh-CN" sz="2400" b="1" dirty="0" smtClean="0"/>
            </a:br>
            <a:r>
              <a:rPr lang="zh-CN" altLang="zh-CN" sz="2400" b="1" dirty="0" smtClean="0"/>
              <a:t>结果</a:t>
            </a:r>
            <a:r>
              <a:rPr lang="zh-CN" altLang="zh-CN" sz="2400" b="1" dirty="0"/>
              <a:t>是，当你在一台</a:t>
            </a:r>
            <a:r>
              <a:rPr lang="en-US" altLang="zh-CN" sz="2400" b="1" dirty="0"/>
              <a:t>UNIX</a:t>
            </a:r>
            <a:r>
              <a:rPr lang="zh-CN" altLang="zh-CN" sz="2400" b="1" dirty="0"/>
              <a:t>机器上使用</a:t>
            </a:r>
            <a:r>
              <a:rPr lang="en-US" altLang="zh-CN" sz="2400" b="1" dirty="0"/>
              <a:t>FORTRAN</a:t>
            </a:r>
            <a:r>
              <a:rPr lang="zh-CN" altLang="zh-CN" sz="2400" b="1" dirty="0"/>
              <a:t>时，最终是由一个</a:t>
            </a:r>
            <a:r>
              <a:rPr lang="en-US" altLang="zh-CN" sz="2400" b="1" dirty="0"/>
              <a:t>C</a:t>
            </a:r>
            <a:r>
              <a:rPr lang="zh-CN" altLang="zh-CN" sz="2400" b="1" dirty="0"/>
              <a:t>程序负责生成最后的可执行程序的</a:t>
            </a:r>
            <a:r>
              <a:rPr lang="zh-CN" altLang="zh-CN" sz="2400" b="1" dirty="0" smtClean="0"/>
              <a:t>。</a:t>
            </a:r>
            <a:r>
              <a:rPr lang="en-US" altLang="zh-CN" sz="2400" b="1" dirty="0" smtClean="0"/>
              <a:t/>
            </a:r>
            <a:br>
              <a:rPr lang="en-US" altLang="zh-CN" sz="2400" b="1" dirty="0" smtClean="0"/>
            </a:br>
            <a:r>
              <a:rPr lang="en-US" altLang="zh-CN" sz="2400" b="1" dirty="0" smtClean="0"/>
              <a:t/>
            </a:r>
            <a:br>
              <a:rPr lang="en-US" altLang="zh-CN" sz="2400" b="1" dirty="0" smtClean="0"/>
            </a:br>
            <a:r>
              <a:rPr lang="en-US" altLang="zh-CN" sz="2400" b="1" dirty="0" smtClean="0"/>
              <a:t>C</a:t>
            </a:r>
            <a:r>
              <a:rPr lang="zh-CN" altLang="zh-CN" sz="2400" b="1" dirty="0"/>
              <a:t>程序已经用于解决物理学和工程学问题，甚至用来为《角斗士》这样的电影制造特殊效果。</a:t>
            </a:r>
            <a:r>
              <a:rPr lang="en-US" altLang="zh-CN" sz="2400" b="1" dirty="0"/>
              <a:t> </a:t>
            </a:r>
            <a:r>
              <a:rPr lang="zh-CN" altLang="zh-CN" sz="2400" b="1" dirty="0"/>
              <a:t/>
            </a:r>
            <a:br>
              <a:rPr lang="zh-CN" altLang="zh-CN" sz="2400" b="1" dirty="0"/>
            </a:br>
            <a:endParaRPr lang="zh-CN" altLang="en-US" sz="2400" b="1" dirty="0"/>
          </a:p>
        </p:txBody>
      </p:sp>
      <p:sp>
        <p:nvSpPr>
          <p:cNvPr id="3" name="文本框 2"/>
          <p:cNvSpPr txBox="1"/>
          <p:nvPr/>
        </p:nvSpPr>
        <p:spPr>
          <a:xfrm>
            <a:off x="1069145" y="478301"/>
            <a:ext cx="10452295" cy="646331"/>
          </a:xfrm>
          <a:prstGeom prst="rect">
            <a:avLst/>
          </a:prstGeom>
          <a:noFill/>
        </p:spPr>
        <p:txBody>
          <a:bodyPr wrap="square" rtlCol="0">
            <a:spAutoFit/>
          </a:bodyPr>
          <a:lstStyle/>
          <a:p>
            <a:pPr algn="ctr"/>
            <a:r>
              <a:rPr lang="en-US" altLang="zh-CN" sz="3600" dirty="0"/>
              <a:t> 1.2.4 </a:t>
            </a:r>
            <a:r>
              <a:rPr lang="zh-CN" altLang="zh-CN" sz="3600" dirty="0"/>
              <a:t>强大的功能和灵活性</a:t>
            </a:r>
            <a:r>
              <a:rPr lang="en-US" altLang="zh-CN" sz="3600" dirty="0"/>
              <a:t> </a:t>
            </a:r>
            <a:endParaRPr lang="zh-CN" altLang="en-US" sz="3600" dirty="0"/>
          </a:p>
        </p:txBody>
      </p:sp>
    </p:spTree>
    <p:extLst>
      <p:ext uri="{BB962C8B-B14F-4D97-AF65-F5344CB8AC3E}">
        <p14:creationId xmlns:p14="http://schemas.microsoft.com/office/powerpoint/2010/main" val="23954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93634"/>
            <a:ext cx="10289345" cy="3038883"/>
          </a:xfrm>
        </p:spPr>
        <p:txBody>
          <a:bodyPr>
            <a:noAutofit/>
          </a:bodyPr>
          <a:lstStyle/>
          <a:p>
            <a:r>
              <a:rPr lang="en-US" altLang="zh-CN" b="1" dirty="0" smtClean="0"/>
              <a:t>                       1.2.5  C</a:t>
            </a:r>
            <a:r>
              <a:rPr lang="zh-CN" altLang="en-US" b="1" dirty="0" smtClean="0"/>
              <a:t>语言的缺点</a:t>
            </a:r>
            <a:r>
              <a:rPr lang="en-US" altLang="zh-CN" b="1" dirty="0" smtClean="0"/>
              <a:t/>
            </a:r>
            <a:br>
              <a:rPr lang="en-US" altLang="zh-CN" b="1" dirty="0" smtClean="0"/>
            </a:br>
            <a:r>
              <a:rPr lang="en-US" altLang="zh-CN" b="1" dirty="0" smtClean="0"/>
              <a:t/>
            </a:r>
            <a:br>
              <a:rPr lang="en-US" altLang="zh-CN" b="1" dirty="0" smtClean="0"/>
            </a:br>
            <a:r>
              <a:rPr lang="en-US" altLang="zh-CN" sz="2400" b="1" dirty="0" smtClean="0"/>
              <a:t>C </a:t>
            </a:r>
            <a:r>
              <a:rPr lang="zh-CN" altLang="en-US" sz="2400" b="1" dirty="0" smtClean="0"/>
              <a:t>确实有一些缺点。和人一样，缺点和优点往往是同一特征相对的两个方面。例如，我们前面曾说过，</a:t>
            </a:r>
            <a:r>
              <a:rPr lang="en-US" altLang="zh-CN" sz="2400" b="1" dirty="0" smtClean="0"/>
              <a:t>C</a:t>
            </a:r>
            <a:r>
              <a:rPr lang="zh-CN" altLang="en-US" sz="2400" b="1" dirty="0" smtClean="0"/>
              <a:t>在表达方面的自由会增加风险，尤其是 </a:t>
            </a:r>
            <a:r>
              <a:rPr lang="en-US" altLang="zh-CN" sz="2400" b="1" dirty="0" smtClean="0"/>
              <a:t>C </a:t>
            </a:r>
            <a:r>
              <a:rPr lang="zh-CN" altLang="en-US" sz="2400" b="1" dirty="0" smtClean="0"/>
              <a:t>对指针（在本书后面部分将学到）的使用，意味着你可能会犯非常难以追踪的编程错误。正如以前一位计算机专家曾经指出的，自由的代价是永远的警惕。    </a:t>
            </a:r>
            <a:r>
              <a:rPr lang="en-US" altLang="zh-CN" sz="2400" b="1" dirty="0" smtClean="0"/>
              <a:t>C </a:t>
            </a:r>
            <a:r>
              <a:rPr lang="zh-CN" altLang="en-US" sz="2400" b="1" dirty="0" smtClean="0"/>
              <a:t>的简洁性与其丰富的运算符相结合，使其可能会编写出极难理解的代码。没有谁强迫你编写含糊难懂的代码，但存在这样的可能性。试问，除 </a:t>
            </a:r>
            <a:r>
              <a:rPr lang="en-US" altLang="zh-CN" sz="2400" b="1" dirty="0" smtClean="0"/>
              <a:t>C </a:t>
            </a:r>
            <a:r>
              <a:rPr lang="zh-CN" altLang="en-US" sz="2400" b="1" dirty="0" smtClean="0"/>
              <a:t>之外还有哪种语言存在一年一度的“含糊代码”（</a:t>
            </a:r>
            <a:r>
              <a:rPr lang="en-US" altLang="zh-CN" sz="2400" b="1" dirty="0" smtClean="0"/>
              <a:t>Obfuscated Code</a:t>
            </a:r>
            <a:r>
              <a:rPr lang="zh-CN" altLang="en-US" sz="2400" b="1" dirty="0" smtClean="0"/>
              <a:t>）竞赛呢？</a:t>
            </a:r>
            <a:endParaRPr lang="zh-CN" altLang="en-US" sz="2400" b="1" dirty="0"/>
          </a:p>
        </p:txBody>
      </p:sp>
      <p:sp>
        <p:nvSpPr>
          <p:cNvPr id="3" name="文本框 2"/>
          <p:cNvSpPr txBox="1"/>
          <p:nvPr/>
        </p:nvSpPr>
        <p:spPr>
          <a:xfrm>
            <a:off x="838200" y="4204344"/>
            <a:ext cx="10289344" cy="2246769"/>
          </a:xfrm>
          <a:prstGeom prst="rect">
            <a:avLst/>
          </a:prstGeom>
          <a:noFill/>
        </p:spPr>
        <p:txBody>
          <a:bodyPr wrap="square" rtlCol="0">
            <a:spAutoFit/>
          </a:bodyPr>
          <a:lstStyle/>
          <a:p>
            <a:r>
              <a:rPr lang="zh-CN" altLang="en-US" sz="2800" b="1" dirty="0"/>
              <a:t>国际</a:t>
            </a:r>
            <a:r>
              <a:rPr lang="en-US" altLang="zh-CN" sz="2800" b="1" dirty="0">
                <a:hlinkClick r:id="rId2"/>
              </a:rPr>
              <a:t>C</a:t>
            </a:r>
            <a:r>
              <a:rPr lang="zh-CN" altLang="en-US" sz="2800" b="1" dirty="0">
                <a:hlinkClick r:id="rId2"/>
              </a:rPr>
              <a:t>语言</a:t>
            </a:r>
            <a:r>
              <a:rPr lang="zh-CN" altLang="en-US" sz="2800" b="1" dirty="0"/>
              <a:t>混乱代码大赛（</a:t>
            </a:r>
            <a:r>
              <a:rPr lang="en-US" altLang="zh-CN" sz="2800" b="1" dirty="0"/>
              <a:t>IOCCC, The International Obfuscated C Code Contest</a:t>
            </a:r>
            <a:r>
              <a:rPr lang="zh-CN" altLang="en-US" sz="2800" b="1" dirty="0"/>
              <a:t>）是一项国际编程赛事，从</a:t>
            </a:r>
            <a:r>
              <a:rPr lang="en-US" altLang="zh-CN" sz="2800" b="1" dirty="0"/>
              <a:t>1984</a:t>
            </a:r>
            <a:r>
              <a:rPr lang="zh-CN" altLang="en-US" sz="2800" b="1" dirty="0"/>
              <a:t>年开始，每年举办一次（</a:t>
            </a:r>
            <a:r>
              <a:rPr lang="en-US" altLang="zh-CN" sz="2800" b="1" dirty="0"/>
              <a:t>1997</a:t>
            </a:r>
            <a:r>
              <a:rPr lang="zh-CN" altLang="en-US" sz="2800" b="1" dirty="0"/>
              <a:t>年、</a:t>
            </a:r>
            <a:r>
              <a:rPr lang="en-US" altLang="zh-CN" sz="2800" b="1" dirty="0"/>
              <a:t>1999</a:t>
            </a:r>
            <a:r>
              <a:rPr lang="zh-CN" altLang="en-US" sz="2800" b="1" dirty="0"/>
              <a:t>年、</a:t>
            </a:r>
            <a:r>
              <a:rPr lang="en-US" altLang="zh-CN" sz="2800" b="1" dirty="0"/>
              <a:t>2002</a:t>
            </a:r>
            <a:r>
              <a:rPr lang="zh-CN" altLang="en-US" sz="2800" b="1" dirty="0"/>
              <a:t>年、</a:t>
            </a:r>
            <a:r>
              <a:rPr lang="en-US" altLang="zh-CN" sz="2800" b="1" dirty="0"/>
              <a:t>2003</a:t>
            </a:r>
            <a:r>
              <a:rPr lang="zh-CN" altLang="en-US" sz="2800" b="1" dirty="0"/>
              <a:t>年和</a:t>
            </a:r>
            <a:r>
              <a:rPr lang="en-US" altLang="zh-CN" sz="2800" b="1" dirty="0"/>
              <a:t>2006</a:t>
            </a:r>
            <a:r>
              <a:rPr lang="zh-CN" altLang="en-US" sz="2800" b="1" dirty="0"/>
              <a:t>年例外）。目的是写出最有创意的最让人难以理解的</a:t>
            </a:r>
            <a:r>
              <a:rPr lang="en-US" altLang="zh-CN" sz="2800" b="1" dirty="0"/>
              <a:t>C</a:t>
            </a:r>
            <a:r>
              <a:rPr lang="zh-CN" altLang="en-US" sz="2800" b="1" dirty="0"/>
              <a:t>语言代码</a:t>
            </a:r>
            <a:r>
              <a:rPr lang="zh-CN" altLang="en-US" sz="2800" b="1" dirty="0" smtClean="0"/>
              <a:t>。   </a:t>
            </a:r>
            <a:r>
              <a:rPr lang="zh-CN" altLang="en-US" sz="2800" b="1" dirty="0" smtClean="0">
                <a:hlinkClick r:id="rId3" action="ppaction://hlinkfile"/>
              </a:rPr>
              <a:t>例子</a:t>
            </a:r>
            <a:endParaRPr lang="en-US" altLang="zh-CN" sz="2800" b="1" dirty="0" smtClean="0"/>
          </a:p>
        </p:txBody>
      </p:sp>
    </p:spTree>
    <p:extLst>
      <p:ext uri="{BB962C8B-B14F-4D97-AF65-F5344CB8AC3E}">
        <p14:creationId xmlns:p14="http://schemas.microsoft.com/office/powerpoint/2010/main" val="61374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64234" y="689317"/>
            <a:ext cx="10550769" cy="646331"/>
          </a:xfrm>
          <a:prstGeom prst="rect">
            <a:avLst/>
          </a:prstGeom>
          <a:noFill/>
        </p:spPr>
        <p:txBody>
          <a:bodyPr wrap="square" rtlCol="0">
            <a:spAutoFit/>
          </a:bodyPr>
          <a:lstStyle/>
          <a:p>
            <a:r>
              <a:rPr lang="en-US" altLang="zh-CN" sz="3600" dirty="0"/>
              <a:t>1.4 </a:t>
            </a:r>
            <a:r>
              <a:rPr lang="zh-CN" altLang="zh-CN" sz="3600" dirty="0" smtClean="0"/>
              <a:t>计算</a:t>
            </a:r>
            <a:r>
              <a:rPr lang="zh-CN" altLang="zh-CN" sz="3600" dirty="0"/>
              <a:t>机工作的</a:t>
            </a:r>
            <a:r>
              <a:rPr lang="zh-CN" altLang="zh-CN" sz="3600" dirty="0" smtClean="0"/>
              <a:t>基本原理</a:t>
            </a:r>
            <a:endParaRPr lang="zh-CN" altLang="zh-CN" sz="3600" dirty="0"/>
          </a:p>
        </p:txBody>
      </p:sp>
      <p:sp>
        <p:nvSpPr>
          <p:cNvPr id="13" name="文本框 12"/>
          <p:cNvSpPr txBox="1"/>
          <p:nvPr/>
        </p:nvSpPr>
        <p:spPr>
          <a:xfrm>
            <a:off x="464234" y="1563299"/>
            <a:ext cx="11000935" cy="3416320"/>
          </a:xfrm>
          <a:prstGeom prst="rect">
            <a:avLst/>
          </a:prstGeom>
          <a:noFill/>
        </p:spPr>
        <p:txBody>
          <a:bodyPr wrap="square" rtlCol="0">
            <a:spAutoFit/>
          </a:bodyPr>
          <a:lstStyle/>
          <a:p>
            <a:r>
              <a:rPr lang="zh-CN" altLang="en-US" dirty="0" smtClean="0"/>
              <a:t>现代计算机可分为几个</a:t>
            </a:r>
            <a:r>
              <a:rPr lang="zh-CN" altLang="en-US" dirty="0" smtClean="0"/>
              <a:t>部件</a:t>
            </a:r>
            <a:endParaRPr lang="en-US" altLang="zh-CN" dirty="0" smtClean="0"/>
          </a:p>
          <a:p>
            <a:r>
              <a:rPr lang="zh-CN" altLang="en-US" dirty="0" smtClean="0"/>
              <a:t>一：中央</a:t>
            </a:r>
            <a:r>
              <a:rPr lang="zh-CN" altLang="en-US" dirty="0" smtClean="0"/>
              <a:t>处理单元（或称</a:t>
            </a:r>
            <a:r>
              <a:rPr lang="en-US" altLang="zh-CN" dirty="0" smtClean="0"/>
              <a:t>CPU</a:t>
            </a:r>
            <a:r>
              <a:rPr lang="zh-CN" altLang="en-US" dirty="0" smtClean="0"/>
              <a:t>）担负着绝大部分的计算工作，随机访问存储器（或称</a:t>
            </a:r>
            <a:r>
              <a:rPr lang="en-US" altLang="zh-CN" dirty="0" smtClean="0"/>
              <a:t>RAM</a:t>
            </a:r>
            <a:r>
              <a:rPr lang="zh-CN" altLang="en-US" dirty="0" smtClean="0"/>
              <a:t>）作为一个工作区来保存程序和</a:t>
            </a:r>
            <a:r>
              <a:rPr lang="zh-CN" altLang="en-US" dirty="0" smtClean="0"/>
              <a:t>文件</a:t>
            </a:r>
            <a:endParaRPr lang="en-US" altLang="zh-CN" dirty="0"/>
          </a:p>
          <a:p>
            <a:r>
              <a:rPr lang="zh-CN" altLang="en-US" dirty="0" smtClean="0"/>
              <a:t>二：永久存储器</a:t>
            </a:r>
            <a:r>
              <a:rPr lang="zh-CN" altLang="en-US" dirty="0" smtClean="0"/>
              <a:t>，一般是硬盘，即使在计算机关机时也能记下程序和文件；还有各种外围设备（如键盘，鼠标和监视器）用来提供人与计算机之间的通信。</a:t>
            </a:r>
            <a:r>
              <a:rPr lang="en-US" altLang="zh-CN" dirty="0" smtClean="0"/>
              <a:t>CPU</a:t>
            </a:r>
            <a:r>
              <a:rPr lang="zh-CN" altLang="en-US" dirty="0" smtClean="0"/>
              <a:t>负责处理程序，所以我们集中来讨论它的功能。</a:t>
            </a:r>
            <a:endParaRPr lang="en-US" altLang="zh-CN" dirty="0" smtClean="0"/>
          </a:p>
          <a:p>
            <a:endParaRPr lang="en-US" altLang="zh-CN" dirty="0" smtClean="0"/>
          </a:p>
          <a:p>
            <a:r>
              <a:rPr lang="en-US" altLang="zh-CN" dirty="0" smtClean="0"/>
              <a:t>CPU</a:t>
            </a:r>
            <a:r>
              <a:rPr lang="zh-CN" altLang="en-US" dirty="0" smtClean="0"/>
              <a:t>：</a:t>
            </a:r>
            <a:endParaRPr lang="en-US" altLang="zh-CN" dirty="0" smtClean="0"/>
          </a:p>
          <a:p>
            <a:r>
              <a:rPr lang="en-US" altLang="zh-CN" dirty="0" smtClean="0"/>
              <a:t>CPU</a:t>
            </a:r>
            <a:r>
              <a:rPr lang="zh-CN" altLang="en-US" dirty="0" smtClean="0"/>
              <a:t>的工作简单，</a:t>
            </a:r>
            <a:r>
              <a:rPr lang="zh-CN" altLang="zh-CN" dirty="0"/>
              <a:t>它从内存中获取一个指令并执行该指令，然后从内存中获取下一个指令并</a:t>
            </a:r>
            <a:r>
              <a:rPr lang="zh-CN" altLang="zh-CN" dirty="0" smtClean="0"/>
              <a:t>执行。</a:t>
            </a:r>
            <a:r>
              <a:rPr lang="zh-CN" altLang="zh-CN" dirty="0"/>
              <a:t>一个千兆</a:t>
            </a:r>
            <a:r>
              <a:rPr lang="en-US" altLang="zh-CN" dirty="0"/>
              <a:t> CPU </a:t>
            </a:r>
            <a:r>
              <a:rPr lang="zh-CN" altLang="zh-CN" dirty="0"/>
              <a:t>可以在一秒种内进行大约一亿次这样的操作，所以</a:t>
            </a:r>
            <a:r>
              <a:rPr lang="en-US" altLang="zh-CN" dirty="0"/>
              <a:t> CPU </a:t>
            </a:r>
            <a:r>
              <a:rPr lang="zh-CN" altLang="zh-CN" dirty="0"/>
              <a:t>能以惊人的速度来从事其枯燥的工作。</a:t>
            </a:r>
          </a:p>
          <a:p>
            <a:r>
              <a:rPr lang="en-US" altLang="zh-CN" dirty="0"/>
              <a:t>CPU </a:t>
            </a:r>
            <a:r>
              <a:rPr lang="zh-CN" altLang="zh-CN" dirty="0"/>
              <a:t>有自己的小工作区，该工作区由若干个寄存器（</a:t>
            </a:r>
            <a:r>
              <a:rPr lang="en-US" altLang="zh-CN" dirty="0"/>
              <a:t>registers)</a:t>
            </a:r>
            <a:r>
              <a:rPr lang="zh-CN" altLang="zh-CN" dirty="0"/>
              <a:t>组成，每个寄存器可以保存一个数。一个寄存器保存下一条指令的内存地址，</a:t>
            </a:r>
            <a:r>
              <a:rPr lang="en-US" altLang="zh-CN" dirty="0"/>
              <a:t>CPU </a:t>
            </a:r>
            <a:r>
              <a:rPr lang="zh-CN" altLang="zh-CN" dirty="0"/>
              <a:t>使用该信息获取下一条指令。获取一条指令后，</a:t>
            </a:r>
            <a:r>
              <a:rPr lang="en-US" altLang="zh-CN" dirty="0"/>
              <a:t>CPU </a:t>
            </a:r>
            <a:r>
              <a:rPr lang="zh-CN" altLang="zh-CN" dirty="0"/>
              <a:t>在另一个寄存器中保存该指令并将第一个寄存器的值更新为下一条指令的地址</a:t>
            </a:r>
            <a:r>
              <a:rPr lang="zh-CN" altLang="zh-CN" dirty="0" smtClean="0"/>
              <a:t>。</a:t>
            </a:r>
            <a:endParaRPr lang="en-US" altLang="zh-CN" dirty="0" smtClean="0"/>
          </a:p>
        </p:txBody>
      </p:sp>
      <p:sp>
        <p:nvSpPr>
          <p:cNvPr id="14" name="文本框 13"/>
          <p:cNvSpPr txBox="1"/>
          <p:nvPr/>
        </p:nvSpPr>
        <p:spPr>
          <a:xfrm>
            <a:off x="464234" y="4930272"/>
            <a:ext cx="10888394" cy="646331"/>
          </a:xfrm>
          <a:prstGeom prst="rect">
            <a:avLst/>
          </a:prstGeom>
          <a:noFill/>
        </p:spPr>
        <p:txBody>
          <a:bodyPr wrap="square" rtlCol="0">
            <a:spAutoFit/>
          </a:bodyPr>
          <a:lstStyle/>
          <a:p>
            <a:r>
              <a:rPr lang="zh-CN" altLang="en-US" dirty="0" smtClean="0"/>
              <a:t>这段文字说明了两点：①计算机内部的一切存储内容都是数字</a:t>
            </a:r>
            <a:endParaRPr lang="en-US" altLang="zh-CN" dirty="0" smtClean="0"/>
          </a:p>
          <a:p>
            <a:r>
              <a:rPr lang="zh-CN" altLang="en-US" dirty="0" smtClean="0"/>
              <a:t>②</a:t>
            </a:r>
            <a:r>
              <a:rPr lang="zh-CN" altLang="zh-CN" dirty="0"/>
              <a:t>计算机程序最终必须以这种数字指令代码（或称为机器语言）来</a:t>
            </a:r>
            <a:r>
              <a:rPr lang="zh-CN" altLang="zh-CN" dirty="0" smtClean="0"/>
              <a:t>表示</a:t>
            </a:r>
            <a:endParaRPr lang="zh-CN" altLang="zh-CN" dirty="0"/>
          </a:p>
        </p:txBody>
      </p:sp>
    </p:spTree>
    <p:extLst>
      <p:ext uri="{BB962C8B-B14F-4D97-AF65-F5344CB8AC3E}">
        <p14:creationId xmlns:p14="http://schemas.microsoft.com/office/powerpoint/2010/main" val="263603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000"/>
                                        <p:tgtEl>
                                          <p:spTgt spid="13"/>
                                        </p:tgtEl>
                                      </p:cBhvr>
                                    </p:animEffect>
                                    <p:anim calcmode="lin" valueType="num">
                                      <p:cBhvr>
                                        <p:cTn id="15" dur="2000" fill="hold"/>
                                        <p:tgtEl>
                                          <p:spTgt spid="13"/>
                                        </p:tgtEl>
                                        <p:attrNameLst>
                                          <p:attrName>ppt_w</p:attrName>
                                        </p:attrNameLst>
                                      </p:cBhvr>
                                      <p:tavLst>
                                        <p:tav tm="0" fmla="#ppt_w*sin(2.5*pi*$)">
                                          <p:val>
                                            <p:fltVal val="0"/>
                                          </p:val>
                                        </p:tav>
                                        <p:tav tm="100000">
                                          <p:val>
                                            <p:fltVal val="1"/>
                                          </p:val>
                                        </p:tav>
                                      </p:tavLst>
                                    </p:anim>
                                    <p:anim calcmode="lin" valueType="num">
                                      <p:cBhvr>
                                        <p:cTn id="16"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anim calcmode="lin" valueType="num">
                                      <p:cBhvr>
                                        <p:cTn id="22" dur="2000" fill="hold"/>
                                        <p:tgtEl>
                                          <p:spTgt spid="14"/>
                                        </p:tgtEl>
                                        <p:attrNameLst>
                                          <p:attrName>ppt_w</p:attrName>
                                        </p:attrNameLst>
                                      </p:cBhvr>
                                      <p:tavLst>
                                        <p:tav tm="0" fmla="#ppt_w*sin(2.5*pi*$)">
                                          <p:val>
                                            <p:fltVal val="0"/>
                                          </p:val>
                                        </p:tav>
                                        <p:tav tm="100000">
                                          <p:val>
                                            <p:fltVal val="1"/>
                                          </p:val>
                                        </p:tav>
                                      </p:tavLst>
                                    </p:anim>
                                    <p:anim calcmode="lin" valueType="num">
                                      <p:cBhvr>
                                        <p:cTn id="23" dur="2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289" y="232163"/>
            <a:ext cx="8534400" cy="963591"/>
          </a:xfrm>
        </p:spPr>
        <p:txBody>
          <a:bodyPr/>
          <a:lstStyle/>
          <a:p>
            <a:pPr algn="ctr"/>
            <a:r>
              <a:rPr lang="en-US" altLang="zh-CN" b="1" dirty="0" smtClean="0"/>
              <a:t>1.5 </a:t>
            </a:r>
            <a:r>
              <a:rPr lang="zh-CN" altLang="en-US" b="1" dirty="0" smtClean="0"/>
              <a:t>高级计算机语言和编译器</a:t>
            </a:r>
            <a:endParaRPr lang="zh-CN" altLang="en-US" b="1" dirty="0"/>
          </a:p>
        </p:txBody>
      </p:sp>
      <p:sp>
        <p:nvSpPr>
          <p:cNvPr id="3" name="文本框 2"/>
          <p:cNvSpPr txBox="1"/>
          <p:nvPr/>
        </p:nvSpPr>
        <p:spPr>
          <a:xfrm>
            <a:off x="1542341" y="1493349"/>
            <a:ext cx="9875520" cy="954107"/>
          </a:xfrm>
          <a:prstGeom prst="rect">
            <a:avLst/>
          </a:prstGeom>
          <a:noFill/>
        </p:spPr>
        <p:txBody>
          <a:bodyPr wrap="square" rtlCol="0">
            <a:spAutoFit/>
          </a:bodyPr>
          <a:lstStyle/>
          <a:p>
            <a:pPr algn="ctr"/>
            <a:r>
              <a:rPr lang="zh-CN" altLang="en-US" sz="2800" dirty="0" smtClean="0"/>
              <a:t>我们利用高级语言，可以简化编程过程</a:t>
            </a:r>
            <a:endParaRPr lang="en-US" altLang="zh-CN" sz="2800" dirty="0" smtClean="0"/>
          </a:p>
          <a:p>
            <a:pPr algn="ctr"/>
            <a:r>
              <a:rPr lang="en-US" altLang="zh-CN" sz="2800" dirty="0" smtClean="0"/>
              <a:t> total = mine + yours</a:t>
            </a:r>
            <a:endParaRPr lang="zh-CN" altLang="en-US" sz="2800" dirty="0"/>
          </a:p>
        </p:txBody>
      </p:sp>
      <p:sp>
        <p:nvSpPr>
          <p:cNvPr id="4" name="文本框 3"/>
          <p:cNvSpPr txBox="1"/>
          <p:nvPr/>
        </p:nvSpPr>
        <p:spPr>
          <a:xfrm>
            <a:off x="1739289" y="2844279"/>
            <a:ext cx="10058400" cy="2677656"/>
          </a:xfrm>
          <a:prstGeom prst="rect">
            <a:avLst/>
          </a:prstGeom>
          <a:noFill/>
        </p:spPr>
        <p:txBody>
          <a:bodyPr wrap="square" rtlCol="0">
            <a:spAutoFit/>
          </a:bodyPr>
          <a:lstStyle/>
          <a:p>
            <a:r>
              <a:rPr lang="zh-CN" altLang="en-US" sz="2400" dirty="0" smtClean="0"/>
              <a:t>看到这样的代码，你就会清楚地知道它的作用。但如果看到用数字代码表示的由若干条指令组成的机器语言等价代码，则不会让人这么明白。</a:t>
            </a:r>
            <a:endParaRPr lang="en-US" altLang="zh-CN" sz="2400" dirty="0" smtClean="0"/>
          </a:p>
          <a:p>
            <a:endParaRPr lang="en-US" altLang="zh-CN" sz="2400" dirty="0"/>
          </a:p>
          <a:p>
            <a:r>
              <a:rPr lang="zh-CN" altLang="en-US" sz="2400" dirty="0" smtClean="0"/>
              <a:t>不幸的是，对计算机来说正好相反。对计算机来说，高级指令是不能理解的胡言乱语。而这正是出现编译器的原因。编译器是将高级语言程序解释成计算机所需的详细机器语言指令集的程序。你进行高级思考，编译顺则负责乏味的琐碎工作。</a:t>
            </a:r>
            <a:endParaRPr lang="zh-CN" altLang="en-US" sz="2400" dirty="0"/>
          </a:p>
        </p:txBody>
      </p:sp>
    </p:spTree>
    <p:extLst>
      <p:ext uri="{BB962C8B-B14F-4D97-AF65-F5344CB8AC3E}">
        <p14:creationId xmlns:p14="http://schemas.microsoft.com/office/powerpoint/2010/main" val="32951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451</TotalTime>
  <Words>846</Words>
  <Application>Microsoft Office PowerPoint</Application>
  <PresentationFormat>宽屏</PresentationFormat>
  <Paragraphs>152</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幼圆</vt:lpstr>
      <vt:lpstr>Century Gothic</vt:lpstr>
      <vt:lpstr>Wingdings 3</vt:lpstr>
      <vt:lpstr>切片</vt:lpstr>
      <vt:lpstr>PowerPoint 演示文稿</vt:lpstr>
      <vt:lpstr>PowerPoint 演示文稿</vt:lpstr>
      <vt:lpstr>PowerPoint 演示文稿</vt:lpstr>
      <vt:lpstr>1.2.2 高效性</vt:lpstr>
      <vt:lpstr>1.2.3 可移植性</vt:lpstr>
      <vt:lpstr>   C强大而又灵活（计算机世界中经常使用的两个词）。  例如，强大而灵活的 UNIX操作系统的大部分便是用C编写的。 其他语言（如 FORTRAN，Perl，Python，Pascal，LISP，Logo和BASIC）的许多编译器和解释器也都用C编写的。  结果是，当你在一台UNIX机器上使用FORTRAN时，最终是由一个C程序负责生成最后的可执行程序的。  C程序已经用于解决物理学和工程学问题，甚至用来为《角斗士》这样的电影制造特殊效果。  </vt:lpstr>
      <vt:lpstr>                       1.2.5  C语言的缺点  C 确实有一些缺点。和人一样，缺点和优点往往是同一特征相对的两个方面。例如，我们前面曾说过，C在表达方面的自由会增加风险，尤其是 C 对指针（在本书后面部分将学到）的使用，意味着你可能会犯非常难以追踪的编程错误。正如以前一位计算机专家曾经指出的，自由的代价是永远的警惕。    C 的简洁性与其丰富的运算符相结合，使其可能会编写出极难理解的代码。没有谁强迫你编写含糊难懂的代码，但存在这样的可能性。试问，除 C 之外还有哪种语言存在一年一度的“含糊代码”（Obfuscated Code）竞赛呢？</vt:lpstr>
      <vt:lpstr>PowerPoint 演示文稿</vt:lpstr>
      <vt:lpstr>1.5 高级计算机语言和编译器</vt:lpstr>
      <vt:lpstr>1.6 使用 C 语言的7个步骤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C语言概览、C语言概述</dc:title>
  <dc:creator>adminn</dc:creator>
  <cp:lastModifiedBy>adminn</cp:lastModifiedBy>
  <cp:revision>38</cp:revision>
  <dcterms:created xsi:type="dcterms:W3CDTF">2016-09-14T12:02:49Z</dcterms:created>
  <dcterms:modified xsi:type="dcterms:W3CDTF">2016-09-16T08:31:58Z</dcterms:modified>
</cp:coreProperties>
</file>