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74638"/>
            <a:ext cx="2057403" cy="58515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52939" cy="58515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u="none" strike="noStrike" kern="1200" cap="none" spc="0" normalizeH="0">
                <a:solidFill>
                  <a:schemeClr val="accent3"/>
                </a:solidFill>
                <a:uFillTx/>
                <a:latin typeface="Calibri" charset="0"/>
                <a:ea typeface="方正书宋_GBK" charset="-122"/>
              </a:defRPr>
            </a:lvl1pPr>
            <a:lvl2pPr>
              <a:defRPr u="none" strike="noStrike" kern="1200" cap="none" spc="0" normalizeH="0">
                <a:latin typeface="Calibri" charset="0"/>
                <a:ea typeface="方正书宋_GBK" charset="-122"/>
              </a:defRPr>
            </a:lvl2pPr>
            <a:lvl3pPr>
              <a:defRPr u="none" strike="noStrike" kern="1200" cap="none" spc="0" normalizeH="0">
                <a:latin typeface="Calibri" charset="0"/>
                <a:ea typeface="方正书宋_GBK" charset="-122"/>
              </a:defRPr>
            </a:lvl3pPr>
            <a:lvl4pPr>
              <a:defRPr u="none" strike="noStrike" kern="1200" cap="none" spc="0" normalizeH="0">
                <a:latin typeface="Calibri" charset="0"/>
                <a:ea typeface="方正书宋_GBK" charset="-122"/>
              </a:defRPr>
            </a:lvl4pPr>
            <a:lvl5pPr>
              <a:defRPr u="none" strike="noStrike" kern="1200" cap="none" spc="0" normalizeH="0">
                <a:latin typeface="Calibri" charset="0"/>
                <a:ea typeface="方正书宋_GBK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12" cy="285274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70"/>
            <a:ext cx="7886712" cy="150018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2510" cy="45259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600202"/>
            <a:ext cx="4032510" cy="45259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12" cy="114300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12" cy="45259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strike="noStrike" kern="1200" cap="none" spc="0" normalizeH="0" baseline="0">
          <a:solidFill>
            <a:schemeClr val="accent3"/>
          </a:solidFill>
          <a:uFillTx/>
          <a:latin typeface="Calibri" charset="0"/>
          <a:ea typeface="方正书宋_GBK" charset="-122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深入理解计算机系统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 sz="2400">
                <a:latin typeface="Calibri" charset="0"/>
              </a:rPr>
              <a:t>第三章 程序的机器级表示（上）</a:t>
            </a:r>
            <a:endParaRPr lang="x-none" altLang="zh-CN" sz="3200">
              <a:latin typeface="Calibri" charset="0"/>
            </a:endParaRPr>
          </a:p>
          <a:p>
            <a:pPr algn="r"/>
            <a:endParaRPr lang="x-none" altLang="zh-CN" sz="3600">
              <a:latin typeface="Calibri" charset="0"/>
            </a:endParaRPr>
          </a:p>
          <a:p>
            <a:pPr algn="r"/>
            <a:r>
              <a:rPr lang="x-none" altLang="zh-CN" sz="2400">
                <a:latin typeface="Calibri" charset="0"/>
              </a:rPr>
              <a:t>2016-9-24 李盛秋</a:t>
            </a:r>
            <a:endParaRPr lang="x-none" altLang="zh-CN" sz="2400">
              <a:latin typeface="Calibri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程序编码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`gcc -O2 -o prog code.o main.c`</a:t>
            </a:r>
            <a:endParaRPr lang="x-none" altLang="zh-CN"/>
          </a:p>
          <a:p>
            <a:r>
              <a:rPr lang="x-none" altLang="zh-CN"/>
              <a:t>`objdump -d prog`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940" y="2791460"/>
            <a:ext cx="10640060" cy="3880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649605"/>
            <a:ext cx="8470265" cy="3933190"/>
          </a:xfrm>
          <a:prstGeom prst="rect">
            <a:avLst/>
          </a:prstGeom>
          <a:effectLst>
            <a:outerShdw blurRad="304800" dist="63500" dir="2700000" sx="102000" sy="102000" algn="tl" rotWithShape="0">
              <a:prstClr val="black">
                <a:alpha val="3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数据格式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384302"/>
            <a:ext cx="8229612" cy="4525970"/>
          </a:xfrm>
        </p:spPr>
        <p:txBody>
          <a:bodyPr/>
          <a:p>
            <a:r>
              <a:rPr lang="x-none" altLang="zh-CN"/>
              <a:t>字</a:t>
            </a:r>
            <a:endParaRPr lang="x-none" altLang="zh-CN"/>
          </a:p>
          <a:p>
            <a:pPr lvl="1"/>
            <a:r>
              <a:rPr lang="x-none" altLang="zh-CN"/>
              <a:t>2个字节？？？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2503805"/>
            <a:ext cx="7859395" cy="41516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访问数据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寄存器文件</a:t>
            </a:r>
            <a:endParaRPr lang="x-none" altLang="zh-CN"/>
          </a:p>
          <a:p>
            <a:pPr lvl="1"/>
            <a:r>
              <a:rPr lang="x-none" altLang="zh-CN"/>
              <a:t>rax / rcx / rdx</a:t>
            </a:r>
            <a:endParaRPr lang="x-none" altLang="zh-CN"/>
          </a:p>
          <a:p>
            <a:pPr lvl="1"/>
            <a:r>
              <a:rPr lang="x-none" altLang="zh-CN"/>
              <a:t>rbx / rdi / rsi</a:t>
            </a:r>
            <a:endParaRPr lang="x-none" altLang="zh-CN"/>
          </a:p>
          <a:p>
            <a:pPr lvl="1"/>
            <a:r>
              <a:rPr lang="x-none" altLang="zh-CN"/>
              <a:t>rbp / rsp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728470"/>
            <a:ext cx="8715375" cy="4934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193675"/>
            <a:ext cx="7495540" cy="6537325"/>
          </a:xfrm>
          <a:prstGeom prst="rect">
            <a:avLst/>
          </a:prstGeom>
          <a:effectLst>
            <a:outerShdw blurRad="177800" dist="127000" dir="2700000" sx="102000" sy="102000" algn="tl" rotWithShape="0">
              <a:prstClr val="black">
                <a:alpha val="3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访问数据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操作数</a:t>
            </a:r>
            <a:endParaRPr lang="x-none" altLang="zh-CN"/>
          </a:p>
          <a:p>
            <a:pPr lvl="1"/>
            <a:r>
              <a:rPr lang="x-none" altLang="zh-CN"/>
              <a:t>movl $0x1, %eax</a:t>
            </a:r>
            <a:endParaRPr lang="x-none" altLang="zh-CN"/>
          </a:p>
          <a:p>
            <a:pPr lvl="0"/>
            <a:endParaRPr lang="x-none" altLang="zh-CN"/>
          </a:p>
          <a:p>
            <a:pPr lvl="0"/>
            <a:r>
              <a:rPr lang="x-none" altLang="zh-CN"/>
              <a:t>操作数类型</a:t>
            </a:r>
            <a:endParaRPr lang="x-none" altLang="zh-CN"/>
          </a:p>
          <a:p>
            <a:pPr lvl="1"/>
            <a:r>
              <a:rPr lang="x-none" altLang="zh-CN"/>
              <a:t>立即数 $0x01</a:t>
            </a:r>
            <a:endParaRPr lang="x-none" altLang="zh-CN"/>
          </a:p>
          <a:p>
            <a:pPr lvl="1"/>
            <a:r>
              <a:rPr lang="x-none" altLang="zh-CN"/>
              <a:t>寄存器 %eax</a:t>
            </a:r>
            <a:endParaRPr lang="x-none" altLang="zh-CN"/>
          </a:p>
          <a:p>
            <a:pPr lvl="1"/>
            <a:r>
              <a:rPr lang="x-none" altLang="zh-CN"/>
              <a:t>存储器 0x00002345</a:t>
            </a:r>
            <a:endParaRPr lang="x-none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1170305"/>
            <a:ext cx="8659495" cy="54578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访问数据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数据传送指令</a:t>
            </a:r>
            <a:endParaRPr lang="x-none" altLang="zh-CN"/>
          </a:p>
          <a:p>
            <a:pPr lvl="1"/>
            <a:r>
              <a:rPr lang="x-none" altLang="zh-CN">
                <a:latin typeface="Calibri" charset="0"/>
              </a:rPr>
              <a:t>mov*</a:t>
            </a:r>
            <a:endParaRPr lang="x-none" altLang="zh-CN">
              <a:latin typeface="Calibri" charset="0"/>
            </a:endParaRPr>
          </a:p>
          <a:p>
            <a:pPr lvl="1"/>
            <a:r>
              <a:rPr lang="x-none" altLang="zh-CN">
                <a:latin typeface="Calibri" charset="0"/>
              </a:rPr>
              <a:t>push / pop</a:t>
            </a:r>
            <a:endParaRPr lang="x-none" altLang="zh-CN">
              <a:latin typeface="Calibri" charset="0"/>
            </a:endParaRPr>
          </a:p>
          <a:p>
            <a:pPr lvl="1"/>
            <a:endParaRPr lang="x-none" altLang="zh-CN">
              <a:latin typeface="Calibri" charset="0"/>
            </a:endParaRPr>
          </a:p>
          <a:p>
            <a:pPr lvl="0"/>
            <a:r>
              <a:rPr lang="x-none" altLang="zh-CN">
                <a:latin typeface="Calibri" charset="0"/>
              </a:rPr>
              <a:t>mov</a:t>
            </a:r>
            <a:endParaRPr lang="x-none" altLang="zh-CN">
              <a:latin typeface="Calibri" charset="0"/>
            </a:endParaRPr>
          </a:p>
          <a:p>
            <a:pPr lvl="0"/>
            <a:endParaRPr lang="x-none" altLang="zh-CN">
              <a:latin typeface="Calibri" charset="0"/>
            </a:endParaRPr>
          </a:p>
          <a:p>
            <a:pPr lvl="0"/>
            <a:r>
              <a:rPr lang="x-none" altLang="zh-CN">
                <a:latin typeface="Calibri" charset="0"/>
              </a:rPr>
              <a:t>push</a:t>
            </a:r>
            <a:endParaRPr lang="x-none" altLang="zh-CN">
              <a:latin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710" y="2915920"/>
            <a:ext cx="4503420" cy="1328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615" y="5023485"/>
            <a:ext cx="3136900" cy="10915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访问数据</a:t>
            </a:r>
            <a:endParaRPr lang="x-none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3980" y="1550670"/>
            <a:ext cx="9352280" cy="297243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457201" y="1600202"/>
            <a:ext cx="8229612" cy="45259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strike="noStrike" kern="1200" cap="none" spc="0" normalizeH="0" baseline="0">
                <a:solidFill>
                  <a:schemeClr val="accent3"/>
                </a:solidFill>
                <a:uFillTx/>
                <a:latin typeface="Calibri" charset="0"/>
                <a:ea typeface="方正书宋_GBK" charset="-122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指针</a:t>
            </a:r>
            <a:endParaRPr lang="x-none" altLang="zh-CN"/>
          </a:p>
          <a:p>
            <a:r>
              <a:rPr lang="x-none" altLang="zh-CN"/>
              <a:t>临时变量</a:t>
            </a:r>
            <a:endParaRPr lang="x-none" altLang="zh-CN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算数与逻辑操作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430"/>
          </a:xfrm>
        </p:spPr>
        <p:txBody>
          <a:bodyPr/>
          <a:p>
            <a:r>
              <a:rPr lang="x-none" altLang="zh-CN"/>
              <a:t>加载有效地址 LEA</a:t>
            </a:r>
            <a:endParaRPr lang="x-none" altLang="zh-CN"/>
          </a:p>
          <a:p>
            <a:pPr lvl="1"/>
            <a:r>
              <a:rPr lang="x-none" altLang="zh-CN">
                <a:latin typeface="Calibri" charset="0"/>
              </a:rPr>
              <a:t>leal 7(%edx, %edx, 4), %eax</a:t>
            </a:r>
            <a:endParaRPr lang="x-none" altLang="zh-CN">
              <a:latin typeface="Calibri" charset="0"/>
            </a:endParaRPr>
          </a:p>
          <a:p>
            <a:pPr lvl="1"/>
            <a:endParaRPr lang="x-none" altLang="zh-CN"/>
          </a:p>
          <a:p>
            <a:pPr lvl="0"/>
            <a:r>
              <a:rPr lang="x-none" altLang="zh-CN"/>
              <a:t>其他整数运算操作</a:t>
            </a:r>
            <a:endParaRPr lang="x-none" altLang="zh-CN"/>
          </a:p>
          <a:p>
            <a:pPr lvl="1"/>
            <a:r>
              <a:rPr lang="x-none" altLang="zh-CN">
                <a:latin typeface="Calibri" charset="0"/>
              </a:rPr>
              <a:t>inc / dec / not / neg</a:t>
            </a:r>
            <a:endParaRPr lang="x-none" altLang="zh-CN">
              <a:latin typeface="Calibri" charset="0"/>
            </a:endParaRPr>
          </a:p>
          <a:p>
            <a:pPr lvl="1"/>
            <a:r>
              <a:rPr lang="x-none" altLang="zh-CN">
                <a:latin typeface="Calibri" charset="0"/>
              </a:rPr>
              <a:t>add / sub / imul</a:t>
            </a:r>
            <a:endParaRPr lang="x-none" altLang="zh-CN">
              <a:latin typeface="Calibri" charset="0"/>
            </a:endParaRPr>
          </a:p>
          <a:p>
            <a:pPr lvl="1"/>
            <a:r>
              <a:rPr lang="x-none" altLang="zh-CN">
                <a:latin typeface="Calibri" charset="0"/>
              </a:rPr>
              <a:t>xor / or / and</a:t>
            </a:r>
            <a:endParaRPr lang="x-none" altLang="zh-CN">
              <a:latin typeface="Calibri" charset="0"/>
            </a:endParaRPr>
          </a:p>
          <a:p>
            <a:pPr lvl="1"/>
            <a:r>
              <a:rPr lang="x-none" altLang="zh-CN">
                <a:latin typeface="Calibri" charset="0"/>
              </a:rPr>
              <a:t>sal / shl / sar / shr</a:t>
            </a:r>
            <a:endParaRPr lang="x-none" altLang="zh-CN">
              <a:latin typeface="Calibri" charset="0"/>
            </a:endParaRPr>
          </a:p>
          <a:p>
            <a:pPr lvl="1"/>
            <a:r>
              <a:rPr lang="x-none" altLang="zh-CN">
                <a:latin typeface="Calibri" charset="0"/>
              </a:rPr>
              <a:t>imul / cltd / idiv</a:t>
            </a:r>
            <a:endParaRPr lang="x-none" altLang="zh-CN">
              <a:latin typeface="Calibri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控制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条件码 rflags</a:t>
            </a:r>
            <a:endParaRPr lang="x-none" altLang="zh-CN"/>
          </a:p>
          <a:p>
            <a:pPr lvl="0"/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193040"/>
            <a:ext cx="8164830" cy="64979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控制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使用条件码</a:t>
            </a:r>
            <a:endParaRPr lang="x-none" altLang="zh-CN"/>
          </a:p>
          <a:p>
            <a:pPr lvl="1"/>
            <a:r>
              <a:rPr lang="x-none" altLang="zh-CN"/>
              <a:t>根据条件码将字节置零或置一：</a:t>
            </a:r>
            <a:r>
              <a:rPr lang="x-none" altLang="zh-CN">
                <a:latin typeface="Calibri" charset="0"/>
              </a:rPr>
              <a:t>setX</a:t>
            </a:r>
            <a:endParaRPr lang="x-none" altLang="zh-CN">
              <a:latin typeface="Calibri" charset="0"/>
            </a:endParaRPr>
          </a:p>
          <a:p>
            <a:pPr lvl="1"/>
            <a:r>
              <a:rPr lang="x-none" altLang="zh-CN"/>
              <a:t>条件跳转：</a:t>
            </a:r>
            <a:r>
              <a:rPr lang="x-none" altLang="zh-CN">
                <a:latin typeface="Calibri" charset="0"/>
              </a:rPr>
              <a:t>jne / jg / ...</a:t>
            </a:r>
            <a:endParaRPr lang="x-none" altLang="zh-CN">
              <a:latin typeface="Calibri" charset="0"/>
            </a:endParaRPr>
          </a:p>
          <a:p>
            <a:pPr lvl="1"/>
            <a:r>
              <a:rPr lang="x-none" altLang="zh-CN"/>
              <a:t>条件数据传送：</a:t>
            </a:r>
            <a:r>
              <a:rPr lang="x-none" altLang="zh-CN">
                <a:latin typeface="Calibri" charset="0"/>
              </a:rPr>
              <a:t>cmovX</a:t>
            </a:r>
            <a:endParaRPr lang="x-none" altLang="zh-CN">
              <a:latin typeface="Calibri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控制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大小比较</a:t>
            </a:r>
            <a:endParaRPr lang="x-none" altLang="zh-CN"/>
          </a:p>
          <a:p>
            <a:pPr lvl="1"/>
            <a:r>
              <a:rPr lang="x-none" altLang="zh-CN">
                <a:latin typeface="Calibri" charset="0"/>
              </a:rPr>
              <a:t>cmpl %eax, %edx</a:t>
            </a:r>
            <a:endParaRPr lang="x-none" altLang="zh-CN">
              <a:latin typeface="Calibri" charset="0"/>
            </a:endParaRPr>
          </a:p>
          <a:p>
            <a:pPr lvl="1"/>
            <a:endParaRPr lang="x-none" altLang="zh-CN"/>
          </a:p>
          <a:p>
            <a:pPr lvl="0"/>
            <a:r>
              <a:rPr lang="x-none" altLang="zh-CN"/>
              <a:t>有符号比较</a:t>
            </a:r>
            <a:endParaRPr lang="x-none" altLang="zh-CN"/>
          </a:p>
          <a:p>
            <a:pPr lvl="1"/>
            <a:r>
              <a:rPr lang="x-none" altLang="zh-CN">
                <a:latin typeface="Calibri" charset="0"/>
              </a:rPr>
              <a:t>ZF / OF / SF</a:t>
            </a:r>
            <a:endParaRPr lang="x-none" altLang="zh-CN">
              <a:latin typeface="Calibri" charset="0"/>
            </a:endParaRPr>
          </a:p>
          <a:p>
            <a:pPr lvl="1"/>
            <a:endParaRPr lang="x-none" altLang="zh-CN"/>
          </a:p>
          <a:p>
            <a:pPr lvl="0"/>
            <a:r>
              <a:rPr lang="x-none" altLang="zh-CN"/>
              <a:t>无符号比较</a:t>
            </a:r>
            <a:endParaRPr lang="x-none" altLang="zh-CN"/>
          </a:p>
          <a:p>
            <a:pPr lvl="1"/>
            <a:r>
              <a:rPr lang="x-none" altLang="zh-CN">
                <a:latin typeface="Calibri" charset="0"/>
              </a:rPr>
              <a:t>ZF / CF</a:t>
            </a:r>
            <a:endParaRPr lang="x-none" altLang="zh-CN">
              <a:latin typeface="Calibri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前言：关于机器级表示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47193"/>
            <a:ext cx="8229612" cy="3573785"/>
          </a:xfrm>
        </p:spPr>
        <p:txBody>
          <a:bodyPr/>
          <a:p>
            <a:r>
              <a:rPr lang="x-none" altLang="zh-CN"/>
              <a:t>高级语言屏蔽了程序的机器级表示</a:t>
            </a:r>
            <a:endParaRPr lang="x-none" altLang="zh-CN"/>
          </a:p>
          <a:p>
            <a:pPr lvl="1"/>
            <a:r>
              <a:rPr lang="x-none" altLang="zh-CN"/>
              <a:t>无需手动管理寄存器与内存</a:t>
            </a:r>
            <a:endParaRPr lang="x-none" altLang="zh-CN"/>
          </a:p>
          <a:p>
            <a:pPr lvl="1"/>
            <a:r>
              <a:rPr lang="x-none" altLang="zh-CN"/>
              <a:t>类型检查</a:t>
            </a:r>
            <a:endParaRPr lang="x-none" altLang="zh-CN"/>
          </a:p>
          <a:p>
            <a:pPr lvl="1"/>
            <a:r>
              <a:rPr lang="x-none" altLang="zh-CN"/>
              <a:t>跨平台</a:t>
            </a:r>
            <a:endParaRPr lang="x-none" altLang="zh-CN"/>
          </a:p>
          <a:p>
            <a:pPr marL="457200" lvl="1" indent="0">
              <a:buNone/>
            </a:pPr>
            <a:endParaRPr lang="x-none" altLang="zh-CN"/>
          </a:p>
          <a:p>
            <a:pPr lvl="0"/>
            <a:r>
              <a:rPr lang="x-none" altLang="zh-CN"/>
              <a:t>为什么要了解程序的机器级表示？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√ 分析效率瓶颈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√ 程序的运行时行为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√ 逆向工程</a:t>
            </a:r>
            <a:endParaRPr lang="x-none" altLang="zh-CN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控制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2"/>
            <a:ext cx="8229612" cy="4525970"/>
          </a:xfrm>
        </p:spPr>
        <p:txBody>
          <a:bodyPr/>
          <a:p>
            <a:r>
              <a:rPr lang="x-none" altLang="zh-CN"/>
              <a:t>跳转指令</a:t>
            </a:r>
            <a:endParaRPr lang="x-none" altLang="zh-CN"/>
          </a:p>
          <a:p>
            <a:pPr lvl="1"/>
            <a:r>
              <a:rPr lang="x-none" altLang="zh-CN"/>
              <a:t>无条件跳转指令 </a:t>
            </a:r>
            <a:r>
              <a:rPr lang="x-none" altLang="zh-CN">
                <a:latin typeface="Calibri" charset="0"/>
              </a:rPr>
              <a:t>jmp</a:t>
            </a:r>
            <a:endParaRPr lang="x-none" altLang="zh-CN">
              <a:latin typeface="Calibri" charset="0"/>
            </a:endParaRPr>
          </a:p>
          <a:p>
            <a:pPr lvl="1"/>
            <a:r>
              <a:rPr lang="x-none" altLang="zh-CN"/>
              <a:t>有条件跳转指令</a:t>
            </a:r>
            <a:endParaRPr lang="x-none" altLang="zh-CN"/>
          </a:p>
          <a:p>
            <a:pPr lvl="0"/>
            <a:endParaRPr lang="x-none" altLang="zh-CN"/>
          </a:p>
          <a:p>
            <a:pPr lvl="0"/>
            <a:r>
              <a:rPr lang="x-none" altLang="zh-CN"/>
              <a:t>相对跳转</a:t>
            </a:r>
            <a:endParaRPr lang="x-none" altLang="zh-CN"/>
          </a:p>
          <a:p>
            <a:pPr lvl="1"/>
            <a:r>
              <a:rPr lang="x-none" altLang="zh-CN" sz="2800"/>
              <a:t>指令长度短</a:t>
            </a:r>
            <a:endParaRPr lang="x-none" altLang="zh-CN" sz="2800"/>
          </a:p>
          <a:p>
            <a:pPr lvl="1"/>
            <a:r>
              <a:rPr lang="x-none" altLang="zh-CN">
                <a:latin typeface="Calibri" charset="0"/>
              </a:rPr>
              <a:t>Position Independent</a:t>
            </a:r>
            <a:endParaRPr lang="x-none" altLang="zh-CN">
              <a:latin typeface="Calibri" charset="0"/>
            </a:endParaRPr>
          </a:p>
          <a:p>
            <a:pPr lvl="1"/>
            <a:endParaRPr lang="x-none" altLang="zh-CN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控制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zh-CN"/>
              <a:t>if-statement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" y="2661285"/>
            <a:ext cx="4750435" cy="309816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56430" y="2651125"/>
            <a:ext cx="4578985" cy="33604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控制</a:t>
            </a:r>
            <a:endParaRPr lang="x-none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do-while</a:t>
            </a:r>
            <a:endParaRPr lang="x-none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2409825"/>
            <a:ext cx="5391785" cy="2835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80" y="3350260"/>
            <a:ext cx="5314315" cy="3019425"/>
          </a:xfrm>
          <a:prstGeom prst="rect">
            <a:avLst/>
          </a:prstGeom>
          <a:effectLst>
            <a:outerShdw blurRad="381000" dist="114300" dir="13500000" sx="101000" sy="101000" algn="br" rotWithShape="0">
              <a:prstClr val="black">
                <a:alpha val="32000"/>
              </a:prstClr>
            </a:outerShdw>
          </a:effectLst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控制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条件传送指令</a:t>
            </a:r>
            <a:endParaRPr lang="x-none" altLang="zh-CN"/>
          </a:p>
          <a:p>
            <a:pPr lvl="1"/>
            <a:r>
              <a:rPr lang="x-none" altLang="zh-CN"/>
              <a:t>避免分支预测错误</a:t>
            </a:r>
            <a:endParaRPr lang="x-none" altLang="zh-CN"/>
          </a:p>
          <a:p>
            <a:pPr lvl="1"/>
            <a:r>
              <a:rPr lang="x-none" altLang="zh-CN"/>
              <a:t>两部分指令均需要执行</a:t>
            </a:r>
            <a:endParaRPr lang="x-none" altLang="zh-CN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控制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switch语句与跳转表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85" y="1550670"/>
            <a:ext cx="3404870" cy="5120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05" y="1802765"/>
            <a:ext cx="4279900" cy="47059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函数调用</a:t>
            </a:r>
            <a:endParaRPr lang="x-none" altLang="zh-CN"/>
          </a:p>
          <a:p>
            <a:pPr lvl="1"/>
            <a:r>
              <a:rPr lang="x-none" altLang="zh-CN"/>
              <a:t>参数传递？</a:t>
            </a:r>
            <a:endParaRPr lang="x-none" altLang="zh-CN"/>
          </a:p>
          <a:p>
            <a:pPr lvl="1"/>
            <a:r>
              <a:rPr lang="x-none" altLang="zh-CN"/>
              <a:t>局部变量？</a:t>
            </a:r>
            <a:endParaRPr lang="x-none" altLang="zh-CN"/>
          </a:p>
          <a:p>
            <a:pPr lvl="1"/>
            <a:r>
              <a:rPr lang="x-none" altLang="zh-CN"/>
              <a:t>返回值？</a:t>
            </a:r>
            <a:endParaRPr lang="x-none" altLang="zh-CN"/>
          </a:p>
          <a:p>
            <a:pPr lvl="0"/>
            <a:endParaRPr lang="x-none" altLang="zh-CN"/>
          </a:p>
          <a:p>
            <a:pPr lvl="0"/>
            <a:r>
              <a:rPr lang="x-none" altLang="zh-CN"/>
              <a:t>栈帧</a:t>
            </a:r>
            <a:endParaRPr lang="x-none" altLang="zh-CN"/>
          </a:p>
          <a:p>
            <a:pPr lvl="1"/>
            <a:r>
              <a:rPr lang="x-none" altLang="zh-CN"/>
              <a:t>Frame</a:t>
            </a:r>
            <a:endParaRPr lang="x-none" altLang="zh-CN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4" name="矩形 3"/>
          <p:cNvSpPr/>
          <p:nvPr/>
        </p:nvSpPr>
        <p:spPr>
          <a:xfrm>
            <a:off x="6396355" y="566991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x = 1</a:t>
            </a:r>
            <a:endParaRPr lang="x-none" altLang="zh-CN"/>
          </a:p>
        </p:txBody>
      </p:sp>
      <p:sp>
        <p:nvSpPr>
          <p:cNvPr id="8" name="矩形 7"/>
          <p:cNvSpPr/>
          <p:nvPr/>
        </p:nvSpPr>
        <p:spPr>
          <a:xfrm>
            <a:off x="6400800" y="524891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y = 2</a:t>
            </a:r>
            <a:endParaRPr lang="x-none" altLang="zh-CN"/>
          </a:p>
        </p:txBody>
      </p:sp>
      <p:sp>
        <p:nvSpPr>
          <p:cNvPr id="9" name="矩形 8"/>
          <p:cNvSpPr/>
          <p:nvPr/>
        </p:nvSpPr>
        <p:spPr>
          <a:xfrm>
            <a:off x="6405245" y="482727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c = 0</a:t>
            </a:r>
            <a:endParaRPr lang="x-none" altLang="zh-CN"/>
          </a:p>
        </p:txBody>
      </p:sp>
      <p:sp>
        <p:nvSpPr>
          <p:cNvPr id="11" name="矩形 10"/>
          <p:cNvSpPr/>
          <p:nvPr/>
        </p:nvSpPr>
        <p:spPr>
          <a:xfrm>
            <a:off x="4082415" y="6193790"/>
            <a:ext cx="1437640" cy="4248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%ebp = 0</a:t>
            </a:r>
            <a:endParaRPr lang="x-none" altLang="zh-CN"/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520055" y="6406515"/>
            <a:ext cx="859155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25595" y="4829175"/>
            <a:ext cx="1437640" cy="4248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%esp = 12</a:t>
            </a:r>
            <a:endParaRPr lang="x-none" altLang="zh-CN"/>
          </a:p>
        </p:txBody>
      </p:sp>
      <p:cxnSp>
        <p:nvCxnSpPr>
          <p:cNvPr id="14" name="直接箭头连接符 13"/>
          <p:cNvCxnSpPr>
            <a:stCxn id="13" idx="3"/>
            <a:endCxn id="9" idx="1"/>
          </p:cNvCxnSpPr>
          <p:nvPr/>
        </p:nvCxnSpPr>
        <p:spPr>
          <a:xfrm flipV="1">
            <a:off x="5563235" y="5039995"/>
            <a:ext cx="842010" cy="1905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1441450"/>
            <a:ext cx="3348990" cy="3269615"/>
          </a:xfrm>
          <a:prstGeom prst="rect">
            <a:avLst/>
          </a:prstGeom>
        </p:spPr>
      </p:pic>
      <p:pic>
        <p:nvPicPr>
          <p:cNvPr id="23" name="内容占位符 2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45" y="4857750"/>
            <a:ext cx="3362960" cy="143446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404610" y="4403725"/>
            <a:ext cx="2230755" cy="42481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y' = 2</a:t>
            </a:r>
            <a:endParaRPr lang="x-none" altLang="zh-CN"/>
          </a:p>
        </p:txBody>
      </p:sp>
      <p:sp>
        <p:nvSpPr>
          <p:cNvPr id="25" name="矩形 24"/>
          <p:cNvSpPr/>
          <p:nvPr/>
        </p:nvSpPr>
        <p:spPr>
          <a:xfrm>
            <a:off x="6394450" y="3969385"/>
            <a:ext cx="2230755" cy="42481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x' = 1</a:t>
            </a:r>
            <a:endParaRPr lang="x-none" altLang="zh-CN"/>
          </a:p>
        </p:txBody>
      </p:sp>
      <p:sp>
        <p:nvSpPr>
          <p:cNvPr id="26" name="矩形 25"/>
          <p:cNvSpPr/>
          <p:nvPr/>
        </p:nvSpPr>
        <p:spPr>
          <a:xfrm>
            <a:off x="6398260" y="3534410"/>
            <a:ext cx="2230755" cy="4248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return addr = %eip</a:t>
            </a:r>
            <a:endParaRPr lang="x-none" altLang="zh-CN"/>
          </a:p>
        </p:txBody>
      </p:sp>
      <p:sp>
        <p:nvSpPr>
          <p:cNvPr id="27" name="矩形 26"/>
          <p:cNvSpPr/>
          <p:nvPr/>
        </p:nvSpPr>
        <p:spPr>
          <a:xfrm>
            <a:off x="4129405" y="4396105"/>
            <a:ext cx="1437640" cy="4248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%esp = 16</a:t>
            </a:r>
            <a:endParaRPr lang="x-none" altLang="zh-CN"/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 flipV="1">
            <a:off x="5567045" y="4606925"/>
            <a:ext cx="842010" cy="1905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33215" y="3975100"/>
            <a:ext cx="1437640" cy="4248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%esp = 20</a:t>
            </a:r>
            <a:endParaRPr lang="x-none" altLang="zh-CN"/>
          </a:p>
        </p:txBody>
      </p:sp>
      <p:cxnSp>
        <p:nvCxnSpPr>
          <p:cNvPr id="30" name="直接箭头连接符 29"/>
          <p:cNvCxnSpPr>
            <a:stCxn id="29" idx="3"/>
          </p:cNvCxnSpPr>
          <p:nvPr/>
        </p:nvCxnSpPr>
        <p:spPr>
          <a:xfrm flipV="1">
            <a:off x="5570855" y="4185920"/>
            <a:ext cx="842010" cy="1905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137025" y="3540760"/>
            <a:ext cx="1437640" cy="4248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%esp = 24</a:t>
            </a:r>
            <a:endParaRPr lang="x-none" altLang="zh-CN"/>
          </a:p>
        </p:txBody>
      </p:sp>
      <p:cxnSp>
        <p:nvCxnSpPr>
          <p:cNvPr id="32" name="直接箭头连接符 31"/>
          <p:cNvCxnSpPr>
            <a:stCxn id="31" idx="3"/>
          </p:cNvCxnSpPr>
          <p:nvPr/>
        </p:nvCxnSpPr>
        <p:spPr>
          <a:xfrm flipV="1">
            <a:off x="5574665" y="3751580"/>
            <a:ext cx="842010" cy="1905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bldLvl="0" animBg="1"/>
      <p:bldP spid="13" grpId="0" animBg="1"/>
      <p:bldP spid="27" grpId="0" animBg="1"/>
      <p:bldP spid="13" grpId="3" animBg="1"/>
      <p:bldP spid="27" grpId="1" animBg="1"/>
      <p:bldP spid="29" grpId="0" bldLvl="0" animBg="1"/>
      <p:bldP spid="29" grpId="1" bldLvl="0" animBg="1"/>
      <p:bldP spid="31" grpId="2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866" y="288608"/>
            <a:ext cx="8229612" cy="1143002"/>
          </a:xfrm>
        </p:spPr>
        <p:txBody>
          <a:bodyPr/>
          <a:p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4" name="矩形 3"/>
          <p:cNvSpPr/>
          <p:nvPr/>
        </p:nvSpPr>
        <p:spPr>
          <a:xfrm>
            <a:off x="6396355" y="566991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x = 1</a:t>
            </a:r>
            <a:endParaRPr lang="x-none" altLang="zh-CN"/>
          </a:p>
        </p:txBody>
      </p:sp>
      <p:sp>
        <p:nvSpPr>
          <p:cNvPr id="8" name="矩形 7"/>
          <p:cNvSpPr/>
          <p:nvPr/>
        </p:nvSpPr>
        <p:spPr>
          <a:xfrm>
            <a:off x="6400800" y="524891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y = 2</a:t>
            </a:r>
            <a:endParaRPr lang="x-none" altLang="zh-CN"/>
          </a:p>
        </p:txBody>
      </p:sp>
      <p:sp>
        <p:nvSpPr>
          <p:cNvPr id="9" name="矩形 8"/>
          <p:cNvSpPr/>
          <p:nvPr/>
        </p:nvSpPr>
        <p:spPr>
          <a:xfrm>
            <a:off x="6405245" y="482727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c = 0</a:t>
            </a:r>
            <a:endParaRPr lang="x-none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4122420" y="6087110"/>
            <a:ext cx="2265680" cy="424180"/>
            <a:chOff x="6492" y="8935"/>
            <a:chExt cx="3568" cy="668"/>
          </a:xfrm>
        </p:grpSpPr>
        <p:sp>
          <p:nvSpPr>
            <p:cNvPr id="11" name="矩形 10"/>
            <p:cNvSpPr/>
            <p:nvPr/>
          </p:nvSpPr>
          <p:spPr>
            <a:xfrm>
              <a:off x="6492" y="8935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%ebp = 0</a:t>
              </a:r>
              <a:endParaRPr lang="x-none" altLang="zh-CN"/>
            </a:p>
          </p:txBody>
        </p:sp>
        <p:cxnSp>
          <p:nvCxnSpPr>
            <p:cNvPr id="12" name="直接箭头连接符 11"/>
            <p:cNvCxnSpPr>
              <a:stCxn id="11" idx="3"/>
              <a:endCxn id="4" idx="1"/>
            </p:cNvCxnSpPr>
            <p:nvPr/>
          </p:nvCxnSpPr>
          <p:spPr>
            <a:xfrm flipV="1">
              <a:off x="8756" y="9264"/>
              <a:ext cx="1304" cy="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6404610" y="4403725"/>
            <a:ext cx="2230755" cy="42481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y' = 2</a:t>
            </a:r>
            <a:endParaRPr lang="x-none" altLang="zh-CN"/>
          </a:p>
        </p:txBody>
      </p:sp>
      <p:sp>
        <p:nvSpPr>
          <p:cNvPr id="25" name="矩形 24"/>
          <p:cNvSpPr/>
          <p:nvPr/>
        </p:nvSpPr>
        <p:spPr>
          <a:xfrm>
            <a:off x="6394450" y="3969385"/>
            <a:ext cx="2230755" cy="42481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x' = 1</a:t>
            </a:r>
            <a:endParaRPr lang="x-none" altLang="zh-CN"/>
          </a:p>
        </p:txBody>
      </p:sp>
      <p:sp>
        <p:nvSpPr>
          <p:cNvPr id="26" name="矩形 25"/>
          <p:cNvSpPr/>
          <p:nvPr/>
        </p:nvSpPr>
        <p:spPr>
          <a:xfrm>
            <a:off x="6398260" y="3534410"/>
            <a:ext cx="2230755" cy="4248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return addr = %eip</a:t>
            </a:r>
            <a:endParaRPr lang="x-none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2640330"/>
            <a:ext cx="3914140" cy="33274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137025" y="3540760"/>
            <a:ext cx="2279650" cy="424180"/>
            <a:chOff x="6515" y="5576"/>
            <a:chExt cx="3590" cy="668"/>
          </a:xfrm>
        </p:grpSpPr>
        <p:sp>
          <p:nvSpPr>
            <p:cNvPr id="31" name="矩形 30"/>
            <p:cNvSpPr/>
            <p:nvPr/>
          </p:nvSpPr>
          <p:spPr>
            <a:xfrm>
              <a:off x="6515" y="5576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%esp = 24</a:t>
              </a:r>
              <a:endParaRPr lang="x-none" altLang="zh-CN"/>
            </a:p>
          </p:txBody>
        </p:sp>
        <p:cxnSp>
          <p:nvCxnSpPr>
            <p:cNvPr id="32" name="直接箭头连接符 31"/>
            <p:cNvCxnSpPr>
              <a:stCxn id="31" idx="3"/>
            </p:cNvCxnSpPr>
            <p:nvPr/>
          </p:nvCxnSpPr>
          <p:spPr>
            <a:xfrm flipV="1">
              <a:off x="8779" y="5908"/>
              <a:ext cx="1326" cy="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6402070" y="3113405"/>
            <a:ext cx="2230755" cy="42481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old ebp = 0</a:t>
            </a:r>
            <a:endParaRPr lang="x-none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4140835" y="3119120"/>
            <a:ext cx="2279650" cy="424180"/>
            <a:chOff x="6284" y="3038"/>
            <a:chExt cx="3590" cy="668"/>
          </a:xfrm>
        </p:grpSpPr>
        <p:sp>
          <p:nvSpPr>
            <p:cNvPr id="7" name="矩形 6"/>
            <p:cNvSpPr/>
            <p:nvPr/>
          </p:nvSpPr>
          <p:spPr>
            <a:xfrm>
              <a:off x="6284" y="3038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%esp = 28</a:t>
              </a:r>
              <a:endParaRPr lang="x-none" altLang="zh-CN"/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>
            <a:xfrm flipV="1">
              <a:off x="8548" y="3370"/>
              <a:ext cx="1326" cy="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3348990" y="3109595"/>
            <a:ext cx="3074035" cy="424815"/>
            <a:chOff x="940" y="2479"/>
            <a:chExt cx="4841" cy="669"/>
          </a:xfrm>
        </p:grpSpPr>
        <p:sp>
          <p:nvSpPr>
            <p:cNvPr id="15" name="矩形 14"/>
            <p:cNvSpPr/>
            <p:nvPr/>
          </p:nvSpPr>
          <p:spPr>
            <a:xfrm>
              <a:off x="940" y="2479"/>
              <a:ext cx="3515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%esp = %ebp = 28</a:t>
              </a:r>
              <a:endParaRPr lang="x-none" altLang="zh-CN"/>
            </a:p>
          </p:txBody>
        </p:sp>
        <p:cxnSp>
          <p:nvCxnSpPr>
            <p:cNvPr id="16" name="直接箭头连接符 15"/>
            <p:cNvCxnSpPr>
              <a:stCxn id="15" idx="3"/>
            </p:cNvCxnSpPr>
            <p:nvPr/>
          </p:nvCxnSpPr>
          <p:spPr>
            <a:xfrm flipV="1">
              <a:off x="4455" y="2811"/>
              <a:ext cx="1326" cy="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130675" y="1423670"/>
            <a:ext cx="2265680" cy="424180"/>
            <a:chOff x="6492" y="8935"/>
            <a:chExt cx="3568" cy="668"/>
          </a:xfrm>
        </p:grpSpPr>
        <p:sp>
          <p:nvSpPr>
            <p:cNvPr id="30" name="矩形 29"/>
            <p:cNvSpPr/>
            <p:nvPr/>
          </p:nvSpPr>
          <p:spPr>
            <a:xfrm>
              <a:off x="6492" y="8935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%esp = 44</a:t>
              </a:r>
              <a:endParaRPr lang="x-none" altLang="zh-CN"/>
            </a:p>
          </p:txBody>
        </p:sp>
        <p:cxnSp>
          <p:nvCxnSpPr>
            <p:cNvPr id="33" name="直接箭头连接符 32"/>
            <p:cNvCxnSpPr>
              <a:stCxn id="30" idx="3"/>
            </p:cNvCxnSpPr>
            <p:nvPr/>
          </p:nvCxnSpPr>
          <p:spPr>
            <a:xfrm flipV="1">
              <a:off x="8756" y="9264"/>
              <a:ext cx="1304" cy="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146550" y="3113405"/>
            <a:ext cx="2265680" cy="424180"/>
            <a:chOff x="6492" y="8935"/>
            <a:chExt cx="3568" cy="668"/>
          </a:xfrm>
        </p:grpSpPr>
        <p:sp>
          <p:nvSpPr>
            <p:cNvPr id="35" name="矩形 34"/>
            <p:cNvSpPr/>
            <p:nvPr/>
          </p:nvSpPr>
          <p:spPr>
            <a:xfrm>
              <a:off x="6492" y="8935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%ebp = 28</a:t>
              </a:r>
              <a:endParaRPr lang="x-none" altLang="zh-CN"/>
            </a:p>
          </p:txBody>
        </p:sp>
        <p:cxnSp>
          <p:nvCxnSpPr>
            <p:cNvPr id="36" name="直接箭头连接符 35"/>
            <p:cNvCxnSpPr>
              <a:stCxn id="35" idx="3"/>
            </p:cNvCxnSpPr>
            <p:nvPr/>
          </p:nvCxnSpPr>
          <p:spPr>
            <a:xfrm flipV="1">
              <a:off x="8756" y="9264"/>
              <a:ext cx="1304" cy="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6400165" y="268922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39" name="矩形 38"/>
          <p:cNvSpPr/>
          <p:nvPr/>
        </p:nvSpPr>
        <p:spPr>
          <a:xfrm>
            <a:off x="6404610" y="226822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40" name="矩形 39"/>
          <p:cNvSpPr/>
          <p:nvPr/>
        </p:nvSpPr>
        <p:spPr>
          <a:xfrm>
            <a:off x="6395720" y="184658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41" name="矩形 40"/>
          <p:cNvSpPr/>
          <p:nvPr/>
        </p:nvSpPr>
        <p:spPr>
          <a:xfrm>
            <a:off x="6399530" y="141160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42" name="矩形 41"/>
          <p:cNvSpPr/>
          <p:nvPr/>
        </p:nvSpPr>
        <p:spPr>
          <a:xfrm>
            <a:off x="6398895" y="269303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c = a + b = 3</a:t>
            </a:r>
            <a:endParaRPr lang="x-none" altLang="zh-CN"/>
          </a:p>
        </p:txBody>
      </p:sp>
      <p:sp>
        <p:nvSpPr>
          <p:cNvPr id="43" name="矩形 42"/>
          <p:cNvSpPr/>
          <p:nvPr/>
        </p:nvSpPr>
        <p:spPr>
          <a:xfrm>
            <a:off x="6405245" y="6101715"/>
            <a:ext cx="2230755" cy="42481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older ebp = 0</a:t>
            </a:r>
            <a:endParaRPr lang="x-none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8" grpId="0" animBg="1"/>
      <p:bldP spid="39" grpId="0" animBg="1"/>
      <p:bldP spid="40" grpId="0" animBg="1"/>
      <p:bldP spid="41" grpId="0" animBg="1"/>
      <p:bldP spid="42" grpId="0" bldLvl="0" animBg="1"/>
      <p:bldP spid="38" grpId="1" animBg="1"/>
      <p:bldP spid="4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4" name="矩形 3"/>
          <p:cNvSpPr/>
          <p:nvPr/>
        </p:nvSpPr>
        <p:spPr>
          <a:xfrm>
            <a:off x="6396355" y="566991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x = 1</a:t>
            </a:r>
            <a:endParaRPr lang="x-none" altLang="zh-CN"/>
          </a:p>
        </p:txBody>
      </p:sp>
      <p:sp>
        <p:nvSpPr>
          <p:cNvPr id="8" name="矩形 7"/>
          <p:cNvSpPr/>
          <p:nvPr/>
        </p:nvSpPr>
        <p:spPr>
          <a:xfrm>
            <a:off x="6400800" y="524891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y = 2</a:t>
            </a:r>
            <a:endParaRPr lang="x-none" altLang="zh-CN"/>
          </a:p>
        </p:txBody>
      </p:sp>
      <p:sp>
        <p:nvSpPr>
          <p:cNvPr id="9" name="矩形 8"/>
          <p:cNvSpPr/>
          <p:nvPr/>
        </p:nvSpPr>
        <p:spPr>
          <a:xfrm>
            <a:off x="6405245" y="482727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c = 0</a:t>
            </a:r>
            <a:endParaRPr lang="x-none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4122420" y="6100445"/>
            <a:ext cx="2265680" cy="424180"/>
            <a:chOff x="6492" y="8935"/>
            <a:chExt cx="3568" cy="668"/>
          </a:xfrm>
        </p:grpSpPr>
        <p:sp>
          <p:nvSpPr>
            <p:cNvPr id="11" name="矩形 10"/>
            <p:cNvSpPr/>
            <p:nvPr/>
          </p:nvSpPr>
          <p:spPr>
            <a:xfrm>
              <a:off x="6492" y="8935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%ebp = 0</a:t>
              </a:r>
              <a:endParaRPr lang="x-none" altLang="zh-CN"/>
            </a:p>
          </p:txBody>
        </p:sp>
        <p:cxnSp>
          <p:nvCxnSpPr>
            <p:cNvPr id="12" name="直接箭头连接符 11"/>
            <p:cNvCxnSpPr>
              <a:stCxn id="11" idx="3"/>
              <a:endCxn id="4" idx="1"/>
            </p:cNvCxnSpPr>
            <p:nvPr/>
          </p:nvCxnSpPr>
          <p:spPr>
            <a:xfrm flipV="1">
              <a:off x="8756" y="9264"/>
              <a:ext cx="1304" cy="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6404610" y="4403725"/>
            <a:ext cx="2230755" cy="42481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y' = 2</a:t>
            </a:r>
            <a:endParaRPr lang="x-none" altLang="zh-CN"/>
          </a:p>
        </p:txBody>
      </p:sp>
      <p:sp>
        <p:nvSpPr>
          <p:cNvPr id="25" name="矩形 24"/>
          <p:cNvSpPr/>
          <p:nvPr/>
        </p:nvSpPr>
        <p:spPr>
          <a:xfrm>
            <a:off x="6394450" y="3969385"/>
            <a:ext cx="2230755" cy="42481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x' = 1</a:t>
            </a:r>
            <a:endParaRPr lang="x-none" altLang="zh-CN"/>
          </a:p>
        </p:txBody>
      </p:sp>
      <p:sp>
        <p:nvSpPr>
          <p:cNvPr id="26" name="矩形 25"/>
          <p:cNvSpPr/>
          <p:nvPr/>
        </p:nvSpPr>
        <p:spPr>
          <a:xfrm>
            <a:off x="6398260" y="3534410"/>
            <a:ext cx="2230755" cy="4248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return addr = %eip</a:t>
            </a:r>
            <a:endParaRPr lang="x-none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2640330"/>
            <a:ext cx="3914140" cy="33274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137025" y="3540760"/>
            <a:ext cx="2279650" cy="424180"/>
            <a:chOff x="6515" y="5576"/>
            <a:chExt cx="3590" cy="668"/>
          </a:xfrm>
        </p:grpSpPr>
        <p:sp>
          <p:nvSpPr>
            <p:cNvPr id="31" name="矩形 30"/>
            <p:cNvSpPr/>
            <p:nvPr/>
          </p:nvSpPr>
          <p:spPr>
            <a:xfrm>
              <a:off x="6515" y="5576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%esp = 24</a:t>
              </a:r>
              <a:endParaRPr lang="x-none" altLang="zh-CN"/>
            </a:p>
          </p:txBody>
        </p:sp>
        <p:cxnSp>
          <p:nvCxnSpPr>
            <p:cNvPr id="32" name="直接箭头连接符 31"/>
            <p:cNvCxnSpPr>
              <a:stCxn id="31" idx="3"/>
            </p:cNvCxnSpPr>
            <p:nvPr/>
          </p:nvCxnSpPr>
          <p:spPr>
            <a:xfrm flipV="1">
              <a:off x="8779" y="5908"/>
              <a:ext cx="1326" cy="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6402070" y="3113405"/>
            <a:ext cx="2230755" cy="42481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old ebp = 0</a:t>
            </a:r>
            <a:endParaRPr lang="x-none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3335655" y="3109595"/>
            <a:ext cx="3074035" cy="424815"/>
            <a:chOff x="-68" y="2479"/>
            <a:chExt cx="4841" cy="669"/>
          </a:xfrm>
        </p:grpSpPr>
        <p:sp>
          <p:nvSpPr>
            <p:cNvPr id="15" name="矩形 14"/>
            <p:cNvSpPr/>
            <p:nvPr/>
          </p:nvSpPr>
          <p:spPr>
            <a:xfrm>
              <a:off x="-68" y="2479"/>
              <a:ext cx="3515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%esp = %ebp = 28</a:t>
              </a:r>
              <a:endParaRPr lang="x-none" altLang="zh-CN"/>
            </a:p>
          </p:txBody>
        </p:sp>
        <p:cxnSp>
          <p:nvCxnSpPr>
            <p:cNvPr id="16" name="直接箭头连接符 15"/>
            <p:cNvCxnSpPr>
              <a:stCxn id="15" idx="3"/>
            </p:cNvCxnSpPr>
            <p:nvPr/>
          </p:nvCxnSpPr>
          <p:spPr>
            <a:xfrm flipV="1">
              <a:off x="3447" y="2811"/>
              <a:ext cx="1326" cy="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130675" y="1423670"/>
            <a:ext cx="2265680" cy="424180"/>
            <a:chOff x="6492" y="8935"/>
            <a:chExt cx="3568" cy="668"/>
          </a:xfrm>
        </p:grpSpPr>
        <p:sp>
          <p:nvSpPr>
            <p:cNvPr id="30" name="矩形 29"/>
            <p:cNvSpPr/>
            <p:nvPr/>
          </p:nvSpPr>
          <p:spPr>
            <a:xfrm>
              <a:off x="6492" y="8935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%esp = 44</a:t>
              </a:r>
              <a:endParaRPr lang="x-none" altLang="zh-CN"/>
            </a:p>
          </p:txBody>
        </p:sp>
        <p:cxnSp>
          <p:nvCxnSpPr>
            <p:cNvPr id="33" name="直接箭头连接符 32"/>
            <p:cNvCxnSpPr>
              <a:stCxn id="30" idx="3"/>
            </p:cNvCxnSpPr>
            <p:nvPr/>
          </p:nvCxnSpPr>
          <p:spPr>
            <a:xfrm flipV="1">
              <a:off x="8756" y="9264"/>
              <a:ext cx="1304" cy="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146550" y="3113405"/>
            <a:ext cx="2265680" cy="424180"/>
            <a:chOff x="6492" y="8935"/>
            <a:chExt cx="3568" cy="668"/>
          </a:xfrm>
        </p:grpSpPr>
        <p:sp>
          <p:nvSpPr>
            <p:cNvPr id="35" name="矩形 34"/>
            <p:cNvSpPr/>
            <p:nvPr/>
          </p:nvSpPr>
          <p:spPr>
            <a:xfrm>
              <a:off x="6492" y="8935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%ebp = 28</a:t>
              </a:r>
              <a:endParaRPr lang="x-none" altLang="zh-CN"/>
            </a:p>
          </p:txBody>
        </p:sp>
        <p:cxnSp>
          <p:nvCxnSpPr>
            <p:cNvPr id="36" name="直接箭头连接符 35"/>
            <p:cNvCxnSpPr>
              <a:stCxn id="35" idx="3"/>
            </p:cNvCxnSpPr>
            <p:nvPr/>
          </p:nvCxnSpPr>
          <p:spPr>
            <a:xfrm flipV="1">
              <a:off x="8756" y="9264"/>
              <a:ext cx="1304" cy="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6400165" y="268922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39" name="矩形 38"/>
          <p:cNvSpPr/>
          <p:nvPr/>
        </p:nvSpPr>
        <p:spPr>
          <a:xfrm>
            <a:off x="6404610" y="226822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40" name="矩形 39"/>
          <p:cNvSpPr/>
          <p:nvPr/>
        </p:nvSpPr>
        <p:spPr>
          <a:xfrm>
            <a:off x="6395720" y="184658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41" name="矩形 40"/>
          <p:cNvSpPr/>
          <p:nvPr/>
        </p:nvSpPr>
        <p:spPr>
          <a:xfrm>
            <a:off x="6399530" y="141160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42" name="矩形 41"/>
          <p:cNvSpPr/>
          <p:nvPr/>
        </p:nvSpPr>
        <p:spPr>
          <a:xfrm>
            <a:off x="6398895" y="269303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c = a + b = 3</a:t>
            </a:r>
            <a:endParaRPr lang="x-none" altLang="zh-CN"/>
          </a:p>
        </p:txBody>
      </p:sp>
      <p:sp>
        <p:nvSpPr>
          <p:cNvPr id="43" name="矩形 42"/>
          <p:cNvSpPr/>
          <p:nvPr/>
        </p:nvSpPr>
        <p:spPr>
          <a:xfrm>
            <a:off x="6405245" y="6101715"/>
            <a:ext cx="2230755" cy="42481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older ebp = 0</a:t>
            </a:r>
            <a:endParaRPr lang="x-none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4141470" y="3968750"/>
            <a:ext cx="2279650" cy="424180"/>
            <a:chOff x="6515" y="5576"/>
            <a:chExt cx="3590" cy="668"/>
          </a:xfrm>
        </p:grpSpPr>
        <p:sp>
          <p:nvSpPr>
            <p:cNvPr id="13" name="矩形 12"/>
            <p:cNvSpPr/>
            <p:nvPr/>
          </p:nvSpPr>
          <p:spPr>
            <a:xfrm>
              <a:off x="6515" y="5576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%esp = 20</a:t>
              </a:r>
              <a:endParaRPr lang="x-none" altLang="zh-CN"/>
            </a:p>
          </p:txBody>
        </p:sp>
        <p:cxnSp>
          <p:nvCxnSpPr>
            <p:cNvPr id="14" name="直接箭头连接符 13"/>
            <p:cNvCxnSpPr>
              <a:stCxn id="13" idx="3"/>
            </p:cNvCxnSpPr>
            <p:nvPr/>
          </p:nvCxnSpPr>
          <p:spPr>
            <a:xfrm flipV="1">
              <a:off x="8779" y="5908"/>
              <a:ext cx="1326" cy="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4" name="矩形 3"/>
          <p:cNvSpPr/>
          <p:nvPr/>
        </p:nvSpPr>
        <p:spPr>
          <a:xfrm>
            <a:off x="6396355" y="566991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x = 1</a:t>
            </a:r>
            <a:endParaRPr lang="x-none" altLang="zh-CN"/>
          </a:p>
        </p:txBody>
      </p:sp>
      <p:sp>
        <p:nvSpPr>
          <p:cNvPr id="8" name="矩形 7"/>
          <p:cNvSpPr/>
          <p:nvPr/>
        </p:nvSpPr>
        <p:spPr>
          <a:xfrm>
            <a:off x="6400800" y="524891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y = 2</a:t>
            </a:r>
            <a:endParaRPr lang="x-none" altLang="zh-CN"/>
          </a:p>
        </p:txBody>
      </p:sp>
      <p:sp>
        <p:nvSpPr>
          <p:cNvPr id="9" name="矩形 8"/>
          <p:cNvSpPr/>
          <p:nvPr/>
        </p:nvSpPr>
        <p:spPr>
          <a:xfrm>
            <a:off x="6405245" y="482727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c = 0</a:t>
            </a:r>
            <a:endParaRPr lang="x-none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4122420" y="6100445"/>
            <a:ext cx="2265680" cy="424180"/>
            <a:chOff x="6492" y="8935"/>
            <a:chExt cx="3568" cy="668"/>
          </a:xfrm>
        </p:grpSpPr>
        <p:sp>
          <p:nvSpPr>
            <p:cNvPr id="11" name="矩形 10"/>
            <p:cNvSpPr/>
            <p:nvPr/>
          </p:nvSpPr>
          <p:spPr>
            <a:xfrm>
              <a:off x="6492" y="8935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%ebp = 0</a:t>
              </a:r>
              <a:endParaRPr lang="x-none" altLang="zh-CN"/>
            </a:p>
          </p:txBody>
        </p:sp>
        <p:cxnSp>
          <p:nvCxnSpPr>
            <p:cNvPr id="12" name="直接箭头连接符 11"/>
            <p:cNvCxnSpPr>
              <a:stCxn id="11" idx="3"/>
              <a:endCxn id="4" idx="1"/>
            </p:cNvCxnSpPr>
            <p:nvPr/>
          </p:nvCxnSpPr>
          <p:spPr>
            <a:xfrm flipV="1">
              <a:off x="8756" y="9264"/>
              <a:ext cx="1304" cy="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6404610" y="4403725"/>
            <a:ext cx="2230755" cy="42481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y' = 2</a:t>
            </a:r>
            <a:endParaRPr lang="x-none" altLang="zh-CN"/>
          </a:p>
        </p:txBody>
      </p:sp>
      <p:sp>
        <p:nvSpPr>
          <p:cNvPr id="25" name="矩形 24"/>
          <p:cNvSpPr/>
          <p:nvPr/>
        </p:nvSpPr>
        <p:spPr>
          <a:xfrm>
            <a:off x="6394450" y="3969385"/>
            <a:ext cx="2230755" cy="42481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x' = 1</a:t>
            </a:r>
            <a:endParaRPr lang="x-none" altLang="zh-CN"/>
          </a:p>
        </p:txBody>
      </p:sp>
      <p:sp>
        <p:nvSpPr>
          <p:cNvPr id="26" name="矩形 25"/>
          <p:cNvSpPr/>
          <p:nvPr/>
        </p:nvSpPr>
        <p:spPr>
          <a:xfrm>
            <a:off x="6398260" y="3534410"/>
            <a:ext cx="2230755" cy="4248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return addr = %eip</a:t>
            </a:r>
            <a:endParaRPr lang="x-none" altLang="zh-CN"/>
          </a:p>
        </p:txBody>
      </p:sp>
      <p:sp>
        <p:nvSpPr>
          <p:cNvPr id="6" name="矩形 5"/>
          <p:cNvSpPr/>
          <p:nvPr/>
        </p:nvSpPr>
        <p:spPr>
          <a:xfrm>
            <a:off x="6402070" y="3113405"/>
            <a:ext cx="2230755" cy="42481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old ebp = 0</a:t>
            </a:r>
            <a:endParaRPr lang="x-none" altLang="zh-CN"/>
          </a:p>
        </p:txBody>
      </p:sp>
      <p:sp>
        <p:nvSpPr>
          <p:cNvPr id="38" name="矩形 37"/>
          <p:cNvSpPr/>
          <p:nvPr/>
        </p:nvSpPr>
        <p:spPr>
          <a:xfrm>
            <a:off x="6400165" y="268922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39" name="矩形 38"/>
          <p:cNvSpPr/>
          <p:nvPr/>
        </p:nvSpPr>
        <p:spPr>
          <a:xfrm>
            <a:off x="6404610" y="226822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40" name="矩形 39"/>
          <p:cNvSpPr/>
          <p:nvPr/>
        </p:nvSpPr>
        <p:spPr>
          <a:xfrm>
            <a:off x="6395720" y="1846580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41" name="矩形 40"/>
          <p:cNvSpPr/>
          <p:nvPr/>
        </p:nvSpPr>
        <p:spPr>
          <a:xfrm>
            <a:off x="6399530" y="141160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??</a:t>
            </a:r>
            <a:endParaRPr lang="x-none" altLang="zh-CN"/>
          </a:p>
        </p:txBody>
      </p:sp>
      <p:sp>
        <p:nvSpPr>
          <p:cNvPr id="42" name="矩形 41"/>
          <p:cNvSpPr/>
          <p:nvPr/>
        </p:nvSpPr>
        <p:spPr>
          <a:xfrm>
            <a:off x="6398895" y="2693035"/>
            <a:ext cx="2230755" cy="424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c = a + b = 3</a:t>
            </a:r>
            <a:endParaRPr lang="x-none" altLang="zh-CN"/>
          </a:p>
        </p:txBody>
      </p:sp>
      <p:sp>
        <p:nvSpPr>
          <p:cNvPr id="43" name="矩形 42"/>
          <p:cNvSpPr/>
          <p:nvPr/>
        </p:nvSpPr>
        <p:spPr>
          <a:xfrm>
            <a:off x="6405245" y="6101715"/>
            <a:ext cx="2230755" cy="42481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older ebp = 0</a:t>
            </a:r>
            <a:endParaRPr lang="x-none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4141470" y="3968750"/>
            <a:ext cx="2279650" cy="424180"/>
            <a:chOff x="6515" y="5576"/>
            <a:chExt cx="3590" cy="668"/>
          </a:xfrm>
        </p:grpSpPr>
        <p:sp>
          <p:nvSpPr>
            <p:cNvPr id="13" name="矩形 12"/>
            <p:cNvSpPr/>
            <p:nvPr/>
          </p:nvSpPr>
          <p:spPr>
            <a:xfrm>
              <a:off x="6515" y="5576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%esp = 20</a:t>
              </a:r>
              <a:endParaRPr lang="x-none" altLang="zh-CN"/>
            </a:p>
          </p:txBody>
        </p:sp>
        <p:cxnSp>
          <p:nvCxnSpPr>
            <p:cNvPr id="14" name="直接箭头连接符 13"/>
            <p:cNvCxnSpPr>
              <a:stCxn id="13" idx="3"/>
            </p:cNvCxnSpPr>
            <p:nvPr/>
          </p:nvCxnSpPr>
          <p:spPr>
            <a:xfrm flipV="1">
              <a:off x="8779" y="5908"/>
              <a:ext cx="1326" cy="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1441450"/>
            <a:ext cx="3348990" cy="3269615"/>
          </a:xfrm>
          <a:prstGeom prst="rect">
            <a:avLst/>
          </a:prstGeom>
        </p:spPr>
      </p:pic>
      <p:pic>
        <p:nvPicPr>
          <p:cNvPr id="23" name="内容占位符 2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45" y="4857750"/>
            <a:ext cx="3362960" cy="14344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117975" y="4820920"/>
            <a:ext cx="2279650" cy="424180"/>
            <a:chOff x="6515" y="5576"/>
            <a:chExt cx="3590" cy="668"/>
          </a:xfrm>
        </p:grpSpPr>
        <p:sp>
          <p:nvSpPr>
            <p:cNvPr id="10" name="矩形 9"/>
            <p:cNvSpPr/>
            <p:nvPr/>
          </p:nvSpPr>
          <p:spPr>
            <a:xfrm>
              <a:off x="6515" y="5576"/>
              <a:ext cx="2264" cy="669"/>
            </a:xfrm>
            <a:prstGeom prst="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%esp = 12</a:t>
              </a:r>
              <a:endParaRPr lang="x-none" altLang="zh-CN"/>
            </a:p>
          </p:txBody>
        </p:sp>
        <p:cxnSp>
          <p:nvCxnSpPr>
            <p:cNvPr id="18" name="直接箭头连接符 17"/>
            <p:cNvCxnSpPr>
              <a:stCxn id="10" idx="3"/>
            </p:cNvCxnSpPr>
            <p:nvPr/>
          </p:nvCxnSpPr>
          <p:spPr>
            <a:xfrm flipV="1">
              <a:off x="8779" y="5908"/>
              <a:ext cx="1326" cy="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主要内容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latin typeface="Calibri" charset="0"/>
                <a:ea typeface="思源黑体 CN" charset="0"/>
              </a:rPr>
              <a:t>Intel CPU </a:t>
            </a:r>
            <a:r>
              <a:rPr lang="x-none" altLang="zh-CN">
                <a:latin typeface="+mn-ea"/>
              </a:rPr>
              <a:t>的历史</a:t>
            </a:r>
            <a:endParaRPr lang="x-none" altLang="zh-CN">
              <a:latin typeface="+mn-ea"/>
            </a:endParaRPr>
          </a:p>
          <a:p>
            <a:r>
              <a:rPr lang="x-none" altLang="zh-CN">
                <a:latin typeface="+mn-ea"/>
              </a:rPr>
              <a:t>程序编码</a:t>
            </a:r>
            <a:endParaRPr lang="x-none" altLang="zh-CN">
              <a:latin typeface="+mn-ea"/>
            </a:endParaRPr>
          </a:p>
          <a:p>
            <a:r>
              <a:rPr lang="x-none" altLang="zh-CN">
                <a:latin typeface="+mn-ea"/>
              </a:rPr>
              <a:t>数据格式</a:t>
            </a:r>
            <a:endParaRPr lang="x-none" altLang="zh-CN">
              <a:latin typeface="+mn-ea"/>
            </a:endParaRPr>
          </a:p>
          <a:p>
            <a:r>
              <a:rPr lang="x-none" altLang="zh-CN">
                <a:latin typeface="+mn-ea"/>
              </a:rPr>
              <a:t>访问信息</a:t>
            </a:r>
            <a:endParaRPr lang="x-none" altLang="zh-CN">
              <a:latin typeface="+mn-ea"/>
            </a:endParaRPr>
          </a:p>
          <a:p>
            <a:r>
              <a:rPr lang="x-none" altLang="zh-CN">
                <a:latin typeface="+mn-ea"/>
              </a:rPr>
              <a:t>算数与逻辑操作</a:t>
            </a:r>
            <a:endParaRPr lang="x-none" altLang="zh-CN">
              <a:latin typeface="+mn-ea"/>
            </a:endParaRPr>
          </a:p>
          <a:p>
            <a:r>
              <a:rPr lang="x-none" altLang="zh-CN">
                <a:latin typeface="+mn-ea"/>
              </a:rPr>
              <a:t>控制</a:t>
            </a:r>
            <a:endParaRPr lang="x-none" altLang="zh-CN">
              <a:latin typeface="+mn-ea"/>
            </a:endParaRPr>
          </a:p>
          <a:p>
            <a:r>
              <a:rPr lang="x-none" altLang="zh-CN">
                <a:latin typeface="+mn-ea"/>
              </a:rPr>
              <a:t>过程</a:t>
            </a:r>
            <a:endParaRPr lang="x-none" altLang="zh-CN">
              <a:latin typeface="+mn-ea"/>
            </a:endParaRPr>
          </a:p>
          <a:p>
            <a:endParaRPr lang="x-none" altLang="zh-CN">
              <a:latin typeface="Calibri" charset="0"/>
              <a:ea typeface="思源黑体 CN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调用约定</a:t>
            </a:r>
            <a:endParaRPr lang="x-none" altLang="zh-CN"/>
          </a:p>
          <a:p>
            <a:r>
              <a:rPr lang="x-none" altLang="zh-CN"/>
              <a:t>寄存器使用惯例</a:t>
            </a:r>
            <a:endParaRPr lang="x-none" altLang="zh-CN"/>
          </a:p>
          <a:p>
            <a:r>
              <a:rPr lang="x-none" altLang="zh-CN"/>
              <a:t>x64</a:t>
            </a:r>
            <a:endParaRPr lang="x-none" altLang="zh-CN"/>
          </a:p>
          <a:p>
            <a:pPr lvl="1"/>
            <a:r>
              <a:rPr lang="x-none" altLang="zh-CN"/>
              <a:t>%rdi &amp; %rsi</a:t>
            </a:r>
            <a:endParaRPr lang="x-none" altLang="zh-CN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>
                <a:latin typeface="Calibri" charset="0"/>
              </a:rPr>
              <a:t>Q&amp;A</a:t>
            </a:r>
            <a:endParaRPr lang="x-none" altLang="zh-CN">
              <a:latin typeface="Calibr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x-none" altLang="zh-CN" sz="2400">
                <a:sym typeface="+mn-ea"/>
              </a:rPr>
              <a:t>深入理解计算机系统</a:t>
            </a:r>
            <a:endParaRPr lang="x-none" altLang="zh-CN" sz="2800">
              <a:latin typeface="Calibri" charset="0"/>
              <a:sym typeface="+mn-ea"/>
            </a:endParaRPr>
          </a:p>
          <a:p>
            <a:pPr algn="r"/>
            <a:r>
              <a:rPr lang="x-none" altLang="zh-CN" sz="2400">
                <a:latin typeface="Calibri" charset="0"/>
              </a:rPr>
              <a:t>第三章 程序的机器级表示（上）</a:t>
            </a:r>
            <a:endParaRPr lang="x-none" altLang="zh-CN" sz="3200">
              <a:latin typeface="Calibri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Calibri" charset="0"/>
              </a:rPr>
              <a:t>Intel CPU</a:t>
            </a:r>
            <a:r>
              <a:rPr lang="x-none" altLang="zh-CN"/>
              <a:t> 的历史</a:t>
            </a:r>
            <a:endParaRPr lang="x-none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2285" y="1991995"/>
            <a:ext cx="8288655" cy="42424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程序编码	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470" y="1600200"/>
            <a:ext cx="8028305" cy="4526280"/>
          </a:xfrm>
        </p:spPr>
        <p:txBody>
          <a:bodyPr/>
          <a:p>
            <a:r>
              <a:rPr lang="x-none" altLang="zh-CN"/>
              <a:t>机器级代码</a:t>
            </a:r>
            <a:endParaRPr lang="x-none" altLang="zh-CN"/>
          </a:p>
          <a:p>
            <a:pPr lvl="1"/>
            <a:r>
              <a:rPr lang="x-none" altLang="zh-CN"/>
              <a:t>程序计数器 </a:t>
            </a:r>
            <a:r>
              <a:rPr lang="x-none" altLang="zh-CN">
                <a:latin typeface="Calibri" charset="0"/>
              </a:rPr>
              <a:t>PC (%eip)</a:t>
            </a:r>
            <a:endParaRPr lang="x-none" altLang="zh-CN">
              <a:latin typeface="Calibri" charset="0"/>
            </a:endParaRPr>
          </a:p>
          <a:p>
            <a:pPr lvl="1"/>
            <a:r>
              <a:rPr lang="x-none" altLang="zh-CN">
                <a:latin typeface="Calibri" charset="0"/>
              </a:rPr>
              <a:t>寄存器文件</a:t>
            </a:r>
            <a:endParaRPr lang="x-none" altLang="zh-CN">
              <a:latin typeface="Calibri" charset="0"/>
            </a:endParaRPr>
          </a:p>
          <a:p>
            <a:pPr lvl="1"/>
            <a:r>
              <a:rPr lang="x-none" altLang="zh-CN">
                <a:latin typeface="Calibri" charset="0"/>
              </a:rPr>
              <a:t>不区分有符号/无符号整数</a:t>
            </a:r>
            <a:endParaRPr lang="x-none" altLang="zh-CN">
              <a:latin typeface="Calibri" charset="0"/>
            </a:endParaRPr>
          </a:p>
          <a:p>
            <a:pPr lvl="1"/>
            <a:r>
              <a:rPr lang="x-none" altLang="zh-CN">
                <a:latin typeface="Calibri" charset="0"/>
              </a:rPr>
              <a:t>……</a:t>
            </a:r>
            <a:endParaRPr lang="x-none" altLang="zh-CN">
              <a:latin typeface="Calibri" charset="0"/>
            </a:endParaRPr>
          </a:p>
          <a:p>
            <a:pPr lvl="0"/>
            <a:r>
              <a:rPr lang="x-none" altLang="zh-CN" sz="3200">
                <a:latin typeface="Calibri" charset="0"/>
              </a:rPr>
              <a:t>抽象</a:t>
            </a:r>
            <a:endParaRPr lang="x-none" altLang="zh-CN" sz="3200">
              <a:latin typeface="Calibri" charset="0"/>
            </a:endParaRPr>
          </a:p>
          <a:p>
            <a:pPr lvl="1"/>
            <a:r>
              <a:rPr lang="x-none" altLang="zh-CN" sz="2800">
                <a:latin typeface="Calibri" charset="0"/>
              </a:rPr>
              <a:t>顺序执行</a:t>
            </a:r>
            <a:endParaRPr lang="x-none" altLang="zh-CN" sz="2800">
              <a:latin typeface="Calibri" charset="0"/>
            </a:endParaRPr>
          </a:p>
          <a:p>
            <a:pPr lvl="1"/>
            <a:r>
              <a:rPr lang="x-none" altLang="zh-CN" sz="2800">
                <a:latin typeface="Calibri" charset="0"/>
              </a:rPr>
              <a:t>虚拟地址</a:t>
            </a:r>
            <a:endParaRPr lang="x-none" altLang="zh-CN" sz="2800">
              <a:latin typeface="Calibri" charset="0"/>
            </a:endParaRPr>
          </a:p>
          <a:p>
            <a:pPr lvl="0"/>
            <a:endParaRPr lang="x-none" altLang="zh-CN">
              <a:latin typeface="Calibri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程序编码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`gcc -O2 -S code.c`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5812" y="2493172"/>
            <a:ext cx="4370553" cy="228362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80" y="2783685"/>
            <a:ext cx="4568673" cy="2218852"/>
          </a:xfrm>
          <a:prstGeom prst="rect">
            <a:avLst/>
          </a:prstGeom>
          <a:effectLst>
            <a:outerShdw blurRad="165100" dist="88900" dir="13500000" sx="101000" sy="101000" algn="br" rotWithShape="0">
              <a:prstClr val="black">
                <a:alpha val="28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762" y="3037527"/>
            <a:ext cx="4274350" cy="2657003"/>
          </a:xfrm>
          <a:prstGeom prst="rect">
            <a:avLst/>
          </a:prstGeom>
          <a:effectLst>
            <a:outerShdw blurRad="241300" dist="101600" dir="13500000" sx="101000" sy="101000" algn="br" rotWithShape="0">
              <a:prstClr val="black">
                <a:alpha val="26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6" y="3150875"/>
            <a:ext cx="4009078" cy="2773208"/>
          </a:xfrm>
          <a:prstGeom prst="rect">
            <a:avLst/>
          </a:prstGeom>
          <a:effectLst>
            <a:outerShdw blurRad="241300" dist="101600" dir="13500000" sx="101000" sy="101000" algn="br" rotWithShape="0">
              <a:prstClr val="black">
                <a:alpha val="26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程序编码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`gcc -O2 -c code.c`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7335" y="2735580"/>
            <a:ext cx="8702040" cy="34969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程序编码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`objdump -d aaa.o`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7045" y="2549525"/>
            <a:ext cx="8311515" cy="38588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程序编码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406" y="1647193"/>
            <a:ext cx="8229612" cy="3573785"/>
          </a:xfrm>
        </p:spPr>
        <p:txBody>
          <a:bodyPr/>
          <a:p>
            <a:r>
              <a:rPr lang="x-none" altLang="zh-CN"/>
              <a:t>指令不等长</a:t>
            </a:r>
            <a:endParaRPr lang="x-none" altLang="zh-CN"/>
          </a:p>
          <a:p>
            <a:r>
              <a:rPr lang="x-none" altLang="zh-CN"/>
              <a:t>反汇编器无需利用源文件</a:t>
            </a:r>
            <a:endParaRPr lang="x-none" altLang="zh-CN"/>
          </a:p>
          <a:p>
            <a:r>
              <a:rPr lang="x-none" altLang="zh-CN"/>
              <a:t>指令命名的细微差别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040" y="3476625"/>
            <a:ext cx="6964680" cy="32334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Kingsoft Office WPP</Application>
  <PresentationFormat>宽屏</PresentationFormat>
  <Paragraphs>335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默认设计模板</vt:lpstr>
      <vt:lpstr>深入理解计算机系统</vt:lpstr>
      <vt:lpstr>前言：关于机器级表示</vt:lpstr>
      <vt:lpstr>主要内容</vt:lpstr>
      <vt:lpstr>Intel CPU 的历史</vt:lpstr>
      <vt:lpstr>程序编码	</vt:lpstr>
      <vt:lpstr>程序编码</vt:lpstr>
      <vt:lpstr>程序编码</vt:lpstr>
      <vt:lpstr>程序编码</vt:lpstr>
      <vt:lpstr>程序编码</vt:lpstr>
      <vt:lpstr>程序编码</vt:lpstr>
      <vt:lpstr>数据格式</vt:lpstr>
      <vt:lpstr>访问数据</vt:lpstr>
      <vt:lpstr>访问数据</vt:lpstr>
      <vt:lpstr>访问数据</vt:lpstr>
      <vt:lpstr>访问数据</vt:lpstr>
      <vt:lpstr>算数与逻辑操作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过程</vt:lpstr>
      <vt:lpstr>过程</vt:lpstr>
      <vt:lpstr>过程</vt:lpstr>
      <vt:lpstr>PowerPoint 演示文稿</vt:lpstr>
      <vt:lpstr>深入理解计算机系统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dontpanic</dc:creator>
  <cp:lastModifiedBy>dontpanic</cp:lastModifiedBy>
  <cp:revision>226</cp:revision>
  <dcterms:created xsi:type="dcterms:W3CDTF">2016-09-23T19:36:20Z</dcterms:created>
  <dcterms:modified xsi:type="dcterms:W3CDTF">2016-09-23T19:36:20Z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