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90" r:id="rId4"/>
    <p:sldId id="319" r:id="rId5"/>
    <p:sldId id="306" r:id="rId7"/>
    <p:sldId id="291" r:id="rId8"/>
    <p:sldId id="292" r:id="rId9"/>
    <p:sldId id="293" r:id="rId10"/>
    <p:sldId id="321" r:id="rId11"/>
    <p:sldId id="320" r:id="rId12"/>
    <p:sldId id="294" r:id="rId13"/>
    <p:sldId id="297" r:id="rId14"/>
    <p:sldId id="295" r:id="rId15"/>
    <p:sldId id="296" r:id="rId16"/>
    <p:sldId id="298" r:id="rId17"/>
    <p:sldId id="299" r:id="rId18"/>
    <p:sldId id="300" r:id="rId19"/>
    <p:sldId id="304" r:id="rId20"/>
    <p:sldId id="289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可判定问题</a:t>
            </a:r>
            <a:endParaRPr lang="x-none" altLang="zh-CN"/>
          </a:p>
          <a:p>
            <a:r>
              <a:rPr lang="x-none" altLang="zh-CN"/>
              <a:t>数的表示</a:t>
            </a:r>
            <a:endParaRPr lang="x-none" altLang="zh-CN"/>
          </a:p>
          <a:p>
            <a:r>
              <a:rPr lang="x-none" altLang="zh-CN"/>
              <a:t>lambda可计算/图灵可计算</a:t>
            </a:r>
            <a:endParaRPr lang="x-none" altLang="zh-CN"/>
          </a:p>
          <a:p>
            <a:r>
              <a:rPr lang="x-none" altLang="zh-CN"/>
              <a:t>1936！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x-none" altLang="zh-CN"/>
          </a:p>
          <a:p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>
                <a:sym typeface="+mn-ea"/>
              </a:rPr>
              <a:t>1.25</a:t>
            </a:r>
            <a:endParaRPr lang="x-none" altLang="zh-CN"/>
          </a:p>
          <a:p>
            <a:r>
              <a:rPr lang="x-none" altLang="zh-CN">
                <a:sym typeface="+mn-ea"/>
              </a:rPr>
              <a:t>1.26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10" y="274638"/>
            <a:ext cx="2057403" cy="58515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52939" cy="58515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u="none" strike="noStrike" kern="1200" cap="none" spc="0" normalizeH="0">
                <a:solidFill>
                  <a:schemeClr val="accent3"/>
                </a:solidFill>
                <a:uFillTx/>
                <a:latin typeface="Calibri" charset="0"/>
                <a:ea typeface="方正书宋_GBK" charset="-122"/>
              </a:defRPr>
            </a:lvl1pPr>
            <a:lvl2pPr>
              <a:defRPr u="none" strike="noStrike" kern="1200" cap="none" spc="0" normalizeH="0">
                <a:latin typeface="Calibri" charset="0"/>
                <a:ea typeface="方正书宋_GBK" charset="-122"/>
              </a:defRPr>
            </a:lvl2pPr>
            <a:lvl3pPr>
              <a:defRPr u="none" strike="noStrike" kern="1200" cap="none" spc="0" normalizeH="0">
                <a:latin typeface="Calibri" charset="0"/>
                <a:ea typeface="方正书宋_GBK" charset="-122"/>
              </a:defRPr>
            </a:lvl3pPr>
            <a:lvl4pPr>
              <a:defRPr u="none" strike="noStrike" kern="1200" cap="none" spc="0" normalizeH="0">
                <a:latin typeface="Calibri" charset="0"/>
                <a:ea typeface="方正书宋_GBK" charset="-122"/>
              </a:defRPr>
            </a:lvl4pPr>
            <a:lvl5pPr>
              <a:defRPr u="none" strike="noStrike" kern="1200" cap="none" spc="0" normalizeH="0">
                <a:latin typeface="Calibri" charset="0"/>
                <a:ea typeface="方正书宋_GBK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0"/>
            <a:ext cx="7886712" cy="285274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70"/>
            <a:ext cx="7886712" cy="150018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2510" cy="45259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303" y="1600202"/>
            <a:ext cx="4032510" cy="45259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12" cy="114300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12" cy="45259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1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5" y="6245234"/>
            <a:ext cx="2895604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10" y="6245234"/>
            <a:ext cx="2133603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strike="noStrike" kern="1200" cap="none" spc="0" normalizeH="0" baseline="0">
          <a:solidFill>
            <a:schemeClr val="accent3"/>
          </a:solidFill>
          <a:uFillTx/>
          <a:latin typeface="Calibri" charset="0"/>
          <a:ea typeface="方正书宋_GBK" charset="-122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lvl="5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/>
              <a:t>计算机程序的构造和解释</a:t>
            </a:r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zh-CN" sz="2400">
                <a:latin typeface="Calibri" charset="0"/>
              </a:rPr>
              <a:t>1.2 过程与他们所产生的计算</a:t>
            </a:r>
            <a:endParaRPr lang="x-none" altLang="zh-CN" sz="2400">
              <a:latin typeface="Calibri" charset="0"/>
            </a:endParaRPr>
          </a:p>
          <a:p>
            <a:pPr algn="r"/>
            <a:endParaRPr lang="x-none" altLang="zh-CN" sz="2800">
              <a:latin typeface="Calibri" charset="0"/>
            </a:endParaRPr>
          </a:p>
          <a:p>
            <a:pPr algn="r"/>
            <a:r>
              <a:rPr lang="x-none" altLang="zh-CN" sz="2400">
                <a:latin typeface="Calibri" charset="0"/>
              </a:rPr>
              <a:t>2016-9-24 李盛秋</a:t>
            </a:r>
            <a:endParaRPr lang="x-none" altLang="zh-CN" sz="240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递归与迭代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递归计算过程</a:t>
            </a:r>
            <a:endParaRPr lang="x-none" altLang="zh-CN"/>
          </a:p>
          <a:p>
            <a:pPr lvl="1"/>
            <a:r>
              <a:rPr lang="x-none" altLang="zh-CN"/>
              <a:t>推迟计算</a:t>
            </a:r>
            <a:endParaRPr lang="x-none" altLang="zh-CN"/>
          </a:p>
          <a:p>
            <a:pPr lvl="1"/>
            <a:r>
              <a:rPr lang="x-none" altLang="zh-CN"/>
              <a:t>需要由解释器保存计算路径</a:t>
            </a:r>
            <a:endParaRPr lang="x-none" altLang="zh-CN"/>
          </a:p>
          <a:p>
            <a:pPr lvl="0"/>
            <a:endParaRPr lang="x-none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3543300"/>
            <a:ext cx="5758815" cy="18376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递归与迭代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x-none" altLang="zh-CN"/>
              <a:t>迭代计算过程</a:t>
            </a:r>
            <a:endParaRPr lang="x-none" altLang="zh-CN"/>
          </a:p>
          <a:p>
            <a:pPr lvl="1"/>
            <a:r>
              <a:rPr lang="x-none" altLang="zh-CN"/>
              <a:t>仅需维护状态变量</a:t>
            </a:r>
            <a:endParaRPr lang="x-none" altLang="zh-CN"/>
          </a:p>
          <a:p>
            <a:pPr lvl="1"/>
            <a:r>
              <a:rPr lang="x-none" altLang="zh-CN"/>
              <a:t>递归函数实现迭代计算过程：尾递归</a:t>
            </a:r>
            <a:endParaRPr lang="x-none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3559175"/>
            <a:ext cx="6059805" cy="2889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1529080"/>
            <a:ext cx="6085840" cy="3799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递归与迭代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树形递归</a:t>
            </a:r>
            <a:endParaRPr lang="x-none" altLang="zh-CN"/>
          </a:p>
          <a:p>
            <a:endParaRPr lang="x-none" altLang="zh-CN"/>
          </a:p>
          <a:p>
            <a:r>
              <a:rPr lang="x-none" altLang="zh-CN"/>
              <a:t>考虑：斐波那契数列</a:t>
            </a:r>
            <a:endParaRPr lang="x-none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295" y="3992880"/>
            <a:ext cx="434276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递归与迭代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树形递归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2266315"/>
            <a:ext cx="5861050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递归与迭代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树形递归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970" y="4347210"/>
            <a:ext cx="5357495" cy="2119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" y="2448560"/>
            <a:ext cx="479679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递归与迭代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找零钱问题</a:t>
            </a:r>
            <a:endParaRPr lang="x-none" altLang="zh-CN"/>
          </a:p>
          <a:p>
            <a:pPr lvl="1"/>
            <a:r>
              <a:rPr lang="x-none" altLang="zh-CN"/>
              <a:t>递归</a:t>
            </a:r>
            <a:endParaRPr lang="x-none" altLang="zh-CN"/>
          </a:p>
          <a:p>
            <a:pPr lvl="1"/>
            <a:r>
              <a:rPr lang="x-none" altLang="zh-CN"/>
              <a:t>动态规划</a:t>
            </a:r>
            <a:endParaRPr lang="x-none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时空复杂度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复杂度记法</a:t>
            </a:r>
            <a:endParaRPr lang="x-none" altLang="zh-CN"/>
          </a:p>
          <a:p>
            <a:pPr lvl="1"/>
            <a:r>
              <a:rPr lang="x-none" altLang="zh-CN"/>
              <a:t>大Ο记法：低阶函数</a:t>
            </a:r>
            <a:endParaRPr lang="x-none" altLang="zh-CN"/>
          </a:p>
          <a:p>
            <a:pPr lvl="1"/>
            <a:endParaRPr lang="x-none" altLang="zh-CN"/>
          </a:p>
          <a:p>
            <a:pPr lvl="1"/>
            <a:r>
              <a:rPr lang="x-none" altLang="zh-CN"/>
              <a:t>小o 记法：严格低阶函数</a:t>
            </a:r>
            <a:endParaRPr lang="x-none" altLang="zh-CN"/>
          </a:p>
          <a:p>
            <a:pPr lvl="1"/>
            <a:endParaRPr lang="x-none" altLang="zh-CN"/>
          </a:p>
          <a:p>
            <a:pPr lvl="1"/>
            <a:r>
              <a:rPr lang="x-none" altLang="zh-CN"/>
              <a:t>Ө记法：同阶函数</a:t>
            </a:r>
            <a:endParaRPr lang="x-none" altLang="zh-CN"/>
          </a:p>
          <a:p>
            <a:pPr lvl="1"/>
            <a:endParaRPr lang="x-none" altLang="zh-CN"/>
          </a:p>
          <a:p>
            <a:pPr lvl="1"/>
            <a:endParaRPr lang="x-none" altLang="zh-CN"/>
          </a:p>
          <a:p>
            <a:pPr lvl="0"/>
            <a:r>
              <a:rPr lang="x-none" altLang="zh-CN"/>
              <a:t>考虑：求幂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265" y="2463165"/>
            <a:ext cx="3961765" cy="5422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30" y="3705225"/>
            <a:ext cx="4477385" cy="480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4918710"/>
            <a:ext cx="355092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实例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素数检测</a:t>
            </a:r>
            <a:endParaRPr lang="x-none" altLang="zh-CN"/>
          </a:p>
          <a:p>
            <a:pPr lvl="1"/>
            <a:r>
              <a:rPr lang="x-none" altLang="zh-CN"/>
              <a:t>O(n^(1/2))</a:t>
            </a:r>
            <a:endParaRPr lang="x-none" altLang="zh-CN"/>
          </a:p>
          <a:p>
            <a:pPr lvl="1"/>
            <a:r>
              <a:rPr lang="x-none" altLang="zh-CN"/>
              <a:t>O(log n)</a:t>
            </a:r>
            <a:endParaRPr lang="x-none" altLang="zh-CN"/>
          </a:p>
          <a:p>
            <a:pPr lvl="0"/>
            <a:endParaRPr lang="x-none" altLang="zh-CN"/>
          </a:p>
          <a:p>
            <a:pPr lvl="0"/>
            <a:r>
              <a:rPr lang="x-none" altLang="zh-CN"/>
              <a:t>随机算法</a:t>
            </a:r>
            <a:endParaRPr lang="x-none" altLang="zh-CN"/>
          </a:p>
          <a:p>
            <a:pPr lvl="1"/>
            <a:r>
              <a:rPr lang="x-none" altLang="zh-CN"/>
              <a:t>蒙特卡洛算法</a:t>
            </a:r>
            <a:endParaRPr lang="x-none" altLang="zh-CN"/>
          </a:p>
          <a:p>
            <a:pPr lvl="1"/>
            <a:r>
              <a:rPr lang="x-none" altLang="zh-CN"/>
              <a:t>拉斯维加斯算法</a:t>
            </a:r>
            <a:endParaRPr lang="x-none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CN" sz="4800">
                <a:latin typeface="Calibri" charset="0"/>
              </a:rPr>
              <a:t>Q&amp;A</a:t>
            </a:r>
            <a:endParaRPr lang="x-none" altLang="zh-CN" sz="4800">
              <a:latin typeface="Calibr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endParaRPr lang="x-none" altLang="zh-CN" sz="2400">
              <a:sym typeface="+mn-ea"/>
            </a:endParaRPr>
          </a:p>
          <a:p>
            <a:pPr algn="r"/>
            <a:r>
              <a:rPr lang="x-none" altLang="zh-CN" sz="2400">
                <a:sym typeface="+mn-ea"/>
              </a:rPr>
              <a:t>计算机程序的构造和解释</a:t>
            </a:r>
            <a:endParaRPr lang="x-none" altLang="zh-CN" sz="2400"/>
          </a:p>
          <a:p>
            <a:pPr algn="r"/>
            <a:r>
              <a:rPr lang="x-none" altLang="zh-CN" sz="2400">
                <a:sym typeface="+mn-ea"/>
              </a:rPr>
              <a:t>1.2 过程与他们所产生的计算</a:t>
            </a:r>
            <a:endParaRPr lang="x-none" altLang="zh-CN" sz="2400">
              <a:latin typeface="Calibri" charset="0"/>
            </a:endParaRPr>
          </a:p>
          <a:p>
            <a:pPr algn="r"/>
            <a:endParaRPr lang="x-none" altLang="zh-CN" sz="320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主要内容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递归与迭代</a:t>
            </a:r>
            <a:endParaRPr lang="x-none" altLang="zh-CN"/>
          </a:p>
          <a:p>
            <a:pPr lvl="1"/>
            <a:r>
              <a:rPr lang="x-none" altLang="zh-CN" sz="2800"/>
              <a:t>过程与计算过程</a:t>
            </a:r>
            <a:endParaRPr lang="x-none" altLang="zh-CN" sz="2800"/>
          </a:p>
          <a:p>
            <a:pPr lvl="1"/>
            <a:r>
              <a:rPr lang="x-none" altLang="zh-CN" sz="2800"/>
              <a:t>线性递归</a:t>
            </a:r>
            <a:endParaRPr lang="x-none" altLang="zh-CN" sz="2800"/>
          </a:p>
          <a:p>
            <a:pPr lvl="1"/>
            <a:r>
              <a:rPr lang="x-none" altLang="zh-CN" sz="2800"/>
              <a:t>树形递归</a:t>
            </a:r>
            <a:endParaRPr lang="x-none" altLang="zh-CN" sz="2800"/>
          </a:p>
          <a:p>
            <a:r>
              <a:rPr lang="x-none" altLang="zh-CN"/>
              <a:t>时空复杂度</a:t>
            </a:r>
            <a:endParaRPr lang="x-none" altLang="zh-CN"/>
          </a:p>
          <a:p>
            <a:r>
              <a:rPr lang="x-none" altLang="zh-CN"/>
              <a:t>实例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前言：计算</a:t>
            </a:r>
            <a:endParaRPr lang="x-none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9030" y="1408430"/>
            <a:ext cx="3508375" cy="4688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95" y="1424940"/>
            <a:ext cx="3601720" cy="4681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前言：计算</a:t>
            </a:r>
            <a:endParaRPr lang="x-none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x-none" altLang="zh-CN"/>
              <a:t>计算模型</a:t>
            </a:r>
            <a:endParaRPr lang="x-none" altLang="zh-CN"/>
          </a:p>
          <a:p>
            <a:pPr lvl="1"/>
            <a:r>
              <a:rPr lang="x-none" altLang="zh-CN"/>
              <a:t>图灵机</a:t>
            </a:r>
            <a:endParaRPr lang="x-none" altLang="zh-CN"/>
          </a:p>
          <a:p>
            <a:pPr lvl="1"/>
            <a:r>
              <a:rPr lang="x-none" altLang="zh-CN"/>
              <a:t>lambda 演算</a:t>
            </a:r>
            <a:endParaRPr lang="x-none" altLang="zh-CN"/>
          </a:p>
          <a:p>
            <a:pPr lvl="1"/>
            <a:r>
              <a:rPr lang="x-none" altLang="zh-CN"/>
              <a:t>……</a:t>
            </a:r>
            <a:endParaRPr lang="x-none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递归与迭代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函数（过程）与计算过程</a:t>
            </a:r>
            <a:endParaRPr lang="x-none" altLang="zh-CN"/>
          </a:p>
          <a:p>
            <a:pPr lvl="1"/>
            <a:r>
              <a:rPr lang="x-none" altLang="zh-CN"/>
              <a:t>递归函数（过程）</a:t>
            </a:r>
            <a:endParaRPr lang="x-none" altLang="zh-CN"/>
          </a:p>
          <a:p>
            <a:pPr lvl="1"/>
            <a:r>
              <a:rPr lang="x-none" altLang="zh-CN"/>
              <a:t>递归计算过程</a:t>
            </a:r>
            <a:endParaRPr lang="x-none" altLang="zh-CN"/>
          </a:p>
          <a:p>
            <a:pPr lvl="1"/>
            <a:r>
              <a:rPr lang="x-none" altLang="zh-CN"/>
              <a:t>迭代计算过程</a:t>
            </a:r>
            <a:endParaRPr lang="x-none" altLang="zh-CN"/>
          </a:p>
          <a:p>
            <a:pPr lvl="1"/>
            <a:r>
              <a:rPr lang="x-none" altLang="zh-CN"/>
              <a:t>代换模型！</a:t>
            </a:r>
            <a:endParaRPr lang="x-none" altLang="zh-CN"/>
          </a:p>
          <a:p>
            <a:pPr lvl="0"/>
            <a:endParaRPr lang="x-none" altLang="zh-CN"/>
          </a:p>
          <a:p>
            <a:pPr lvl="0"/>
            <a:r>
              <a:rPr lang="x-none" altLang="zh-CN"/>
              <a:t>考虑：加法</a:t>
            </a:r>
            <a:endParaRPr lang="x-none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递归与迭代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递归过程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660" y="1546860"/>
            <a:ext cx="2448560" cy="725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670" y="2409190"/>
            <a:ext cx="6423660" cy="4175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递归与迭代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迭代过程</a:t>
            </a:r>
            <a:endParaRPr lang="x-none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9520" y="1688465"/>
            <a:ext cx="3235960" cy="468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85" y="2473960"/>
            <a:ext cx="4329430" cy="4190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递归与迭代</a:t>
            </a:r>
            <a:endParaRPr lang="x-none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290" y="1611630"/>
            <a:ext cx="7564755" cy="4658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递归与迭代</a:t>
            </a:r>
            <a:endParaRPr lang="x-none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7895" y="1636395"/>
            <a:ext cx="7555865" cy="4718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Kingsoft Office WPP</Application>
  <PresentationFormat>宽屏</PresentationFormat>
  <Paragraphs>111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计算机程序的构造和解释</vt:lpstr>
      <vt:lpstr>主要内容</vt:lpstr>
      <vt:lpstr>前言：计算</vt:lpstr>
      <vt:lpstr>前言：计算</vt:lpstr>
      <vt:lpstr>递归与迭代</vt:lpstr>
      <vt:lpstr>递归与迭代</vt:lpstr>
      <vt:lpstr>递归与迭代</vt:lpstr>
      <vt:lpstr>递归与迭代</vt:lpstr>
      <vt:lpstr>递归与迭代</vt:lpstr>
      <vt:lpstr>递归与迭代</vt:lpstr>
      <vt:lpstr>递归与迭代</vt:lpstr>
      <vt:lpstr>递归与迭代</vt:lpstr>
      <vt:lpstr>递归与迭代</vt:lpstr>
      <vt:lpstr>递归与迭代</vt:lpstr>
      <vt:lpstr>递归与迭代</vt:lpstr>
      <vt:lpstr>时空复杂度</vt:lpstr>
      <vt:lpstr>实例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dontpanic</dc:creator>
  <cp:lastModifiedBy>dontpanic</cp:lastModifiedBy>
  <cp:revision>298</cp:revision>
  <dcterms:created xsi:type="dcterms:W3CDTF">2016-09-24T05:02:27Z</dcterms:created>
  <dcterms:modified xsi:type="dcterms:W3CDTF">2016-09-24T05:02:27Z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