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58" r:id="rId4"/>
    <p:sldId id="281" r:id="rId5"/>
    <p:sldId id="315" r:id="rId6"/>
    <p:sldId id="313" r:id="rId7"/>
    <p:sldId id="287" r:id="rId8"/>
    <p:sldId id="267" r:id="rId9"/>
    <p:sldId id="271" r:id="rId10"/>
    <p:sldId id="260" r:id="rId11"/>
    <p:sldId id="314" r:id="rId12"/>
    <p:sldId id="290" r:id="rId13"/>
  </p:sldIdLst>
  <p:sldSz cx="9144000" cy="5143500" type="screen16x9"/>
  <p:notesSz cx="6858000" cy="9144000"/>
  <p:embeddedFontLst>
    <p:embeddedFont>
      <p:font typeface="Source Sans Pro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Play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509CF6D-6194-4A28-9F97-CCBECB9534C9}">
  <a:tblStyle styleId="{7509CF6D-6194-4A28-9F97-CCBECB9534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22" autoAdjust="0"/>
  </p:normalViewPr>
  <p:slideViewPr>
    <p:cSldViewPr snapToGrid="0">
      <p:cViewPr>
        <p:scale>
          <a:sx n="160" d="100"/>
          <a:sy n="160" d="100"/>
        </p:scale>
        <p:origin x="-612" y="-120"/>
      </p:cViewPr>
      <p:guideLst>
        <p:guide orient="horz" pos="1620"/>
        <p:guide pos="5311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35492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b3edec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0cb3edec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10a69f0788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10a69f0788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4" r:id="rId5"/>
    <p:sldLayoutId id="2147483665" r:id="rId6"/>
    <p:sldLayoutId id="2147483666" r:id="rId7"/>
    <p:sldLayoutId id="214748366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844135" y="352190"/>
            <a:ext cx="6915908" cy="1241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BABEŞ-BOLYAI UNIVERSITY CLUJ- NAPOCA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OF MATHEMATICS AND COMPUTER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SPECIALIZATION COMPUTER SCIENCE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365175" y="1507466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229875" y="1439816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" name="TextBox 2"/>
          <p:cNvSpPr txBox="1"/>
          <p:nvPr/>
        </p:nvSpPr>
        <p:spPr>
          <a:xfrm>
            <a:off x="1365422" y="1748481"/>
            <a:ext cx="6382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lt2"/>
                </a:solidFill>
              </a:rPr>
              <a:t>MiniMax</a:t>
            </a:r>
            <a:r>
              <a:rPr lang="en-US" sz="2400" b="1" dirty="0">
                <a:solidFill>
                  <a:schemeClr val="lt2"/>
                </a:solidFill>
              </a:rPr>
              <a:t>  Algorithm  for  </a:t>
            </a:r>
            <a:r>
              <a:rPr lang="en-US" sz="2400" b="1" dirty="0" err="1">
                <a:solidFill>
                  <a:schemeClr val="lt2"/>
                </a:solidFill>
              </a:rPr>
              <a:t>Gomoku</a:t>
            </a:r>
            <a:r>
              <a:rPr lang="en-US" sz="2400" b="1" dirty="0">
                <a:solidFill>
                  <a:schemeClr val="lt2"/>
                </a:solidFill>
              </a:rPr>
              <a:t>  Game:  A  Multi-Language  Analysis  and Performance Evaluation</a:t>
            </a:r>
            <a:endParaRPr lang="en-US" sz="2400" b="1" dirty="0"/>
          </a:p>
        </p:txBody>
      </p:sp>
      <p:sp>
        <p:nvSpPr>
          <p:cNvPr id="11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4954070" y="3888261"/>
            <a:ext cx="3089188" cy="827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400" b="1" dirty="0"/>
              <a:t>Author,</a:t>
            </a:r>
          </a:p>
          <a:p>
            <a:pPr algn="r"/>
            <a:r>
              <a:rPr lang="en-US" sz="1400" b="1" dirty="0" err="1">
                <a:solidFill>
                  <a:schemeClr val="bg1"/>
                </a:solidFill>
              </a:rPr>
              <a:t>Raiu</a:t>
            </a:r>
            <a:r>
              <a:rPr lang="en-US" sz="1400" b="1" dirty="0">
                <a:solidFill>
                  <a:schemeClr val="bg1"/>
                </a:solidFill>
              </a:rPr>
              <a:t> M</a:t>
            </a:r>
            <a:r>
              <a:rPr lang="ro-RO" sz="1400" b="1" dirty="0">
                <a:solidFill>
                  <a:schemeClr val="bg1"/>
                </a:solidFill>
              </a:rPr>
              <a:t>ădălin-Augustin</a:t>
            </a:r>
            <a:endParaRPr lang="en-US" sz="1400"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639;p40"/>
          <p:cNvSpPr txBox="1">
            <a:spLocks/>
          </p:cNvSpPr>
          <p:nvPr/>
        </p:nvSpPr>
        <p:spPr>
          <a:xfrm>
            <a:off x="950638" y="3902675"/>
            <a:ext cx="2867599" cy="75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sz="1400" b="1" dirty="0"/>
              <a:t>Supervisor,</a:t>
            </a:r>
            <a:endParaRPr lang="vi-VN" sz="1400" b="1" dirty="0"/>
          </a:p>
          <a:p>
            <a:pPr algn="l"/>
            <a:r>
              <a:rPr lang="vi-VN" sz="1400" b="1" dirty="0">
                <a:solidFill>
                  <a:schemeClr val="bg1"/>
                </a:solidFill>
              </a:rPr>
              <a:t>Arthur-Jozsef Molnar</a:t>
            </a:r>
          </a:p>
          <a:p>
            <a:pPr marL="0" indent="0"/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779349" y="460108"/>
            <a:ext cx="564591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Results and Analysis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524059" y="1388927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1989438" y="1334778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7038905" y="130949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 flipV="1">
            <a:off x="1989438" y="1395677"/>
            <a:ext cx="5183659" cy="675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17" name="Google Shape;3293;p65"/>
          <p:cNvSpPr txBox="1">
            <a:spLocks noGrp="1"/>
          </p:cNvSpPr>
          <p:nvPr>
            <p:ph type="subTitle" idx="1"/>
          </p:nvPr>
        </p:nvSpPr>
        <p:spPr>
          <a:xfrm>
            <a:off x="2124738" y="1961672"/>
            <a:ext cx="5128678" cy="211905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Execution speed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Performance and ease of implementation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Readability and maintainability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Development considerations</a:t>
            </a:r>
          </a:p>
          <a:p>
            <a:pPr marL="285750" lvl="0" indent="-285750">
              <a:buFont typeface="Arial" pitchFamily="34" charset="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031123" y="1949889"/>
            <a:ext cx="4884045" cy="928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Conclusions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877628" y="2877934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4" name="Rounded Rectangle 3"/>
          <p:cNvSpPr/>
          <p:nvPr/>
        </p:nvSpPr>
        <p:spPr>
          <a:xfrm>
            <a:off x="2489887" y="3083010"/>
            <a:ext cx="4263081" cy="16619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031123" y="1949889"/>
            <a:ext cx="4884045" cy="928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889673" y="2877934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4" name="Rounded Rectangle 3"/>
          <p:cNvSpPr/>
          <p:nvPr/>
        </p:nvSpPr>
        <p:spPr>
          <a:xfrm>
            <a:off x="2489887" y="3083010"/>
            <a:ext cx="4263081" cy="16619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Motivation and Description</a:t>
            </a:r>
            <a:endParaRPr dirty="0"/>
          </a:p>
        </p:txBody>
      </p:sp>
      <p:grpSp>
        <p:nvGrpSpPr>
          <p:cNvPr id="4" name="Google Shape;2695;p44"/>
          <p:cNvGrpSpPr/>
          <p:nvPr/>
        </p:nvGrpSpPr>
        <p:grpSpPr>
          <a:xfrm>
            <a:off x="909721" y="593027"/>
            <a:ext cx="511305" cy="519082"/>
            <a:chOff x="851175" y="1582401"/>
            <a:chExt cx="964872" cy="964872"/>
          </a:xfrm>
        </p:grpSpPr>
        <p:sp>
          <p:nvSpPr>
            <p:cNvPr id="5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9385" y="588841"/>
            <a:ext cx="29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9" name="Google Shape;2770;p49"/>
          <p:cNvGrpSpPr/>
          <p:nvPr/>
        </p:nvGrpSpPr>
        <p:grpSpPr>
          <a:xfrm>
            <a:off x="5512773" y="3397274"/>
            <a:ext cx="795537" cy="795537"/>
            <a:chOff x="851175" y="1582401"/>
            <a:chExt cx="964872" cy="964872"/>
          </a:xfrm>
        </p:grpSpPr>
        <p:sp>
          <p:nvSpPr>
            <p:cNvPr id="20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795;p49"/>
          <p:cNvGrpSpPr/>
          <p:nvPr/>
        </p:nvGrpSpPr>
        <p:grpSpPr>
          <a:xfrm>
            <a:off x="5709200" y="3571001"/>
            <a:ext cx="402682" cy="448084"/>
            <a:chOff x="-3775400" y="1361500"/>
            <a:chExt cx="587000" cy="644725"/>
          </a:xfrm>
        </p:grpSpPr>
        <p:sp>
          <p:nvSpPr>
            <p:cNvPr id="23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810;p49"/>
          <p:cNvSpPr txBox="1">
            <a:spLocks/>
          </p:cNvSpPr>
          <p:nvPr/>
        </p:nvSpPr>
        <p:spPr>
          <a:xfrm>
            <a:off x="6308310" y="3669460"/>
            <a:ext cx="1157250" cy="32347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Source Sans Pro"/>
              </a:rPr>
              <a:t>MiniMax</a:t>
            </a:r>
            <a:endParaRPr lang="en-US" sz="1800" dirty="0">
              <a:solidFill>
                <a:schemeClr val="bg1"/>
              </a:solidFill>
              <a:latin typeface="Source Sans Pro"/>
            </a:endParaRPr>
          </a:p>
        </p:txBody>
      </p:sp>
      <p:grpSp>
        <p:nvGrpSpPr>
          <p:cNvPr id="33" name="Google Shape;2726;p47"/>
          <p:cNvGrpSpPr/>
          <p:nvPr/>
        </p:nvGrpSpPr>
        <p:grpSpPr>
          <a:xfrm>
            <a:off x="1507446" y="1702189"/>
            <a:ext cx="795537" cy="795537"/>
            <a:chOff x="851175" y="1582401"/>
            <a:chExt cx="964872" cy="964872"/>
          </a:xfrm>
        </p:grpSpPr>
        <p:sp>
          <p:nvSpPr>
            <p:cNvPr id="34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737;p47"/>
          <p:cNvGrpSpPr/>
          <p:nvPr/>
        </p:nvGrpSpPr>
        <p:grpSpPr>
          <a:xfrm>
            <a:off x="1681184" y="1929801"/>
            <a:ext cx="448061" cy="340315"/>
            <a:chOff x="1164350" y="-1483000"/>
            <a:chExt cx="660175" cy="503275"/>
          </a:xfrm>
        </p:grpSpPr>
        <p:sp>
          <p:nvSpPr>
            <p:cNvPr id="37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02983" y="1921339"/>
            <a:ext cx="24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ource Sans Pro"/>
              </a:rPr>
              <a:t>Efficiency &amp; Flexibility</a:t>
            </a:r>
          </a:p>
        </p:txBody>
      </p:sp>
      <p:sp>
        <p:nvSpPr>
          <p:cNvPr id="42" name="Google Shape;3238;p63"/>
          <p:cNvSpPr/>
          <p:nvPr/>
        </p:nvSpPr>
        <p:spPr>
          <a:xfrm>
            <a:off x="5513031" y="170220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3262;p63"/>
          <p:cNvGrpSpPr/>
          <p:nvPr/>
        </p:nvGrpSpPr>
        <p:grpSpPr>
          <a:xfrm>
            <a:off x="5686779" y="1878783"/>
            <a:ext cx="448026" cy="442364"/>
            <a:chOff x="864125" y="1202225"/>
            <a:chExt cx="717875" cy="717075"/>
          </a:xfrm>
        </p:grpSpPr>
        <p:sp>
          <p:nvSpPr>
            <p:cNvPr id="44" name="Google Shape;3263;p63"/>
            <p:cNvSpPr/>
            <p:nvPr/>
          </p:nvSpPr>
          <p:spPr>
            <a:xfrm>
              <a:off x="1076300" y="1308725"/>
              <a:ext cx="41500" cy="42300"/>
            </a:xfrm>
            <a:custGeom>
              <a:avLst/>
              <a:gdLst/>
              <a:ahLst/>
              <a:cxnLst/>
              <a:rect l="l" t="t" r="r" b="b"/>
              <a:pathLst>
                <a:path w="1660" h="1692" extrusionOk="0">
                  <a:moveTo>
                    <a:pt x="1" y="1"/>
                  </a:moveTo>
                  <a:lnTo>
                    <a:pt x="1" y="1692"/>
                  </a:lnTo>
                  <a:lnTo>
                    <a:pt x="1659" y="1692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64;p63"/>
            <p:cNvSpPr/>
            <p:nvPr/>
          </p:nvSpPr>
          <p:spPr>
            <a:xfrm>
              <a:off x="1412075" y="1308725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1691" y="169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65;p63"/>
            <p:cNvSpPr/>
            <p:nvPr/>
          </p:nvSpPr>
          <p:spPr>
            <a:xfrm>
              <a:off x="991750" y="1477025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1692" y="1691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66;p63"/>
            <p:cNvSpPr/>
            <p:nvPr/>
          </p:nvSpPr>
          <p:spPr>
            <a:xfrm>
              <a:off x="1243775" y="1477025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1692" y="1691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67;p63"/>
            <p:cNvSpPr/>
            <p:nvPr/>
          </p:nvSpPr>
          <p:spPr>
            <a:xfrm>
              <a:off x="864125" y="1666450"/>
              <a:ext cx="717875" cy="252850"/>
            </a:xfrm>
            <a:custGeom>
              <a:avLst/>
              <a:gdLst/>
              <a:ahLst/>
              <a:cxnLst/>
              <a:rect l="l" t="t" r="r" b="b"/>
              <a:pathLst>
                <a:path w="28715" h="10114" extrusionOk="0">
                  <a:moveTo>
                    <a:pt x="0" y="0"/>
                  </a:moveTo>
                  <a:lnTo>
                    <a:pt x="0" y="3350"/>
                  </a:lnTo>
                  <a:lnTo>
                    <a:pt x="10146" y="3350"/>
                  </a:lnTo>
                  <a:lnTo>
                    <a:pt x="10146" y="8455"/>
                  </a:lnTo>
                  <a:lnTo>
                    <a:pt x="7642" y="8455"/>
                  </a:lnTo>
                  <a:lnTo>
                    <a:pt x="7642" y="10114"/>
                  </a:lnTo>
                  <a:lnTo>
                    <a:pt x="21073" y="10114"/>
                  </a:lnTo>
                  <a:lnTo>
                    <a:pt x="21073" y="8455"/>
                  </a:lnTo>
                  <a:lnTo>
                    <a:pt x="18569" y="8455"/>
                  </a:lnTo>
                  <a:lnTo>
                    <a:pt x="18569" y="3350"/>
                  </a:lnTo>
                  <a:lnTo>
                    <a:pt x="28715" y="3350"/>
                  </a:lnTo>
                  <a:lnTo>
                    <a:pt x="28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68;p63"/>
            <p:cNvSpPr/>
            <p:nvPr/>
          </p:nvSpPr>
          <p:spPr>
            <a:xfrm>
              <a:off x="864125" y="1202225"/>
              <a:ext cx="717075" cy="421975"/>
            </a:xfrm>
            <a:custGeom>
              <a:avLst/>
              <a:gdLst/>
              <a:ahLst/>
              <a:cxnLst/>
              <a:rect l="l" t="t" r="r" b="b"/>
              <a:pathLst>
                <a:path w="28683" h="16879" extrusionOk="0">
                  <a:moveTo>
                    <a:pt x="5106" y="2570"/>
                  </a:moveTo>
                  <a:lnTo>
                    <a:pt x="5106" y="7643"/>
                  </a:lnTo>
                  <a:lnTo>
                    <a:pt x="3447" y="7643"/>
                  </a:lnTo>
                  <a:lnTo>
                    <a:pt x="3447" y="2570"/>
                  </a:lnTo>
                  <a:close/>
                  <a:moveTo>
                    <a:pt x="11837" y="2570"/>
                  </a:moveTo>
                  <a:lnTo>
                    <a:pt x="11837" y="7643"/>
                  </a:lnTo>
                  <a:lnTo>
                    <a:pt x="6797" y="7643"/>
                  </a:lnTo>
                  <a:lnTo>
                    <a:pt x="6797" y="2570"/>
                  </a:lnTo>
                  <a:close/>
                  <a:moveTo>
                    <a:pt x="15187" y="2570"/>
                  </a:moveTo>
                  <a:lnTo>
                    <a:pt x="15187" y="7643"/>
                  </a:lnTo>
                  <a:lnTo>
                    <a:pt x="13528" y="7643"/>
                  </a:lnTo>
                  <a:lnTo>
                    <a:pt x="13528" y="2570"/>
                  </a:lnTo>
                  <a:close/>
                  <a:moveTo>
                    <a:pt x="18569" y="2570"/>
                  </a:moveTo>
                  <a:lnTo>
                    <a:pt x="18569" y="7643"/>
                  </a:lnTo>
                  <a:lnTo>
                    <a:pt x="16878" y="7643"/>
                  </a:lnTo>
                  <a:lnTo>
                    <a:pt x="16878" y="2570"/>
                  </a:lnTo>
                  <a:close/>
                  <a:moveTo>
                    <a:pt x="25300" y="2570"/>
                  </a:moveTo>
                  <a:lnTo>
                    <a:pt x="25300" y="7643"/>
                  </a:lnTo>
                  <a:lnTo>
                    <a:pt x="20227" y="7643"/>
                  </a:lnTo>
                  <a:lnTo>
                    <a:pt x="20227" y="2570"/>
                  </a:lnTo>
                  <a:close/>
                  <a:moveTo>
                    <a:pt x="8488" y="9301"/>
                  </a:moveTo>
                  <a:lnTo>
                    <a:pt x="8488" y="14342"/>
                  </a:lnTo>
                  <a:lnTo>
                    <a:pt x="3447" y="14342"/>
                  </a:lnTo>
                  <a:lnTo>
                    <a:pt x="3447" y="9301"/>
                  </a:lnTo>
                  <a:close/>
                  <a:moveTo>
                    <a:pt x="11837" y="9301"/>
                  </a:moveTo>
                  <a:lnTo>
                    <a:pt x="11837" y="14342"/>
                  </a:lnTo>
                  <a:lnTo>
                    <a:pt x="10146" y="14342"/>
                  </a:lnTo>
                  <a:lnTo>
                    <a:pt x="10146" y="9301"/>
                  </a:lnTo>
                  <a:close/>
                  <a:moveTo>
                    <a:pt x="18569" y="9301"/>
                  </a:moveTo>
                  <a:lnTo>
                    <a:pt x="18569" y="14342"/>
                  </a:lnTo>
                  <a:lnTo>
                    <a:pt x="13528" y="14342"/>
                  </a:lnTo>
                  <a:lnTo>
                    <a:pt x="13528" y="9301"/>
                  </a:lnTo>
                  <a:close/>
                  <a:moveTo>
                    <a:pt x="21918" y="12683"/>
                  </a:moveTo>
                  <a:lnTo>
                    <a:pt x="21918" y="14342"/>
                  </a:lnTo>
                  <a:lnTo>
                    <a:pt x="20227" y="14342"/>
                  </a:lnTo>
                  <a:lnTo>
                    <a:pt x="20227" y="12683"/>
                  </a:lnTo>
                  <a:close/>
                  <a:moveTo>
                    <a:pt x="25300" y="12651"/>
                  </a:moveTo>
                  <a:lnTo>
                    <a:pt x="25300" y="14342"/>
                  </a:lnTo>
                  <a:lnTo>
                    <a:pt x="23609" y="14342"/>
                  </a:lnTo>
                  <a:lnTo>
                    <a:pt x="23609" y="12651"/>
                  </a:lnTo>
                  <a:close/>
                  <a:moveTo>
                    <a:pt x="0" y="1"/>
                  </a:moveTo>
                  <a:lnTo>
                    <a:pt x="0" y="16878"/>
                  </a:lnTo>
                  <a:lnTo>
                    <a:pt x="28682" y="16878"/>
                  </a:lnTo>
                  <a:lnTo>
                    <a:pt x="286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08554" y="19213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ource Sans Pro"/>
              </a:rPr>
              <a:t>Language Selection</a:t>
            </a:r>
          </a:p>
        </p:txBody>
      </p:sp>
      <p:sp>
        <p:nvSpPr>
          <p:cNvPr id="51" name="Google Shape;3056;p54"/>
          <p:cNvSpPr/>
          <p:nvPr/>
        </p:nvSpPr>
        <p:spPr>
          <a:xfrm>
            <a:off x="1507446" y="3397288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3074;p54"/>
          <p:cNvGrpSpPr/>
          <p:nvPr/>
        </p:nvGrpSpPr>
        <p:grpSpPr>
          <a:xfrm>
            <a:off x="1681168" y="3590518"/>
            <a:ext cx="448078" cy="409063"/>
            <a:chOff x="-2569875" y="-1041550"/>
            <a:chExt cx="706525" cy="636575"/>
          </a:xfrm>
        </p:grpSpPr>
        <p:sp>
          <p:nvSpPr>
            <p:cNvPr id="53" name="Google Shape;3075;p54"/>
            <p:cNvSpPr/>
            <p:nvPr/>
          </p:nvSpPr>
          <p:spPr>
            <a:xfrm>
              <a:off x="-2569875" y="-848075"/>
              <a:ext cx="706525" cy="443100"/>
            </a:xfrm>
            <a:custGeom>
              <a:avLst/>
              <a:gdLst/>
              <a:ahLst/>
              <a:cxnLst/>
              <a:rect l="l" t="t" r="r" b="b"/>
              <a:pathLst>
                <a:path w="28261" h="17724" extrusionOk="0">
                  <a:moveTo>
                    <a:pt x="5302" y="1984"/>
                  </a:moveTo>
                  <a:cubicBezTo>
                    <a:pt x="5920" y="1984"/>
                    <a:pt x="6407" y="2472"/>
                    <a:pt x="6407" y="3090"/>
                  </a:cubicBezTo>
                  <a:cubicBezTo>
                    <a:pt x="6407" y="3708"/>
                    <a:pt x="5920" y="4196"/>
                    <a:pt x="5302" y="4196"/>
                  </a:cubicBezTo>
                  <a:cubicBezTo>
                    <a:pt x="4684" y="4196"/>
                    <a:pt x="4196" y="3708"/>
                    <a:pt x="4196" y="3090"/>
                  </a:cubicBezTo>
                  <a:cubicBezTo>
                    <a:pt x="4196" y="2472"/>
                    <a:pt x="4684" y="1984"/>
                    <a:pt x="5302" y="1984"/>
                  </a:cubicBezTo>
                  <a:close/>
                  <a:moveTo>
                    <a:pt x="22960" y="1984"/>
                  </a:moveTo>
                  <a:cubicBezTo>
                    <a:pt x="23578" y="1984"/>
                    <a:pt x="24066" y="2472"/>
                    <a:pt x="24066" y="3090"/>
                  </a:cubicBezTo>
                  <a:cubicBezTo>
                    <a:pt x="24066" y="3708"/>
                    <a:pt x="23578" y="4196"/>
                    <a:pt x="22960" y="4196"/>
                  </a:cubicBezTo>
                  <a:cubicBezTo>
                    <a:pt x="22342" y="4196"/>
                    <a:pt x="21854" y="3708"/>
                    <a:pt x="21854" y="3090"/>
                  </a:cubicBezTo>
                  <a:cubicBezTo>
                    <a:pt x="21854" y="2472"/>
                    <a:pt x="22342" y="1984"/>
                    <a:pt x="22960" y="1984"/>
                  </a:cubicBezTo>
                  <a:close/>
                  <a:moveTo>
                    <a:pt x="3090" y="4196"/>
                  </a:moveTo>
                  <a:cubicBezTo>
                    <a:pt x="3708" y="4196"/>
                    <a:pt x="4196" y="4683"/>
                    <a:pt x="4196" y="5301"/>
                  </a:cubicBezTo>
                  <a:cubicBezTo>
                    <a:pt x="4196" y="5919"/>
                    <a:pt x="3708" y="6407"/>
                    <a:pt x="3090" y="6407"/>
                  </a:cubicBezTo>
                  <a:cubicBezTo>
                    <a:pt x="2472" y="6407"/>
                    <a:pt x="1985" y="5919"/>
                    <a:pt x="1985" y="5301"/>
                  </a:cubicBezTo>
                  <a:cubicBezTo>
                    <a:pt x="1985" y="4683"/>
                    <a:pt x="2472" y="4196"/>
                    <a:pt x="3090" y="4196"/>
                  </a:cubicBezTo>
                  <a:close/>
                  <a:moveTo>
                    <a:pt x="7513" y="4196"/>
                  </a:moveTo>
                  <a:cubicBezTo>
                    <a:pt x="8131" y="4196"/>
                    <a:pt x="8619" y="4683"/>
                    <a:pt x="8619" y="5301"/>
                  </a:cubicBezTo>
                  <a:cubicBezTo>
                    <a:pt x="8619" y="5919"/>
                    <a:pt x="8131" y="6407"/>
                    <a:pt x="7513" y="6407"/>
                  </a:cubicBezTo>
                  <a:cubicBezTo>
                    <a:pt x="6895" y="6407"/>
                    <a:pt x="6407" y="5919"/>
                    <a:pt x="6407" y="5301"/>
                  </a:cubicBezTo>
                  <a:cubicBezTo>
                    <a:pt x="6407" y="4683"/>
                    <a:pt x="6895" y="4196"/>
                    <a:pt x="7513" y="4196"/>
                  </a:cubicBezTo>
                  <a:close/>
                  <a:moveTo>
                    <a:pt x="20749" y="4196"/>
                  </a:moveTo>
                  <a:cubicBezTo>
                    <a:pt x="21366" y="4196"/>
                    <a:pt x="21854" y="4683"/>
                    <a:pt x="21854" y="5301"/>
                  </a:cubicBezTo>
                  <a:cubicBezTo>
                    <a:pt x="21854" y="5919"/>
                    <a:pt x="21366" y="6407"/>
                    <a:pt x="20749" y="6407"/>
                  </a:cubicBezTo>
                  <a:cubicBezTo>
                    <a:pt x="20131" y="6407"/>
                    <a:pt x="19643" y="5919"/>
                    <a:pt x="19643" y="5301"/>
                  </a:cubicBezTo>
                  <a:cubicBezTo>
                    <a:pt x="19643" y="4683"/>
                    <a:pt x="20131" y="4196"/>
                    <a:pt x="20749" y="4196"/>
                  </a:cubicBezTo>
                  <a:close/>
                  <a:moveTo>
                    <a:pt x="25171" y="4196"/>
                  </a:moveTo>
                  <a:cubicBezTo>
                    <a:pt x="25789" y="4196"/>
                    <a:pt x="26277" y="4683"/>
                    <a:pt x="26277" y="5301"/>
                  </a:cubicBezTo>
                  <a:cubicBezTo>
                    <a:pt x="26277" y="5919"/>
                    <a:pt x="25789" y="6407"/>
                    <a:pt x="25171" y="6407"/>
                  </a:cubicBezTo>
                  <a:cubicBezTo>
                    <a:pt x="24553" y="6407"/>
                    <a:pt x="24066" y="5919"/>
                    <a:pt x="24066" y="5301"/>
                  </a:cubicBezTo>
                  <a:cubicBezTo>
                    <a:pt x="24066" y="4683"/>
                    <a:pt x="24553" y="4196"/>
                    <a:pt x="25171" y="4196"/>
                  </a:cubicBezTo>
                  <a:close/>
                  <a:moveTo>
                    <a:pt x="15220" y="6667"/>
                  </a:moveTo>
                  <a:lnTo>
                    <a:pt x="15220" y="8326"/>
                  </a:lnTo>
                  <a:lnTo>
                    <a:pt x="13041" y="8326"/>
                  </a:lnTo>
                  <a:lnTo>
                    <a:pt x="13041" y="6667"/>
                  </a:lnTo>
                  <a:close/>
                  <a:moveTo>
                    <a:pt x="5302" y="6407"/>
                  </a:moveTo>
                  <a:cubicBezTo>
                    <a:pt x="5920" y="6407"/>
                    <a:pt x="6407" y="6895"/>
                    <a:pt x="6407" y="7513"/>
                  </a:cubicBezTo>
                  <a:cubicBezTo>
                    <a:pt x="6407" y="8098"/>
                    <a:pt x="5920" y="8618"/>
                    <a:pt x="5302" y="8618"/>
                  </a:cubicBezTo>
                  <a:cubicBezTo>
                    <a:pt x="4684" y="8618"/>
                    <a:pt x="4196" y="8098"/>
                    <a:pt x="4196" y="7513"/>
                  </a:cubicBezTo>
                  <a:cubicBezTo>
                    <a:pt x="4196" y="6895"/>
                    <a:pt x="4684" y="6407"/>
                    <a:pt x="5302" y="6407"/>
                  </a:cubicBezTo>
                  <a:close/>
                  <a:moveTo>
                    <a:pt x="22960" y="6407"/>
                  </a:moveTo>
                  <a:cubicBezTo>
                    <a:pt x="23578" y="6407"/>
                    <a:pt x="24066" y="6895"/>
                    <a:pt x="24066" y="7513"/>
                  </a:cubicBezTo>
                  <a:cubicBezTo>
                    <a:pt x="24066" y="8098"/>
                    <a:pt x="23578" y="8618"/>
                    <a:pt x="22960" y="8618"/>
                  </a:cubicBezTo>
                  <a:cubicBezTo>
                    <a:pt x="22342" y="8618"/>
                    <a:pt x="21854" y="8098"/>
                    <a:pt x="21854" y="7513"/>
                  </a:cubicBezTo>
                  <a:cubicBezTo>
                    <a:pt x="21854" y="6895"/>
                    <a:pt x="22342" y="6407"/>
                    <a:pt x="22960" y="6407"/>
                  </a:cubicBezTo>
                  <a:close/>
                  <a:moveTo>
                    <a:pt x="9724" y="9431"/>
                  </a:moveTo>
                  <a:cubicBezTo>
                    <a:pt x="10180" y="9431"/>
                    <a:pt x="10537" y="9789"/>
                    <a:pt x="10537" y="10277"/>
                  </a:cubicBezTo>
                  <a:cubicBezTo>
                    <a:pt x="10537" y="10732"/>
                    <a:pt x="10180" y="11090"/>
                    <a:pt x="9724" y="11090"/>
                  </a:cubicBezTo>
                  <a:cubicBezTo>
                    <a:pt x="9269" y="11090"/>
                    <a:pt x="8879" y="10732"/>
                    <a:pt x="8879" y="10277"/>
                  </a:cubicBezTo>
                  <a:cubicBezTo>
                    <a:pt x="8879" y="9789"/>
                    <a:pt x="9269" y="9431"/>
                    <a:pt x="9724" y="9431"/>
                  </a:cubicBezTo>
                  <a:close/>
                  <a:moveTo>
                    <a:pt x="18537" y="9431"/>
                  </a:moveTo>
                  <a:cubicBezTo>
                    <a:pt x="18992" y="9431"/>
                    <a:pt x="19383" y="9789"/>
                    <a:pt x="19383" y="10277"/>
                  </a:cubicBezTo>
                  <a:cubicBezTo>
                    <a:pt x="19383" y="10732"/>
                    <a:pt x="18992" y="11090"/>
                    <a:pt x="18537" y="11090"/>
                  </a:cubicBezTo>
                  <a:cubicBezTo>
                    <a:pt x="18082" y="11090"/>
                    <a:pt x="17724" y="10732"/>
                    <a:pt x="17724" y="10277"/>
                  </a:cubicBezTo>
                  <a:cubicBezTo>
                    <a:pt x="17724" y="9789"/>
                    <a:pt x="18082" y="9431"/>
                    <a:pt x="18537" y="9431"/>
                  </a:cubicBezTo>
                  <a:close/>
                  <a:moveTo>
                    <a:pt x="5367" y="1"/>
                  </a:moveTo>
                  <a:cubicBezTo>
                    <a:pt x="3968" y="1"/>
                    <a:pt x="2635" y="521"/>
                    <a:pt x="1594" y="1529"/>
                  </a:cubicBezTo>
                  <a:cubicBezTo>
                    <a:pt x="586" y="2537"/>
                    <a:pt x="1" y="3903"/>
                    <a:pt x="1" y="5366"/>
                  </a:cubicBezTo>
                  <a:lnTo>
                    <a:pt x="1" y="14212"/>
                  </a:lnTo>
                  <a:cubicBezTo>
                    <a:pt x="1" y="16163"/>
                    <a:pt x="1562" y="17724"/>
                    <a:pt x="3513" y="17724"/>
                  </a:cubicBezTo>
                  <a:cubicBezTo>
                    <a:pt x="4944" y="17724"/>
                    <a:pt x="6212" y="16846"/>
                    <a:pt x="6733" y="15512"/>
                  </a:cubicBezTo>
                  <a:lnTo>
                    <a:pt x="8098" y="12130"/>
                  </a:lnTo>
                  <a:cubicBezTo>
                    <a:pt x="8521" y="12521"/>
                    <a:pt x="9106" y="12748"/>
                    <a:pt x="9724" y="12748"/>
                  </a:cubicBezTo>
                  <a:cubicBezTo>
                    <a:pt x="10570" y="12748"/>
                    <a:pt x="11350" y="12293"/>
                    <a:pt x="11773" y="11643"/>
                  </a:cubicBezTo>
                  <a:lnTo>
                    <a:pt x="16488" y="11643"/>
                  </a:lnTo>
                  <a:cubicBezTo>
                    <a:pt x="16944" y="12293"/>
                    <a:pt x="17692" y="12748"/>
                    <a:pt x="18570" y="12748"/>
                  </a:cubicBezTo>
                  <a:cubicBezTo>
                    <a:pt x="19188" y="12748"/>
                    <a:pt x="19740" y="12521"/>
                    <a:pt x="20196" y="12130"/>
                  </a:cubicBezTo>
                  <a:lnTo>
                    <a:pt x="21529" y="15512"/>
                  </a:lnTo>
                  <a:cubicBezTo>
                    <a:pt x="22082" y="16846"/>
                    <a:pt x="23350" y="17724"/>
                    <a:pt x="24781" y="17724"/>
                  </a:cubicBezTo>
                  <a:cubicBezTo>
                    <a:pt x="26700" y="17724"/>
                    <a:pt x="28261" y="16163"/>
                    <a:pt x="28261" y="14212"/>
                  </a:cubicBezTo>
                  <a:lnTo>
                    <a:pt x="28261" y="5366"/>
                  </a:lnTo>
                  <a:cubicBezTo>
                    <a:pt x="28261" y="3903"/>
                    <a:pt x="27675" y="2537"/>
                    <a:pt x="26667" y="1529"/>
                  </a:cubicBezTo>
                  <a:cubicBezTo>
                    <a:pt x="25626" y="521"/>
                    <a:pt x="24293" y="1"/>
                    <a:pt x="22895" y="1"/>
                  </a:cubicBezTo>
                  <a:cubicBezTo>
                    <a:pt x="22082" y="1"/>
                    <a:pt x="21236" y="228"/>
                    <a:pt x="20488" y="619"/>
                  </a:cubicBezTo>
                  <a:lnTo>
                    <a:pt x="7773" y="619"/>
                  </a:lnTo>
                  <a:cubicBezTo>
                    <a:pt x="7025" y="228"/>
                    <a:pt x="6212" y="1"/>
                    <a:pt x="5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76;p54"/>
            <p:cNvSpPr/>
            <p:nvPr/>
          </p:nvSpPr>
          <p:spPr>
            <a:xfrm>
              <a:off x="-2237350" y="-1041550"/>
              <a:ext cx="41500" cy="167500"/>
            </a:xfrm>
            <a:custGeom>
              <a:avLst/>
              <a:gdLst/>
              <a:ahLst/>
              <a:cxnLst/>
              <a:rect l="l" t="t" r="r" b="b"/>
              <a:pathLst>
                <a:path w="1660" h="6700" extrusionOk="0">
                  <a:moveTo>
                    <a:pt x="1" y="0"/>
                  </a:moveTo>
                  <a:lnTo>
                    <a:pt x="1" y="6699"/>
                  </a:lnTo>
                  <a:lnTo>
                    <a:pt x="1659" y="669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3081;p54"/>
          <p:cNvSpPr txBox="1">
            <a:spLocks/>
          </p:cNvSpPr>
          <p:nvPr/>
        </p:nvSpPr>
        <p:spPr>
          <a:xfrm>
            <a:off x="2302969" y="3651528"/>
            <a:ext cx="1178836" cy="28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Gomoku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861803" y="3644355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726503" y="357670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324864" y="1420980"/>
            <a:ext cx="4671611" cy="1556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Literature Overview</a:t>
            </a:r>
            <a:endParaRPr sz="4800" dirty="0">
              <a:solidFill>
                <a:schemeClr val="lt2"/>
              </a:solidFill>
            </a:endParaRPr>
          </a:p>
        </p:txBody>
      </p:sp>
      <p:grpSp>
        <p:nvGrpSpPr>
          <p:cNvPr id="9" name="Google Shape;2695;p44"/>
          <p:cNvGrpSpPr/>
          <p:nvPr/>
        </p:nvGrpSpPr>
        <p:grpSpPr>
          <a:xfrm>
            <a:off x="4215198" y="1684608"/>
            <a:ext cx="511305" cy="519082"/>
            <a:chOff x="851175" y="1582401"/>
            <a:chExt cx="964872" cy="964872"/>
          </a:xfrm>
        </p:grpSpPr>
        <p:sp>
          <p:nvSpPr>
            <p:cNvPr id="10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3655" y="1680470"/>
            <a:ext cx="39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37" y="874457"/>
            <a:ext cx="3484114" cy="40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89" name="Google Shape;3289;p65"/>
          <p:cNvGrpSpPr/>
          <p:nvPr/>
        </p:nvGrpSpPr>
        <p:grpSpPr>
          <a:xfrm>
            <a:off x="5086726" y="877763"/>
            <a:ext cx="3408025" cy="3408025"/>
            <a:chOff x="851175" y="1582401"/>
            <a:chExt cx="964872" cy="964872"/>
          </a:xfrm>
        </p:grpSpPr>
        <p:sp>
          <p:nvSpPr>
            <p:cNvPr id="3290" name="Google Shape;3290;p65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5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2" name="Google Shape;3292;p65"/>
          <p:cNvSpPr txBox="1">
            <a:spLocks noGrp="1"/>
          </p:cNvSpPr>
          <p:nvPr>
            <p:ph type="title"/>
          </p:nvPr>
        </p:nvSpPr>
        <p:spPr>
          <a:xfrm>
            <a:off x="865626" y="784726"/>
            <a:ext cx="2161780" cy="73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Gomoku</a:t>
            </a:r>
            <a:br>
              <a:rPr lang="en" dirty="0"/>
            </a:br>
            <a:endParaRPr dirty="0"/>
          </a:p>
        </p:txBody>
      </p:sp>
      <p:sp>
        <p:nvSpPr>
          <p:cNvPr id="3293" name="Google Shape;3293;p65"/>
          <p:cNvSpPr txBox="1">
            <a:spLocks noGrp="1"/>
          </p:cNvSpPr>
          <p:nvPr>
            <p:ph type="subTitle" idx="1"/>
          </p:nvPr>
        </p:nvSpPr>
        <p:spPr>
          <a:xfrm>
            <a:off x="865625" y="1771388"/>
            <a:ext cx="3914114" cy="16207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" dirty="0"/>
              <a:t>Apeared </a:t>
            </a:r>
            <a:r>
              <a:rPr lang="en-US" dirty="0"/>
              <a:t>around 270 BC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Simple rules, complex strategies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Simplicity in design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Popular in algorithm testing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Rules adaptability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dirty="0"/>
          </a:p>
        </p:txBody>
      </p:sp>
      <p:grpSp>
        <p:nvGrpSpPr>
          <p:cNvPr id="3294" name="Google Shape;3294;p65"/>
          <p:cNvGrpSpPr/>
          <p:nvPr/>
        </p:nvGrpSpPr>
        <p:grpSpPr>
          <a:xfrm>
            <a:off x="880213" y="1388214"/>
            <a:ext cx="2943000" cy="135300"/>
            <a:chOff x="947863" y="2846311"/>
            <a:chExt cx="2943000" cy="135300"/>
          </a:xfrm>
        </p:grpSpPr>
        <p:cxnSp>
          <p:nvCxnSpPr>
            <p:cNvPr id="3295" name="Google Shape;3295;p65"/>
            <p:cNvCxnSpPr>
              <a:stCxn id="3296" idx="6"/>
              <a:endCxn id="3297" idx="2"/>
            </p:cNvCxnSpPr>
            <p:nvPr/>
          </p:nvCxnSpPr>
          <p:spPr>
            <a:xfrm>
              <a:off x="1083163" y="2913961"/>
              <a:ext cx="2672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296" name="Google Shape;3296;p65"/>
            <p:cNvSpPr/>
            <p:nvPr/>
          </p:nvSpPr>
          <p:spPr>
            <a:xfrm>
              <a:off x="9478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5"/>
            <p:cNvSpPr/>
            <p:nvPr/>
          </p:nvSpPr>
          <p:spPr>
            <a:xfrm>
              <a:off x="37555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8" name="Google Shape;3288;p65"/>
          <p:cNvPicPr preferRelativeResize="0"/>
          <p:nvPr/>
        </p:nvPicPr>
        <p:blipFill rotWithShape="1">
          <a:blip r:embed="rId4">
            <a:alphaModFix/>
          </a:blip>
          <a:srcRect l="51345"/>
          <a:stretch/>
        </p:blipFill>
        <p:spPr>
          <a:xfrm>
            <a:off x="4779739" y="10025"/>
            <a:ext cx="4425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345C669B-7EE9-FEBC-A902-A3757E52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7" y="877763"/>
            <a:ext cx="3414743" cy="378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oogle Shape;3289;p65">
            <a:extLst>
              <a:ext uri="{FF2B5EF4-FFF2-40B4-BE49-F238E27FC236}">
                <a16:creationId xmlns:a16="http://schemas.microsoft.com/office/drawing/2014/main" xmlns="" id="{757EFE1F-2273-70B9-6033-CFE97BA10B72}"/>
              </a:ext>
            </a:extLst>
          </p:cNvPr>
          <p:cNvGrpSpPr/>
          <p:nvPr/>
        </p:nvGrpSpPr>
        <p:grpSpPr>
          <a:xfrm>
            <a:off x="306987" y="877763"/>
            <a:ext cx="3408025" cy="3408025"/>
            <a:chOff x="851175" y="1582401"/>
            <a:chExt cx="964872" cy="964872"/>
          </a:xfrm>
        </p:grpSpPr>
        <p:sp>
          <p:nvSpPr>
            <p:cNvPr id="6" name="Google Shape;3290;p65">
              <a:extLst>
                <a:ext uri="{FF2B5EF4-FFF2-40B4-BE49-F238E27FC236}">
                  <a16:creationId xmlns:a16="http://schemas.microsoft.com/office/drawing/2014/main" xmlns="" id="{4004F8D5-01A3-C1CD-B8D2-49713EC9679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91;p65">
              <a:extLst>
                <a:ext uri="{FF2B5EF4-FFF2-40B4-BE49-F238E27FC236}">
                  <a16:creationId xmlns:a16="http://schemas.microsoft.com/office/drawing/2014/main" xmlns="" id="{CD8D6CFB-9230-C8FC-2AD9-CE70167E7D6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3288;p65">
            <a:extLst>
              <a:ext uri="{FF2B5EF4-FFF2-40B4-BE49-F238E27FC236}">
                <a16:creationId xmlns:a16="http://schemas.microsoft.com/office/drawing/2014/main" xmlns="" id="{E6524737-E536-2048-15D1-12EACCD74D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345"/>
          <a:stretch/>
        </p:blipFill>
        <p:spPr>
          <a:xfrm>
            <a:off x="0" y="0"/>
            <a:ext cx="44258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D1DD5E9-1E4D-68FF-5CE1-AE7B94930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17" y="613161"/>
            <a:ext cx="448094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861803" y="348376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726503" y="341611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324864" y="1420980"/>
            <a:ext cx="4862385" cy="1556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METHODOLOGY &amp; RESULTS</a:t>
            </a:r>
            <a:endParaRPr sz="4800" dirty="0">
              <a:solidFill>
                <a:schemeClr val="lt2"/>
              </a:solidFill>
            </a:endParaRPr>
          </a:p>
        </p:txBody>
      </p:sp>
      <p:grpSp>
        <p:nvGrpSpPr>
          <p:cNvPr id="9" name="Google Shape;2695;p44"/>
          <p:cNvGrpSpPr/>
          <p:nvPr/>
        </p:nvGrpSpPr>
        <p:grpSpPr>
          <a:xfrm>
            <a:off x="3739463" y="1680470"/>
            <a:ext cx="511305" cy="519082"/>
            <a:chOff x="851175" y="1582401"/>
            <a:chExt cx="964872" cy="964872"/>
          </a:xfrm>
        </p:grpSpPr>
        <p:sp>
          <p:nvSpPr>
            <p:cNvPr id="10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39463" y="1690787"/>
            <a:ext cx="52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III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5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203" y="1377906"/>
            <a:ext cx="4422106" cy="241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97" name="Google Shape;3397;p71"/>
          <p:cNvGrpSpPr/>
          <p:nvPr/>
        </p:nvGrpSpPr>
        <p:grpSpPr>
          <a:xfrm>
            <a:off x="299276" y="1377778"/>
            <a:ext cx="3308898" cy="2817478"/>
            <a:chOff x="983688" y="1200863"/>
            <a:chExt cx="3413412" cy="2741650"/>
          </a:xfrm>
        </p:grpSpPr>
        <p:sp>
          <p:nvSpPr>
            <p:cNvPr id="3398" name="Google Shape;3398;p71"/>
            <p:cNvSpPr/>
            <p:nvPr/>
          </p:nvSpPr>
          <p:spPr>
            <a:xfrm>
              <a:off x="983688" y="1200988"/>
              <a:ext cx="3413400" cy="23469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1"/>
            <p:cNvSpPr/>
            <p:nvPr/>
          </p:nvSpPr>
          <p:spPr>
            <a:xfrm>
              <a:off x="983700" y="1200863"/>
              <a:ext cx="3413400" cy="23469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1"/>
            <p:cNvSpPr/>
            <p:nvPr/>
          </p:nvSpPr>
          <p:spPr>
            <a:xfrm>
              <a:off x="1429338" y="3737913"/>
              <a:ext cx="2522100" cy="2046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1" name="Google Shape;3401;p71"/>
            <p:cNvCxnSpPr/>
            <p:nvPr/>
          </p:nvCxnSpPr>
          <p:spPr>
            <a:xfrm>
              <a:off x="247910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402" name="Google Shape;3402;p71"/>
            <p:cNvCxnSpPr/>
            <p:nvPr/>
          </p:nvCxnSpPr>
          <p:spPr>
            <a:xfrm>
              <a:off x="284005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03" name="Google Shape;3403;p71"/>
            <p:cNvSpPr/>
            <p:nvPr/>
          </p:nvSpPr>
          <p:spPr>
            <a:xfrm>
              <a:off x="1429338" y="3737913"/>
              <a:ext cx="2522100" cy="2046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4" name="Google Shape;3404;p71"/>
            <p:cNvCxnSpPr/>
            <p:nvPr/>
          </p:nvCxnSpPr>
          <p:spPr>
            <a:xfrm>
              <a:off x="247910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405" name="Google Shape;3405;p71"/>
            <p:cNvCxnSpPr/>
            <p:nvPr/>
          </p:nvCxnSpPr>
          <p:spPr>
            <a:xfrm>
              <a:off x="284005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1" name="Google Shape;2678;p43"/>
          <p:cNvSpPr txBox="1">
            <a:spLocks noGrp="1"/>
          </p:cNvSpPr>
          <p:nvPr>
            <p:ph type="title"/>
          </p:nvPr>
        </p:nvSpPr>
        <p:spPr>
          <a:xfrm>
            <a:off x="731281" y="415957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632888" y="1293748"/>
            <a:ext cx="679619" cy="2792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65203" y="1192428"/>
            <a:ext cx="464479" cy="279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3293;p65"/>
          <p:cNvSpPr txBox="1">
            <a:spLocks noGrp="1"/>
          </p:cNvSpPr>
          <p:nvPr>
            <p:ph type="subTitle" idx="1"/>
          </p:nvPr>
        </p:nvSpPr>
        <p:spPr>
          <a:xfrm>
            <a:off x="4374944" y="1529185"/>
            <a:ext cx="3914114" cy="211905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US" dirty="0" err="1"/>
              <a:t>Gomoku</a:t>
            </a:r>
            <a:r>
              <a:rPr lang="en-US" dirty="0"/>
              <a:t> and </a:t>
            </a:r>
            <a:r>
              <a:rPr lang="en-US" dirty="0" err="1"/>
              <a:t>MiniMax</a:t>
            </a:r>
            <a:r>
              <a:rPr lang="en-US" dirty="0"/>
              <a:t> research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GUI using WPF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Implementing MiniMax in C# and 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Performance evaluation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Result analysis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651468" y="12974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1" y="657445"/>
            <a:ext cx="4658497" cy="2076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2" y="2796115"/>
            <a:ext cx="4658497" cy="2212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5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1" y="1206075"/>
            <a:ext cx="3788294" cy="3106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36" y="1291575"/>
            <a:ext cx="3632886" cy="273721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527" y="2091769"/>
            <a:ext cx="762467" cy="153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102</Words>
  <Application>Microsoft Office PowerPoint</Application>
  <PresentationFormat>On-screen Show (16:9)</PresentationFormat>
  <Paragraphs>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Source Sans Pro</vt:lpstr>
      <vt:lpstr>Calibri</vt:lpstr>
      <vt:lpstr>Play</vt:lpstr>
      <vt:lpstr>Times New Roman</vt:lpstr>
      <vt:lpstr>Computer Science &amp; Mathematics Major For College: Computer Science &amp; Programming by Slidesgo</vt:lpstr>
      <vt:lpstr>BABEŞ-BOLYAI UNIVERSITY CLUJ- NAPOCA FACULTY OF MATHEMATICS AND COMPUTER SCIENCE SPECIALIZATION COMPUTER SCIENCE  </vt:lpstr>
      <vt:lpstr>Motivation and Description</vt:lpstr>
      <vt:lpstr>Literature Overview</vt:lpstr>
      <vt:lpstr>Gomoku </vt:lpstr>
      <vt:lpstr>PowerPoint Presentation</vt:lpstr>
      <vt:lpstr>METHODOLOGY &amp; RESULTS</vt:lpstr>
      <vt:lpstr>Implementation</vt:lpstr>
      <vt:lpstr>Performance</vt:lpstr>
      <vt:lpstr>Experiments</vt:lpstr>
      <vt:lpstr>Results and Analysis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BABEŞ-BOLYAI UNIVERSITY CLUJ- NAPOCA FACULTY OF MATHEMATICS AND COMPUTER SCIENCE SPECIALIZATION COMPUTER SCIENCE</dc:title>
  <dc:creator>Raiu Madalin</dc:creator>
  <cp:lastModifiedBy>Raiu Madalin</cp:lastModifiedBy>
  <cp:revision>24</cp:revision>
  <dcterms:modified xsi:type="dcterms:W3CDTF">2023-07-04T20:46:09Z</dcterms:modified>
</cp:coreProperties>
</file>