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8" r:id="rId6"/>
    <p:sldId id="299" r:id="rId7"/>
    <p:sldId id="300" r:id="rId8"/>
    <p:sldId id="301" r:id="rId9"/>
    <p:sldId id="302" r:id="rId10"/>
    <p:sldId id="307" r:id="rId11"/>
    <p:sldId id="303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vo Kasepuu" initials="RK" lastIdx="1" clrIdx="0">
    <p:extLst>
      <p:ext uri="{19B8F6BF-5375-455C-9EA6-DF929625EA0E}">
        <p15:presenceInfo xmlns:p15="http://schemas.microsoft.com/office/powerpoint/2012/main" userId="77c7b999387a1a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B5E86-B045-40A8-9CBD-31B62C3B60B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E65B0-11CA-4215-A62C-979C39D832F3}">
      <dgm:prSet/>
      <dgm:spPr/>
      <dgm:t>
        <a:bodyPr/>
        <a:lstStyle/>
        <a:p>
          <a:r>
            <a:rPr lang="et-EE" b="1"/>
            <a:t>Millist probleemi lahendame?</a:t>
          </a:r>
          <a:endParaRPr lang="en-US"/>
        </a:p>
      </dgm:t>
    </dgm:pt>
    <dgm:pt modelId="{7A403FF8-4045-4409-93D8-63675A22A483}" type="parTrans" cxnId="{9B889BF8-FECE-4E21-9C12-2DC8B0D65752}">
      <dgm:prSet/>
      <dgm:spPr/>
      <dgm:t>
        <a:bodyPr/>
        <a:lstStyle/>
        <a:p>
          <a:endParaRPr lang="en-US"/>
        </a:p>
      </dgm:t>
    </dgm:pt>
    <dgm:pt modelId="{414882CF-623F-4DCD-9151-336E035F527E}" type="sibTrans" cxnId="{9B889BF8-FECE-4E21-9C12-2DC8B0D65752}">
      <dgm:prSet/>
      <dgm:spPr/>
      <dgm:t>
        <a:bodyPr/>
        <a:lstStyle/>
        <a:p>
          <a:endParaRPr lang="en-US"/>
        </a:p>
      </dgm:t>
    </dgm:pt>
    <dgm:pt modelId="{520F632E-D891-4EE5-9C65-D1177C00AB2E}">
      <dgm:prSet/>
      <dgm:spPr/>
      <dgm:t>
        <a:bodyPr/>
        <a:lstStyle/>
        <a:p>
          <a:r>
            <a:rPr lang="et-EE"/>
            <a:t>Elektrit börsihinnaga ostes on tihti olukordi, kus mõnel tunnil on hind mitmeid kordi suurem, kui eelneval või järgneval tunnil. </a:t>
          </a:r>
          <a:endParaRPr lang="en-US"/>
        </a:p>
      </dgm:t>
    </dgm:pt>
    <dgm:pt modelId="{6C56C3D3-DF79-4D42-BB78-1FE0A5E53DC9}" type="parTrans" cxnId="{322550F4-05A1-42FE-B54E-951CEEA575ED}">
      <dgm:prSet/>
      <dgm:spPr/>
      <dgm:t>
        <a:bodyPr/>
        <a:lstStyle/>
        <a:p>
          <a:endParaRPr lang="en-US"/>
        </a:p>
      </dgm:t>
    </dgm:pt>
    <dgm:pt modelId="{D47B5C65-2CB4-41F1-97E0-5AEA9D8D6143}" type="sibTrans" cxnId="{322550F4-05A1-42FE-B54E-951CEEA575ED}">
      <dgm:prSet/>
      <dgm:spPr/>
      <dgm:t>
        <a:bodyPr/>
        <a:lstStyle/>
        <a:p>
          <a:endParaRPr lang="en-US"/>
        </a:p>
      </dgm:t>
    </dgm:pt>
    <dgm:pt modelId="{5DFEFB78-8908-43DB-86E8-BB12604D1C38}">
      <dgm:prSet/>
      <dgm:spPr/>
      <dgm:t>
        <a:bodyPr/>
        <a:lstStyle/>
        <a:p>
          <a:r>
            <a:rPr lang="et-EE" dirty="0"/>
            <a:t>Näiteks oli esmaspäeval (14.12.2020) Soome tuumajaamas üks reaktor välja lülitatud, mis tekitas elektridefitsiidi NordPool turul.</a:t>
          </a:r>
          <a:endParaRPr lang="en-US" dirty="0"/>
        </a:p>
      </dgm:t>
    </dgm:pt>
    <dgm:pt modelId="{30117DEE-49F0-445D-AF30-C7F87BB36EDA}" type="parTrans" cxnId="{6882B0DB-EA25-4F06-A592-428E71B2FE4F}">
      <dgm:prSet/>
      <dgm:spPr/>
      <dgm:t>
        <a:bodyPr/>
        <a:lstStyle/>
        <a:p>
          <a:endParaRPr lang="en-US"/>
        </a:p>
      </dgm:t>
    </dgm:pt>
    <dgm:pt modelId="{9096FC86-0B83-4E3C-90B2-7631D9CDA5D1}" type="sibTrans" cxnId="{6882B0DB-EA25-4F06-A592-428E71B2FE4F}">
      <dgm:prSet/>
      <dgm:spPr/>
      <dgm:t>
        <a:bodyPr/>
        <a:lstStyle/>
        <a:p>
          <a:endParaRPr lang="en-US"/>
        </a:p>
      </dgm:t>
    </dgm:pt>
    <dgm:pt modelId="{1279474A-7FD1-49BA-8615-672FF9FB3238}">
      <dgm:prSet/>
      <dgm:spPr/>
      <dgm:t>
        <a:bodyPr/>
        <a:lstStyle/>
        <a:p>
          <a:r>
            <a:rPr lang="et-EE"/>
            <a:t>Keskmine päeva hind kerkis 2 korda, päeva tipud olid 200€/MW tasemel. </a:t>
          </a:r>
          <a:endParaRPr lang="en-US"/>
        </a:p>
      </dgm:t>
    </dgm:pt>
    <dgm:pt modelId="{F66A44D2-C011-4E65-A5EE-5A63CBEDC87D}" type="parTrans" cxnId="{11BB310A-2DC1-4761-BF01-69C14E0A172F}">
      <dgm:prSet/>
      <dgm:spPr/>
      <dgm:t>
        <a:bodyPr/>
        <a:lstStyle/>
        <a:p>
          <a:endParaRPr lang="en-US"/>
        </a:p>
      </dgm:t>
    </dgm:pt>
    <dgm:pt modelId="{050C086F-37ED-4E84-9A94-FBD4765F9771}" type="sibTrans" cxnId="{11BB310A-2DC1-4761-BF01-69C14E0A172F}">
      <dgm:prSet/>
      <dgm:spPr/>
      <dgm:t>
        <a:bodyPr/>
        <a:lstStyle/>
        <a:p>
          <a:endParaRPr lang="en-US"/>
        </a:p>
      </dgm:t>
    </dgm:pt>
    <dgm:pt modelId="{86AE643A-3F2B-4CF2-B338-F78A7635A871}">
      <dgm:prSet/>
      <dgm:spPr/>
      <dgm:t>
        <a:bodyPr/>
        <a:lstStyle/>
        <a:p>
          <a:r>
            <a:rPr lang="et-EE"/>
            <a:t>On tavapärane, et ühe päeva min ja max hinnad erinevad 4-5 korda.</a:t>
          </a:r>
          <a:endParaRPr lang="en-US"/>
        </a:p>
      </dgm:t>
    </dgm:pt>
    <dgm:pt modelId="{A95DDD9D-39E7-4712-AFA9-D5345B66D650}" type="parTrans" cxnId="{1502BEEA-88F0-42F1-A401-DE259743350F}">
      <dgm:prSet/>
      <dgm:spPr/>
      <dgm:t>
        <a:bodyPr/>
        <a:lstStyle/>
        <a:p>
          <a:endParaRPr lang="en-US"/>
        </a:p>
      </dgm:t>
    </dgm:pt>
    <dgm:pt modelId="{2F5C35C3-E661-4FF3-BBEE-B4780979820A}" type="sibTrans" cxnId="{1502BEEA-88F0-42F1-A401-DE259743350F}">
      <dgm:prSet/>
      <dgm:spPr/>
      <dgm:t>
        <a:bodyPr/>
        <a:lstStyle/>
        <a:p>
          <a:endParaRPr lang="en-US"/>
        </a:p>
      </dgm:t>
    </dgm:pt>
    <dgm:pt modelId="{AA73A476-DBF8-4DC5-A498-853128B5ED0D}">
      <dgm:prSet/>
      <dgm:spPr/>
      <dgm:t>
        <a:bodyPr/>
        <a:lstStyle/>
        <a:p>
          <a:r>
            <a:rPr lang="et-EE" b="1" dirty="0"/>
            <a:t>Optimeerime oma elektritarbimist jälgides börsihinda! </a:t>
          </a:r>
          <a:endParaRPr lang="en-US" b="1" dirty="0"/>
        </a:p>
      </dgm:t>
    </dgm:pt>
    <dgm:pt modelId="{6745A17C-2C44-41CB-BA93-47E35507F44A}" type="parTrans" cxnId="{911C3BD7-DA4F-4426-914A-4CA4CDAE00F6}">
      <dgm:prSet/>
      <dgm:spPr/>
      <dgm:t>
        <a:bodyPr/>
        <a:lstStyle/>
        <a:p>
          <a:endParaRPr lang="en-US"/>
        </a:p>
      </dgm:t>
    </dgm:pt>
    <dgm:pt modelId="{BFCFEB40-F3A8-4141-972B-AEB609622985}" type="sibTrans" cxnId="{911C3BD7-DA4F-4426-914A-4CA4CDAE00F6}">
      <dgm:prSet/>
      <dgm:spPr/>
      <dgm:t>
        <a:bodyPr/>
        <a:lstStyle/>
        <a:p>
          <a:endParaRPr lang="en-US"/>
        </a:p>
      </dgm:t>
    </dgm:pt>
    <dgm:pt modelId="{09DCB8EB-06DC-4569-868E-EAE4FB5B5C7D}" type="pres">
      <dgm:prSet presAssocID="{A51B5E86-B045-40A8-9CBD-31B62C3B60B6}" presName="cycle" presStyleCnt="0">
        <dgm:presLayoutVars>
          <dgm:dir/>
          <dgm:resizeHandles val="exact"/>
        </dgm:presLayoutVars>
      </dgm:prSet>
      <dgm:spPr/>
    </dgm:pt>
    <dgm:pt modelId="{4FF3C236-AEA6-4564-8C40-C67E2615961C}" type="pres">
      <dgm:prSet presAssocID="{66FE65B0-11CA-4215-A62C-979C39D832F3}" presName="node" presStyleLbl="revTx" presStyleIdx="0" presStyleCnt="1">
        <dgm:presLayoutVars>
          <dgm:bulletEnabled val="1"/>
        </dgm:presLayoutVars>
      </dgm:prSet>
      <dgm:spPr/>
    </dgm:pt>
  </dgm:ptLst>
  <dgm:cxnLst>
    <dgm:cxn modelId="{BE376505-21C8-4C63-9256-1420732D9FFF}" type="presOf" srcId="{AA73A476-DBF8-4DC5-A498-853128B5ED0D}" destId="{4FF3C236-AEA6-4564-8C40-C67E2615961C}" srcOrd="0" destOrd="5" presId="urn:microsoft.com/office/officeart/2005/8/layout/cycle1"/>
    <dgm:cxn modelId="{11BB310A-2DC1-4761-BF01-69C14E0A172F}" srcId="{66FE65B0-11CA-4215-A62C-979C39D832F3}" destId="{1279474A-7FD1-49BA-8615-672FF9FB3238}" srcOrd="2" destOrd="0" parTransId="{F66A44D2-C011-4E65-A5EE-5A63CBEDC87D}" sibTransId="{050C086F-37ED-4E84-9A94-FBD4765F9771}"/>
    <dgm:cxn modelId="{80434B1C-97CC-4671-A121-25ED617B0E1D}" type="presOf" srcId="{A51B5E86-B045-40A8-9CBD-31B62C3B60B6}" destId="{09DCB8EB-06DC-4569-868E-EAE4FB5B5C7D}" srcOrd="0" destOrd="0" presId="urn:microsoft.com/office/officeart/2005/8/layout/cycle1"/>
    <dgm:cxn modelId="{47AE7F4E-8E2D-4190-B2E3-DD4E8E0DC45D}" type="presOf" srcId="{520F632E-D891-4EE5-9C65-D1177C00AB2E}" destId="{4FF3C236-AEA6-4564-8C40-C67E2615961C}" srcOrd="0" destOrd="1" presId="urn:microsoft.com/office/officeart/2005/8/layout/cycle1"/>
    <dgm:cxn modelId="{47909F74-EBC3-4185-BFFE-9B1F92FC0AF1}" type="presOf" srcId="{86AE643A-3F2B-4CF2-B338-F78A7635A871}" destId="{4FF3C236-AEA6-4564-8C40-C67E2615961C}" srcOrd="0" destOrd="4" presId="urn:microsoft.com/office/officeart/2005/8/layout/cycle1"/>
    <dgm:cxn modelId="{E1EA549D-9BDD-4DD9-9782-90D0A0FDE0A5}" type="presOf" srcId="{66FE65B0-11CA-4215-A62C-979C39D832F3}" destId="{4FF3C236-AEA6-4564-8C40-C67E2615961C}" srcOrd="0" destOrd="0" presId="urn:microsoft.com/office/officeart/2005/8/layout/cycle1"/>
    <dgm:cxn modelId="{911C3BD7-DA4F-4426-914A-4CA4CDAE00F6}" srcId="{66FE65B0-11CA-4215-A62C-979C39D832F3}" destId="{AA73A476-DBF8-4DC5-A498-853128B5ED0D}" srcOrd="4" destOrd="0" parTransId="{6745A17C-2C44-41CB-BA93-47E35507F44A}" sibTransId="{BFCFEB40-F3A8-4141-972B-AEB609622985}"/>
    <dgm:cxn modelId="{6882B0DB-EA25-4F06-A592-428E71B2FE4F}" srcId="{66FE65B0-11CA-4215-A62C-979C39D832F3}" destId="{5DFEFB78-8908-43DB-86E8-BB12604D1C38}" srcOrd="1" destOrd="0" parTransId="{30117DEE-49F0-445D-AF30-C7F87BB36EDA}" sibTransId="{9096FC86-0B83-4E3C-90B2-7631D9CDA5D1}"/>
    <dgm:cxn modelId="{394C28E1-DF4E-487F-8ECC-A167CD469668}" type="presOf" srcId="{5DFEFB78-8908-43DB-86E8-BB12604D1C38}" destId="{4FF3C236-AEA6-4564-8C40-C67E2615961C}" srcOrd="0" destOrd="2" presId="urn:microsoft.com/office/officeart/2005/8/layout/cycle1"/>
    <dgm:cxn modelId="{1502BEEA-88F0-42F1-A401-DE259743350F}" srcId="{66FE65B0-11CA-4215-A62C-979C39D832F3}" destId="{86AE643A-3F2B-4CF2-B338-F78A7635A871}" srcOrd="3" destOrd="0" parTransId="{A95DDD9D-39E7-4712-AFA9-D5345B66D650}" sibTransId="{2F5C35C3-E661-4FF3-BBEE-B4780979820A}"/>
    <dgm:cxn modelId="{322550F4-05A1-42FE-B54E-951CEEA575ED}" srcId="{66FE65B0-11CA-4215-A62C-979C39D832F3}" destId="{520F632E-D891-4EE5-9C65-D1177C00AB2E}" srcOrd="0" destOrd="0" parTransId="{6C56C3D3-DF79-4D42-BB78-1FE0A5E53DC9}" sibTransId="{D47B5C65-2CB4-41F1-97E0-5AEA9D8D6143}"/>
    <dgm:cxn modelId="{2A7919F8-86DF-495D-815B-8E47F3162247}" type="presOf" srcId="{1279474A-7FD1-49BA-8615-672FF9FB3238}" destId="{4FF3C236-AEA6-4564-8C40-C67E2615961C}" srcOrd="0" destOrd="3" presId="urn:microsoft.com/office/officeart/2005/8/layout/cycle1"/>
    <dgm:cxn modelId="{9B889BF8-FECE-4E21-9C12-2DC8B0D65752}" srcId="{A51B5E86-B045-40A8-9CBD-31B62C3B60B6}" destId="{66FE65B0-11CA-4215-A62C-979C39D832F3}" srcOrd="0" destOrd="0" parTransId="{7A403FF8-4045-4409-93D8-63675A22A483}" sibTransId="{414882CF-623F-4DCD-9151-336E035F527E}"/>
    <dgm:cxn modelId="{0AF10F3D-D5B7-462E-863F-BB0AFAF303D9}" type="presParOf" srcId="{09DCB8EB-06DC-4569-868E-EAE4FB5B5C7D}" destId="{4FF3C236-AEA6-4564-8C40-C67E2615961C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3C236-AEA6-4564-8C40-C67E2615961C}">
      <dsp:nvSpPr>
        <dsp:cNvPr id="0" name=""/>
        <dsp:cNvSpPr/>
      </dsp:nvSpPr>
      <dsp:spPr>
        <a:xfrm>
          <a:off x="13282" y="828"/>
          <a:ext cx="4507334" cy="4507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400" b="1" kern="1200"/>
            <a:t>Millist probleemi lahendame?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t-EE" sz="1900" kern="1200"/>
            <a:t>Elektrit börsihinnaga ostes on tihti olukordi, kus mõnel tunnil on hind mitmeid kordi suurem, kui eelneval või järgneval tunnil.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t-EE" sz="1900" kern="1200" dirty="0"/>
            <a:t>Näiteks oli esmaspäeval (14.12.2020) Soome tuumajaamas üks reaktor välja lülitatud, mis tekitas elektridefitsiidi NordPool turul.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t-EE" sz="1900" kern="1200"/>
            <a:t>Keskmine päeva hind kerkis 2 korda, päeva tipud olid 200€/MW tasemel.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t-EE" sz="1900" kern="1200"/>
            <a:t>On tavapärane, et ühe päeva min ja max hinnad erinevad 4-5 korda.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t-EE" sz="1900" b="1" kern="1200" dirty="0"/>
            <a:t>Optimeerime oma elektritarbimist jälgides börsihinda! </a:t>
          </a:r>
          <a:endParaRPr lang="en-US" sz="1900" b="1" kern="1200" dirty="0"/>
        </a:p>
      </dsp:txBody>
      <dsp:txXfrm>
        <a:off x="13282" y="828"/>
        <a:ext cx="4507334" cy="450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BA8-C421-4ECC-A64D-61C8B2FC8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855FB-FC83-4825-A203-D59D8804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82BD-AA46-4453-B866-F9830137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98C8-8762-4617-AAC0-3551825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FE11-74B0-40CE-AFE5-4829F817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D35D-3A59-4D2E-8AAB-6C0D374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A8F9B-A9C0-4AC0-8210-52C404A1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8A80-DD86-4979-84BD-DEFAFA0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DF74-DBA9-4E1A-BE57-91B4E27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6A1B-046F-4443-BEA3-45A8FECE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5A093-0B74-4355-86DF-AFC44BE7D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5839-8F04-43AD-A8D7-9AEB6E93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FE2C-F58E-48A7-A82B-2837849C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181B-6CD2-4507-8E8A-F6022108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9DED-DF3A-46DA-8288-BE66A8F9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F132-7CD5-4696-B542-11758067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E7D2-41D7-4383-B4F3-CEDF58F8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961B-C453-4D9D-9668-7D0895D2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ED5C-1DC5-4469-B619-18505AB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3DFF-4513-4C9C-9FE2-3B6E6388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3238-72A4-485A-A8FB-764037C5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BFD0D-8CB2-4D36-90BE-611E0373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E4A8-8B8D-43A0-B007-65110EF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9627-0E86-4712-8FBA-BB85BF4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4042A-E545-4432-BC52-A1FA89DC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F220-164A-4A94-8A37-E28B25FE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A265-EDA0-4965-9BE0-29A9763CB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2F7DD-718A-45E0-B750-0130F3E6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7A51-0D95-4366-A1E8-199295E0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C1F3-0DE9-4B92-9089-7587F3B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82EB-8816-492A-B3CD-C6DCEC62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FF46-0CAD-408C-A339-307F3255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EADC-8955-41F1-A55E-B8FD3D6D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7D00-EF28-42DB-AA85-B3752C4F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49E2-49FF-4774-B53A-74CB10353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B0A3F-512F-4C09-869E-05D993AB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9C07E-C882-4F78-9D54-E8375822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FECDC-FD2E-43AC-854F-194DCC0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B792C-75BA-4208-BB63-8B667BD2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83A-181A-4E82-B001-4DF87FF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97CB3-FAF6-4DA6-84EF-22460C75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F4EB4-FE0F-417B-A6A9-79318E6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5ED9D-5C51-4586-A8E2-093E6156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2E3C8-83D9-4A3B-A53B-C8DB975E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AE547-A99B-4DEA-9543-244B18CF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75E33-C937-46CD-8E51-B4A4849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490-354A-45B4-A902-B2C90EB5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A6FA-557E-4904-A1AF-E3A2F39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25C0-22ED-4664-91D6-FF786888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573E-94EF-4FEA-9804-7900FBA7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E0E3-C0D6-4376-84CB-C2AF422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DD6D-410C-45E9-9595-B4C7DA5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83-3E8A-431F-A183-6BB500BF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8DF6A-CD8C-4082-9879-B8D185AAD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F2685-FAF1-460B-A8B4-D041F950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C165-6619-4C06-B349-0B5053C0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B82F-F4D4-47BE-A64E-87D44C2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298F4-B813-44C8-B9A3-04B6DD2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76D55-D52C-44A5-82A2-3EB7F120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A6979-18ED-488D-892E-6CF2CD0C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F3E2-E49F-4A3D-8404-5ECD9C49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25EA-505F-4D08-ACDD-6D8291F0D3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D941-0340-4A37-A5ED-7F86E07D3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1E06-9922-426C-B05D-AB09D3E2D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5CF-747A-4052-BE1E-A8D7E36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shboard.elering.ee/swagger-u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lering.ee/api/nps/price?end=2020-12-01%2021%3A00&amp;start=2020-11-30%2022%3A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nrise-sunset.org/api" TargetMode="External"/><Relationship Id="rId2" Type="http://schemas.openxmlformats.org/officeDocument/2006/relationships/hyperlink" Target="https://github.com/RaivoKasepuu/UTpython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14032-FA0B-4E43-8171-F33771CA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968432"/>
            <a:ext cx="5597236" cy="4921136"/>
          </a:xfrm>
        </p:spPr>
        <p:txBody>
          <a:bodyPr anchor="ctr">
            <a:normAutofit/>
          </a:bodyPr>
          <a:lstStyle/>
          <a:p>
            <a:pPr algn="l"/>
            <a:r>
              <a:rPr lang="et-EE"/>
              <a:t>Homne elektrihind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0B9D-4C7B-43CF-B28A-E75FA7BD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75" y="2366751"/>
            <a:ext cx="3618381" cy="2124496"/>
          </a:xfrm>
        </p:spPr>
        <p:txBody>
          <a:bodyPr anchor="ctr">
            <a:normAutofit/>
          </a:bodyPr>
          <a:lstStyle/>
          <a:p>
            <a:pPr algn="l"/>
            <a:r>
              <a:rPr lang="et-EE" sz="2800"/>
              <a:t>Raivo Kasepuu </a:t>
            </a:r>
          </a:p>
          <a:p>
            <a:pPr algn="l"/>
            <a:r>
              <a:rPr lang="et-EE" sz="2800"/>
              <a:t>matrikkel B710710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5510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14032-FA0B-4E43-8171-F33771CA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t-EE" sz="7200" dirty="0"/>
              <a:t>Aitäh! </a:t>
            </a:r>
            <a:br>
              <a:rPr lang="et-EE" sz="7200" dirty="0"/>
            </a:br>
            <a:r>
              <a:rPr lang="et-EE" sz="7200" dirty="0"/>
              <a:t>API-</a:t>
            </a:r>
            <a:r>
              <a:rPr lang="et-EE" sz="7200" dirty="0" err="1"/>
              <a:t>likke</a:t>
            </a:r>
            <a:r>
              <a:rPr lang="et-EE" sz="7200" dirty="0"/>
              <a:t> Jõule!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0B9D-4C7B-43CF-B28A-E75FA7BD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3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35CC69-76B5-47E5-A93A-0D8D3ECF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20" y="643466"/>
            <a:ext cx="5758209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86DF0D-9264-4D27-A9C8-E65C050BAF23}"/>
              </a:ext>
            </a:extLst>
          </p:cNvPr>
          <p:cNvSpPr/>
          <p:nvPr/>
        </p:nvSpPr>
        <p:spPr>
          <a:xfrm>
            <a:off x="7619999" y="3505200"/>
            <a:ext cx="352427" cy="742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C664D-BB90-4FC4-84BD-015B19AC1AFA}"/>
              </a:ext>
            </a:extLst>
          </p:cNvPr>
          <p:cNvSpPr/>
          <p:nvPr/>
        </p:nvSpPr>
        <p:spPr>
          <a:xfrm>
            <a:off x="7619999" y="2600326"/>
            <a:ext cx="352427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6D61945B-6718-49C6-A3B3-216F7D5D4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495597"/>
              </p:ext>
            </p:extLst>
          </p:nvPr>
        </p:nvGraphicFramePr>
        <p:xfrm>
          <a:off x="667371" y="1151795"/>
          <a:ext cx="4533900" cy="450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4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A8885-75D1-4FEF-9FDA-E711DF404B08}"/>
              </a:ext>
            </a:extLst>
          </p:cNvPr>
          <p:cNvSpPr txBox="1"/>
          <p:nvPr/>
        </p:nvSpPr>
        <p:spPr>
          <a:xfrm>
            <a:off x="590719" y="2330505"/>
            <a:ext cx="517848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3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Homne</a:t>
            </a:r>
            <a:r>
              <a:rPr lang="en-US" sz="2000" b="1" dirty="0"/>
              <a:t> </a:t>
            </a:r>
            <a:r>
              <a:rPr lang="en-US" sz="2000" b="1" dirty="0" err="1"/>
              <a:t>elektrihind</a:t>
            </a:r>
            <a:endParaRPr lang="en-US" sz="2000" b="1" dirty="0"/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Homne</a:t>
            </a:r>
            <a:r>
              <a:rPr lang="en-US" sz="2000" dirty="0"/>
              <a:t> </a:t>
            </a:r>
            <a:r>
              <a:rPr lang="en-US" sz="2000" dirty="0" err="1"/>
              <a:t>elektrihind</a:t>
            </a:r>
            <a:r>
              <a:rPr lang="en-US" sz="2000" dirty="0"/>
              <a:t> </a:t>
            </a:r>
            <a:r>
              <a:rPr lang="en-US" sz="2000" dirty="0" err="1"/>
              <a:t>määratakse</a:t>
            </a:r>
            <a:r>
              <a:rPr lang="en-US" sz="2000" dirty="0"/>
              <a:t> </a:t>
            </a:r>
            <a:r>
              <a:rPr lang="en-US" sz="2000" dirty="0" err="1"/>
              <a:t>NordPool-i</a:t>
            </a:r>
            <a:r>
              <a:rPr lang="en-US" sz="2000" dirty="0"/>
              <a:t> </a:t>
            </a:r>
            <a:r>
              <a:rPr lang="en-US" sz="2000" dirty="0" err="1"/>
              <a:t>poolt</a:t>
            </a:r>
            <a:r>
              <a:rPr lang="en-US" sz="2000" dirty="0"/>
              <a:t> </a:t>
            </a:r>
            <a:r>
              <a:rPr lang="en-US" sz="2000" dirty="0" err="1"/>
              <a:t>vastavalt</a:t>
            </a:r>
            <a:r>
              <a:rPr lang="en-US" sz="2000" dirty="0"/>
              <a:t> </a:t>
            </a:r>
            <a:r>
              <a:rPr lang="en-US" sz="2000" dirty="0" err="1"/>
              <a:t>pakkumiste</a:t>
            </a:r>
            <a:r>
              <a:rPr lang="en-US" sz="2000" dirty="0"/>
              <a:t> – </a:t>
            </a:r>
            <a:r>
              <a:rPr lang="en-US" sz="2000" dirty="0" err="1"/>
              <a:t>tellimuste</a:t>
            </a:r>
            <a:r>
              <a:rPr lang="en-US" sz="2000" dirty="0"/>
              <a:t> </a:t>
            </a:r>
            <a:r>
              <a:rPr lang="en-US" sz="2000" dirty="0" err="1"/>
              <a:t>suhtele</a:t>
            </a:r>
            <a:r>
              <a:rPr lang="en-US" sz="2000" dirty="0"/>
              <a:t> ja </a:t>
            </a:r>
            <a:r>
              <a:rPr lang="en-US" sz="2000" dirty="0" err="1"/>
              <a:t>avaldatakse</a:t>
            </a:r>
            <a:r>
              <a:rPr lang="en-US" sz="2000" dirty="0"/>
              <a:t> </a:t>
            </a:r>
            <a:r>
              <a:rPr lang="en-US" sz="2000" dirty="0" err="1"/>
              <a:t>eelneval</a:t>
            </a:r>
            <a:r>
              <a:rPr lang="en-US" sz="2000" dirty="0"/>
              <a:t> </a:t>
            </a:r>
            <a:r>
              <a:rPr lang="en-US" sz="2000" dirty="0" err="1"/>
              <a:t>päeval</a:t>
            </a:r>
            <a:r>
              <a:rPr lang="en-US" sz="2000" dirty="0"/>
              <a:t> 13:45.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NordPool</a:t>
            </a:r>
            <a:r>
              <a:rPr lang="en-US" sz="2000" dirty="0"/>
              <a:t> </a:t>
            </a:r>
            <a:r>
              <a:rPr lang="en-US" sz="2000" dirty="0" err="1"/>
              <a:t>pakub</a:t>
            </a:r>
            <a:r>
              <a:rPr lang="en-US" sz="2000" dirty="0"/>
              <a:t> </a:t>
            </a:r>
            <a:r>
              <a:rPr lang="en-US" sz="2000" dirty="0" err="1"/>
              <a:t>ligipääsu</a:t>
            </a:r>
            <a:r>
              <a:rPr lang="en-US" sz="2000" dirty="0"/>
              <a:t> ka API </a:t>
            </a:r>
            <a:r>
              <a:rPr lang="en-US" sz="2000" dirty="0" err="1"/>
              <a:t>abil</a:t>
            </a:r>
            <a:r>
              <a:rPr lang="en-US" sz="2000" dirty="0"/>
              <a:t>, </a:t>
            </a:r>
            <a:r>
              <a:rPr lang="en-US" sz="2000" dirty="0" err="1"/>
              <a:t>kuid</a:t>
            </a:r>
            <a:r>
              <a:rPr lang="en-US" sz="2000" dirty="0"/>
              <a:t> see on </a:t>
            </a:r>
            <a:r>
              <a:rPr lang="en-US" sz="2000" dirty="0" err="1"/>
              <a:t>tasuline</a:t>
            </a:r>
            <a:r>
              <a:rPr lang="en-US" sz="2000" dirty="0"/>
              <a:t> </a:t>
            </a:r>
            <a:r>
              <a:rPr lang="en-US" sz="2000" dirty="0" err="1"/>
              <a:t>teenus</a:t>
            </a:r>
            <a:r>
              <a:rPr lang="en-US" sz="2000" dirty="0"/>
              <a:t> – 3500€/</a:t>
            </a:r>
            <a:r>
              <a:rPr lang="en-US" sz="2000" dirty="0" err="1"/>
              <a:t>aastas</a:t>
            </a:r>
            <a:r>
              <a:rPr lang="en-US" sz="2000" dirty="0"/>
              <a:t>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Elering</a:t>
            </a:r>
            <a:r>
              <a:rPr lang="en-US" sz="2000" dirty="0"/>
              <a:t> </a:t>
            </a:r>
            <a:r>
              <a:rPr lang="en-US" sz="2000" dirty="0" err="1"/>
              <a:t>võimaldab</a:t>
            </a:r>
            <a:r>
              <a:rPr lang="en-US" sz="2000" dirty="0"/>
              <a:t> </a:t>
            </a:r>
            <a:r>
              <a:rPr lang="en-US" sz="2000" dirty="0" err="1"/>
              <a:t>oma</a:t>
            </a:r>
            <a:r>
              <a:rPr lang="en-US" sz="2000" dirty="0"/>
              <a:t> API-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tasuta</a:t>
            </a:r>
            <a:r>
              <a:rPr lang="en-US" sz="2000" dirty="0"/>
              <a:t> </a:t>
            </a:r>
            <a:r>
              <a:rPr lang="en-US" sz="2000" dirty="0" err="1"/>
              <a:t>ligipääsu</a:t>
            </a:r>
            <a:r>
              <a:rPr lang="en-US" sz="2000" dirty="0"/>
              <a:t>:</a:t>
            </a:r>
          </a:p>
          <a:p>
            <a:pPr marR="17145">
              <a:lnSpc>
                <a:spcPct val="90000"/>
              </a:lnSpc>
              <a:spcAft>
                <a:spcPts val="905"/>
              </a:spcAft>
            </a:pPr>
            <a:r>
              <a:rPr lang="en-US" sz="2000" dirty="0">
                <a:hlinkClick r:id="rId2"/>
              </a:rPr>
              <a:t>https://dashboard.elering.ee/swagger-ui.html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321B9-85DB-43EB-8A54-BB2B91D93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66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86DF0D-9264-4D27-A9C8-E65C050BAF23}"/>
              </a:ext>
            </a:extLst>
          </p:cNvPr>
          <p:cNvSpPr/>
          <p:nvPr/>
        </p:nvSpPr>
        <p:spPr>
          <a:xfrm>
            <a:off x="6095999" y="1756944"/>
            <a:ext cx="3024249" cy="873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C7BEC-EBE4-47CA-AEE0-48CD1B8B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54" y="1151795"/>
            <a:ext cx="6086475" cy="410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A8885-75D1-4FEF-9FDA-E711DF404B08}"/>
              </a:ext>
            </a:extLst>
          </p:cNvPr>
          <p:cNvSpPr txBox="1"/>
          <p:nvPr/>
        </p:nvSpPr>
        <p:spPr>
          <a:xfrm>
            <a:off x="667371" y="1151795"/>
            <a:ext cx="4533900" cy="503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7145" indent="-6350">
              <a:lnSpc>
                <a:spcPct val="107000"/>
              </a:lnSpc>
              <a:spcAft>
                <a:spcPts val="905"/>
              </a:spcAft>
            </a:pPr>
            <a:r>
              <a:rPr lang="et-EE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Mismoodi see API värk käib?</a:t>
            </a:r>
          </a:p>
          <a:p>
            <a:pPr marL="285750" marR="17145" indent="-285750">
              <a:lnSpc>
                <a:spcPct val="107000"/>
              </a:lnSpc>
              <a:spcAft>
                <a:spcPts val="905"/>
              </a:spcAft>
              <a:buFontTx/>
              <a:buChar char="-"/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Trükime näiteks oma </a:t>
            </a:r>
            <a:r>
              <a:rPr lang="et-EE" dirty="0" err="1">
                <a:solidFill>
                  <a:srgbClr val="000000"/>
                </a:solidFill>
                <a:latin typeface="Calibri" panose="020F0502020204030204" pitchFamily="34" charset="0"/>
              </a:rPr>
              <a:t>veebilehitsejasse</a:t>
            </a: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 sellise aadressi: </a:t>
            </a:r>
          </a:p>
          <a:p>
            <a:pPr marR="17145">
              <a:lnSpc>
                <a:spcPct val="107000"/>
              </a:lnSpc>
              <a:spcAft>
                <a:spcPts val="905"/>
              </a:spcAft>
            </a:pPr>
            <a:r>
              <a:rPr lang="et-EE" dirty="0">
                <a:solidFill>
                  <a:srgbClr val="0563C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https://dashboard.elering.ee/api/nps/price?</a:t>
            </a:r>
            <a:r>
              <a:rPr lang="et-EE" dirty="0">
                <a:solidFill>
                  <a:srgbClr val="FF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end=2020-12-01</a:t>
            </a:r>
            <a:r>
              <a:rPr lang="et-EE" dirty="0">
                <a:solidFill>
                  <a:srgbClr val="0563C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%2021%3A00&amp;</a:t>
            </a:r>
            <a:r>
              <a:rPr lang="et-EE" dirty="0">
                <a:solidFill>
                  <a:srgbClr val="00B05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start=2020-11-30</a:t>
            </a:r>
            <a:r>
              <a:rPr lang="et-EE" dirty="0">
                <a:solidFill>
                  <a:srgbClr val="0563C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%2022%3A00</a:t>
            </a:r>
            <a:endParaRPr lang="et-E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marR="17145" indent="-285750">
              <a:lnSpc>
                <a:spcPct val="107000"/>
              </a:lnSpc>
              <a:spcAft>
                <a:spcPts val="905"/>
              </a:spcAft>
              <a:buFontTx/>
              <a:buChar char="-"/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Saame vastuseks json-i </a:t>
            </a:r>
            <a:r>
              <a:rPr lang="et-EE" dirty="0">
                <a:solidFill>
                  <a:srgbClr val="FF0000"/>
                </a:solidFill>
                <a:latin typeface="Calibri" panose="020F0502020204030204" pitchFamily="34" charset="0"/>
              </a:rPr>
              <a:t>-------------------------&gt;</a:t>
            </a:r>
          </a:p>
          <a:p>
            <a:pPr marR="17145">
              <a:lnSpc>
                <a:spcPct val="107000"/>
              </a:lnSpc>
              <a:spcAft>
                <a:spcPts val="905"/>
              </a:spcAft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Näeme, et: </a:t>
            </a:r>
          </a:p>
          <a:p>
            <a:pPr marL="285750" marR="17145" indent="-285750">
              <a:lnSpc>
                <a:spcPct val="107000"/>
              </a:lnSpc>
              <a:spcAft>
                <a:spcPts val="905"/>
              </a:spcAft>
              <a:buFontTx/>
              <a:buChar char="-"/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päring on edukas: „</a:t>
            </a:r>
            <a:r>
              <a:rPr lang="et-EE" dirty="0" err="1">
                <a:solidFill>
                  <a:srgbClr val="000000"/>
                </a:solidFill>
                <a:latin typeface="Calibri" panose="020F0502020204030204" pitchFamily="34" charset="0"/>
              </a:rPr>
              <a:t>success</a:t>
            </a: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“: </a:t>
            </a:r>
            <a:r>
              <a:rPr lang="et-EE" dirty="0" err="1">
                <a:solidFill>
                  <a:srgbClr val="000000"/>
                </a:solidFill>
                <a:latin typeface="Calibri" panose="020F0502020204030204" pitchFamily="34" charset="0"/>
              </a:rPr>
              <a:t>true</a:t>
            </a:r>
            <a:endParaRPr lang="et-E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marR="17145" indent="-285750">
              <a:lnSpc>
                <a:spcPct val="107000"/>
              </a:lnSpc>
              <a:spcAft>
                <a:spcPts val="905"/>
              </a:spcAft>
              <a:buFontTx/>
              <a:buChar char="-"/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Päringu vastus sisaldab erinevate turgude („ee“, „</a:t>
            </a:r>
            <a:r>
              <a:rPr lang="et-EE" dirty="0" err="1">
                <a:solidFill>
                  <a:srgbClr val="000000"/>
                </a:solidFill>
                <a:latin typeface="Calibri" panose="020F0502020204030204" pitchFamily="34" charset="0"/>
              </a:rPr>
              <a:t>fi</a:t>
            </a: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“, lv“) elektrihindasid(„</a:t>
            </a:r>
            <a:r>
              <a:rPr lang="et-EE" dirty="0" err="1">
                <a:solidFill>
                  <a:srgbClr val="000000"/>
                </a:solidFill>
                <a:latin typeface="Calibri" panose="020F0502020204030204" pitchFamily="34" charset="0"/>
              </a:rPr>
              <a:t>price</a:t>
            </a: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“).</a:t>
            </a:r>
          </a:p>
          <a:p>
            <a:pPr marL="285750" marR="17145" indent="-285750">
              <a:lnSpc>
                <a:spcPct val="107000"/>
              </a:lnSpc>
              <a:spcAft>
                <a:spcPts val="905"/>
              </a:spcAft>
              <a:buFontTx/>
              <a:buChar char="-"/>
            </a:pPr>
            <a:r>
              <a:rPr lang="et-EE" dirty="0">
                <a:solidFill>
                  <a:srgbClr val="000000"/>
                </a:solidFill>
                <a:latin typeface="Calibri" panose="020F0502020204030204" pitchFamily="34" charset="0"/>
              </a:rPr>
              <a:t>„timestamp“ tähendab täistunni algust ja on defineeritud sekundites alates 01.01.1970 kell 00:00 UTC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142F3-E5DD-4CF5-B51D-4ADB78C97C4C}"/>
              </a:ext>
            </a:extLst>
          </p:cNvPr>
          <p:cNvSpPr/>
          <p:nvPr/>
        </p:nvSpPr>
        <p:spPr>
          <a:xfrm>
            <a:off x="5511015" y="1151794"/>
            <a:ext cx="1166010" cy="18269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C0EBB-DED5-4266-BA83-9C31C1A80603}"/>
              </a:ext>
            </a:extLst>
          </p:cNvPr>
          <p:cNvSpPr/>
          <p:nvPr/>
        </p:nvSpPr>
        <p:spPr>
          <a:xfrm>
            <a:off x="7258050" y="1151794"/>
            <a:ext cx="485775" cy="182696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31CDE-FCF8-4226-9391-DDB47DB3CACB}"/>
              </a:ext>
            </a:extLst>
          </p:cNvPr>
          <p:cNvSpPr/>
          <p:nvPr/>
        </p:nvSpPr>
        <p:spPr>
          <a:xfrm>
            <a:off x="6867525" y="3057524"/>
            <a:ext cx="323850" cy="15239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33BE9-847C-4D0B-86DE-A87C0B93DEBC}"/>
              </a:ext>
            </a:extLst>
          </p:cNvPr>
          <p:cNvSpPr/>
          <p:nvPr/>
        </p:nvSpPr>
        <p:spPr>
          <a:xfrm>
            <a:off x="6429376" y="4913179"/>
            <a:ext cx="320510" cy="18269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253-DFAD-4E00-8370-9B2A37061AFE}"/>
              </a:ext>
            </a:extLst>
          </p:cNvPr>
          <p:cNvSpPr/>
          <p:nvPr/>
        </p:nvSpPr>
        <p:spPr>
          <a:xfrm>
            <a:off x="9635340" y="1151794"/>
            <a:ext cx="1166010" cy="1826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726D8-6F0C-4C75-A69D-7921B43AA1C0}"/>
              </a:ext>
            </a:extLst>
          </p:cNvPr>
          <p:cNvSpPr/>
          <p:nvPr/>
        </p:nvSpPr>
        <p:spPr>
          <a:xfrm>
            <a:off x="7858126" y="1151793"/>
            <a:ext cx="1705596" cy="18269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69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6690-9407-41A0-9F1C-50F51739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1" y="3893368"/>
            <a:ext cx="4555700" cy="67196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DF55D-3922-4D0D-A9DF-A6B41DB0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1" y="1212078"/>
            <a:ext cx="4555700" cy="146921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A8885-75D1-4FEF-9FDA-E711DF404B08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3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Mida</a:t>
            </a:r>
            <a:r>
              <a:rPr lang="en-US" b="1" dirty="0"/>
              <a:t> </a:t>
            </a:r>
            <a:r>
              <a:rPr lang="en-US" b="1" dirty="0" err="1"/>
              <a:t>minu</a:t>
            </a:r>
            <a:r>
              <a:rPr lang="en-US" b="1" dirty="0"/>
              <a:t> </a:t>
            </a:r>
            <a:r>
              <a:rPr lang="en-US" b="1" dirty="0" err="1"/>
              <a:t>programm</a:t>
            </a:r>
            <a:r>
              <a:rPr lang="en-US" b="1" dirty="0"/>
              <a:t> </a:t>
            </a:r>
            <a:r>
              <a:rPr lang="et-EE" b="1" dirty="0"/>
              <a:t>main.py </a:t>
            </a:r>
            <a:r>
              <a:rPr lang="en-US" b="1" dirty="0" err="1"/>
              <a:t>selle</a:t>
            </a:r>
            <a:r>
              <a:rPr lang="en-US" b="1" dirty="0"/>
              <a:t> json-</a:t>
            </a:r>
            <a:r>
              <a:rPr lang="en-US" b="1" dirty="0" err="1"/>
              <a:t>iga</a:t>
            </a:r>
            <a:r>
              <a:rPr lang="en-US" b="1" dirty="0"/>
              <a:t> </a:t>
            </a:r>
            <a:r>
              <a:rPr lang="en-US" b="1" dirty="0" err="1"/>
              <a:t>teeb</a:t>
            </a:r>
            <a:r>
              <a:rPr lang="en-US" b="1" dirty="0"/>
              <a:t>?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Filtreerime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meid</a:t>
            </a:r>
            <a:r>
              <a:rPr lang="en-US" dirty="0"/>
              <a:t> </a:t>
            </a:r>
            <a:r>
              <a:rPr lang="en-US" dirty="0" err="1"/>
              <a:t>huvitavad</a:t>
            </a:r>
            <a:r>
              <a:rPr lang="en-US" dirty="0"/>
              <a:t> </a:t>
            </a:r>
            <a:r>
              <a:rPr lang="en-US" dirty="0" err="1"/>
              <a:t>andmed</a:t>
            </a:r>
            <a:r>
              <a:rPr lang="et-EE" dirty="0"/>
              <a:t>: p</a:t>
            </a:r>
            <a:r>
              <a:rPr lang="en-US" dirty="0" err="1"/>
              <a:t>äringut</a:t>
            </a:r>
            <a:r>
              <a:rPr lang="en-US" dirty="0"/>
              <a:t> </a:t>
            </a:r>
            <a:r>
              <a:rPr lang="en-US" dirty="0" err="1"/>
              <a:t>tehes</a:t>
            </a:r>
            <a:r>
              <a:rPr lang="en-US" dirty="0"/>
              <a:t> </a:t>
            </a:r>
            <a:r>
              <a:rPr lang="en-US" dirty="0" err="1"/>
              <a:t>anname</a:t>
            </a:r>
            <a:r>
              <a:rPr lang="en-US" dirty="0"/>
              <a:t> </a:t>
            </a:r>
            <a:r>
              <a:rPr lang="en-US" dirty="0" err="1"/>
              <a:t>ette</a:t>
            </a:r>
            <a:r>
              <a:rPr lang="en-US" dirty="0"/>
              <a:t> </a:t>
            </a:r>
            <a:r>
              <a:rPr lang="en-US" dirty="0" err="1"/>
              <a:t>kuupäevad</a:t>
            </a:r>
            <a:r>
              <a:rPr lang="en-US" dirty="0"/>
              <a:t>, </a:t>
            </a:r>
            <a:r>
              <a:rPr lang="en-US" dirty="0" err="1"/>
              <a:t>saadud</a:t>
            </a:r>
            <a:r>
              <a:rPr lang="en-US" dirty="0"/>
              <a:t> </a:t>
            </a:r>
            <a:r>
              <a:rPr lang="en-US" dirty="0" err="1"/>
              <a:t>vastusest</a:t>
            </a:r>
            <a:r>
              <a:rPr lang="en-US" dirty="0"/>
              <a:t> </a:t>
            </a:r>
            <a:r>
              <a:rPr lang="en-US" dirty="0" err="1"/>
              <a:t>filtreerime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Eesti</a:t>
            </a:r>
            <a:r>
              <a:rPr lang="en-US" dirty="0"/>
              <a:t> </a:t>
            </a:r>
            <a:r>
              <a:rPr lang="en-US" dirty="0" err="1"/>
              <a:t>hinnad</a:t>
            </a:r>
            <a:r>
              <a:rPr lang="en-US" dirty="0"/>
              <a:t>. </a:t>
            </a:r>
            <a:endParaRPr lang="et-EE" dirty="0"/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dirty="0"/>
              <a:t>Json-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sisuliselt</a:t>
            </a:r>
            <a:r>
              <a:rPr lang="en-US" dirty="0"/>
              <a:t> </a:t>
            </a:r>
            <a:r>
              <a:rPr lang="en-US" dirty="0" err="1"/>
              <a:t>järjend</a:t>
            </a:r>
            <a:r>
              <a:rPr lang="en-US" dirty="0"/>
              <a:t>, </a:t>
            </a:r>
            <a:r>
              <a:rPr lang="en-US" dirty="0" err="1"/>
              <a:t>mille</a:t>
            </a:r>
            <a:r>
              <a:rPr lang="en-US" dirty="0"/>
              <a:t> </a:t>
            </a:r>
            <a:r>
              <a:rPr lang="en-US" dirty="0" err="1"/>
              <a:t>elementideks</a:t>
            </a:r>
            <a:r>
              <a:rPr lang="en-US" dirty="0"/>
              <a:t> on </a:t>
            </a:r>
            <a:r>
              <a:rPr lang="en-US" dirty="0" err="1"/>
              <a:t>sõnastikud</a:t>
            </a:r>
            <a:r>
              <a:rPr lang="en-US" dirty="0"/>
              <a:t> </a:t>
            </a:r>
            <a:r>
              <a:rPr lang="en-US" dirty="0" err="1"/>
              <a:t>iga</a:t>
            </a:r>
            <a:r>
              <a:rPr lang="en-US" dirty="0"/>
              <a:t> </a:t>
            </a:r>
            <a:r>
              <a:rPr lang="en-US" dirty="0" err="1"/>
              <a:t>tunni</a:t>
            </a:r>
            <a:r>
              <a:rPr lang="en-US" dirty="0"/>
              <a:t> </a:t>
            </a:r>
            <a:r>
              <a:rPr lang="en-US" dirty="0" err="1"/>
              <a:t>kohta</a:t>
            </a:r>
            <a:r>
              <a:rPr lang="en-US" dirty="0"/>
              <a:t> </a:t>
            </a:r>
            <a:r>
              <a:rPr lang="en-US" dirty="0" err="1"/>
              <a:t>hinnainfo</a:t>
            </a:r>
            <a:r>
              <a:rPr lang="en-US" dirty="0"/>
              <a:t> ja </a:t>
            </a:r>
            <a:r>
              <a:rPr lang="en-US" dirty="0" err="1"/>
              <a:t>timestampiga</a:t>
            </a:r>
            <a:r>
              <a:rPr lang="en-US" dirty="0"/>
              <a:t>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Teeme</a:t>
            </a:r>
            <a:r>
              <a:rPr lang="en-US" dirty="0"/>
              <a:t> </a:t>
            </a:r>
            <a:r>
              <a:rPr lang="en-US" dirty="0" err="1"/>
              <a:t>timestampi</a:t>
            </a:r>
            <a:r>
              <a:rPr lang="en-US" dirty="0"/>
              <a:t> </a:t>
            </a:r>
            <a:r>
              <a:rPr lang="en-US" dirty="0" err="1"/>
              <a:t>inimlikult</a:t>
            </a:r>
            <a:r>
              <a:rPr lang="en-US" dirty="0"/>
              <a:t> </a:t>
            </a:r>
            <a:r>
              <a:rPr lang="en-US" dirty="0" err="1"/>
              <a:t>loetavaks</a:t>
            </a:r>
            <a:r>
              <a:rPr lang="en-US" dirty="0"/>
              <a:t>, </a:t>
            </a:r>
            <a:r>
              <a:rPr lang="en-US" dirty="0" err="1"/>
              <a:t>ehk</a:t>
            </a:r>
            <a:r>
              <a:rPr lang="en-US" dirty="0"/>
              <a:t> </a:t>
            </a:r>
            <a:r>
              <a:rPr lang="en-US" dirty="0" err="1"/>
              <a:t>lisame</a:t>
            </a:r>
            <a:r>
              <a:rPr lang="en-US" dirty="0"/>
              <a:t> </a:t>
            </a:r>
            <a:r>
              <a:rPr lang="en-US" dirty="0" err="1"/>
              <a:t>kuupäeva</a:t>
            </a:r>
            <a:r>
              <a:rPr lang="en-US" dirty="0"/>
              <a:t> </a:t>
            </a:r>
            <a:r>
              <a:rPr lang="en-US" dirty="0" err="1"/>
              <a:t>võtme</a:t>
            </a:r>
            <a:r>
              <a:rPr lang="en-US" dirty="0"/>
              <a:t> „date“ ja </a:t>
            </a:r>
            <a:r>
              <a:rPr lang="en-US" dirty="0" err="1"/>
              <a:t>tunni</a:t>
            </a:r>
            <a:r>
              <a:rPr lang="en-US" dirty="0"/>
              <a:t> </a:t>
            </a:r>
            <a:r>
              <a:rPr lang="en-US" dirty="0" err="1"/>
              <a:t>võtme</a:t>
            </a:r>
            <a:r>
              <a:rPr lang="en-US" dirty="0"/>
              <a:t> „hour“.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Leiame</a:t>
            </a:r>
            <a:r>
              <a:rPr lang="en-US" dirty="0"/>
              <a:t> 3 </a:t>
            </a:r>
            <a:r>
              <a:rPr lang="en-US" dirty="0" err="1"/>
              <a:t>kõige</a:t>
            </a:r>
            <a:r>
              <a:rPr lang="en-US" dirty="0"/>
              <a:t> </a:t>
            </a:r>
            <a:r>
              <a:rPr lang="en-US" dirty="0" err="1"/>
              <a:t>kõrgema</a:t>
            </a:r>
            <a:r>
              <a:rPr lang="en-US" dirty="0"/>
              <a:t> </a:t>
            </a:r>
            <a:r>
              <a:rPr lang="en-US" dirty="0" err="1"/>
              <a:t>elektrihinnaga</a:t>
            </a:r>
            <a:r>
              <a:rPr lang="en-US" dirty="0"/>
              <a:t> </a:t>
            </a:r>
            <a:r>
              <a:rPr lang="en-US" dirty="0" err="1"/>
              <a:t>tundi</a:t>
            </a:r>
            <a:r>
              <a:rPr lang="en-US" dirty="0"/>
              <a:t>. </a:t>
            </a:r>
            <a:r>
              <a:rPr lang="en-US" dirty="0" err="1"/>
              <a:t>Lisame</a:t>
            </a:r>
            <a:r>
              <a:rPr lang="en-US" dirty="0"/>
              <a:t> </a:t>
            </a:r>
            <a:r>
              <a:rPr lang="en-US" dirty="0" err="1"/>
              <a:t>vastavad</a:t>
            </a:r>
            <a:r>
              <a:rPr lang="en-US" dirty="0"/>
              <a:t> </a:t>
            </a:r>
            <a:r>
              <a:rPr lang="en-US" dirty="0" err="1"/>
              <a:t>võtmed</a:t>
            </a:r>
            <a:r>
              <a:rPr lang="en-US" dirty="0"/>
              <a:t> ka </a:t>
            </a:r>
            <a:r>
              <a:rPr lang="en-US" dirty="0" err="1"/>
              <a:t>sõnastikku</a:t>
            </a:r>
            <a:r>
              <a:rPr lang="en-US" dirty="0"/>
              <a:t>: top_1, top_2 ja top_3 ja </a:t>
            </a:r>
            <a:r>
              <a:rPr lang="en-US" dirty="0" err="1"/>
              <a:t>anname</a:t>
            </a:r>
            <a:r>
              <a:rPr lang="en-US" dirty="0"/>
              <a:t> </a:t>
            </a:r>
            <a:r>
              <a:rPr lang="en-US" dirty="0" err="1"/>
              <a:t>neile</a:t>
            </a:r>
            <a:r>
              <a:rPr lang="en-US" dirty="0"/>
              <a:t> </a:t>
            </a:r>
            <a:r>
              <a:rPr lang="en-US" i="1" dirty="0" err="1"/>
              <a:t>boolean</a:t>
            </a:r>
            <a:r>
              <a:rPr lang="en-US" dirty="0"/>
              <a:t> </a:t>
            </a:r>
            <a:r>
              <a:rPr lang="en-US" dirty="0" err="1"/>
              <a:t>väärtused</a:t>
            </a:r>
            <a:r>
              <a:rPr lang="en-US" dirty="0"/>
              <a:t> True/False. 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A8885-75D1-4FEF-9FDA-E711DF404B08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17145">
              <a:lnSpc>
                <a:spcPct val="90000"/>
              </a:lnSpc>
              <a:spcAft>
                <a:spcPts val="905"/>
              </a:spcAft>
            </a:pPr>
            <a:r>
              <a:rPr lang="en-US" sz="1600" b="1" dirty="0" err="1"/>
              <a:t>Edasi</a:t>
            </a:r>
            <a:r>
              <a:rPr lang="et-EE" sz="1600" b="1" dirty="0"/>
              <a:t>…</a:t>
            </a:r>
          </a:p>
          <a:p>
            <a:pPr marL="63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t-EE" sz="1600" dirty="0"/>
              <a:t>T</a:t>
            </a:r>
            <a:r>
              <a:rPr lang="en-US" sz="1600" dirty="0" err="1"/>
              <a:t>alletame</a:t>
            </a:r>
            <a:r>
              <a:rPr lang="en-US" sz="1600" dirty="0"/>
              <a:t> </a:t>
            </a:r>
            <a:r>
              <a:rPr lang="en-US" sz="1600" dirty="0" err="1"/>
              <a:t>saadud</a:t>
            </a:r>
            <a:r>
              <a:rPr lang="en-US" sz="1600" dirty="0"/>
              <a:t> </a:t>
            </a:r>
            <a:r>
              <a:rPr lang="en-US" sz="1600" dirty="0" err="1"/>
              <a:t>andmed</a:t>
            </a:r>
            <a:r>
              <a:rPr lang="en-US" sz="1600" dirty="0"/>
              <a:t> </a:t>
            </a:r>
            <a:r>
              <a:rPr lang="en-US" sz="1600" dirty="0" err="1"/>
              <a:t>failis</a:t>
            </a:r>
            <a:r>
              <a:rPr lang="en-US" sz="1600" dirty="0"/>
              <a:t>. </a:t>
            </a:r>
            <a:r>
              <a:rPr lang="en-US" sz="1600" dirty="0" err="1"/>
              <a:t>Iga</a:t>
            </a:r>
            <a:r>
              <a:rPr lang="en-US" sz="1600" dirty="0"/>
              <a:t> </a:t>
            </a:r>
            <a:r>
              <a:rPr lang="en-US" sz="1600" dirty="0" err="1"/>
              <a:t>kord</a:t>
            </a:r>
            <a:r>
              <a:rPr lang="en-US" sz="1600" dirty="0"/>
              <a:t>, </a:t>
            </a:r>
            <a:r>
              <a:rPr lang="en-US" sz="1600" dirty="0" err="1"/>
              <a:t>kui</a:t>
            </a:r>
            <a:r>
              <a:rPr lang="en-US" sz="1600" dirty="0"/>
              <a:t> </a:t>
            </a:r>
            <a:r>
              <a:rPr lang="en-US" sz="1600" dirty="0" err="1"/>
              <a:t>küsime</a:t>
            </a:r>
            <a:r>
              <a:rPr lang="en-US" sz="1600" dirty="0"/>
              <a:t> API-</a:t>
            </a:r>
            <a:r>
              <a:rPr lang="en-US" sz="1600" dirty="0" err="1"/>
              <a:t>ga</a:t>
            </a:r>
            <a:r>
              <a:rPr lang="en-US" sz="1600" dirty="0"/>
              <a:t> </a:t>
            </a:r>
            <a:r>
              <a:rPr lang="en-US" sz="1600" dirty="0" err="1"/>
              <a:t>uusi</a:t>
            </a:r>
            <a:r>
              <a:rPr lang="en-US" sz="1600" dirty="0"/>
              <a:t> </a:t>
            </a:r>
            <a:r>
              <a:rPr lang="en-US" sz="1600" dirty="0" err="1"/>
              <a:t>andmeid</a:t>
            </a:r>
            <a:r>
              <a:rPr lang="en-US" sz="1600" dirty="0"/>
              <a:t>, </a:t>
            </a:r>
            <a:r>
              <a:rPr lang="en-US" sz="1600" dirty="0" err="1"/>
              <a:t>võtame</a:t>
            </a:r>
            <a:r>
              <a:rPr lang="en-US" sz="1600" dirty="0"/>
              <a:t> </a:t>
            </a:r>
            <a:r>
              <a:rPr lang="en-US" sz="1600" dirty="0" err="1"/>
              <a:t>aluseks</a:t>
            </a:r>
            <a:r>
              <a:rPr lang="en-US" sz="1600" dirty="0"/>
              <a:t> </a:t>
            </a:r>
            <a:r>
              <a:rPr lang="en-US" sz="1600" dirty="0" err="1"/>
              <a:t>vanad</a:t>
            </a:r>
            <a:r>
              <a:rPr lang="en-US" sz="1600" dirty="0"/>
              <a:t> </a:t>
            </a:r>
            <a:r>
              <a:rPr lang="en-US" sz="1600" dirty="0" err="1"/>
              <a:t>andmed</a:t>
            </a:r>
            <a:r>
              <a:rPr lang="en-US" sz="1600" dirty="0"/>
              <a:t>, </a:t>
            </a:r>
            <a:r>
              <a:rPr lang="en-US" sz="1600" dirty="0" err="1"/>
              <a:t>võrdleme</a:t>
            </a:r>
            <a:r>
              <a:rPr lang="en-US" sz="1600" dirty="0"/>
              <a:t>, kas on </a:t>
            </a:r>
            <a:r>
              <a:rPr lang="en-US" sz="1600" dirty="0" err="1"/>
              <a:t>tulnud</a:t>
            </a:r>
            <a:r>
              <a:rPr lang="en-US" sz="1600" dirty="0"/>
              <a:t> </a:t>
            </a:r>
            <a:r>
              <a:rPr lang="en-US" sz="1600" dirty="0" err="1"/>
              <a:t>uusi</a:t>
            </a:r>
            <a:r>
              <a:rPr lang="en-US" sz="1600" dirty="0"/>
              <a:t> </a:t>
            </a:r>
            <a:r>
              <a:rPr lang="en-US" sz="1600" dirty="0" err="1"/>
              <a:t>hindu</a:t>
            </a:r>
            <a:r>
              <a:rPr lang="en-US" sz="1600" dirty="0"/>
              <a:t>, </a:t>
            </a:r>
            <a:r>
              <a:rPr lang="en-US" sz="1600" dirty="0" err="1"/>
              <a:t>lisame</a:t>
            </a:r>
            <a:r>
              <a:rPr lang="en-US" sz="1600" dirty="0"/>
              <a:t> </a:t>
            </a:r>
            <a:r>
              <a:rPr lang="en-US" sz="1600" dirty="0" err="1"/>
              <a:t>uued</a:t>
            </a:r>
            <a:r>
              <a:rPr lang="en-US" sz="1600" dirty="0"/>
              <a:t> </a:t>
            </a:r>
            <a:r>
              <a:rPr lang="en-US" sz="1600" dirty="0" err="1"/>
              <a:t>hinnad</a:t>
            </a:r>
            <a:r>
              <a:rPr lang="en-US" sz="1600" dirty="0"/>
              <a:t>, </a:t>
            </a:r>
            <a:r>
              <a:rPr lang="en-US" sz="1600" dirty="0" err="1"/>
              <a:t>kustutame</a:t>
            </a:r>
            <a:r>
              <a:rPr lang="en-US" sz="1600" dirty="0"/>
              <a:t> </a:t>
            </a:r>
            <a:r>
              <a:rPr lang="en-US" sz="1600" dirty="0" err="1"/>
              <a:t>aegunud</a:t>
            </a:r>
            <a:r>
              <a:rPr lang="en-US" sz="1600" dirty="0"/>
              <a:t> info ja </a:t>
            </a:r>
            <a:r>
              <a:rPr lang="en-US" sz="1600" dirty="0" err="1"/>
              <a:t>kirjutame</a:t>
            </a:r>
            <a:r>
              <a:rPr lang="en-US" sz="1600" dirty="0"/>
              <a:t> </a:t>
            </a:r>
            <a:r>
              <a:rPr lang="en-US" sz="1600" dirty="0" err="1"/>
              <a:t>faili</a:t>
            </a:r>
            <a:r>
              <a:rPr lang="en-US" sz="1600" dirty="0"/>
              <a:t> </a:t>
            </a:r>
            <a:r>
              <a:rPr lang="en-US" sz="1600" dirty="0" err="1"/>
              <a:t>sisu</a:t>
            </a:r>
            <a:r>
              <a:rPr lang="en-US" sz="1600" dirty="0"/>
              <a:t> </a:t>
            </a:r>
            <a:r>
              <a:rPr lang="en-US" sz="1600" dirty="0" err="1"/>
              <a:t>üle</a:t>
            </a:r>
            <a:r>
              <a:rPr lang="en-US" sz="1600" dirty="0"/>
              <a:t>. </a:t>
            </a:r>
          </a:p>
          <a:p>
            <a:pPr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Meil</a:t>
            </a:r>
            <a:r>
              <a:rPr lang="en-US" sz="1600" dirty="0"/>
              <a:t> on </a:t>
            </a:r>
            <a:r>
              <a:rPr lang="en-US" sz="1600" dirty="0" err="1"/>
              <a:t>nüüd</a:t>
            </a:r>
            <a:r>
              <a:rPr lang="en-US" sz="1600" dirty="0"/>
              <a:t> </a:t>
            </a:r>
            <a:r>
              <a:rPr lang="en-US" sz="1600" dirty="0" err="1"/>
              <a:t>kenasti</a:t>
            </a:r>
            <a:r>
              <a:rPr lang="en-US" sz="1600" dirty="0"/>
              <a:t> </a:t>
            </a:r>
            <a:r>
              <a:rPr lang="en-US" sz="1600" dirty="0" err="1"/>
              <a:t>loetav</a:t>
            </a:r>
            <a:r>
              <a:rPr lang="en-US" sz="1600" dirty="0"/>
              <a:t>, </a:t>
            </a:r>
            <a:r>
              <a:rPr lang="et-EE" sz="1600" dirty="0"/>
              <a:t>automaatselt </a:t>
            </a:r>
            <a:r>
              <a:rPr lang="en-US" sz="1600" dirty="0" err="1"/>
              <a:t>uuenev</a:t>
            </a:r>
            <a:r>
              <a:rPr lang="en-US" sz="1600" dirty="0"/>
              <a:t> fail</a:t>
            </a:r>
            <a:r>
              <a:rPr lang="et-EE" sz="1600" dirty="0"/>
              <a:t> maindata.txt</a:t>
            </a:r>
            <a:r>
              <a:rPr lang="en-US" sz="1600" dirty="0"/>
              <a:t>, </a:t>
            </a:r>
            <a:r>
              <a:rPr lang="en-US" sz="1600" dirty="0" err="1"/>
              <a:t>mille</a:t>
            </a:r>
            <a:r>
              <a:rPr lang="en-US" sz="1600" dirty="0"/>
              <a:t> </a:t>
            </a:r>
            <a:r>
              <a:rPr lang="en-US" sz="1600" dirty="0" err="1"/>
              <a:t>poole</a:t>
            </a:r>
            <a:r>
              <a:rPr lang="en-US" sz="1600" dirty="0"/>
              <a:t> </a:t>
            </a:r>
            <a:r>
              <a:rPr lang="en-US" sz="1600" dirty="0" err="1"/>
              <a:t>teised</a:t>
            </a:r>
            <a:r>
              <a:rPr lang="en-US" sz="1600" dirty="0"/>
              <a:t> </a:t>
            </a:r>
            <a:r>
              <a:rPr lang="en-US" sz="1600" dirty="0" err="1"/>
              <a:t>programmid</a:t>
            </a:r>
            <a:r>
              <a:rPr lang="en-US" sz="1600" dirty="0"/>
              <a:t>, mis </a:t>
            </a:r>
            <a:r>
              <a:rPr lang="en-US" sz="1600" dirty="0" err="1"/>
              <a:t>juhivad</a:t>
            </a:r>
            <a:r>
              <a:rPr lang="en-US" sz="1600" dirty="0"/>
              <a:t> </a:t>
            </a:r>
            <a:r>
              <a:rPr lang="en-US" sz="1600" dirty="0" err="1"/>
              <a:t>mingeid</a:t>
            </a:r>
            <a:r>
              <a:rPr lang="en-US" sz="1600" dirty="0"/>
              <a:t> </a:t>
            </a:r>
            <a:r>
              <a:rPr lang="en-US" sz="1600" dirty="0" err="1"/>
              <a:t>konkreetseid</a:t>
            </a:r>
            <a:r>
              <a:rPr lang="en-US" sz="1600" dirty="0"/>
              <a:t> </a:t>
            </a:r>
            <a:r>
              <a:rPr lang="en-US" sz="1600" dirty="0" err="1"/>
              <a:t>seadmeid</a:t>
            </a:r>
            <a:r>
              <a:rPr lang="en-US" sz="1600" dirty="0"/>
              <a:t>, </a:t>
            </a:r>
            <a:r>
              <a:rPr lang="en-US" sz="1600" dirty="0" err="1"/>
              <a:t>saavad</a:t>
            </a:r>
            <a:r>
              <a:rPr lang="en-US" sz="1600" dirty="0"/>
              <a:t> </a:t>
            </a:r>
            <a:r>
              <a:rPr lang="en-US" sz="1600" dirty="0" err="1"/>
              <a:t>pöörduda</a:t>
            </a:r>
            <a:r>
              <a:rPr lang="en-US" sz="1600" dirty="0"/>
              <a:t>.</a:t>
            </a:r>
          </a:p>
          <a:p>
            <a:pPr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Näiteks</a:t>
            </a:r>
            <a:r>
              <a:rPr lang="en-US" sz="1600" dirty="0"/>
              <a:t> </a:t>
            </a:r>
            <a:r>
              <a:rPr lang="en-US" sz="1600" dirty="0" err="1"/>
              <a:t>soojuspumba</a:t>
            </a:r>
            <a:r>
              <a:rPr lang="en-US" sz="1600" dirty="0"/>
              <a:t> </a:t>
            </a:r>
            <a:r>
              <a:rPr lang="en-US" sz="1600" dirty="0" err="1"/>
              <a:t>tööd</a:t>
            </a:r>
            <a:r>
              <a:rPr lang="en-US" sz="1600" dirty="0"/>
              <a:t> </a:t>
            </a:r>
            <a:r>
              <a:rPr lang="en-US" sz="1600" dirty="0" err="1"/>
              <a:t>juhib</a:t>
            </a:r>
            <a:r>
              <a:rPr lang="en-US" sz="1600" dirty="0"/>
              <a:t> </a:t>
            </a:r>
            <a:r>
              <a:rPr lang="en-US" sz="1600" dirty="0" err="1"/>
              <a:t>programm</a:t>
            </a:r>
            <a:r>
              <a:rPr lang="en-US" sz="1600" dirty="0"/>
              <a:t> soojuspump.py:</a:t>
            </a:r>
          </a:p>
          <a:p>
            <a:pPr marL="57150" marR="17145">
              <a:lnSpc>
                <a:spcPct val="90000"/>
              </a:lnSpc>
              <a:spcAft>
                <a:spcPts val="905"/>
              </a:spcAft>
            </a:pPr>
            <a:r>
              <a:rPr lang="et-EE" sz="1600" dirty="0"/>
              <a:t>- </a:t>
            </a:r>
            <a:r>
              <a:rPr lang="en-US" sz="1600" dirty="0" err="1"/>
              <a:t>Jälgib</a:t>
            </a:r>
            <a:r>
              <a:rPr lang="en-US" sz="1600" dirty="0"/>
              <a:t> </a:t>
            </a:r>
            <a:r>
              <a:rPr lang="en-US" sz="1600" dirty="0" err="1"/>
              <a:t>andmefaili</a:t>
            </a:r>
            <a:r>
              <a:rPr lang="en-US" sz="1600" dirty="0"/>
              <a:t> </a:t>
            </a:r>
            <a:r>
              <a:rPr lang="en-US" sz="1600" dirty="0" err="1"/>
              <a:t>iga</a:t>
            </a:r>
            <a:r>
              <a:rPr lang="en-US" sz="1600" dirty="0"/>
              <a:t> 5 min </a:t>
            </a:r>
            <a:r>
              <a:rPr lang="en-US" sz="1600" dirty="0" err="1"/>
              <a:t>tagant</a:t>
            </a:r>
            <a:r>
              <a:rPr lang="en-US" sz="1600" dirty="0"/>
              <a:t>;</a:t>
            </a:r>
          </a:p>
          <a:p>
            <a:pPr marL="57150" marR="17145">
              <a:lnSpc>
                <a:spcPct val="90000"/>
              </a:lnSpc>
              <a:spcAft>
                <a:spcPts val="905"/>
              </a:spcAft>
            </a:pPr>
            <a:r>
              <a:rPr lang="et-EE" sz="1600" dirty="0"/>
              <a:t>- </a:t>
            </a:r>
            <a:r>
              <a:rPr lang="en-US" sz="1600" dirty="0" err="1"/>
              <a:t>Kui</a:t>
            </a:r>
            <a:r>
              <a:rPr lang="en-US" sz="1600" dirty="0"/>
              <a:t> </a:t>
            </a:r>
            <a:r>
              <a:rPr lang="en-US" sz="1600" dirty="0" err="1"/>
              <a:t>võti</a:t>
            </a:r>
            <a:r>
              <a:rPr lang="en-US" sz="1600" dirty="0"/>
              <a:t> top_3 on False, </a:t>
            </a:r>
            <a:r>
              <a:rPr lang="en-US" sz="1600" dirty="0" err="1"/>
              <a:t>lülitab</a:t>
            </a:r>
            <a:r>
              <a:rPr lang="en-US" sz="1600" dirty="0"/>
              <a:t> </a:t>
            </a:r>
            <a:r>
              <a:rPr lang="en-US" sz="1600" dirty="0" err="1"/>
              <a:t>soojuspumba</a:t>
            </a:r>
            <a:r>
              <a:rPr lang="en-US" sz="1600" dirty="0"/>
              <a:t> </a:t>
            </a:r>
            <a:r>
              <a:rPr lang="en-US" sz="1600" dirty="0" err="1"/>
              <a:t>välja</a:t>
            </a:r>
            <a:r>
              <a:rPr lang="en-US" sz="1600" dirty="0"/>
              <a:t>.</a:t>
            </a:r>
            <a:r>
              <a:rPr lang="et-EE" sz="1600" dirty="0"/>
              <a:t> Võti top_3 on False kolmel kõrgeima hinnaga tunnil. 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39A63-548B-4D5E-A40A-7C84BBE4D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00AD6-1F38-4B2D-B6B9-548F9251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3" y="0"/>
            <a:ext cx="1003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1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A8885-75D1-4FEF-9FDA-E711DF404B08}"/>
              </a:ext>
            </a:extLst>
          </p:cNvPr>
          <p:cNvSpPr txBox="1"/>
          <p:nvPr/>
        </p:nvSpPr>
        <p:spPr>
          <a:xfrm>
            <a:off x="590719" y="2463035"/>
            <a:ext cx="5203358" cy="3847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63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Koodist</a:t>
            </a:r>
            <a:r>
              <a:rPr lang="en-US" sz="1700" b="1" dirty="0"/>
              <a:t>, </a:t>
            </a:r>
            <a:r>
              <a:rPr lang="en-US" sz="1700" b="1" dirty="0" err="1"/>
              <a:t>projektist</a:t>
            </a:r>
            <a:r>
              <a:rPr lang="en-US" sz="1700" b="1" dirty="0"/>
              <a:t> ja </a:t>
            </a:r>
            <a:r>
              <a:rPr lang="en-US" sz="1700" b="1" dirty="0" err="1"/>
              <a:t>tulevikust</a:t>
            </a:r>
            <a:r>
              <a:rPr lang="en-US" sz="1700" b="1" dirty="0"/>
              <a:t>...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Kõik</a:t>
            </a:r>
            <a:r>
              <a:rPr lang="en-US" sz="1700" dirty="0"/>
              <a:t> </a:t>
            </a:r>
            <a:r>
              <a:rPr lang="en-US" sz="1700" dirty="0" err="1"/>
              <a:t>kood</a:t>
            </a:r>
            <a:r>
              <a:rPr lang="en-US" sz="1700" dirty="0"/>
              <a:t> </a:t>
            </a:r>
            <a:r>
              <a:rPr lang="en-US" sz="1700" dirty="0" err="1"/>
              <a:t>töötab</a:t>
            </a:r>
            <a:r>
              <a:rPr lang="en-US" sz="1700" dirty="0"/>
              <a:t> </a:t>
            </a:r>
            <a:r>
              <a:rPr lang="en-US" sz="1700" dirty="0" err="1"/>
              <a:t>autonoomselt</a:t>
            </a:r>
            <a:r>
              <a:rPr lang="en-US" sz="1700" dirty="0"/>
              <a:t>. </a:t>
            </a:r>
            <a:r>
              <a:rPr lang="en-US" sz="1700" dirty="0" err="1"/>
              <a:t>Voolu</a:t>
            </a:r>
            <a:r>
              <a:rPr lang="en-US" sz="1700" dirty="0"/>
              <a:t> </a:t>
            </a:r>
            <a:r>
              <a:rPr lang="en-US" sz="1700" dirty="0" err="1"/>
              <a:t>katkemisel</a:t>
            </a:r>
            <a:r>
              <a:rPr lang="en-US" sz="1700" dirty="0"/>
              <a:t>, </a:t>
            </a:r>
            <a:r>
              <a:rPr lang="en-US" sz="1700" dirty="0" err="1"/>
              <a:t>internetiühenduse</a:t>
            </a:r>
            <a:r>
              <a:rPr lang="en-US" sz="1700" dirty="0"/>
              <a:t> </a:t>
            </a:r>
            <a:r>
              <a:rPr lang="en-US" sz="1700" dirty="0" err="1"/>
              <a:t>puudumisel</a:t>
            </a:r>
            <a:r>
              <a:rPr lang="en-US" sz="1700" dirty="0"/>
              <a:t>, </a:t>
            </a:r>
            <a:r>
              <a:rPr lang="en-US" sz="1700" dirty="0" err="1"/>
              <a:t>faili</a:t>
            </a:r>
            <a:r>
              <a:rPr lang="en-US" sz="1700" dirty="0"/>
              <a:t> </a:t>
            </a:r>
            <a:r>
              <a:rPr lang="en-US" sz="1700" dirty="0" err="1"/>
              <a:t>puudumisel</a:t>
            </a:r>
            <a:r>
              <a:rPr lang="en-US" sz="1700" dirty="0"/>
              <a:t> </a:t>
            </a:r>
            <a:r>
              <a:rPr lang="en-US" sz="1700" dirty="0" err="1"/>
              <a:t>ei</a:t>
            </a:r>
            <a:r>
              <a:rPr lang="en-US" sz="1700" dirty="0"/>
              <a:t> </a:t>
            </a:r>
            <a:r>
              <a:rPr lang="en-US" sz="1700" dirty="0" err="1"/>
              <a:t>juhtu</a:t>
            </a:r>
            <a:r>
              <a:rPr lang="en-US" sz="1700" dirty="0"/>
              <a:t> </a:t>
            </a:r>
            <a:r>
              <a:rPr lang="en-US" sz="1700" dirty="0" err="1"/>
              <a:t>midagi</a:t>
            </a:r>
            <a:r>
              <a:rPr lang="en-US" sz="1700" dirty="0"/>
              <a:t>, mis </a:t>
            </a:r>
            <a:r>
              <a:rPr lang="en-US" sz="1700" dirty="0" err="1"/>
              <a:t>nõuaks</a:t>
            </a:r>
            <a:r>
              <a:rPr lang="en-US" sz="1700" dirty="0"/>
              <a:t> </a:t>
            </a:r>
            <a:r>
              <a:rPr lang="et-EE" sz="1700" dirty="0"/>
              <a:t>inimese </a:t>
            </a:r>
            <a:r>
              <a:rPr lang="en-US" sz="1700" dirty="0" err="1"/>
              <a:t>sekkumist</a:t>
            </a:r>
            <a:r>
              <a:rPr lang="en-US" sz="1700" dirty="0"/>
              <a:t>. 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Reaalses</a:t>
            </a:r>
            <a:r>
              <a:rPr lang="en-US" sz="1700" dirty="0"/>
              <a:t> </a:t>
            </a:r>
            <a:r>
              <a:rPr lang="en-US" sz="1700" dirty="0" err="1"/>
              <a:t>maailmas</a:t>
            </a:r>
            <a:r>
              <a:rPr lang="en-US" sz="1700" dirty="0"/>
              <a:t> on </a:t>
            </a:r>
            <a:r>
              <a:rPr lang="en-US" sz="1700" dirty="0" err="1"/>
              <a:t>kasutatud</a:t>
            </a:r>
            <a:r>
              <a:rPr lang="en-US" sz="1700" dirty="0"/>
              <a:t> Raspberry Pi </a:t>
            </a:r>
            <a:r>
              <a:rPr lang="en-US" sz="1700" dirty="0" err="1"/>
              <a:t>miniarvutit</a:t>
            </a:r>
            <a:r>
              <a:rPr lang="en-US" sz="1700" dirty="0"/>
              <a:t>, mis </a:t>
            </a:r>
            <a:r>
              <a:rPr lang="en-US" sz="1700" dirty="0" err="1"/>
              <a:t>lülitab</a:t>
            </a:r>
            <a:r>
              <a:rPr lang="en-US" sz="1700" dirty="0"/>
              <a:t> </a:t>
            </a:r>
            <a:r>
              <a:rPr lang="en-US" sz="1700" dirty="0" err="1"/>
              <a:t>seadmeid</a:t>
            </a:r>
            <a:r>
              <a:rPr lang="en-US" sz="1700" dirty="0"/>
              <a:t> </a:t>
            </a:r>
            <a:r>
              <a:rPr lang="en-US" sz="1700" dirty="0" err="1"/>
              <a:t>sisse</a:t>
            </a:r>
            <a:r>
              <a:rPr lang="en-US" sz="1700" dirty="0"/>
              <a:t>  - </a:t>
            </a:r>
            <a:r>
              <a:rPr lang="en-US" sz="1700" dirty="0" err="1"/>
              <a:t>välja</a:t>
            </a:r>
            <a:r>
              <a:rPr lang="en-US" sz="1700" dirty="0"/>
              <a:t> GPIO pin-ide </a:t>
            </a:r>
            <a:r>
              <a:rPr lang="en-US" sz="1700" dirty="0" err="1"/>
              <a:t>abil</a:t>
            </a:r>
            <a:r>
              <a:rPr lang="et-EE" sz="1700" dirty="0"/>
              <a:t>.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t-EE" sz="1700" dirty="0"/>
              <a:t>Minu projekti failid on saadaval </a:t>
            </a:r>
            <a:r>
              <a:rPr lang="et-EE" sz="1700" dirty="0" err="1"/>
              <a:t>GitHub-is</a:t>
            </a:r>
            <a:r>
              <a:rPr lang="et-EE" sz="1700" dirty="0"/>
              <a:t>: </a:t>
            </a:r>
          </a:p>
          <a:p>
            <a:pPr marL="57150" marR="17145">
              <a:lnSpc>
                <a:spcPct val="90000"/>
              </a:lnSpc>
              <a:spcAft>
                <a:spcPts val="905"/>
              </a:spcAft>
            </a:pPr>
            <a:r>
              <a:rPr lang="et-EE" sz="1700" dirty="0">
                <a:hlinkClick r:id="rId2"/>
              </a:rPr>
              <a:t>https://github.com/RaivoKasepuu/UTpythonProject.git</a:t>
            </a:r>
            <a:r>
              <a:rPr lang="et-EE" sz="1700" dirty="0"/>
              <a:t> 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Erinevaid</a:t>
            </a:r>
            <a:r>
              <a:rPr lang="en-US" sz="1700" dirty="0"/>
              <a:t> API-</a:t>
            </a:r>
            <a:r>
              <a:rPr lang="en-US" sz="1700" dirty="0" err="1"/>
              <a:t>sid</a:t>
            </a:r>
            <a:r>
              <a:rPr lang="en-US" sz="1700" dirty="0"/>
              <a:t> on </a:t>
            </a:r>
            <a:r>
              <a:rPr lang="en-US" sz="1700" dirty="0" err="1"/>
              <a:t>maailm</a:t>
            </a:r>
            <a:r>
              <a:rPr lang="en-US" sz="1700" dirty="0"/>
              <a:t> </a:t>
            </a:r>
            <a:r>
              <a:rPr lang="en-US" sz="1700" dirty="0" err="1"/>
              <a:t>täis</a:t>
            </a:r>
            <a:r>
              <a:rPr lang="en-US" sz="1700" dirty="0"/>
              <a:t>! </a:t>
            </a:r>
            <a:r>
              <a:rPr lang="en-US" sz="1700" dirty="0" err="1"/>
              <a:t>Oska</a:t>
            </a:r>
            <a:r>
              <a:rPr lang="en-US" sz="1700" dirty="0"/>
              <a:t> </a:t>
            </a:r>
            <a:r>
              <a:rPr lang="en-US" sz="1700" dirty="0" err="1"/>
              <a:t>vaid</a:t>
            </a:r>
            <a:r>
              <a:rPr lang="en-US" sz="1700" dirty="0"/>
              <a:t> </a:t>
            </a:r>
            <a:r>
              <a:rPr lang="en-US" sz="1700" dirty="0" err="1"/>
              <a:t>googeldada</a:t>
            </a:r>
            <a:r>
              <a:rPr lang="en-US" sz="1700" dirty="0"/>
              <a:t>! </a:t>
            </a:r>
            <a:endParaRPr lang="et-EE" sz="1700" dirty="0"/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Võib</a:t>
            </a:r>
            <a:r>
              <a:rPr lang="en-US" sz="1700" dirty="0"/>
              <a:t> </a:t>
            </a:r>
            <a:r>
              <a:rPr lang="en-US" sz="1700" dirty="0" err="1"/>
              <a:t>lisada</a:t>
            </a:r>
            <a:r>
              <a:rPr lang="en-US" sz="1700" dirty="0"/>
              <a:t> </a:t>
            </a:r>
            <a:r>
              <a:rPr lang="en-US" sz="1700" dirty="0" err="1"/>
              <a:t>näiteks</a:t>
            </a:r>
            <a:r>
              <a:rPr lang="en-US" sz="1700" dirty="0"/>
              <a:t> </a:t>
            </a:r>
            <a:r>
              <a:rPr lang="en-US" sz="1700" dirty="0" err="1"/>
              <a:t>kontrolleri</a:t>
            </a:r>
            <a:r>
              <a:rPr lang="en-US" sz="1700" dirty="0"/>
              <a:t> </a:t>
            </a:r>
            <a:r>
              <a:rPr lang="en-US" sz="1700" dirty="0" err="1"/>
              <a:t>funktsiooni</a:t>
            </a:r>
            <a:r>
              <a:rPr lang="en-US" sz="1700" dirty="0"/>
              <a:t>, mis </a:t>
            </a:r>
            <a:r>
              <a:rPr lang="en-US" sz="1700" dirty="0" err="1"/>
              <a:t>süütab</a:t>
            </a:r>
            <a:r>
              <a:rPr lang="en-US" sz="1700" dirty="0"/>
              <a:t> </a:t>
            </a:r>
            <a:r>
              <a:rPr lang="en-US" sz="1700" dirty="0" err="1"/>
              <a:t>õues</a:t>
            </a:r>
            <a:r>
              <a:rPr lang="en-US" sz="1700" dirty="0"/>
              <a:t> </a:t>
            </a:r>
            <a:r>
              <a:rPr lang="et-EE" sz="1700" dirty="0"/>
              <a:t>valgustuse</a:t>
            </a:r>
            <a:r>
              <a:rPr lang="en-US" sz="1700" dirty="0"/>
              <a:t>, </a:t>
            </a:r>
            <a:r>
              <a:rPr lang="en-US" sz="1700" dirty="0" err="1"/>
              <a:t>kui</a:t>
            </a:r>
            <a:r>
              <a:rPr lang="en-US" sz="1700" dirty="0"/>
              <a:t> </a:t>
            </a:r>
            <a:r>
              <a:rPr lang="en-US" sz="1700" dirty="0" err="1"/>
              <a:t>Sinu</a:t>
            </a:r>
            <a:r>
              <a:rPr lang="en-US" sz="1700" dirty="0"/>
              <a:t> </a:t>
            </a:r>
            <a:r>
              <a:rPr lang="en-US" sz="1700" dirty="0" err="1"/>
              <a:t>asukohas</a:t>
            </a:r>
            <a:r>
              <a:rPr lang="en-US" sz="1700" dirty="0"/>
              <a:t> on </a:t>
            </a:r>
            <a:r>
              <a:rPr lang="en-US" sz="1700" dirty="0" err="1"/>
              <a:t>Päike</a:t>
            </a:r>
            <a:r>
              <a:rPr lang="en-US" sz="1700" dirty="0"/>
              <a:t> </a:t>
            </a:r>
            <a:r>
              <a:rPr lang="en-US" sz="1700" dirty="0" err="1"/>
              <a:t>loojunud</a:t>
            </a:r>
            <a:r>
              <a:rPr lang="en-US" sz="1700" dirty="0"/>
              <a:t>: </a:t>
            </a:r>
            <a:endParaRPr lang="et-EE" sz="1700" dirty="0"/>
          </a:p>
          <a:p>
            <a:pPr marL="57150" marR="17145">
              <a:lnSpc>
                <a:spcPct val="90000"/>
              </a:lnSpc>
              <a:spcAft>
                <a:spcPts val="905"/>
              </a:spcAft>
            </a:pPr>
            <a:r>
              <a:rPr lang="en-US" sz="1700" dirty="0">
                <a:hlinkClick r:id="rId3"/>
              </a:rPr>
              <a:t>https://sunrise-sunset.org/api</a:t>
            </a:r>
            <a:r>
              <a:rPr lang="en-US" sz="1700" dirty="0"/>
              <a:t> </a:t>
            </a:r>
          </a:p>
          <a:p>
            <a:pPr marL="285750" marR="17145" indent="-228600">
              <a:lnSpc>
                <a:spcPct val="90000"/>
              </a:lnSpc>
              <a:spcAft>
                <a:spcPts val="905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85B398-16A5-4F2A-AC34-30B57CC1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78" y="1585732"/>
            <a:ext cx="5551924" cy="32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3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14032-FA0B-4E43-8171-F33771CA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t-EE" sz="8000"/>
              <a:t>Küsimused?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0B9D-4C7B-43CF-B28A-E75FA7BD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7CC98DDC9CCF4B87EBFDEEAEE6FB6B" ma:contentTypeVersion="7" ma:contentTypeDescription="Loo uus dokument" ma:contentTypeScope="" ma:versionID="ff61d44f3750a02885512cb92cd47973">
  <xsd:schema xmlns:xsd="http://www.w3.org/2001/XMLSchema" xmlns:xs="http://www.w3.org/2001/XMLSchema" xmlns:p="http://schemas.microsoft.com/office/2006/metadata/properties" xmlns:ns2="a0c6d56f-573e-4702-b83d-e19f6dd517a3" targetNamespace="http://schemas.microsoft.com/office/2006/metadata/properties" ma:root="true" ma:fieldsID="9dd64ec5de4683d252fcfd6721d4789e" ns2:_="">
    <xsd:import namespace="a0c6d56f-573e-4702-b83d-e19f6dd51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6d56f-573e-4702-b83d-e19f6dd51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EFDF7-6F3E-46E3-9C3B-797A48C8C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6d56f-573e-4702-b83d-e19f6dd51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3F5EDE-0C52-4FAE-A0A9-350A292112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0DF30F-4C24-45EE-B0E5-FC37434914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Homne elektrihind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Küsimused?</vt:lpstr>
      <vt:lpstr>Aitäh!  API-likke Jõule!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Homne elektrihind</dc:title>
  <dc:creator>Raivo Kasepuu</dc:creator>
  <cp:lastModifiedBy>Raivo Kasepuu</cp:lastModifiedBy>
  <cp:revision>5</cp:revision>
  <dcterms:created xsi:type="dcterms:W3CDTF">2020-12-16T11:18:17Z</dcterms:created>
  <dcterms:modified xsi:type="dcterms:W3CDTF">2020-12-16T12:06:59Z</dcterms:modified>
</cp:coreProperties>
</file>