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79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Griffiths" userId="1f6a23433a7eee13" providerId="LiveId" clId="{41490C42-8E01-40FB-A34A-DDC624D9FF19}"/>
    <pc:docChg chg="modSld">
      <pc:chgData name="Daniel Griffiths" userId="1f6a23433a7eee13" providerId="LiveId" clId="{41490C42-8E01-40FB-A34A-DDC624D9FF19}" dt="2023-09-19T11:25:22.467" v="6" actId="20577"/>
      <pc:docMkLst>
        <pc:docMk/>
      </pc:docMkLst>
      <pc:sldChg chg="modSp mod">
        <pc:chgData name="Daniel Griffiths" userId="1f6a23433a7eee13" providerId="LiveId" clId="{41490C42-8E01-40FB-A34A-DDC624D9FF19}" dt="2023-09-19T11:25:22.467" v="6" actId="20577"/>
        <pc:sldMkLst>
          <pc:docMk/>
          <pc:sldMk cId="1989152547" sldId="256"/>
        </pc:sldMkLst>
        <pc:spChg chg="mod">
          <ac:chgData name="Daniel Griffiths" userId="1f6a23433a7eee13" providerId="LiveId" clId="{41490C42-8E01-40FB-A34A-DDC624D9FF19}" dt="2023-09-19T11:25:16.572" v="0"/>
          <ac:spMkLst>
            <pc:docMk/>
            <pc:sldMk cId="1989152547" sldId="256"/>
            <ac:spMk id="2" creationId="{00000000-0000-0000-0000-000000000000}"/>
          </ac:spMkLst>
        </pc:spChg>
        <pc:spChg chg="mod">
          <ac:chgData name="Daniel Griffiths" userId="1f6a23433a7eee13" providerId="LiveId" clId="{41490C42-8E01-40FB-A34A-DDC624D9FF19}" dt="2023-09-19T11:25:22.467" v="6" actId="20577"/>
          <ac:spMkLst>
            <pc:docMk/>
            <pc:sldMk cId="1989152547"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9/19/2023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9/19/2023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Best practices</a:t>
            </a:r>
          </a:p>
        </p:txBody>
      </p:sp>
      <p:sp>
        <p:nvSpPr>
          <p:cNvPr id="3" name="Subtitle 2"/>
          <p:cNvSpPr>
            <a:spLocks noGrp="1"/>
          </p:cNvSpPr>
          <p:nvPr>
            <p:ph type="subTitle" idx="1"/>
          </p:nvPr>
        </p:nvSpPr>
        <p:spPr/>
        <p:txBody>
          <a:bodyPr/>
          <a:lstStyle/>
          <a:p>
            <a:r>
              <a:rPr lang="en-US"/>
              <a:t>Cyber7</a:t>
            </a:r>
          </a:p>
        </p:txBody>
      </p:sp>
    </p:spTree>
    <p:extLst>
      <p:ext uri="{BB962C8B-B14F-4D97-AF65-F5344CB8AC3E}">
        <p14:creationId xmlns:p14="http://schemas.microsoft.com/office/powerpoint/2010/main" val="1989152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Tips and best practices for safer social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9055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strong and unique passwords for each account.</a:t>
            </a:r>
          </a:p>
        </p:txBody>
      </p:sp>
      <p:sp>
        <p:nvSpPr>
          <p:cNvPr id="3" name="Content Placeholder 2"/>
          <p:cNvSpPr>
            <a:spLocks noGrp="1"/>
          </p:cNvSpPr>
          <p:nvPr>
            <p:ph idx="1"/>
          </p:nvPr>
        </p:nvSpPr>
        <p:spPr/>
        <p:txBody>
          <a:bodyPr/>
          <a:lstStyle/>
          <a:p>
            <a:r>
              <a:rPr lang="en-US" dirty="0"/>
              <a:t>Using strong and unique passwords for each account is an important step in protecting your online security. A strong password is one that is difficult for others to guess or crack. It should be at least 12 characters long and include a combination of upper and lowercase letters, numbers, and special characters. Avoid using easily guessable information such as your name, address, or date of birth.</a:t>
            </a:r>
          </a:p>
        </p:txBody>
      </p:sp>
    </p:spTree>
    <p:extLst>
      <p:ext uri="{BB962C8B-B14F-4D97-AF65-F5344CB8AC3E}">
        <p14:creationId xmlns:p14="http://schemas.microsoft.com/office/powerpoint/2010/main" val="311805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24" y="674850"/>
            <a:ext cx="9613861" cy="1080938"/>
          </a:xfrm>
        </p:spPr>
        <p:txBody>
          <a:bodyPr/>
          <a:lstStyle/>
          <a:p>
            <a:r>
              <a:rPr lang="en-US" dirty="0"/>
              <a:t>Be cautious of sharing personal information, such as your address or phone number.</a:t>
            </a:r>
          </a:p>
        </p:txBody>
      </p:sp>
      <p:sp>
        <p:nvSpPr>
          <p:cNvPr id="3" name="Content Placeholder 2"/>
          <p:cNvSpPr>
            <a:spLocks noGrp="1"/>
          </p:cNvSpPr>
          <p:nvPr>
            <p:ph idx="1"/>
          </p:nvPr>
        </p:nvSpPr>
        <p:spPr>
          <a:xfrm>
            <a:off x="222069" y="2050869"/>
            <a:ext cx="10072113" cy="3885320"/>
          </a:xfrm>
        </p:spPr>
        <p:txBody>
          <a:bodyPr>
            <a:normAutofit fontScale="92500" lnSpcReduction="10000"/>
          </a:bodyPr>
          <a:lstStyle/>
          <a:p>
            <a:pPr marL="0" indent="0">
              <a:buNone/>
            </a:pPr>
            <a:r>
              <a:rPr lang="en-US" dirty="0"/>
              <a:t>Being cautious of sharing personal information, such as your address or phone number, is an important step in protecting your online security and privacy. Personal information can be used by cybercriminals for identity theft or other malicious activities.</a:t>
            </a:r>
          </a:p>
          <a:p>
            <a:pPr marL="0" indent="0">
              <a:buNone/>
            </a:pPr>
            <a:r>
              <a:rPr lang="en-US" dirty="0"/>
              <a:t>It's important to be mindful of the type of information you share online, and to only share the information that is necessary. For example, many online platforms only require a username, email address, and password to create an account. There is no need to share your full name, address, phone number, or other sensitive information.</a:t>
            </a:r>
          </a:p>
          <a:p>
            <a:pPr marL="0" indent="0">
              <a:buNone/>
            </a:pPr>
            <a:r>
              <a:rPr lang="en-US" dirty="0"/>
              <a:t>You should also be careful about who you share your personal information with, and only share it with people or organizations that you trust. Be cautious of unsolicited phone calls, text messages, or emails that ask for your personal information.</a:t>
            </a:r>
          </a:p>
          <a:p>
            <a:endParaRPr lang="en-US" dirty="0"/>
          </a:p>
        </p:txBody>
      </p:sp>
    </p:spTree>
    <p:extLst>
      <p:ext uri="{BB962C8B-B14F-4D97-AF65-F5344CB8AC3E}">
        <p14:creationId xmlns:p14="http://schemas.microsoft.com/office/powerpoint/2010/main" val="751749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wary of clicking on links or downloading attachments from unknown sources.</a:t>
            </a:r>
          </a:p>
        </p:txBody>
      </p:sp>
      <p:sp>
        <p:nvSpPr>
          <p:cNvPr id="3" name="Content Placeholder 2"/>
          <p:cNvSpPr>
            <a:spLocks noGrp="1"/>
          </p:cNvSpPr>
          <p:nvPr>
            <p:ph idx="1"/>
          </p:nvPr>
        </p:nvSpPr>
        <p:spPr/>
        <p:txBody>
          <a:bodyPr/>
          <a:lstStyle/>
          <a:p>
            <a:pPr marL="0" indent="0">
              <a:buNone/>
            </a:pPr>
            <a:r>
              <a:rPr lang="en-US" dirty="0"/>
              <a:t>Being wary of clicking on links or downloading attachments from unknown sources is an important step in protecting your online security. Cybercriminals often use phishing scams to trick people into clicking on malicious links or downloading malware. These links or attachments can lead to a range of negative consequences, including the theft of personal information, the installation of malware, or the spread of viruses.</a:t>
            </a:r>
          </a:p>
        </p:txBody>
      </p:sp>
    </p:spTree>
    <p:extLst>
      <p:ext uri="{BB962C8B-B14F-4D97-AF65-F5344CB8AC3E}">
        <p14:creationId xmlns:p14="http://schemas.microsoft.com/office/powerpoint/2010/main" val="1891239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using two-factor authentication for added security.</a:t>
            </a:r>
          </a:p>
        </p:txBody>
      </p:sp>
      <p:sp>
        <p:nvSpPr>
          <p:cNvPr id="3" name="Content Placeholder 2"/>
          <p:cNvSpPr>
            <a:spLocks noGrp="1"/>
          </p:cNvSpPr>
          <p:nvPr>
            <p:ph idx="1"/>
          </p:nvPr>
        </p:nvSpPr>
        <p:spPr>
          <a:xfrm>
            <a:off x="680321" y="2103120"/>
            <a:ext cx="9613861" cy="3833069"/>
          </a:xfrm>
        </p:spPr>
        <p:txBody>
          <a:bodyPr>
            <a:normAutofit lnSpcReduction="10000"/>
          </a:bodyPr>
          <a:lstStyle/>
          <a:p>
            <a:pPr marL="0" indent="0">
              <a:buNone/>
            </a:pPr>
            <a:r>
              <a:rPr lang="en-US" dirty="0"/>
              <a:t>Two-factor authentication (2FA) is an additional layer of security that helps to protect your online accounts and personal information. It requires a second form of verification, in addition to your password, before granting access to an account. This second form of verification is typically a code sent to your phone via text message or a code generated by an authentication app.</a:t>
            </a:r>
          </a:p>
          <a:p>
            <a:pPr marL="0" indent="0">
              <a:buNone/>
            </a:pPr>
            <a:r>
              <a:rPr lang="en-US" dirty="0"/>
              <a:t>Two-factor authentication can help to protect your accounts from unauthorized access, even if your password is stolen or guessed. This is because even if an attacker has your password, they will not be able to access your account without the additional verification code.</a:t>
            </a:r>
          </a:p>
          <a:p>
            <a:pPr marL="0" indent="0">
              <a:buNone/>
            </a:pPr>
            <a:endParaRPr lang="en-US" dirty="0"/>
          </a:p>
        </p:txBody>
      </p:sp>
    </p:spTree>
    <p:extLst>
      <p:ext uri="{BB962C8B-B14F-4D97-AF65-F5344CB8AC3E}">
        <p14:creationId xmlns:p14="http://schemas.microsoft.com/office/powerpoint/2010/main" val="348636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96913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086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Basic security for windows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664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Keep your operating system and software up to date with the latest security patches and updates</a:t>
            </a:r>
          </a:p>
        </p:txBody>
      </p:sp>
      <p:sp>
        <p:nvSpPr>
          <p:cNvPr id="3" name="Content Placeholder 2"/>
          <p:cNvSpPr>
            <a:spLocks noGrp="1"/>
          </p:cNvSpPr>
          <p:nvPr>
            <p:ph idx="1"/>
          </p:nvPr>
        </p:nvSpPr>
        <p:spPr/>
        <p:txBody>
          <a:bodyPr/>
          <a:lstStyle/>
          <a:p>
            <a:pPr marL="0" indent="0">
              <a:buNone/>
            </a:pPr>
            <a:r>
              <a:rPr lang="en-US" dirty="0"/>
              <a:t>Keeping your operating system and software up to date with the latest security patches and updates is an important step in protecting your online security. Software developers regularly release updates and patches that address known security vulnerabilities. These updates are important to install as they can protect your device from potential attacks by cybercriminals.</a:t>
            </a:r>
          </a:p>
          <a:p>
            <a:pPr marL="0" indent="0">
              <a:buNone/>
            </a:pPr>
            <a:r>
              <a:rPr lang="en-US" dirty="0"/>
              <a:t>Most operating systems and software have built-in mechanisms that automatically download and install updates. It's a good practice to regularly check for updates and to install them as soon as they become available.</a:t>
            </a:r>
          </a:p>
          <a:p>
            <a:endParaRPr lang="en-US" dirty="0"/>
          </a:p>
        </p:txBody>
      </p:sp>
    </p:spTree>
    <p:extLst>
      <p:ext uri="{BB962C8B-B14F-4D97-AF65-F5344CB8AC3E}">
        <p14:creationId xmlns:p14="http://schemas.microsoft.com/office/powerpoint/2010/main" val="260368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1724296"/>
            <a:ext cx="9613861" cy="109869"/>
          </a:xfrm>
        </p:spPr>
        <p:txBody>
          <a:bodyPr>
            <a:normAutofit fontScale="90000"/>
          </a:bodyPr>
          <a:lstStyle/>
          <a:p>
            <a:r>
              <a:rPr lang="en-US" dirty="0"/>
              <a:t>Use a strong and unique password for your Windows login and any online accounts you access from your computer.</a:t>
            </a:r>
            <a:br>
              <a:rPr lang="en-US" dirty="0"/>
            </a:b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Using a strong and unique password for your Windows login and any online accounts you access from your computer is an important step in protecting your online security. A strong password is one that is difficult for others to guess or crack, and should be at least 12 characters long and include a combination of upper and lowercase letters, numbers, and special characters. Avoid using easily guessable information such as your name, address, or date of birth.</a:t>
            </a:r>
          </a:p>
          <a:p>
            <a:pPr marL="0" indent="0">
              <a:buNone/>
            </a:pPr>
            <a:r>
              <a:rPr lang="en-US" dirty="0"/>
              <a:t>Using the same password for multiple accounts is not recommended, as if one account is compromised, all of your other accounts will also be at risk. A unique password for each account means that even if one account is compromised, the attacker will not have access to your other accounts. This can help to minimize the damage that an attacker can cause.</a:t>
            </a:r>
          </a:p>
          <a:p>
            <a:pPr marL="0" indent="0">
              <a:buNone/>
            </a:pPr>
            <a:endParaRPr lang="en-US" dirty="0"/>
          </a:p>
        </p:txBody>
      </p:sp>
    </p:spTree>
    <p:extLst>
      <p:ext uri="{BB962C8B-B14F-4D97-AF65-F5344CB8AC3E}">
        <p14:creationId xmlns:p14="http://schemas.microsoft.com/office/powerpoint/2010/main" val="383037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respectful and considerate of others.</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Being respectful and considerate of others means treating them with kindness, courtesy, and understanding. It means listening to their opinions and perspectives, even if they differ from your own. It also means being aware of and sensitive to their feelings, and taking their needs and wants into consideration when making decisions or taking actions. Additionally, it means being mindful of your own behavior and words, and making sure that they do not harm or offend others.</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495397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anti-virus and anti-malware software to protect against viruses, malware, and other malicious software.</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Using anti-virus and anti-malware software is an important step in protecting your computer and personal information from viruses, malware, and other malicious software. These types of software are designed to detect and remove malicious software that can cause harm to your computer, steal your personal information, or disrupt your online activities.</a:t>
            </a:r>
          </a:p>
          <a:p>
            <a:pPr marL="0" indent="0">
              <a:buNone/>
            </a:pPr>
            <a:r>
              <a:rPr lang="en-US" dirty="0"/>
              <a:t>Anti-virus software is designed to detect and remove viruses, which are a type of malicious software that can replicate itself and spread to other computers. Anti-malware software is designed to detect and remove other types of malicious software, such as </a:t>
            </a:r>
            <a:r>
              <a:rPr lang="en-US" dirty="0" err="1"/>
              <a:t>trojans</a:t>
            </a:r>
            <a:r>
              <a:rPr lang="en-US" dirty="0"/>
              <a:t>, spyware, and adware.</a:t>
            </a:r>
          </a:p>
          <a:p>
            <a:pPr marL="0" indent="0">
              <a:buNone/>
            </a:pPr>
            <a:r>
              <a:rPr lang="en-US" dirty="0"/>
              <a:t>It's important to choose a reputable anti-virus and anti-malware software and keep it up to date. Many of these software offer real-time protection, which means they will automatically scan your computer for malware and remove it if it is found.</a:t>
            </a:r>
          </a:p>
          <a:p>
            <a:endParaRPr lang="en-US" dirty="0"/>
          </a:p>
        </p:txBody>
      </p:sp>
    </p:spTree>
    <p:extLst>
      <p:ext uri="{BB962C8B-B14F-4D97-AF65-F5344CB8AC3E}">
        <p14:creationId xmlns:p14="http://schemas.microsoft.com/office/powerpoint/2010/main" val="2742253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1711234"/>
            <a:ext cx="9613861" cy="122932"/>
          </a:xfrm>
        </p:spPr>
        <p:txBody>
          <a:bodyPr>
            <a:normAutofit fontScale="90000"/>
          </a:bodyPr>
          <a:lstStyle/>
          <a:p>
            <a:r>
              <a:rPr lang="en-US" dirty="0"/>
              <a:t>Be careful when opening email attachments or clicking on links in emails, instant messages, or on social media sites.</a:t>
            </a:r>
            <a:br>
              <a:rPr lang="en-US" dirty="0"/>
            </a:b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be cautious of opening attachments or links in emails or messages from unknown or unexpected sources. Often times, cybercriminals will use a spoofed email address to impersonate a legitimate sender in order to trick you into opening the attachment or clicking on the link.</a:t>
            </a:r>
          </a:p>
          <a:p>
            <a:pPr marL="0" indent="0">
              <a:buNone/>
            </a:pPr>
            <a:r>
              <a:rPr lang="en-US" dirty="0"/>
              <a:t>Be especially wary of any email or message that contains a sense of urgency, such as an urgent need to update your account information or a warning that your account will be closed if you don't respond.</a:t>
            </a:r>
          </a:p>
          <a:p>
            <a:pPr marL="0" indent="0">
              <a:buNone/>
            </a:pPr>
            <a:r>
              <a:rPr lang="en-US" dirty="0"/>
              <a:t>In summary, being careful when opening email attachments or clicking on links in emails, instant messages, or on social media sites is an important step in protecting your online security. This practice can help to ensure that your device and personal information are not compromised by cybercriminals.</a:t>
            </a:r>
          </a:p>
          <a:p>
            <a:endParaRPr lang="en-US" dirty="0"/>
          </a:p>
        </p:txBody>
      </p:sp>
    </p:spTree>
    <p:extLst>
      <p:ext uri="{BB962C8B-B14F-4D97-AF65-F5344CB8AC3E}">
        <p14:creationId xmlns:p14="http://schemas.microsoft.com/office/powerpoint/2010/main" val="195950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encryption to protect sensitive files and data stored on your computer.</a:t>
            </a:r>
          </a:p>
        </p:txBody>
      </p:sp>
      <p:sp>
        <p:nvSpPr>
          <p:cNvPr id="3" name="Content Placeholder 2"/>
          <p:cNvSpPr>
            <a:spLocks noGrp="1"/>
          </p:cNvSpPr>
          <p:nvPr>
            <p:ph idx="1"/>
          </p:nvPr>
        </p:nvSpPr>
        <p:spPr/>
        <p:txBody>
          <a:bodyPr/>
          <a:lstStyle/>
          <a:p>
            <a:r>
              <a:rPr lang="en-US" dirty="0"/>
              <a:t>Encryption is a method of protecting sensitive files and data by converting them into a code that can only be read by someone with the correct decryption key. There are various types of encryption algorithms available, such as AES and RSA, and they can be used to encrypt individual files or entire storage devices. Some operating systems, such as Windows and </a:t>
            </a:r>
            <a:r>
              <a:rPr lang="en-US" dirty="0" err="1"/>
              <a:t>macOS</a:t>
            </a:r>
            <a:r>
              <a:rPr lang="en-US" dirty="0"/>
              <a:t>, have built-in encryption tools, while others, such as </a:t>
            </a:r>
            <a:r>
              <a:rPr lang="en-US" dirty="0" err="1"/>
              <a:t>VeraCrypt</a:t>
            </a:r>
            <a:r>
              <a:rPr lang="en-US" dirty="0"/>
              <a:t> and BitLocker, can be downloaded and installed. It is important to remember to keep the decryption key in a safe place and not share it with anyone.</a:t>
            </a:r>
          </a:p>
        </p:txBody>
      </p:sp>
    </p:spTree>
    <p:extLst>
      <p:ext uri="{BB962C8B-B14F-4D97-AF65-F5344CB8AC3E}">
        <p14:creationId xmlns:p14="http://schemas.microsoft.com/office/powerpoint/2010/main" val="459052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1645920"/>
            <a:ext cx="9613861" cy="188246"/>
          </a:xfrm>
        </p:spPr>
        <p:txBody>
          <a:bodyPr>
            <a:normAutofit fontScale="90000"/>
          </a:bodyPr>
          <a:lstStyle/>
          <a:p>
            <a:r>
              <a:rPr lang="en-US" dirty="0"/>
              <a:t>Be aware of social engineering tactics, such as phishing scams, and never give out personal information to unsolicited sources.</a:t>
            </a:r>
            <a:br>
              <a:rPr lang="en-US" dirty="0"/>
            </a:b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Social engineering is the use of psychological tactics to manipulate individuals into performing certain actions or divulging sensitive information. One common tactic is phishing, where attackers send an email or message that appears to be from a legitimate source, such as a bank or government agency, and ask for personal information. Other examples include pretexting, baiting, and quid pro quo. To protect yourself from social engineering, it is important to be aware of these tactics and to never give out personal information to unsolicited sources. If you receive an email or message that appears suspicious, it is best to verify the authenticity of the sender before responding. Additionally, it is also a good practice to keep software and security system updated, use strong and unique passwords and multi-factor authentication.</a:t>
            </a:r>
          </a:p>
        </p:txBody>
      </p:sp>
    </p:spTree>
    <p:extLst>
      <p:ext uri="{BB962C8B-B14F-4D97-AF65-F5344CB8AC3E}">
        <p14:creationId xmlns:p14="http://schemas.microsoft.com/office/powerpoint/2010/main" val="3328007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 VPN when connecting to public Wi-Fi networks.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 virtual private network (VPN) is a tool that allows you to securely connect to the internet by encrypting your internet connection and hiding your IP address. This can help protect your data from hackers and other malicious actors when using public Wi-Fi networks. Public Wi-Fi networks, such as those found in coffee shops, airports, and hotels, are often less secure than private networks, and can be easily accessed by hackers who are looking to steal personal information. A VPN creates a secure, encrypted connection between your device and the VPN server, making it much more difficult for anyone to intercept your data. It's important to note that not all VPNs are created equal, so it is important to research and choose a reputable VPN provider with a good track record of protecting user data.</a:t>
            </a:r>
          </a:p>
        </p:txBody>
      </p:sp>
    </p:spTree>
    <p:extLst>
      <p:ext uri="{BB962C8B-B14F-4D97-AF65-F5344CB8AC3E}">
        <p14:creationId xmlns:p14="http://schemas.microsoft.com/office/powerpoint/2010/main" val="1639517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Regularly backup important data on your computer to an external hard drive or cloud service.</a:t>
            </a:r>
          </a:p>
        </p:txBody>
      </p:sp>
      <p:sp>
        <p:nvSpPr>
          <p:cNvPr id="3" name="Content Placeholder 2"/>
          <p:cNvSpPr>
            <a:spLocks noGrp="1"/>
          </p:cNvSpPr>
          <p:nvPr>
            <p:ph idx="1"/>
          </p:nvPr>
        </p:nvSpPr>
        <p:spPr/>
        <p:txBody>
          <a:bodyPr>
            <a:normAutofit fontScale="92500"/>
          </a:bodyPr>
          <a:lstStyle/>
          <a:p>
            <a:pPr marL="0" indent="0">
              <a:buNone/>
            </a:pPr>
            <a:r>
              <a:rPr lang="en-US" dirty="0"/>
              <a:t>Cloud services such as Google Drive, Dropbox, OneDrive, etc. are also a good option for backing up data. They provide online storage that can be accessed from anywhere with an internet connection. This can be useful if you need to access your data from multiple devices or locations. It's important to note that when using cloud services, you should always choose a reputable provider that offers robust security and privacy features, and also regularly update your files to keep them safe.</a:t>
            </a:r>
          </a:p>
          <a:p>
            <a:pPr marL="0" indent="0">
              <a:buNone/>
            </a:pPr>
            <a:r>
              <a:rPr lang="en-US" dirty="0"/>
              <a:t>It is a good practice to do both, to backup important data on an external hard drive and a cloud service. This way you have a physical copy of your data and an online copy, so you can access your data in case of any local disaster or if you lose your physical hard drive.</a:t>
            </a:r>
          </a:p>
          <a:p>
            <a:endParaRPr lang="en-US" dirty="0"/>
          </a:p>
        </p:txBody>
      </p:sp>
    </p:spTree>
    <p:extLst>
      <p:ext uri="{BB962C8B-B14F-4D97-AF65-F5344CB8AC3E}">
        <p14:creationId xmlns:p14="http://schemas.microsoft.com/office/powerpoint/2010/main" val="42323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 not post hate speech or discriminatory content</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Hate speech and discriminatory content are forms of communication that target individuals or groups based on their race, ethnicity, national origin, religion, sexual orientation, gender identity, or other characteristics. Such speech and content can be harmful, and can contribute to a hostile and unsafe environment for those who are targeted. It is important to refrain from posting hate speech or discriminatory content in any online or offline platform. The law may also have regulations and restrictions on hate speech, and it can lead to serious legal consequences. It is always better to promote kindness and respect, instead of spreading hate and discrimination.</a:t>
            </a:r>
          </a:p>
        </p:txBody>
      </p:sp>
    </p:spTree>
    <p:extLst>
      <p:ext uri="{BB962C8B-B14F-4D97-AF65-F5344CB8AC3E}">
        <p14:creationId xmlns:p14="http://schemas.microsoft.com/office/powerpoint/2010/main" val="60140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not engage in cyberbullying or harassment</a:t>
            </a:r>
          </a:p>
        </p:txBody>
      </p:sp>
      <p:sp>
        <p:nvSpPr>
          <p:cNvPr id="3" name="Content Placeholder 2"/>
          <p:cNvSpPr>
            <a:spLocks noGrp="1"/>
          </p:cNvSpPr>
          <p:nvPr>
            <p:ph idx="1"/>
          </p:nvPr>
        </p:nvSpPr>
        <p:spPr>
          <a:xfrm>
            <a:off x="117567" y="2076994"/>
            <a:ext cx="10176616" cy="4493623"/>
          </a:xfrm>
        </p:spPr>
        <p:txBody>
          <a:bodyPr>
            <a:normAutofit fontScale="92500"/>
          </a:bodyPr>
          <a:lstStyle/>
          <a:p>
            <a:pPr marL="0" indent="0">
              <a:buNone/>
            </a:pPr>
            <a:r>
              <a:rPr lang="en-US" dirty="0"/>
              <a:t>Cyberbullying and harassment are forms of online behavior that involve the use of technology to harm, threaten, or intimidate others. Examples include sending threatening or hurtful messages, spreading rumors or lies, sharing embarrassing or private information, or posting hurtful or threatening comments or </a:t>
            </a:r>
            <a:r>
              <a:rPr lang="en-US" dirty="0" err="1"/>
              <a:t>images.It</a:t>
            </a:r>
            <a:r>
              <a:rPr lang="en-US" dirty="0"/>
              <a:t> is important to not engage in cyberbullying or harassment as it can have serious and long-lasting effects on the well-being of the victims. It can cause emotional distress, depression, anxiety, and in some cases lead to self-harm or suicide. Cyberbullying and harassment are illegal in many jurisdictions and can result in serious legal consequences.</a:t>
            </a:r>
          </a:p>
          <a:p>
            <a:pPr marL="0" indent="0">
              <a:buNone/>
            </a:pPr>
            <a:r>
              <a:rPr lang="en-US" dirty="0"/>
              <a:t>It is important to be aware of our own behavior and words in the online space, and to treat others with kindness and respect. If you see cyberbullying or harassment happening, you can reach out to the person being targeted and offer them support, or report the behavior to the appropriate authorities.</a:t>
            </a:r>
          </a:p>
          <a:p>
            <a:pPr marL="0" indent="0">
              <a:buNone/>
            </a:pPr>
            <a:endParaRPr lang="en-US" dirty="0"/>
          </a:p>
        </p:txBody>
      </p:sp>
    </p:spTree>
    <p:extLst>
      <p:ext uri="{BB962C8B-B14F-4D97-AF65-F5344CB8AC3E}">
        <p14:creationId xmlns:p14="http://schemas.microsoft.com/office/powerpoint/2010/main" val="135122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not engage in cyberbullying or harassment</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9017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1463040"/>
            <a:ext cx="9613861" cy="371126"/>
          </a:xfrm>
        </p:spPr>
        <p:txBody>
          <a:bodyPr>
            <a:normAutofit fontScale="90000"/>
          </a:bodyPr>
          <a:lstStyle/>
          <a:p>
            <a:r>
              <a:rPr lang="en-US" dirty="0"/>
              <a:t>Do not post content that is violent, graphic, or sexually explicit.</a:t>
            </a:r>
            <a:br>
              <a:rPr lang="en-US" dirty="0"/>
            </a:br>
            <a:br>
              <a:rPr lang="en-US" dirty="0"/>
            </a:br>
            <a:endParaRPr lang="en-US" dirty="0"/>
          </a:p>
        </p:txBody>
      </p:sp>
      <p:sp>
        <p:nvSpPr>
          <p:cNvPr id="3" name="Content Placeholder 2"/>
          <p:cNvSpPr>
            <a:spLocks noGrp="1"/>
          </p:cNvSpPr>
          <p:nvPr>
            <p:ph idx="1"/>
          </p:nvPr>
        </p:nvSpPr>
        <p:spPr>
          <a:xfrm>
            <a:off x="680320" y="2062553"/>
            <a:ext cx="9613861" cy="3599316"/>
          </a:xfrm>
        </p:spPr>
        <p:txBody>
          <a:bodyPr>
            <a:normAutofit fontScale="85000" lnSpcReduction="10000"/>
          </a:bodyPr>
          <a:lstStyle/>
          <a:p>
            <a:pPr marL="0" indent="0">
              <a:buNone/>
            </a:pPr>
            <a:r>
              <a:rPr lang="en-US" dirty="0"/>
              <a:t>Posting content that is violent, graphic, or sexually explicit can be offensive and harmful to others. It can also be illegal in certain circumstances, depending on the content and the context in which it is shared.</a:t>
            </a:r>
          </a:p>
          <a:p>
            <a:pPr marL="0" indent="0">
              <a:buNone/>
            </a:pPr>
            <a:r>
              <a:rPr lang="en-US" dirty="0"/>
              <a:t>Violent content can be anything that depicts or glorifies acts of violence, including physical harm, abuse, or murder. Graphic content can be anything that is disturbing or offensive, such as images of accidents, injuries, or death.</a:t>
            </a:r>
          </a:p>
          <a:p>
            <a:pPr marL="0" indent="0">
              <a:buNone/>
            </a:pPr>
            <a:r>
              <a:rPr lang="en-US" dirty="0"/>
              <a:t>Sexually explicit content can be anything that shows or describes sexual acts, nudity, or pornography. It can be offensive and uncomfortable for many people to view and can contribute to a hostile or unsafe environment.</a:t>
            </a:r>
          </a:p>
          <a:p>
            <a:pPr marL="0" indent="0">
              <a:buNone/>
            </a:pPr>
            <a:r>
              <a:rPr lang="en-US" dirty="0"/>
              <a:t>It is important to be mindful of the types of content that you post online, and to avoid sharing anything that may be offensive or harmful to others. If you see any of this kind of content, you can report it to the appropriate authorities.</a:t>
            </a:r>
          </a:p>
          <a:p>
            <a:endParaRPr lang="en-US" dirty="0"/>
          </a:p>
        </p:txBody>
      </p:sp>
    </p:spTree>
    <p:extLst>
      <p:ext uri="{BB962C8B-B14F-4D97-AF65-F5344CB8AC3E}">
        <p14:creationId xmlns:p14="http://schemas.microsoft.com/office/powerpoint/2010/main" val="273087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1319348"/>
            <a:ext cx="9613861" cy="757646"/>
          </a:xfrm>
        </p:spPr>
        <p:txBody>
          <a:bodyPr>
            <a:normAutofit fontScale="90000"/>
          </a:bodyPr>
          <a:lstStyle/>
          <a:p>
            <a:r>
              <a:rPr lang="en-US" dirty="0"/>
              <a:t>Consider the long-term consequences of your actions before posting or sharing something.</a:t>
            </a:r>
            <a:br>
              <a:rPr lang="en-US" dirty="0"/>
            </a:br>
            <a:br>
              <a:rPr lang="en-US" dirty="0"/>
            </a:br>
            <a:endParaRPr lang="en-US" dirty="0"/>
          </a:p>
        </p:txBody>
      </p:sp>
      <p:sp>
        <p:nvSpPr>
          <p:cNvPr id="3" name="Content Placeholder 2"/>
          <p:cNvSpPr>
            <a:spLocks noGrp="1"/>
          </p:cNvSpPr>
          <p:nvPr>
            <p:ph idx="1"/>
          </p:nvPr>
        </p:nvSpPr>
        <p:spPr/>
        <p:txBody>
          <a:bodyPr/>
          <a:lstStyle/>
          <a:p>
            <a:r>
              <a:rPr lang="en-US" dirty="0"/>
              <a:t>It is important to consider the potential long-term consequences of your actions before posting or sharing something online. The internet is a vast and permanent place and what you post can have long-term effects on your reputation, career, relationships and even legal standing.</a:t>
            </a:r>
          </a:p>
        </p:txBody>
      </p:sp>
    </p:spTree>
    <p:extLst>
      <p:ext uri="{BB962C8B-B14F-4D97-AF65-F5344CB8AC3E}">
        <p14:creationId xmlns:p14="http://schemas.microsoft.com/office/powerpoint/2010/main" val="218879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059" y="740165"/>
            <a:ext cx="9613861" cy="1080938"/>
          </a:xfrm>
        </p:spPr>
        <p:txBody>
          <a:bodyPr>
            <a:normAutofit fontScale="90000"/>
          </a:bodyPr>
          <a:lstStyle/>
          <a:p>
            <a:r>
              <a:rPr lang="en-US" dirty="0"/>
              <a:t>Follow the terms of service and community guidelines of the specific social media platform you are using.</a:t>
            </a:r>
          </a:p>
        </p:txBody>
      </p:sp>
      <p:sp>
        <p:nvSpPr>
          <p:cNvPr id="3" name="Content Placeholder 2"/>
          <p:cNvSpPr>
            <a:spLocks noGrp="1"/>
          </p:cNvSpPr>
          <p:nvPr>
            <p:ph idx="1"/>
          </p:nvPr>
        </p:nvSpPr>
        <p:spPr/>
        <p:txBody>
          <a:bodyPr/>
          <a:lstStyle/>
          <a:p>
            <a:r>
              <a:rPr lang="en-US" dirty="0"/>
              <a:t>Each social media platform has its own terms of service and community guidelines that users are expected to follow. These guidelines outline what types of content and behavior are allowed or prohibited on the platform. It is important to familiarize yourself with these guidelines and to make sure that you are in compliance with them when posting or sharing content on a specific platform.</a:t>
            </a:r>
          </a:p>
        </p:txBody>
      </p:sp>
    </p:spTree>
    <p:extLst>
      <p:ext uri="{BB962C8B-B14F-4D97-AF65-F5344CB8AC3E}">
        <p14:creationId xmlns:p14="http://schemas.microsoft.com/office/powerpoint/2010/main" val="3645269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18" y="727102"/>
            <a:ext cx="9613861" cy="1080938"/>
          </a:xfrm>
        </p:spPr>
        <p:txBody>
          <a:bodyPr/>
          <a:lstStyle/>
          <a:p>
            <a:r>
              <a:rPr lang="en-US" dirty="0"/>
              <a:t>Do not plagiarize or share copyrighted content without permission.</a:t>
            </a:r>
          </a:p>
        </p:txBody>
      </p:sp>
      <p:sp>
        <p:nvSpPr>
          <p:cNvPr id="3" name="Content Placeholder 2"/>
          <p:cNvSpPr>
            <a:spLocks noGrp="1"/>
          </p:cNvSpPr>
          <p:nvPr>
            <p:ph idx="1"/>
          </p:nvPr>
        </p:nvSpPr>
        <p:spPr>
          <a:xfrm>
            <a:off x="680321" y="2011680"/>
            <a:ext cx="9613861" cy="4519749"/>
          </a:xfrm>
        </p:spPr>
        <p:txBody>
          <a:bodyPr>
            <a:normAutofit fontScale="92500"/>
          </a:bodyPr>
          <a:lstStyle/>
          <a:p>
            <a:pPr marL="0" indent="0">
              <a:buNone/>
            </a:pPr>
            <a:r>
              <a:rPr lang="en-US" dirty="0"/>
              <a:t>Plagiarism is the act of using someone else's work, ideas, or words without giving them proper credit. This includes reproducing text from a source, paraphrasing a source without proper citation, or presenting someone else's work as your own. Plagiarism is considered a serious offense in academia, journalism, and other professional fields, and can lead to severe consequences such as loss of credibility, job termination, or expulsion.</a:t>
            </a:r>
          </a:p>
          <a:p>
            <a:pPr marL="0" indent="0">
              <a:buNone/>
            </a:pPr>
            <a:r>
              <a:rPr lang="en-US" dirty="0"/>
              <a:t>Similarly, sharing copyrighted content without permission is illegal and can lead to legal action. Copyrighted content includes music, videos, images, and written works that are protected by copyright laws. This means that the creators of the content have exclusive rights to reproduce, distribute, and display it. Sharing copyrighted content without permission, including downloading it from illegal sources or uploading it to the internet, is a violation of copyright law and can result in civil or criminal penalties.</a:t>
            </a:r>
          </a:p>
          <a:p>
            <a:endParaRPr lang="en-US" dirty="0"/>
          </a:p>
        </p:txBody>
      </p:sp>
    </p:spTree>
    <p:extLst>
      <p:ext uri="{BB962C8B-B14F-4D97-AF65-F5344CB8AC3E}">
        <p14:creationId xmlns:p14="http://schemas.microsoft.com/office/powerpoint/2010/main" val="429138694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128</TotalTime>
  <Words>2613</Words>
  <Application>Microsoft Office PowerPoint</Application>
  <PresentationFormat>Widescreen</PresentationFormat>
  <Paragraphs>60</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Trebuchet MS</vt:lpstr>
      <vt:lpstr>Berlin</vt:lpstr>
      <vt:lpstr>Best practices</vt:lpstr>
      <vt:lpstr>Be respectful and considerate of others. </vt:lpstr>
      <vt:lpstr>Do not post hate speech or discriminatory content </vt:lpstr>
      <vt:lpstr>Do not engage in cyberbullying or harassment</vt:lpstr>
      <vt:lpstr>Do not engage in cyberbullying or harassment</vt:lpstr>
      <vt:lpstr>Do not post content that is violent, graphic, or sexually explicit.  </vt:lpstr>
      <vt:lpstr>Consider the long-term consequences of your actions before posting or sharing something.  </vt:lpstr>
      <vt:lpstr>Follow the terms of service and community guidelines of the specific social media platform you are using.</vt:lpstr>
      <vt:lpstr>Do not plagiarize or share copyrighted content without permission.</vt:lpstr>
      <vt:lpstr>Tips and best practices for safer social</vt:lpstr>
      <vt:lpstr>Use strong and unique passwords for each account.</vt:lpstr>
      <vt:lpstr>Be cautious of sharing personal information, such as your address or phone number.</vt:lpstr>
      <vt:lpstr>Be wary of clicking on links or downloading attachments from unknown sources.</vt:lpstr>
      <vt:lpstr>Consider using two-factor authentication for added security.</vt:lpstr>
      <vt:lpstr>PowerPoint Presentation</vt:lpstr>
      <vt:lpstr>PowerPoint Presentation</vt:lpstr>
      <vt:lpstr>Basic security for windows</vt:lpstr>
      <vt:lpstr>Keep your operating system and software up to date with the latest security patches and updates</vt:lpstr>
      <vt:lpstr>Use a strong and unique password for your Windows login and any online accounts you access from your computer.  </vt:lpstr>
      <vt:lpstr>Use anti-virus and anti-malware software to protect against viruses, malware, and other malicious software.</vt:lpstr>
      <vt:lpstr>Be careful when opening email attachments or clicking on links in emails, instant messages, or on social media sites.  </vt:lpstr>
      <vt:lpstr>Use encryption to protect sensitive files and data stored on your computer.</vt:lpstr>
      <vt:lpstr>Be aware of social engineering tactics, such as phishing scams, and never give out personal information to unsolicited sources.  </vt:lpstr>
      <vt:lpstr>Use a VPN when connecting to public Wi-Fi networks.</vt:lpstr>
      <vt:lpstr>Regularly backup important data on your computer to an external hard drive or cloud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Daniel Griffiths</cp:lastModifiedBy>
  <cp:revision>10</cp:revision>
  <dcterms:created xsi:type="dcterms:W3CDTF">2023-01-18T01:56:33Z</dcterms:created>
  <dcterms:modified xsi:type="dcterms:W3CDTF">2023-09-19T11:25:31Z</dcterms:modified>
</cp:coreProperties>
</file>