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9" r:id="rId7"/>
    <p:sldId id="27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20" autoAdjust="0"/>
    <p:restoredTop sz="94660"/>
  </p:normalViewPr>
  <p:slideViewPr>
    <p:cSldViewPr snapToGrid="0">
      <p:cViewPr varScale="1">
        <p:scale>
          <a:sx n="97" d="100"/>
          <a:sy n="97"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74BA3A-13B1-41DF-B8B9-1C10A75FD9B7}" type="datetimeFigureOut">
              <a:rPr lang="en-JM" smtClean="0"/>
              <a:t>18/11/2022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rIns="45720"/>
          <a:lstStyle/>
          <a:p>
            <a:fld id="{CC657E5D-5453-46FA-908D-B8B9F7CF9FCE}" type="slidenum">
              <a:rPr lang="en-JM" smtClean="0"/>
              <a:t>‹#›</a:t>
            </a:fld>
            <a:endParaRPr lang="en-JM"/>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8812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4BA3A-13B1-41DF-B8B9-1C10A75FD9B7}" type="datetimeFigureOut">
              <a:rPr lang="en-JM" smtClean="0"/>
              <a:t>18/11/2022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CC657E5D-5453-46FA-908D-B8B9F7CF9FCE}" type="slidenum">
              <a:rPr lang="en-JM" smtClean="0"/>
              <a:t>‹#›</a:t>
            </a:fld>
            <a:endParaRPr lang="en-JM"/>
          </a:p>
        </p:txBody>
      </p:sp>
    </p:spTree>
    <p:extLst>
      <p:ext uri="{BB962C8B-B14F-4D97-AF65-F5344CB8AC3E}">
        <p14:creationId xmlns:p14="http://schemas.microsoft.com/office/powerpoint/2010/main" val="80802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4BA3A-13B1-41DF-B8B9-1C10A75FD9B7}" type="datetimeFigureOut">
              <a:rPr lang="en-JM" smtClean="0"/>
              <a:t>18/11/2022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CC657E5D-5453-46FA-908D-B8B9F7CF9FCE}" type="slidenum">
              <a:rPr lang="en-JM" smtClean="0"/>
              <a:t>‹#›</a:t>
            </a:fld>
            <a:endParaRPr lang="en-JM"/>
          </a:p>
        </p:txBody>
      </p:sp>
    </p:spTree>
    <p:extLst>
      <p:ext uri="{BB962C8B-B14F-4D97-AF65-F5344CB8AC3E}">
        <p14:creationId xmlns:p14="http://schemas.microsoft.com/office/powerpoint/2010/main" val="134671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74BA3A-13B1-41DF-B8B9-1C10A75FD9B7}" type="datetimeFigureOut">
              <a:rPr lang="en-JM" smtClean="0"/>
              <a:t>18/11/2022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CC657E5D-5453-46FA-908D-B8B9F7CF9FCE}" type="slidenum">
              <a:rPr lang="en-JM" smtClean="0"/>
              <a:t>‹#›</a:t>
            </a:fld>
            <a:endParaRPr lang="en-JM"/>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7216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74BA3A-13B1-41DF-B8B9-1C10A75FD9B7}" type="datetimeFigureOut">
              <a:rPr lang="en-JM" smtClean="0"/>
              <a:t>18/11/2022</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CC657E5D-5453-46FA-908D-B8B9F7CF9FCE}" type="slidenum">
              <a:rPr lang="en-JM" smtClean="0"/>
              <a:t>‹#›</a:t>
            </a:fld>
            <a:endParaRPr lang="en-JM"/>
          </a:p>
        </p:txBody>
      </p:sp>
    </p:spTree>
    <p:extLst>
      <p:ext uri="{BB962C8B-B14F-4D97-AF65-F5344CB8AC3E}">
        <p14:creationId xmlns:p14="http://schemas.microsoft.com/office/powerpoint/2010/main" val="3550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74BA3A-13B1-41DF-B8B9-1C10A75FD9B7}" type="datetimeFigureOut">
              <a:rPr lang="en-JM" smtClean="0"/>
              <a:t>18/11/2022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CC657E5D-5453-46FA-908D-B8B9F7CF9FCE}" type="slidenum">
              <a:rPr lang="en-JM" smtClean="0"/>
              <a:t>‹#›</a:t>
            </a:fld>
            <a:endParaRPr lang="en-JM"/>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4220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74BA3A-13B1-41DF-B8B9-1C10A75FD9B7}" type="datetimeFigureOut">
              <a:rPr lang="en-JM" smtClean="0"/>
              <a:t>18/11/2022</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CC657E5D-5453-46FA-908D-B8B9F7CF9FCE}" type="slidenum">
              <a:rPr lang="en-JM" smtClean="0"/>
              <a:t>‹#›</a:t>
            </a:fld>
            <a:endParaRPr lang="en-JM"/>
          </a:p>
        </p:txBody>
      </p:sp>
    </p:spTree>
    <p:extLst>
      <p:ext uri="{BB962C8B-B14F-4D97-AF65-F5344CB8AC3E}">
        <p14:creationId xmlns:p14="http://schemas.microsoft.com/office/powerpoint/2010/main" val="360990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74BA3A-13B1-41DF-B8B9-1C10A75FD9B7}" type="datetimeFigureOut">
              <a:rPr lang="en-JM" smtClean="0"/>
              <a:t>18/11/2022</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CC657E5D-5453-46FA-908D-B8B9F7CF9FCE}" type="slidenum">
              <a:rPr lang="en-JM" smtClean="0"/>
              <a:t>‹#›</a:t>
            </a:fld>
            <a:endParaRPr lang="en-JM"/>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5216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D74BA3A-13B1-41DF-B8B9-1C10A75FD9B7}" type="datetimeFigureOut">
              <a:rPr lang="en-JM" smtClean="0"/>
              <a:t>18/11/2022</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CC657E5D-5453-46FA-908D-B8B9F7CF9FCE}" type="slidenum">
              <a:rPr lang="en-JM" smtClean="0"/>
              <a:t>‹#›</a:t>
            </a:fld>
            <a:endParaRPr lang="en-JM"/>
          </a:p>
        </p:txBody>
      </p:sp>
    </p:spTree>
    <p:extLst>
      <p:ext uri="{BB962C8B-B14F-4D97-AF65-F5344CB8AC3E}">
        <p14:creationId xmlns:p14="http://schemas.microsoft.com/office/powerpoint/2010/main" val="77229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74BA3A-13B1-41DF-B8B9-1C10A75FD9B7}" type="datetimeFigureOut">
              <a:rPr lang="en-JM" smtClean="0"/>
              <a:t>18/11/2022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CC657E5D-5453-46FA-908D-B8B9F7CF9FCE}" type="slidenum">
              <a:rPr lang="en-JM" smtClean="0"/>
              <a:t>‹#›</a:t>
            </a:fld>
            <a:endParaRPr lang="en-JM"/>
          </a:p>
        </p:txBody>
      </p:sp>
    </p:spTree>
    <p:extLst>
      <p:ext uri="{BB962C8B-B14F-4D97-AF65-F5344CB8AC3E}">
        <p14:creationId xmlns:p14="http://schemas.microsoft.com/office/powerpoint/2010/main" val="20635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74BA3A-13B1-41DF-B8B9-1C10A75FD9B7}" type="datetimeFigureOut">
              <a:rPr lang="en-JM" smtClean="0"/>
              <a:t>18/11/2022</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CC657E5D-5453-46FA-908D-B8B9F7CF9FCE}" type="slidenum">
              <a:rPr lang="en-JM" smtClean="0"/>
              <a:t>‹#›</a:t>
            </a:fld>
            <a:endParaRPr lang="en-JM"/>
          </a:p>
        </p:txBody>
      </p:sp>
    </p:spTree>
    <p:extLst>
      <p:ext uri="{BB962C8B-B14F-4D97-AF65-F5344CB8AC3E}">
        <p14:creationId xmlns:p14="http://schemas.microsoft.com/office/powerpoint/2010/main" val="412787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D74BA3A-13B1-41DF-B8B9-1C10A75FD9B7}" type="datetimeFigureOut">
              <a:rPr lang="en-JM" smtClean="0"/>
              <a:t>18/11/2022</a:t>
            </a:fld>
            <a:endParaRPr lang="en-JM"/>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JM"/>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C657E5D-5453-46FA-908D-B8B9F7CF9FCE}" type="slidenum">
              <a:rPr lang="en-JM" smtClean="0"/>
              <a:t>‹#›</a:t>
            </a:fld>
            <a:endParaRPr lang="en-JM"/>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617558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3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8342" y="1887557"/>
            <a:ext cx="6667500" cy="3810000"/>
          </a:xfrm>
          <a:prstGeom prst="rect">
            <a:avLst/>
          </a:prstGeom>
        </p:spPr>
      </p:pic>
      <p:sp>
        <p:nvSpPr>
          <p:cNvPr id="3" name="Subtitle 2"/>
          <p:cNvSpPr>
            <a:spLocks noGrp="1"/>
          </p:cNvSpPr>
          <p:nvPr>
            <p:ph type="subTitle" idx="1"/>
          </p:nvPr>
        </p:nvSpPr>
        <p:spPr>
          <a:xfrm>
            <a:off x="1941921" y="575034"/>
            <a:ext cx="6513921" cy="820132"/>
          </a:xfrm>
        </p:spPr>
        <p:txBody>
          <a:bodyPr>
            <a:normAutofit/>
          </a:bodyPr>
          <a:lstStyle/>
          <a:p>
            <a:pPr algn="ctr"/>
            <a:r>
              <a:rPr lang="en-US" sz="4000" dirty="0" smtClean="0"/>
              <a:t>The History of The Internet</a:t>
            </a:r>
            <a:endParaRPr lang="en-JM" sz="4000" dirty="0"/>
          </a:p>
        </p:txBody>
      </p:sp>
    </p:spTree>
    <p:extLst>
      <p:ext uri="{BB962C8B-B14F-4D97-AF65-F5344CB8AC3E}">
        <p14:creationId xmlns:p14="http://schemas.microsoft.com/office/powerpoint/2010/main" val="33090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smtClean="0"/>
              <a:t>Ransomware Attack</a:t>
            </a:r>
            <a:endParaRPr lang="en-JM" dirty="0"/>
          </a:p>
        </p:txBody>
      </p:sp>
      <p:sp>
        <p:nvSpPr>
          <p:cNvPr id="3" name="Content Placeholder 2"/>
          <p:cNvSpPr>
            <a:spLocks noGrp="1"/>
          </p:cNvSpPr>
          <p:nvPr>
            <p:ph idx="1"/>
          </p:nvPr>
        </p:nvSpPr>
        <p:spPr>
          <a:xfrm>
            <a:off x="2773599" y="1637337"/>
            <a:ext cx="7796540" cy="1605484"/>
          </a:xfrm>
        </p:spPr>
        <p:txBody>
          <a:bodyPr/>
          <a:lstStyle/>
          <a:p>
            <a:r>
              <a:rPr lang="en-US" dirty="0"/>
              <a:t>Ransomware is a type of malicious software (malware) that threatens to publish or blocks access to data or a computer system, usually by encrypting it, until the victim pays a ransom fee to the attacker</a:t>
            </a:r>
            <a:endParaRPr lang="en-JM" dirty="0"/>
          </a:p>
        </p:txBody>
      </p:sp>
      <p:pic>
        <p:nvPicPr>
          <p:cNvPr id="4" name="Picture 3"/>
          <p:cNvPicPr>
            <a:picLocks noChangeAspect="1"/>
          </p:cNvPicPr>
          <p:nvPr/>
        </p:nvPicPr>
        <p:blipFill>
          <a:blip r:embed="rId2"/>
          <a:stretch>
            <a:fillRect/>
          </a:stretch>
        </p:blipFill>
        <p:spPr>
          <a:xfrm>
            <a:off x="4419484" y="3412504"/>
            <a:ext cx="4504769" cy="3184737"/>
          </a:xfrm>
          <a:prstGeom prst="rect">
            <a:avLst/>
          </a:prstGeom>
        </p:spPr>
      </p:pic>
    </p:spTree>
    <p:extLst>
      <p:ext uri="{BB962C8B-B14F-4D97-AF65-F5344CB8AC3E}">
        <p14:creationId xmlns:p14="http://schemas.microsoft.com/office/powerpoint/2010/main" val="400281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a:t>Intellectual property theft </a:t>
            </a:r>
          </a:p>
        </p:txBody>
      </p:sp>
      <p:sp>
        <p:nvSpPr>
          <p:cNvPr id="3" name="Content Placeholder 2"/>
          <p:cNvSpPr>
            <a:spLocks noGrp="1"/>
          </p:cNvSpPr>
          <p:nvPr>
            <p:ph idx="1"/>
          </p:nvPr>
        </p:nvSpPr>
        <p:spPr>
          <a:xfrm>
            <a:off x="2773599" y="2052116"/>
            <a:ext cx="7796540" cy="1181278"/>
          </a:xfrm>
        </p:spPr>
        <p:txBody>
          <a:bodyPr>
            <a:normAutofit fontScale="85000" lnSpcReduction="20000"/>
          </a:bodyPr>
          <a:lstStyle/>
          <a:p>
            <a:r>
              <a:rPr lang="en-US" dirty="0"/>
              <a:t>Intellectual property theft (IP theft) refers to the robbing of people or companies of their ideas, inventions, and creative expressions (i.e., their IP). There are four main types of IP, including trade secrets, trademarks, copyrights, and patents.</a:t>
            </a:r>
            <a:endParaRPr lang="en-JM" dirty="0"/>
          </a:p>
        </p:txBody>
      </p:sp>
      <p:pic>
        <p:nvPicPr>
          <p:cNvPr id="4" name="Picture 3"/>
          <p:cNvPicPr>
            <a:picLocks noChangeAspect="1"/>
          </p:cNvPicPr>
          <p:nvPr/>
        </p:nvPicPr>
        <p:blipFill>
          <a:blip r:embed="rId2"/>
          <a:stretch>
            <a:fillRect/>
          </a:stretch>
        </p:blipFill>
        <p:spPr>
          <a:xfrm>
            <a:off x="3844351" y="3400225"/>
            <a:ext cx="5186529" cy="2722928"/>
          </a:xfrm>
          <a:prstGeom prst="rect">
            <a:avLst/>
          </a:prstGeom>
          <a:effectLst>
            <a:glow>
              <a:schemeClr val="accent1">
                <a:alpha val="40000"/>
              </a:schemeClr>
            </a:glow>
          </a:effectLst>
        </p:spPr>
      </p:pic>
    </p:spTree>
    <p:extLst>
      <p:ext uri="{BB962C8B-B14F-4D97-AF65-F5344CB8AC3E}">
        <p14:creationId xmlns:p14="http://schemas.microsoft.com/office/powerpoint/2010/main" val="287821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a:t>Social engineering</a:t>
            </a:r>
            <a:br>
              <a:rPr lang="en-JM" dirty="0"/>
            </a:br>
            <a:endParaRPr lang="en-JM" dirty="0"/>
          </a:p>
        </p:txBody>
      </p:sp>
      <p:sp>
        <p:nvSpPr>
          <p:cNvPr id="5" name="Content Placeholder 4"/>
          <p:cNvSpPr>
            <a:spLocks noGrp="1"/>
          </p:cNvSpPr>
          <p:nvPr>
            <p:ph idx="1"/>
          </p:nvPr>
        </p:nvSpPr>
        <p:spPr>
          <a:xfrm>
            <a:off x="2773599" y="2052116"/>
            <a:ext cx="7796540" cy="1162424"/>
          </a:xfrm>
        </p:spPr>
        <p:txBody>
          <a:bodyPr>
            <a:normAutofit fontScale="85000" lnSpcReduction="20000"/>
          </a:bodyPr>
          <a:lstStyle/>
          <a:p>
            <a:r>
              <a:rPr lang="en-US" dirty="0"/>
              <a:t>Social engineering is the term used for a broad range of malicious activities accomplished through human interactions. It uses psychological manipulation to trick users into making security mistakes or giving away sensitive information.</a:t>
            </a:r>
            <a:endParaRPr lang="en-JM" dirty="0"/>
          </a:p>
        </p:txBody>
      </p:sp>
      <p:pic>
        <p:nvPicPr>
          <p:cNvPr id="6" name="Picture 5"/>
          <p:cNvPicPr>
            <a:picLocks noChangeAspect="1"/>
          </p:cNvPicPr>
          <p:nvPr/>
        </p:nvPicPr>
        <p:blipFill>
          <a:blip r:embed="rId2"/>
          <a:stretch>
            <a:fillRect/>
          </a:stretch>
        </p:blipFill>
        <p:spPr>
          <a:xfrm>
            <a:off x="3153536" y="3381371"/>
            <a:ext cx="6451433" cy="2968657"/>
          </a:xfrm>
          <a:prstGeom prst="rect">
            <a:avLst/>
          </a:prstGeom>
        </p:spPr>
      </p:pic>
    </p:spTree>
    <p:extLst>
      <p:ext uri="{BB962C8B-B14F-4D97-AF65-F5344CB8AC3E}">
        <p14:creationId xmlns:p14="http://schemas.microsoft.com/office/powerpoint/2010/main" val="168738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piracy</a:t>
            </a:r>
            <a:endParaRPr lang="en-JM" dirty="0"/>
          </a:p>
        </p:txBody>
      </p:sp>
      <p:sp>
        <p:nvSpPr>
          <p:cNvPr id="3" name="Content Placeholder 2"/>
          <p:cNvSpPr>
            <a:spLocks noGrp="1"/>
          </p:cNvSpPr>
          <p:nvPr>
            <p:ph idx="1"/>
          </p:nvPr>
        </p:nvSpPr>
        <p:spPr>
          <a:xfrm>
            <a:off x="2773599" y="2052116"/>
            <a:ext cx="7796540" cy="2333071"/>
          </a:xfrm>
        </p:spPr>
        <p:txBody>
          <a:bodyPr>
            <a:normAutofit fontScale="92500" lnSpcReduction="10000"/>
          </a:bodyPr>
          <a:lstStyle/>
          <a:p>
            <a:r>
              <a:rPr lang="en-US" dirty="0"/>
              <a:t>Software piracy is the illegal copying, distribution, or use of software. It is such a profitable "business" that it has caught the attention of organized crime groups in a number of countries. According to the Business Software Alliance (BSA), about 36% of all software in current use is stolen. Software piracy causes significant lost revenue for publishers, which in turn results in higher prices for the consumer.</a:t>
            </a:r>
            <a:endParaRPr lang="en-JM" dirty="0"/>
          </a:p>
        </p:txBody>
      </p:sp>
      <p:pic>
        <p:nvPicPr>
          <p:cNvPr id="4" name="Picture 3"/>
          <p:cNvPicPr>
            <a:picLocks noChangeAspect="1"/>
          </p:cNvPicPr>
          <p:nvPr/>
        </p:nvPicPr>
        <p:blipFill>
          <a:blip r:embed="rId2"/>
          <a:stretch>
            <a:fillRect/>
          </a:stretch>
        </p:blipFill>
        <p:spPr>
          <a:xfrm>
            <a:off x="4835812" y="4539395"/>
            <a:ext cx="3888421" cy="2035273"/>
          </a:xfrm>
          <a:prstGeom prst="rect">
            <a:avLst/>
          </a:prstGeom>
        </p:spPr>
      </p:pic>
    </p:spTree>
    <p:extLst>
      <p:ext uri="{BB962C8B-B14F-4D97-AF65-F5344CB8AC3E}">
        <p14:creationId xmlns:p14="http://schemas.microsoft.com/office/powerpoint/2010/main" val="215319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a:t>Email and internet fraud</a:t>
            </a:r>
            <a:br>
              <a:rPr lang="en-JM" dirty="0"/>
            </a:br>
            <a:endParaRPr lang="en-JM" dirty="0"/>
          </a:p>
        </p:txBody>
      </p:sp>
      <p:sp>
        <p:nvSpPr>
          <p:cNvPr id="3" name="Content Placeholder 2"/>
          <p:cNvSpPr>
            <a:spLocks noGrp="1"/>
          </p:cNvSpPr>
          <p:nvPr>
            <p:ph idx="1"/>
          </p:nvPr>
        </p:nvSpPr>
        <p:spPr>
          <a:xfrm>
            <a:off x="2692703" y="1658826"/>
            <a:ext cx="7796540" cy="1330181"/>
          </a:xfrm>
        </p:spPr>
        <p:txBody>
          <a:bodyPr>
            <a:normAutofit fontScale="85000" lnSpcReduction="10000"/>
          </a:bodyPr>
          <a:lstStyle/>
          <a:p>
            <a:r>
              <a:rPr lang="en-US" dirty="0"/>
              <a:t>Internet fraud involves using online services and software with access to the internet to defraud or take advantage of victims. The term "internet fraud" generally covers cybercrime activity that takes place over the internet or on </a:t>
            </a:r>
            <a:r>
              <a:rPr lang="en-US" dirty="0" smtClean="0"/>
              <a:t>email designed </a:t>
            </a:r>
            <a:r>
              <a:rPr lang="en-US" dirty="0"/>
              <a:t>to scam </a:t>
            </a:r>
            <a:r>
              <a:rPr lang="en-US" dirty="0" smtClean="0"/>
              <a:t>the  money of individuals. </a:t>
            </a:r>
            <a:endParaRPr lang="en-JM" dirty="0"/>
          </a:p>
        </p:txBody>
      </p:sp>
      <p:pic>
        <p:nvPicPr>
          <p:cNvPr id="4" name="Picture 3"/>
          <p:cNvPicPr>
            <a:picLocks noChangeAspect="1"/>
          </p:cNvPicPr>
          <p:nvPr/>
        </p:nvPicPr>
        <p:blipFill>
          <a:blip r:embed="rId2"/>
          <a:stretch>
            <a:fillRect/>
          </a:stretch>
        </p:blipFill>
        <p:spPr>
          <a:xfrm>
            <a:off x="4222955" y="3187617"/>
            <a:ext cx="4272116" cy="2534757"/>
          </a:xfrm>
          <a:prstGeom prst="rect">
            <a:avLst/>
          </a:prstGeom>
        </p:spPr>
      </p:pic>
    </p:spTree>
    <p:extLst>
      <p:ext uri="{BB962C8B-B14F-4D97-AF65-F5344CB8AC3E}">
        <p14:creationId xmlns:p14="http://schemas.microsoft.com/office/powerpoint/2010/main" val="360290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a:t>Industrial espionage </a:t>
            </a:r>
          </a:p>
        </p:txBody>
      </p:sp>
      <p:sp>
        <p:nvSpPr>
          <p:cNvPr id="3" name="Content Placeholder 2"/>
          <p:cNvSpPr>
            <a:spLocks noGrp="1"/>
          </p:cNvSpPr>
          <p:nvPr>
            <p:ph idx="1"/>
          </p:nvPr>
        </p:nvSpPr>
        <p:spPr>
          <a:xfrm>
            <a:off x="2773599" y="2052116"/>
            <a:ext cx="7796540" cy="1182697"/>
          </a:xfrm>
        </p:spPr>
        <p:txBody>
          <a:bodyPr>
            <a:normAutofit lnSpcReduction="10000"/>
          </a:bodyPr>
          <a:lstStyle/>
          <a:p>
            <a:pPr marL="0" indent="0">
              <a:buNone/>
            </a:pPr>
            <a:r>
              <a:rPr lang="en-US" dirty="0"/>
              <a:t>Industrial espionage is the illegal and unethical theft of business trade secrets for use by a competitor to achieve a competitive advantage.</a:t>
            </a:r>
            <a:endParaRPr lang="en-JM" dirty="0"/>
          </a:p>
        </p:txBody>
      </p:sp>
      <p:pic>
        <p:nvPicPr>
          <p:cNvPr id="4" name="Picture 3"/>
          <p:cNvPicPr>
            <a:picLocks noChangeAspect="1"/>
          </p:cNvPicPr>
          <p:nvPr/>
        </p:nvPicPr>
        <p:blipFill>
          <a:blip r:embed="rId2"/>
          <a:stretch>
            <a:fillRect/>
          </a:stretch>
        </p:blipFill>
        <p:spPr>
          <a:xfrm>
            <a:off x="3733473" y="3323303"/>
            <a:ext cx="5715000" cy="3058150"/>
          </a:xfrm>
          <a:prstGeom prst="rect">
            <a:avLst/>
          </a:prstGeom>
        </p:spPr>
      </p:pic>
    </p:spTree>
    <p:extLst>
      <p:ext uri="{BB962C8B-B14F-4D97-AF65-F5344CB8AC3E}">
        <p14:creationId xmlns:p14="http://schemas.microsoft.com/office/powerpoint/2010/main" val="408470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808057"/>
            <a:ext cx="7958331" cy="690806"/>
          </a:xfrm>
        </p:spPr>
        <p:txBody>
          <a:bodyPr/>
          <a:lstStyle/>
          <a:p>
            <a:pPr algn="ctr"/>
            <a:r>
              <a:rPr lang="en-US" dirty="0" smtClean="0"/>
              <a:t>What is the Internet??</a:t>
            </a:r>
            <a:endParaRPr lang="en-JM" dirty="0"/>
          </a:p>
        </p:txBody>
      </p:sp>
      <p:sp>
        <p:nvSpPr>
          <p:cNvPr id="3" name="Content Placeholder 2"/>
          <p:cNvSpPr>
            <a:spLocks noGrp="1"/>
          </p:cNvSpPr>
          <p:nvPr>
            <p:ph idx="1"/>
          </p:nvPr>
        </p:nvSpPr>
        <p:spPr>
          <a:xfrm>
            <a:off x="2773599" y="1741032"/>
            <a:ext cx="7796540" cy="3997828"/>
          </a:xfrm>
        </p:spPr>
        <p:txBody>
          <a:bodyPr>
            <a:normAutofit lnSpcReduction="10000"/>
          </a:bodyPr>
          <a:lstStyle/>
          <a:p>
            <a:r>
              <a:rPr lang="en-US" dirty="0" smtClean="0"/>
              <a:t>According to Technopedia The </a:t>
            </a:r>
            <a:r>
              <a:rPr lang="en-US" dirty="0"/>
              <a:t>internet is a globally connected network system facilitating worldwide communication and access to data resources through a vast collection of private, public, business, academic and government networks. It is governed by agencies like the Internet Assigned Numbers Authority (or IANA) that establish universal </a:t>
            </a:r>
            <a:r>
              <a:rPr lang="en-US" dirty="0" smtClean="0"/>
              <a:t>protocols . The </a:t>
            </a:r>
            <a:r>
              <a:rPr lang="en-US" dirty="0"/>
              <a:t>terms internet and World Wide Web are often used interchangeably, but they are not exactly the same thing; the internet refers to the global communication system, including hardware and infrastructure, while the web is one of the services communicated over the internet.</a:t>
            </a:r>
          </a:p>
          <a:p>
            <a:endParaRPr lang="en-JM" dirty="0"/>
          </a:p>
        </p:txBody>
      </p:sp>
      <p:pic>
        <p:nvPicPr>
          <p:cNvPr id="1026" name="Picture 2" descr="Curious PNG Images With Transparent Background | Free Download On Lov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4477" y="4503364"/>
            <a:ext cx="2116285" cy="21162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50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Origin Of the Internet </a:t>
            </a:r>
            <a:endParaRPr lang="en-JM" dirty="0"/>
          </a:p>
        </p:txBody>
      </p:sp>
      <p:sp>
        <p:nvSpPr>
          <p:cNvPr id="3" name="Content Placeholder 2"/>
          <p:cNvSpPr>
            <a:spLocks noGrp="1"/>
          </p:cNvSpPr>
          <p:nvPr>
            <p:ph idx="1"/>
          </p:nvPr>
        </p:nvSpPr>
        <p:spPr>
          <a:xfrm>
            <a:off x="2692703" y="1564849"/>
            <a:ext cx="7796540" cy="1472146"/>
          </a:xfrm>
        </p:spPr>
        <p:txBody>
          <a:bodyPr>
            <a:normAutofit lnSpcReduction="10000"/>
          </a:bodyPr>
          <a:lstStyle/>
          <a:p>
            <a:pPr marL="0" indent="0">
              <a:buNone/>
            </a:pPr>
            <a:r>
              <a:rPr lang="en-US" dirty="0"/>
              <a:t>No one person invented the internet. When networking technology was first developed, a number of scientists and engineers brought their research together to create the ARPANET. Later, other inventors’ creations paved the way for the web as we know it today.</a:t>
            </a:r>
            <a:endParaRPr lang="en-JM" dirty="0"/>
          </a:p>
        </p:txBody>
      </p:sp>
      <p:pic>
        <p:nvPicPr>
          <p:cNvPr id="2050" name="Picture 2" descr="Covid-19 makes it clearer than ever: access to the internet should be a  universal right | Tim Berners-Lee | The Guardi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8243" y="3223966"/>
            <a:ext cx="3216639" cy="272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55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Timeline  of the Internet  </a:t>
            </a:r>
            <a:endParaRPr lang="en-JM" dirty="0"/>
          </a:p>
        </p:txBody>
      </p:sp>
      <p:pic>
        <p:nvPicPr>
          <p:cNvPr id="4" name="Content Placeholder 3"/>
          <p:cNvPicPr>
            <a:picLocks noGrp="1" noChangeAspect="1"/>
          </p:cNvPicPr>
          <p:nvPr>
            <p:ph idx="1"/>
          </p:nvPr>
        </p:nvPicPr>
        <p:blipFill>
          <a:blip r:embed="rId2"/>
          <a:stretch>
            <a:fillRect/>
          </a:stretch>
        </p:blipFill>
        <p:spPr>
          <a:xfrm>
            <a:off x="2388256" y="1677895"/>
            <a:ext cx="8181883" cy="4602310"/>
          </a:xfrm>
          <a:prstGeom prst="rect">
            <a:avLst/>
          </a:prstGeom>
        </p:spPr>
      </p:pic>
    </p:spTree>
    <p:extLst>
      <p:ext uri="{BB962C8B-B14F-4D97-AF65-F5344CB8AC3E}">
        <p14:creationId xmlns:p14="http://schemas.microsoft.com/office/powerpoint/2010/main" val="39906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 Cybercrime ?</a:t>
            </a:r>
            <a:endParaRPr lang="en-JM" dirty="0"/>
          </a:p>
        </p:txBody>
      </p:sp>
      <p:sp>
        <p:nvSpPr>
          <p:cNvPr id="3" name="Content Placeholder 2"/>
          <p:cNvSpPr>
            <a:spLocks noGrp="1"/>
          </p:cNvSpPr>
          <p:nvPr>
            <p:ph idx="1"/>
          </p:nvPr>
        </p:nvSpPr>
        <p:spPr>
          <a:xfrm>
            <a:off x="2611808" y="1611982"/>
            <a:ext cx="7796540" cy="1536571"/>
          </a:xfrm>
        </p:spPr>
        <p:txBody>
          <a:bodyPr>
            <a:normAutofit fontScale="85000" lnSpcReduction="10000"/>
          </a:bodyPr>
          <a:lstStyle/>
          <a:p>
            <a:pPr marL="0" indent="0">
              <a:buNone/>
            </a:pPr>
            <a:r>
              <a:rPr lang="en-US" dirty="0" smtClean="0"/>
              <a:t>Cybercrime </a:t>
            </a:r>
            <a:r>
              <a:rPr lang="en-US" dirty="0"/>
              <a:t>refers to any illegal activity carried out using computers or the internet. Cybercriminals </a:t>
            </a:r>
            <a:r>
              <a:rPr lang="en-US" dirty="0" smtClean="0"/>
              <a:t>ranging </a:t>
            </a:r>
            <a:r>
              <a:rPr lang="en-US" dirty="0"/>
              <a:t>from </a:t>
            </a:r>
            <a:r>
              <a:rPr lang="en-US" dirty="0" smtClean="0"/>
              <a:t>individuals </a:t>
            </a:r>
            <a:r>
              <a:rPr lang="en-US" dirty="0"/>
              <a:t>to organized crime groups to state-sponsored factions — use techniques like phishing, social engineering, and all kinds of malware as part of their cyber attacks.</a:t>
            </a:r>
            <a:endParaRPr lang="en-JM" dirty="0"/>
          </a:p>
        </p:txBody>
      </p:sp>
      <p:pic>
        <p:nvPicPr>
          <p:cNvPr id="3074" name="Picture 2" descr="Cyber crime Vectors &amp; Illustrations for Free Download | Freepi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2922" y="3565903"/>
            <a:ext cx="5368531" cy="268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16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344130"/>
            <a:ext cx="7958331" cy="1236040"/>
          </a:xfrm>
        </p:spPr>
        <p:txBody>
          <a:bodyPr>
            <a:normAutofit fontScale="90000"/>
          </a:bodyPr>
          <a:lstStyle/>
          <a:p>
            <a:pPr algn="ctr"/>
            <a:r>
              <a:rPr lang="en-JM" dirty="0" smtClean="0"/>
              <a:t>The History of Cybercrime</a:t>
            </a:r>
            <a:br>
              <a:rPr lang="en-JM" dirty="0" smtClean="0"/>
            </a:br>
            <a:r>
              <a:rPr lang="en-JM" dirty="0" smtClean="0"/>
              <a:t/>
            </a:r>
            <a:br>
              <a:rPr lang="en-JM" dirty="0" smtClean="0"/>
            </a:br>
            <a:r>
              <a:rPr lang="en-JM" dirty="0" smtClean="0"/>
              <a:t>1971 </a:t>
            </a:r>
            <a:endParaRPr lang="en-JM" dirty="0"/>
          </a:p>
        </p:txBody>
      </p:sp>
      <p:sp>
        <p:nvSpPr>
          <p:cNvPr id="3" name="Content Placeholder 2"/>
          <p:cNvSpPr>
            <a:spLocks noGrp="1"/>
          </p:cNvSpPr>
          <p:nvPr>
            <p:ph idx="1"/>
          </p:nvPr>
        </p:nvSpPr>
        <p:spPr>
          <a:xfrm>
            <a:off x="2692703" y="1580168"/>
            <a:ext cx="7796540" cy="2116761"/>
          </a:xfrm>
        </p:spPr>
        <p:txBody>
          <a:bodyPr>
            <a:normAutofit fontScale="85000" lnSpcReduction="10000"/>
          </a:bodyPr>
          <a:lstStyle/>
          <a:p>
            <a:r>
              <a:rPr lang="en-US" dirty="0"/>
              <a:t>The first example of a computer virus was a program called Creeper. It was written by Bob Thomas and designed to travel between </a:t>
            </a:r>
            <a:r>
              <a:rPr lang="en-US" dirty="0" err="1"/>
              <a:t>Tenex</a:t>
            </a:r>
            <a:r>
              <a:rPr lang="en-US" dirty="0"/>
              <a:t> terminals  </a:t>
            </a:r>
          </a:p>
          <a:p>
            <a:r>
              <a:rPr lang="en-US" dirty="0"/>
              <a:t>on the ARPANET, the internet’s forerunner, and displayed the message  </a:t>
            </a:r>
          </a:p>
          <a:p>
            <a:r>
              <a:rPr lang="en-US" dirty="0"/>
              <a:t>‘I’m the Creeper: Catch me if you can’. </a:t>
            </a:r>
            <a:endParaRPr lang="en-JM" dirty="0"/>
          </a:p>
        </p:txBody>
      </p:sp>
      <p:pic>
        <p:nvPicPr>
          <p:cNvPr id="4" name="Picture 3"/>
          <p:cNvPicPr>
            <a:picLocks noChangeAspect="1"/>
          </p:cNvPicPr>
          <p:nvPr/>
        </p:nvPicPr>
        <p:blipFill>
          <a:blip r:embed="rId2"/>
          <a:stretch>
            <a:fillRect/>
          </a:stretch>
        </p:blipFill>
        <p:spPr>
          <a:xfrm>
            <a:off x="4495493" y="3864077"/>
            <a:ext cx="3655450" cy="2455062"/>
          </a:xfrm>
          <a:prstGeom prst="rect">
            <a:avLst/>
          </a:prstGeom>
        </p:spPr>
      </p:pic>
    </p:spTree>
    <p:extLst>
      <p:ext uri="{BB962C8B-B14F-4D97-AF65-F5344CB8AC3E}">
        <p14:creationId xmlns:p14="http://schemas.microsoft.com/office/powerpoint/2010/main" val="397910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JM" dirty="0" smtClean="0"/>
              <a:t>Data Encryption</a:t>
            </a:r>
            <a:br>
              <a:rPr lang="en-JM" dirty="0" smtClean="0"/>
            </a:br>
            <a:r>
              <a:rPr lang="en-JM" dirty="0"/>
              <a:t/>
            </a:r>
            <a:br>
              <a:rPr lang="en-JM" dirty="0"/>
            </a:br>
            <a:r>
              <a:rPr lang="en-JM" dirty="0" smtClean="0"/>
              <a:t>1977</a:t>
            </a:r>
            <a:endParaRPr lang="en-JM" dirty="0"/>
          </a:p>
        </p:txBody>
      </p:sp>
      <p:sp>
        <p:nvSpPr>
          <p:cNvPr id="3" name="Content Placeholder 2"/>
          <p:cNvSpPr>
            <a:spLocks noGrp="1"/>
          </p:cNvSpPr>
          <p:nvPr>
            <p:ph idx="1"/>
          </p:nvPr>
        </p:nvSpPr>
        <p:spPr>
          <a:xfrm>
            <a:off x="2773599" y="2130774"/>
            <a:ext cx="7796540" cy="1634981"/>
          </a:xfrm>
        </p:spPr>
        <p:txBody>
          <a:bodyPr/>
          <a:lstStyle/>
          <a:p>
            <a:pPr marL="0" indent="0">
              <a:buNone/>
            </a:pPr>
            <a:r>
              <a:rPr lang="en-US" dirty="0" smtClean="0"/>
              <a:t>The </a:t>
            </a:r>
            <a:r>
              <a:rPr lang="en-US" dirty="0"/>
              <a:t>Data Encryption Standard was published in 1977 after being developed by IBM in the early to mid-1970s. The NSA-approved cryptography method brought encryption previously only used by the military to the wider world of computing. </a:t>
            </a:r>
            <a:endParaRPr lang="en-JM" dirty="0"/>
          </a:p>
        </p:txBody>
      </p:sp>
      <p:pic>
        <p:nvPicPr>
          <p:cNvPr id="4" name="Picture 3"/>
          <p:cNvPicPr>
            <a:picLocks noChangeAspect="1"/>
          </p:cNvPicPr>
          <p:nvPr/>
        </p:nvPicPr>
        <p:blipFill>
          <a:blip r:embed="rId2"/>
          <a:stretch>
            <a:fillRect/>
          </a:stretch>
        </p:blipFill>
        <p:spPr>
          <a:xfrm>
            <a:off x="4275224" y="4011244"/>
            <a:ext cx="4793289" cy="2490020"/>
          </a:xfrm>
          <a:prstGeom prst="rect">
            <a:avLst/>
          </a:prstGeom>
        </p:spPr>
      </p:pic>
    </p:spTree>
    <p:extLst>
      <p:ext uri="{BB962C8B-B14F-4D97-AF65-F5344CB8AC3E}">
        <p14:creationId xmlns:p14="http://schemas.microsoft.com/office/powerpoint/2010/main" val="62757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007" y="760922"/>
            <a:ext cx="8581083" cy="1077229"/>
          </a:xfrm>
        </p:spPr>
        <p:txBody>
          <a:bodyPr/>
          <a:lstStyle/>
          <a:p>
            <a:pPr algn="ctr"/>
            <a:r>
              <a:rPr lang="en-US" dirty="0" smtClean="0"/>
              <a:t>The most Common Types of  Cybercrimes </a:t>
            </a:r>
            <a:endParaRPr lang="en-JM" dirty="0"/>
          </a:p>
        </p:txBody>
      </p:sp>
      <p:sp>
        <p:nvSpPr>
          <p:cNvPr id="3" name="Content Placeholder 2"/>
          <p:cNvSpPr>
            <a:spLocks noGrp="1"/>
          </p:cNvSpPr>
          <p:nvPr>
            <p:ph idx="1"/>
          </p:nvPr>
        </p:nvSpPr>
        <p:spPr>
          <a:xfrm>
            <a:off x="2839587" y="3261674"/>
            <a:ext cx="7796540" cy="3459637"/>
          </a:xfrm>
        </p:spPr>
        <p:txBody>
          <a:bodyPr>
            <a:normAutofit fontScale="92500" lnSpcReduction="20000"/>
          </a:bodyPr>
          <a:lstStyle/>
          <a:p>
            <a:r>
              <a:rPr lang="en-JM" dirty="0" smtClean="0"/>
              <a:t>Phishing</a:t>
            </a:r>
          </a:p>
          <a:p>
            <a:r>
              <a:rPr lang="en-JM" dirty="0" smtClean="0"/>
              <a:t>Ransomware Attack</a:t>
            </a:r>
          </a:p>
          <a:p>
            <a:r>
              <a:rPr lang="en-JM" dirty="0"/>
              <a:t>Intellectual Property </a:t>
            </a:r>
            <a:r>
              <a:rPr lang="en-JM" dirty="0" smtClean="0"/>
              <a:t>Theft</a:t>
            </a:r>
          </a:p>
          <a:p>
            <a:r>
              <a:rPr lang="en-US" dirty="0" smtClean="0"/>
              <a:t>Social engineering</a:t>
            </a:r>
          </a:p>
          <a:p>
            <a:r>
              <a:rPr lang="en-US" dirty="0" smtClean="0"/>
              <a:t>Software piracy</a:t>
            </a:r>
          </a:p>
          <a:p>
            <a:r>
              <a:rPr lang="en-US" dirty="0"/>
              <a:t>Email and internet </a:t>
            </a:r>
            <a:r>
              <a:rPr lang="en-US" dirty="0" smtClean="0"/>
              <a:t>fraud</a:t>
            </a:r>
          </a:p>
          <a:p>
            <a:r>
              <a:rPr lang="en-US" dirty="0"/>
              <a:t>industrial espionage</a:t>
            </a:r>
            <a:endParaRPr lang="en-US" dirty="0" smtClean="0"/>
          </a:p>
          <a:p>
            <a:endParaRPr lang="en-US" dirty="0" smtClean="0"/>
          </a:p>
          <a:p>
            <a:endParaRPr lang="en-US" dirty="0" smtClean="0"/>
          </a:p>
          <a:p>
            <a:pPr marL="0" indent="0">
              <a:buNone/>
            </a:pPr>
            <a:endParaRPr lang="en-US" dirty="0" smtClean="0"/>
          </a:p>
          <a:p>
            <a:endParaRPr lang="en-US" dirty="0" smtClean="0"/>
          </a:p>
          <a:p>
            <a:endParaRPr lang="en-JM" dirty="0" smtClean="0"/>
          </a:p>
          <a:p>
            <a:endParaRPr lang="en-JM" dirty="0"/>
          </a:p>
        </p:txBody>
      </p:sp>
    </p:spTree>
    <p:extLst>
      <p:ext uri="{BB962C8B-B14F-4D97-AF65-F5344CB8AC3E}">
        <p14:creationId xmlns:p14="http://schemas.microsoft.com/office/powerpoint/2010/main" val="98489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a:t>Phishing</a:t>
            </a:r>
            <a:br>
              <a:rPr lang="en-JM" dirty="0"/>
            </a:br>
            <a:endParaRPr lang="en-JM" dirty="0"/>
          </a:p>
        </p:txBody>
      </p:sp>
      <p:sp>
        <p:nvSpPr>
          <p:cNvPr id="3" name="Content Placeholder 2"/>
          <p:cNvSpPr>
            <a:spLocks noGrp="1"/>
          </p:cNvSpPr>
          <p:nvPr>
            <p:ph idx="1"/>
          </p:nvPr>
        </p:nvSpPr>
        <p:spPr>
          <a:xfrm>
            <a:off x="2773599" y="2017336"/>
            <a:ext cx="7796540" cy="2564091"/>
          </a:xfrm>
        </p:spPr>
        <p:txBody>
          <a:bodyPr>
            <a:normAutofit fontScale="92500" lnSpcReduction="20000"/>
          </a:bodyPr>
          <a:lstStyle/>
          <a:p>
            <a:r>
              <a:rPr lang="en-US" dirty="0"/>
              <a:t>Phishing is a type of social engineering attack often used to steal user data, including login credentials and credit card numbers. It occurs when an attacker, masquerading as a trusted entity, dupes a victim into opening an email, instant message, or text message. The recipient is then tricked into clicking a malicious link, which can lead to the installation of malware, the freezing of the system as part of a ransomware attack or the revealing of sensitive information</a:t>
            </a:r>
            <a:endParaRPr lang="en-JM" dirty="0"/>
          </a:p>
        </p:txBody>
      </p:sp>
      <p:pic>
        <p:nvPicPr>
          <p:cNvPr id="4" name="Picture 3"/>
          <p:cNvPicPr>
            <a:picLocks noChangeAspect="1"/>
          </p:cNvPicPr>
          <p:nvPr/>
        </p:nvPicPr>
        <p:blipFill>
          <a:blip r:embed="rId2"/>
          <a:stretch>
            <a:fillRect/>
          </a:stretch>
        </p:blipFill>
        <p:spPr>
          <a:xfrm>
            <a:off x="5126463" y="4581427"/>
            <a:ext cx="2466975" cy="1847850"/>
          </a:xfrm>
          <a:prstGeom prst="rect">
            <a:avLst/>
          </a:prstGeom>
        </p:spPr>
      </p:pic>
    </p:spTree>
    <p:extLst>
      <p:ext uri="{BB962C8B-B14F-4D97-AF65-F5344CB8AC3E}">
        <p14:creationId xmlns:p14="http://schemas.microsoft.com/office/powerpoint/2010/main" val="2399015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183</TotalTime>
  <Words>710</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MS Shell Dlg 2</vt:lpstr>
      <vt:lpstr>Wingdings</vt:lpstr>
      <vt:lpstr>Wingdings 3</vt:lpstr>
      <vt:lpstr>Madison</vt:lpstr>
      <vt:lpstr>PowerPoint Presentation</vt:lpstr>
      <vt:lpstr>What is the Internet??</vt:lpstr>
      <vt:lpstr>Origin Of the Internet </vt:lpstr>
      <vt:lpstr>Timeline  of the Internet  </vt:lpstr>
      <vt:lpstr>What is a Cybercrime ?</vt:lpstr>
      <vt:lpstr>The History of Cybercrime  1971 </vt:lpstr>
      <vt:lpstr>Data Encryption  1977</vt:lpstr>
      <vt:lpstr>The most Common Types of  Cybercrimes </vt:lpstr>
      <vt:lpstr>Phishing </vt:lpstr>
      <vt:lpstr>Ransomware Attack</vt:lpstr>
      <vt:lpstr>Intellectual property theft </vt:lpstr>
      <vt:lpstr>Social engineering </vt:lpstr>
      <vt:lpstr>Software piracy</vt:lpstr>
      <vt:lpstr>Email and internet fraud </vt:lpstr>
      <vt:lpstr>Industrial espionage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Trainee</dc:creator>
  <cp:lastModifiedBy>Trainee</cp:lastModifiedBy>
  <cp:revision>12</cp:revision>
  <dcterms:created xsi:type="dcterms:W3CDTF">2022-11-18T13:08:40Z</dcterms:created>
  <dcterms:modified xsi:type="dcterms:W3CDTF">2022-11-18T16:11:43Z</dcterms:modified>
</cp:coreProperties>
</file>