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8"/>
  </p:notesMasterIdLst>
  <p:sldIdLst>
    <p:sldId id="260" r:id="rId5"/>
    <p:sldId id="257"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1140" y="36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1/15/2023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1/15/2023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1/15/2023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174971" cy="3285866"/>
          </a:xfrm>
        </p:spPr>
        <p:txBody>
          <a:bodyPr>
            <a:normAutofit/>
          </a:bodyPr>
          <a:lstStyle/>
          <a:p>
            <a:pPr algn="l"/>
            <a:r>
              <a:rPr lang="en-US" sz="6200" dirty="0"/>
              <a:t>Title Lorem Ipsum</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018190" y="4210098"/>
            <a:ext cx="7178070" cy="863348"/>
          </a:xfrm>
        </p:spPr>
        <p:txBody>
          <a:bodyPr>
            <a:normAutofit/>
          </a:bodyPr>
          <a:lstStyle/>
          <a:p>
            <a:pPr algn="l"/>
            <a:r>
              <a:rPr lang="en-US" dirty="0"/>
              <a:t>Sit Dolor Amet</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5"/>
            <a:ext cx="9519760" cy="6079957"/>
          </a:xfrm>
        </p:spPr>
        <p:txBody>
          <a:bodyPr anchor="t">
            <a:normAutofit fontScale="32500" lnSpcReduction="20000"/>
          </a:bodyPr>
          <a:lstStyle/>
          <a:p>
            <a:pPr marL="0" indent="0">
              <a:buNone/>
            </a:pPr>
            <a:r>
              <a:rPr lang="en-US" sz="5200" dirty="0"/>
              <a:t>State advantages of </a:t>
            </a:r>
            <a:r>
              <a:rPr lang="en-US" sz="5200" dirty="0" smtClean="0"/>
              <a:t>modules</a:t>
            </a:r>
          </a:p>
          <a:p>
            <a:pPr marL="0" indent="0">
              <a:buNone/>
            </a:pPr>
            <a:endParaRPr lang="en-US" sz="4900" dirty="0" smtClean="0"/>
          </a:p>
          <a:p>
            <a:pPr marL="0" indent="0">
              <a:buNone/>
            </a:pPr>
            <a:r>
              <a:rPr lang="en-US" sz="6200" dirty="0"/>
              <a:t>Modules have several advantages, including:</a:t>
            </a:r>
          </a:p>
          <a:p>
            <a:pPr marL="0" indent="0">
              <a:buNone/>
            </a:pPr>
            <a:endParaRPr lang="en-US" sz="6200" dirty="0"/>
          </a:p>
          <a:p>
            <a:pPr marL="0" indent="0">
              <a:buNone/>
            </a:pPr>
            <a:r>
              <a:rPr lang="en-US" sz="6200" dirty="0"/>
              <a:t>Reusability: Modules can be used in multiple programs, allowing for code reuse and</a:t>
            </a:r>
          </a:p>
          <a:p>
            <a:pPr marL="0" indent="0">
              <a:buNone/>
            </a:pPr>
            <a:r>
              <a:rPr lang="en-US" sz="6200" dirty="0"/>
              <a:t>reducing development time.</a:t>
            </a:r>
          </a:p>
          <a:p>
            <a:pPr marL="0" indent="0">
              <a:buNone/>
            </a:pPr>
            <a:endParaRPr lang="en-US" sz="6200" dirty="0"/>
          </a:p>
          <a:p>
            <a:pPr marL="0" indent="0">
              <a:buNone/>
            </a:pPr>
            <a:r>
              <a:rPr lang="en-US" sz="6200" dirty="0"/>
              <a:t>Organization: Modules allow for the organization of code into separate, self-contained units,</a:t>
            </a:r>
          </a:p>
          <a:p>
            <a:pPr marL="0" indent="0">
              <a:buNone/>
            </a:pPr>
            <a:r>
              <a:rPr lang="en-US" sz="6200" dirty="0"/>
              <a:t>making it easier to understand and maintain large code bases.</a:t>
            </a:r>
          </a:p>
          <a:p>
            <a:pPr marL="0" indent="0">
              <a:buNone/>
            </a:pPr>
            <a:endParaRPr lang="en-US" sz="6200" dirty="0"/>
          </a:p>
          <a:p>
            <a:pPr marL="0" indent="0">
              <a:buNone/>
            </a:pPr>
            <a:r>
              <a:rPr lang="en-US" sz="6200" dirty="0" smtClean="0"/>
              <a:t>Name spacing</a:t>
            </a:r>
            <a:r>
              <a:rPr lang="en-US" sz="6200" dirty="0"/>
              <a:t>: Modules provide a way to organize related functionality under a single name,</a:t>
            </a:r>
          </a:p>
          <a:p>
            <a:pPr marL="0" indent="0">
              <a:buNone/>
            </a:pPr>
            <a:r>
              <a:rPr lang="en-US" sz="6200" dirty="0"/>
              <a:t>reducing the likelihood of naming conflicts</a:t>
            </a:r>
            <a:r>
              <a:rPr lang="en-US" sz="6200" dirty="0" smtClean="0"/>
              <a:t>.</a:t>
            </a:r>
          </a:p>
          <a:p>
            <a:pPr marL="0" indent="0">
              <a:buNone/>
            </a:pPr>
            <a:endParaRPr lang="en-US" sz="6200" dirty="0" smtClean="0"/>
          </a:p>
          <a:p>
            <a:pPr marL="0" indent="0">
              <a:buNone/>
            </a:pPr>
            <a:r>
              <a:rPr lang="en-US" sz="1800" dirty="0" smtClean="0"/>
              <a:t/>
            </a:r>
            <a:br>
              <a:rPr lang="en-US" sz="1800" dirty="0" smtClean="0"/>
            </a:b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411678369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5"/>
            <a:ext cx="9519760" cy="6079957"/>
          </a:xfrm>
        </p:spPr>
        <p:txBody>
          <a:bodyPr anchor="t">
            <a:normAutofit fontScale="47500" lnSpcReduction="20000"/>
          </a:bodyPr>
          <a:lstStyle/>
          <a:p>
            <a:pPr marL="0" indent="0">
              <a:buNone/>
            </a:pPr>
            <a:r>
              <a:rPr lang="en-US" sz="5200" dirty="0"/>
              <a:t>State advantages of </a:t>
            </a:r>
            <a:r>
              <a:rPr lang="en-US" sz="5200" dirty="0" smtClean="0"/>
              <a:t>modules</a:t>
            </a:r>
          </a:p>
          <a:p>
            <a:pPr marL="0" indent="0">
              <a:buNone/>
            </a:pPr>
            <a:endParaRPr lang="en-US" sz="4900" dirty="0" smtClean="0"/>
          </a:p>
          <a:p>
            <a:pPr marL="0" indent="0">
              <a:buNone/>
            </a:pPr>
            <a:r>
              <a:rPr lang="en-US" sz="6200" dirty="0"/>
              <a:t>Abstraction: Modules can be used to abstract away complex functionality, making it easier</a:t>
            </a:r>
          </a:p>
          <a:p>
            <a:pPr marL="0" indent="0">
              <a:buNone/>
            </a:pPr>
            <a:r>
              <a:rPr lang="en-US" sz="6200" dirty="0"/>
              <a:t>for other developers to understand and use the code.</a:t>
            </a:r>
          </a:p>
          <a:p>
            <a:pPr marL="0" indent="0">
              <a:buNone/>
            </a:pPr>
            <a:endParaRPr lang="en-US" sz="6200" dirty="0"/>
          </a:p>
          <a:p>
            <a:pPr marL="0" indent="0">
              <a:buNone/>
            </a:pPr>
            <a:r>
              <a:rPr lang="en-US" sz="6200" dirty="0"/>
              <a:t>Encapsulation: Modules can be used to hide implementation details, allowing for changes to</a:t>
            </a:r>
          </a:p>
          <a:p>
            <a:pPr marL="0" indent="0">
              <a:buNone/>
            </a:pPr>
            <a:r>
              <a:rPr lang="en-US" sz="6200" dirty="0"/>
              <a:t>be made without affecting other parts of the program.</a:t>
            </a:r>
            <a:br>
              <a:rPr lang="en-US" sz="6200" dirty="0"/>
            </a:br>
            <a:endParaRPr lang="en-US" sz="6200" dirty="0"/>
          </a:p>
          <a:p>
            <a:pPr marL="0" indent="0">
              <a:buNone/>
            </a:pPr>
            <a:endParaRPr lang="en-US" sz="6200" dirty="0" smtClean="0"/>
          </a:p>
          <a:p>
            <a:pPr marL="0" indent="0">
              <a:buNone/>
            </a:pPr>
            <a:r>
              <a:rPr lang="en-US" sz="1800" dirty="0" smtClean="0"/>
              <a:t/>
            </a:r>
            <a:br>
              <a:rPr lang="en-US" sz="1800" dirty="0" smtClean="0"/>
            </a:b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205385478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9519760" cy="5293894"/>
          </a:xfrm>
        </p:spPr>
        <p:txBody>
          <a:bodyPr anchor="t">
            <a:normAutofit lnSpcReduction="10000"/>
          </a:bodyPr>
          <a:lstStyle/>
          <a:p>
            <a:pPr marL="0" indent="0">
              <a:buNone/>
            </a:pPr>
            <a:r>
              <a:rPr lang="en-US" dirty="0"/>
              <a:t>Define </a:t>
            </a:r>
            <a:r>
              <a:rPr lang="en-US" dirty="0" smtClean="0"/>
              <a:t>functions</a:t>
            </a:r>
          </a:p>
          <a:p>
            <a:pPr marL="0" indent="0">
              <a:buNone/>
            </a:pPr>
            <a:endParaRPr lang="en-US" sz="4900" dirty="0" smtClean="0"/>
          </a:p>
          <a:p>
            <a:pPr marL="0" indent="0">
              <a:buNone/>
            </a:pPr>
            <a:r>
              <a:rPr lang="en-US" dirty="0"/>
              <a:t>A function is a block of code that performs a specific task and returns a value or output. It is</a:t>
            </a:r>
          </a:p>
          <a:p>
            <a:pPr marL="0" indent="0">
              <a:buNone/>
            </a:pPr>
            <a:r>
              <a:rPr lang="en-US" dirty="0"/>
              <a:t>a reusable piece of code that can be called multiple times by passing different inputs or</a:t>
            </a:r>
          </a:p>
          <a:p>
            <a:pPr marL="0" indent="0">
              <a:buNone/>
            </a:pPr>
            <a:r>
              <a:rPr lang="en-US" dirty="0"/>
              <a:t>parameters. Functions are typically defined using the keyword &amp;</a:t>
            </a:r>
            <a:r>
              <a:rPr lang="en-US" dirty="0" err="1"/>
              <a:t>quot;function&amp;quot</a:t>
            </a:r>
            <a:r>
              <a:rPr lang="en-US" dirty="0"/>
              <a:t>; or &amp;</a:t>
            </a:r>
            <a:r>
              <a:rPr lang="en-US" dirty="0" err="1"/>
              <a:t>quot;def&amp;quot</a:t>
            </a:r>
            <a:r>
              <a:rPr lang="en-US" dirty="0"/>
              <a:t>; in</a:t>
            </a:r>
          </a:p>
          <a:p>
            <a:pPr marL="0" indent="0">
              <a:buNone/>
            </a:pPr>
            <a:r>
              <a:rPr lang="en-US" dirty="0"/>
              <a:t>programming languages such as Python, JavaScript, and C++.</a:t>
            </a:r>
            <a:endParaRPr lang="en-US" dirty="0" smtClean="0"/>
          </a:p>
          <a:p>
            <a:pPr marL="0" indent="0">
              <a:buNone/>
            </a:pPr>
            <a:r>
              <a:rPr lang="en-US" sz="1800" dirty="0" smtClean="0"/>
              <a:t/>
            </a:r>
            <a:br>
              <a:rPr lang="en-US" sz="1800" dirty="0" smtClean="0"/>
            </a:b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223655378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9519760" cy="5293894"/>
          </a:xfrm>
        </p:spPr>
        <p:txBody>
          <a:bodyPr anchor="t">
            <a:normAutofit/>
          </a:bodyPr>
          <a:lstStyle/>
          <a:p>
            <a:pPr marL="0" indent="0">
              <a:buNone/>
            </a:pPr>
            <a:r>
              <a:rPr lang="en-US" dirty="0"/>
              <a:t> Define </a:t>
            </a:r>
            <a:r>
              <a:rPr lang="en-US" dirty="0" smtClean="0"/>
              <a:t>procedures</a:t>
            </a:r>
          </a:p>
          <a:p>
            <a:pPr marL="0" indent="0">
              <a:buNone/>
            </a:pPr>
            <a:endParaRPr lang="en-US" sz="4900" dirty="0" smtClean="0"/>
          </a:p>
          <a:p>
            <a:pPr marL="0" indent="0">
              <a:buNone/>
            </a:pPr>
            <a:r>
              <a:rPr lang="en-US" dirty="0"/>
              <a:t>A procedure, on the other hand, is a block of code that performs a specific task but does not</a:t>
            </a:r>
          </a:p>
          <a:p>
            <a:pPr marL="0" indent="0">
              <a:buNone/>
            </a:pPr>
            <a:r>
              <a:rPr lang="en-US" dirty="0"/>
              <a:t>return a value or output. Procedures are also reusable, but they are typically used for tasks</a:t>
            </a:r>
          </a:p>
          <a:p>
            <a:pPr marL="0" indent="0">
              <a:buNone/>
            </a:pPr>
            <a:r>
              <a:rPr lang="en-US" dirty="0"/>
              <a:t>that do not require a return value. Procedures are typically defined using the keyword</a:t>
            </a:r>
          </a:p>
          <a:p>
            <a:pPr marL="0" indent="0">
              <a:buNone/>
            </a:pPr>
            <a:r>
              <a:rPr lang="en-US" dirty="0"/>
              <a:t>&amp;</a:t>
            </a:r>
            <a:r>
              <a:rPr lang="en-US" dirty="0" err="1"/>
              <a:t>quot;procedure&amp;quot</a:t>
            </a:r>
            <a:r>
              <a:rPr lang="en-US" dirty="0"/>
              <a:t>; or &amp;</a:t>
            </a:r>
            <a:r>
              <a:rPr lang="en-US" dirty="0" err="1"/>
              <a:t>quot;sub&amp;quot</a:t>
            </a:r>
            <a:r>
              <a:rPr lang="en-US" dirty="0"/>
              <a:t>; in programming languages such as Pascal, Basic, and Fortran.</a:t>
            </a: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310930282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9519760" cy="5293894"/>
          </a:xfrm>
        </p:spPr>
        <p:txBody>
          <a:bodyPr anchor="t">
            <a:normAutofit fontScale="40000" lnSpcReduction="20000"/>
          </a:bodyPr>
          <a:lstStyle/>
          <a:p>
            <a:pPr marL="0" indent="0">
              <a:buNone/>
            </a:pPr>
            <a:r>
              <a:rPr lang="en-US" dirty="0"/>
              <a:t> </a:t>
            </a:r>
            <a:r>
              <a:rPr lang="en-US" sz="4500" dirty="0"/>
              <a:t>Distinguish between functions and procedures </a:t>
            </a:r>
            <a:endParaRPr lang="en-US" sz="4500" dirty="0" smtClean="0"/>
          </a:p>
          <a:p>
            <a:pPr marL="0" indent="0">
              <a:buNone/>
            </a:pPr>
            <a:endParaRPr lang="en-US" sz="4500" dirty="0" smtClean="0"/>
          </a:p>
          <a:p>
            <a:pPr marL="0" indent="0">
              <a:buNone/>
            </a:pPr>
            <a:r>
              <a:rPr lang="en-US" sz="4900" dirty="0"/>
              <a:t>The main difference between functions and procedures is that a function returns a value or</a:t>
            </a:r>
          </a:p>
          <a:p>
            <a:pPr marL="0" indent="0">
              <a:buNone/>
            </a:pPr>
            <a:r>
              <a:rPr lang="en-US" sz="4900" dirty="0"/>
              <a:t>output, while a procedure does not. Functions are often used to perform calculations or</a:t>
            </a:r>
          </a:p>
          <a:p>
            <a:pPr marL="0" indent="0">
              <a:buNone/>
            </a:pPr>
            <a:r>
              <a:rPr lang="en-US" sz="4900" dirty="0"/>
              <a:t>operations that need to be used elsewhere in the program, while procedures are used for</a:t>
            </a:r>
          </a:p>
          <a:p>
            <a:pPr marL="0" indent="0">
              <a:buNone/>
            </a:pPr>
            <a:r>
              <a:rPr lang="en-US" sz="4900" dirty="0"/>
              <a:t>tasks that don&amp;#39;t require a return value.</a:t>
            </a:r>
          </a:p>
          <a:p>
            <a:pPr marL="0" indent="0">
              <a:buNone/>
            </a:pPr>
            <a:endParaRPr lang="en-US" sz="4900" dirty="0"/>
          </a:p>
          <a:p>
            <a:pPr marL="0" indent="0">
              <a:buNone/>
            </a:pPr>
            <a:r>
              <a:rPr lang="en-US" sz="4900" dirty="0"/>
              <a:t>Another difference is that functions are often used to simplify complex operations, to make</a:t>
            </a:r>
          </a:p>
          <a:p>
            <a:pPr marL="0" indent="0">
              <a:buNone/>
            </a:pPr>
            <a:r>
              <a:rPr lang="en-US" sz="4900" dirty="0"/>
              <a:t>the code more readable and maintainable. Procedures on the other hand, are used to</a:t>
            </a:r>
          </a:p>
          <a:p>
            <a:pPr marL="0" indent="0">
              <a:buNone/>
            </a:pPr>
            <a:r>
              <a:rPr lang="en-US" sz="4900" dirty="0"/>
              <a:t>perform specific actions or tasks, such as input/output operations, displaying results on the</a:t>
            </a:r>
          </a:p>
          <a:p>
            <a:pPr marL="0" indent="0">
              <a:buNone/>
            </a:pPr>
            <a:r>
              <a:rPr lang="en-US" sz="4900" dirty="0"/>
              <a:t>screen, or updating data in a database.</a:t>
            </a:r>
          </a:p>
          <a:p>
            <a:pPr marL="0" indent="0">
              <a:buNone/>
            </a:pPr>
            <a:endParaRPr lang="en-US" sz="4900" dirty="0"/>
          </a:p>
        </p:txBody>
      </p:sp>
    </p:spTree>
    <p:extLst>
      <p:ext uri="{BB962C8B-B14F-4D97-AF65-F5344CB8AC3E}">
        <p14:creationId xmlns:p14="http://schemas.microsoft.com/office/powerpoint/2010/main" val="304157769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9519760" cy="5293894"/>
          </a:xfrm>
        </p:spPr>
        <p:txBody>
          <a:bodyPr anchor="t">
            <a:normAutofit fontScale="47500" lnSpcReduction="20000"/>
          </a:bodyPr>
          <a:lstStyle/>
          <a:p>
            <a:pPr marL="0" indent="0">
              <a:buNone/>
            </a:pPr>
            <a:r>
              <a:rPr lang="en-US" dirty="0"/>
              <a:t> </a:t>
            </a:r>
            <a:r>
              <a:rPr lang="en-US" sz="4500" dirty="0"/>
              <a:t>Distinguish between functions and procedures </a:t>
            </a:r>
            <a:endParaRPr lang="en-US" sz="4500" dirty="0" smtClean="0"/>
          </a:p>
          <a:p>
            <a:pPr marL="0" indent="0">
              <a:buNone/>
            </a:pPr>
            <a:endParaRPr lang="en-US" sz="4500" dirty="0" smtClean="0"/>
          </a:p>
          <a:p>
            <a:pPr marL="0" indent="0">
              <a:buNone/>
            </a:pPr>
            <a:r>
              <a:rPr lang="en-US" sz="4900" dirty="0"/>
              <a:t>Functions are typically called by using the function name, followed by parentheses and any</a:t>
            </a:r>
          </a:p>
          <a:p>
            <a:pPr marL="0" indent="0">
              <a:buNone/>
            </a:pPr>
            <a:r>
              <a:rPr lang="en-US" sz="4900" dirty="0"/>
              <a:t>necessary parameters. Procedures, on the other hand, are typically called by using the</a:t>
            </a:r>
          </a:p>
          <a:p>
            <a:pPr marL="0" indent="0">
              <a:buNone/>
            </a:pPr>
            <a:r>
              <a:rPr lang="en-US" sz="4900" dirty="0"/>
              <a:t>procedure name, followed by parentheses and any necessary parameters.</a:t>
            </a:r>
          </a:p>
          <a:p>
            <a:pPr marL="0" indent="0">
              <a:buNone/>
            </a:pPr>
            <a:endParaRPr lang="en-US" sz="4900" dirty="0"/>
          </a:p>
          <a:p>
            <a:pPr marL="0" indent="0">
              <a:buNone/>
            </a:pPr>
            <a:r>
              <a:rPr lang="en-US" sz="4900" dirty="0"/>
              <a:t>In general, functions are more flexible and powerful than procedures, as they can be used to</a:t>
            </a:r>
          </a:p>
          <a:p>
            <a:pPr marL="0" indent="0">
              <a:buNone/>
            </a:pPr>
            <a:r>
              <a:rPr lang="en-US" sz="4900" dirty="0"/>
              <a:t>return values that can be used in other parts of the program. Procedures, on the other</a:t>
            </a:r>
          </a:p>
          <a:p>
            <a:pPr marL="0" indent="0">
              <a:buNone/>
            </a:pPr>
            <a:r>
              <a:rPr lang="en-US" sz="4900" dirty="0"/>
              <a:t>hand, are simpler and more limited in their functionality.</a:t>
            </a:r>
          </a:p>
          <a:p>
            <a:pPr marL="0" indent="0">
              <a:buNone/>
            </a:pPr>
            <a:endParaRPr lang="en-US" sz="4900" dirty="0"/>
          </a:p>
        </p:txBody>
      </p:sp>
    </p:spTree>
    <p:extLst>
      <p:ext uri="{BB962C8B-B14F-4D97-AF65-F5344CB8AC3E}">
        <p14:creationId xmlns:p14="http://schemas.microsoft.com/office/powerpoint/2010/main" val="181477337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9519760" cy="5293894"/>
          </a:xfrm>
        </p:spPr>
        <p:txBody>
          <a:bodyPr anchor="t">
            <a:normAutofit fontScale="47500" lnSpcReduction="20000"/>
          </a:bodyPr>
          <a:lstStyle/>
          <a:p>
            <a:pPr marL="0" indent="0">
              <a:buNone/>
            </a:pPr>
            <a:r>
              <a:rPr lang="en-US" dirty="0"/>
              <a:t> </a:t>
            </a:r>
            <a:r>
              <a:rPr lang="en-US" sz="4500" dirty="0"/>
              <a:t>Distinguish between functions and procedures </a:t>
            </a:r>
            <a:endParaRPr lang="en-US" sz="4500" dirty="0" smtClean="0"/>
          </a:p>
          <a:p>
            <a:pPr marL="0" indent="0">
              <a:buNone/>
            </a:pPr>
            <a:endParaRPr lang="en-US" sz="4500" dirty="0" smtClean="0"/>
          </a:p>
          <a:p>
            <a:pPr marL="0" indent="0">
              <a:buNone/>
            </a:pPr>
            <a:r>
              <a:rPr lang="en-US" sz="4900" dirty="0"/>
              <a:t>Functions are typically called by using the function name, followed by parentheses and any</a:t>
            </a:r>
          </a:p>
          <a:p>
            <a:pPr marL="0" indent="0">
              <a:buNone/>
            </a:pPr>
            <a:r>
              <a:rPr lang="en-US" sz="4900" dirty="0"/>
              <a:t>necessary parameters. Procedures, on the other hand, are typically called by using the</a:t>
            </a:r>
          </a:p>
          <a:p>
            <a:pPr marL="0" indent="0">
              <a:buNone/>
            </a:pPr>
            <a:r>
              <a:rPr lang="en-US" sz="4900" dirty="0"/>
              <a:t>procedure name, followed by parentheses and any necessary parameters.</a:t>
            </a:r>
          </a:p>
          <a:p>
            <a:pPr marL="0" indent="0">
              <a:buNone/>
            </a:pPr>
            <a:endParaRPr lang="en-US" sz="4900" dirty="0"/>
          </a:p>
          <a:p>
            <a:pPr marL="0" indent="0">
              <a:buNone/>
            </a:pPr>
            <a:r>
              <a:rPr lang="en-US" sz="4900" dirty="0"/>
              <a:t>In general, functions are more flexible and powerful than procedures, as they can be used to</a:t>
            </a:r>
          </a:p>
          <a:p>
            <a:pPr marL="0" indent="0">
              <a:buNone/>
            </a:pPr>
            <a:r>
              <a:rPr lang="en-US" sz="4900" dirty="0"/>
              <a:t>return values that can be used in other parts of the program. Procedures, on the other</a:t>
            </a:r>
          </a:p>
          <a:p>
            <a:pPr marL="0" indent="0">
              <a:buNone/>
            </a:pPr>
            <a:r>
              <a:rPr lang="en-US" sz="4900" dirty="0"/>
              <a:t>hand, are simpler and more limited in their functionality.</a:t>
            </a:r>
          </a:p>
          <a:p>
            <a:pPr marL="0" indent="0">
              <a:buNone/>
            </a:pPr>
            <a:endParaRPr lang="en-US" sz="4900" dirty="0"/>
          </a:p>
        </p:txBody>
      </p:sp>
    </p:spTree>
    <p:extLst>
      <p:ext uri="{BB962C8B-B14F-4D97-AF65-F5344CB8AC3E}">
        <p14:creationId xmlns:p14="http://schemas.microsoft.com/office/powerpoint/2010/main" val="297411305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9519760" cy="5293894"/>
          </a:xfrm>
        </p:spPr>
        <p:txBody>
          <a:bodyPr anchor="t">
            <a:normAutofit lnSpcReduction="10000"/>
          </a:bodyPr>
          <a:lstStyle/>
          <a:p>
            <a:pPr marL="0" indent="0">
              <a:buNone/>
            </a:pPr>
            <a:r>
              <a:rPr lang="en-US" dirty="0"/>
              <a:t>Advantages of using </a:t>
            </a:r>
            <a:r>
              <a:rPr lang="en-US" dirty="0" smtClean="0"/>
              <a:t>modules</a:t>
            </a:r>
            <a:endParaRPr lang="en-US" sz="4500" dirty="0"/>
          </a:p>
          <a:p>
            <a:pPr marL="0" indent="0">
              <a:buNone/>
            </a:pPr>
            <a:r>
              <a:rPr lang="en-US" dirty="0"/>
              <a:t>Some advantages of using modules are that it allows the code to be:</a:t>
            </a:r>
            <a:endParaRPr lang="en-US" sz="4800" dirty="0"/>
          </a:p>
          <a:p>
            <a:r>
              <a:rPr lang="en-US" dirty="0"/>
              <a:t>Easier to read.</a:t>
            </a:r>
            <a:endParaRPr lang="en-US" sz="4800" dirty="0"/>
          </a:p>
          <a:p>
            <a:pPr fontAlgn="base"/>
            <a:r>
              <a:rPr lang="en-US" dirty="0"/>
              <a:t>It helps to make the code easier to read by </a:t>
            </a:r>
            <a:r>
              <a:rPr lang="en-US" dirty="0" err="1"/>
              <a:t>seperating</a:t>
            </a:r>
            <a:r>
              <a:rPr lang="en-US" dirty="0"/>
              <a:t> functions that relates to different aspects of the code.</a:t>
            </a:r>
          </a:p>
          <a:p>
            <a:pPr marL="0" indent="0">
              <a:buNone/>
            </a:pPr>
            <a:r>
              <a:rPr lang="en-US" sz="4800" dirty="0"/>
              <a:t/>
            </a:r>
            <a:br>
              <a:rPr lang="en-US" sz="4800" dirty="0"/>
            </a:br>
            <a:r>
              <a:rPr lang="en-US" dirty="0"/>
              <a:t>Easier to test</a:t>
            </a:r>
            <a:endParaRPr lang="en-US" sz="4800" dirty="0"/>
          </a:p>
          <a:p>
            <a:pPr fontAlgn="base"/>
            <a:r>
              <a:rPr lang="en-US" dirty="0"/>
              <a:t>By </a:t>
            </a:r>
            <a:r>
              <a:rPr lang="en-US" dirty="0" smtClean="0"/>
              <a:t>splitting </a:t>
            </a:r>
            <a:r>
              <a:rPr lang="en-US" dirty="0"/>
              <a:t>software into distinctive modes, it allows for an easier testing. It helps in the case where tests becomes stricter and more detailed when testing small functions that do less compared to larger functions that do numerous things.</a:t>
            </a:r>
          </a:p>
          <a:p>
            <a:pPr marL="0" indent="0">
              <a:buNone/>
            </a:pPr>
            <a:endParaRPr lang="en-US" sz="4500" dirty="0" smtClean="0"/>
          </a:p>
        </p:txBody>
      </p:sp>
    </p:spTree>
    <p:extLst>
      <p:ext uri="{BB962C8B-B14F-4D97-AF65-F5344CB8AC3E}">
        <p14:creationId xmlns:p14="http://schemas.microsoft.com/office/powerpoint/2010/main" val="413038198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9519760" cy="5293894"/>
          </a:xfrm>
        </p:spPr>
        <p:txBody>
          <a:bodyPr anchor="t">
            <a:normAutofit fontScale="92500" lnSpcReduction="10000"/>
          </a:bodyPr>
          <a:lstStyle/>
          <a:p>
            <a:pPr marL="0" indent="0">
              <a:buNone/>
            </a:pPr>
            <a:r>
              <a:rPr lang="en-US" dirty="0"/>
              <a:t>Advantages of using </a:t>
            </a:r>
            <a:r>
              <a:rPr lang="en-US" dirty="0" smtClean="0"/>
              <a:t>modules</a:t>
            </a:r>
            <a:endParaRPr lang="en-US" sz="4500" dirty="0"/>
          </a:p>
          <a:p>
            <a:pPr marL="0" indent="0">
              <a:buNone/>
            </a:pPr>
            <a:r>
              <a:rPr lang="en-US" dirty="0"/>
              <a:t>Some advantages of using modules are that it allows the code to be</a:t>
            </a:r>
            <a:r>
              <a:rPr lang="en-US" dirty="0" smtClean="0"/>
              <a:t>:</a:t>
            </a:r>
          </a:p>
          <a:p>
            <a:pPr marL="0" indent="0">
              <a:buNone/>
            </a:pPr>
            <a:endParaRPr lang="en-US" sz="4800" dirty="0"/>
          </a:p>
          <a:p>
            <a:r>
              <a:rPr lang="en-US" dirty="0"/>
              <a:t>Easier to find</a:t>
            </a:r>
            <a:endParaRPr lang="en-US" sz="4800" dirty="0"/>
          </a:p>
          <a:p>
            <a:pPr marL="0" indent="0" fontAlgn="base">
              <a:buNone/>
            </a:pPr>
            <a:r>
              <a:rPr lang="en-US" dirty="0"/>
              <a:t>Modularity involves the grouping of similar types of functions into their own files and libraries and branching off related helper functions into their own files. </a:t>
            </a:r>
          </a:p>
          <a:p>
            <a:r>
              <a:rPr lang="en-US" dirty="0" err="1"/>
              <a:t>Eg</a:t>
            </a:r>
            <a:r>
              <a:rPr lang="en-US" dirty="0"/>
              <a:t>. A specific folder structure that groups files relating to API(Application Programming Interface), UI and core functionality.</a:t>
            </a:r>
            <a:endParaRPr lang="en-US" sz="4800" dirty="0"/>
          </a:p>
          <a:p>
            <a:pPr marL="0" indent="0">
              <a:buNone/>
            </a:pPr>
            <a:r>
              <a:rPr lang="en-US" sz="4800" dirty="0"/>
              <a:t/>
            </a:r>
            <a:br>
              <a:rPr lang="en-US" sz="4800" dirty="0"/>
            </a:br>
            <a:endParaRPr lang="en-US" sz="4500" dirty="0" smtClean="0"/>
          </a:p>
        </p:txBody>
      </p:sp>
    </p:spTree>
    <p:extLst>
      <p:ext uri="{BB962C8B-B14F-4D97-AF65-F5344CB8AC3E}">
        <p14:creationId xmlns:p14="http://schemas.microsoft.com/office/powerpoint/2010/main" val="189129165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9519760" cy="5293894"/>
          </a:xfrm>
        </p:spPr>
        <p:txBody>
          <a:bodyPr anchor="t">
            <a:normAutofit fontScale="70000" lnSpcReduction="20000"/>
          </a:bodyPr>
          <a:lstStyle/>
          <a:p>
            <a:pPr marL="0" indent="0">
              <a:buNone/>
            </a:pPr>
            <a:r>
              <a:rPr lang="en-US" dirty="0"/>
              <a:t>Advantages of using </a:t>
            </a:r>
            <a:r>
              <a:rPr lang="en-US" dirty="0" smtClean="0"/>
              <a:t>modules</a:t>
            </a:r>
            <a:endParaRPr lang="en-US" sz="4500" dirty="0"/>
          </a:p>
          <a:p>
            <a:pPr marL="0" indent="0">
              <a:buNone/>
            </a:pPr>
            <a:r>
              <a:rPr lang="en-US" dirty="0"/>
              <a:t>Reusable without any bloat</a:t>
            </a:r>
            <a:endParaRPr lang="en-US" sz="4800" dirty="0"/>
          </a:p>
          <a:p>
            <a:pPr marL="0" indent="0" fontAlgn="base">
              <a:buNone/>
            </a:pPr>
            <a:r>
              <a:rPr lang="en-US" dirty="0"/>
              <a:t>It is common </a:t>
            </a:r>
            <a:r>
              <a:rPr lang="en-US" dirty="0" smtClean="0"/>
              <a:t>to </a:t>
            </a:r>
            <a:r>
              <a:rPr lang="en-US" dirty="0"/>
              <a:t>reuse a code or function in multiple places. Modularity allows you to pull it from a single source by calling it from the module or library its located. Doing this is also more efficient than copying and pasting.</a:t>
            </a:r>
          </a:p>
          <a:p>
            <a:pPr marL="0" indent="0">
              <a:buNone/>
            </a:pPr>
            <a:r>
              <a:rPr lang="en-US" sz="4800" dirty="0"/>
              <a:t/>
            </a:r>
            <a:br>
              <a:rPr lang="en-US" sz="4800" dirty="0"/>
            </a:br>
            <a:r>
              <a:rPr lang="en-US" dirty="0"/>
              <a:t>Single source for faster fixes</a:t>
            </a:r>
            <a:endParaRPr lang="en-US" sz="4800" dirty="0"/>
          </a:p>
          <a:p>
            <a:pPr marL="0" indent="0" fontAlgn="base">
              <a:buNone/>
            </a:pPr>
            <a:r>
              <a:rPr lang="en-US" dirty="0"/>
              <a:t>Providing a single source of truth with each module for your specific functions, minimizes the number of places bugs can occur and makes it easier to fix when a bug does occur. It also reduces the risk of problems caused by two pieces of code relying on slightly different implementations of the same functionality. Thus, you only have to fix a bug in one module and everything that uses it will be updated shortly.</a:t>
            </a:r>
          </a:p>
          <a:p>
            <a:pPr marL="0" indent="0">
              <a:buNone/>
            </a:pPr>
            <a:endParaRPr lang="en-US" sz="4800" dirty="0"/>
          </a:p>
          <a:p>
            <a:pPr marL="0" indent="0">
              <a:buNone/>
            </a:pPr>
            <a:r>
              <a:rPr lang="en-US" sz="4800" dirty="0"/>
              <a:t/>
            </a:r>
            <a:br>
              <a:rPr lang="en-US" sz="4800" dirty="0"/>
            </a:br>
            <a:endParaRPr lang="en-US" sz="4500" dirty="0" smtClean="0"/>
          </a:p>
        </p:txBody>
      </p:sp>
    </p:spTree>
    <p:extLst>
      <p:ext uri="{BB962C8B-B14F-4D97-AF65-F5344CB8AC3E}">
        <p14:creationId xmlns:p14="http://schemas.microsoft.com/office/powerpoint/2010/main" val="182087305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Arrays using </a:t>
            </a:r>
            <a:r>
              <a:rPr lang="en-US" dirty="0" err="1"/>
              <a:t>Pseudcode</a:t>
            </a:r>
            <a:r>
              <a:rPr lang="en-US" dirty="0"/>
              <a:t>  Manipulating Arrays</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638652" y="1770020"/>
            <a:ext cx="7975122" cy="2719193"/>
          </a:xfrm>
        </p:spPr>
        <p:txBody>
          <a:bodyPr anchor="t">
            <a:normAutofit/>
          </a:bodyPr>
          <a:lstStyle/>
          <a:p>
            <a:pPr marL="0" indent="0">
              <a:buNone/>
            </a:pPr>
            <a:r>
              <a:rPr lang="en-US" dirty="0"/>
              <a:t>What is an Array? </a:t>
            </a:r>
            <a:endParaRPr lang="en-US" dirty="0" smtClean="0"/>
          </a:p>
          <a:p>
            <a:pPr marL="0" indent="0">
              <a:buNone/>
            </a:pPr>
            <a:endParaRPr lang="en-US" sz="1800" dirty="0"/>
          </a:p>
          <a:p>
            <a:pPr marL="0" indent="0">
              <a:buNone/>
            </a:pPr>
            <a:r>
              <a:rPr lang="en-US" dirty="0"/>
              <a:t>An array is </a:t>
            </a:r>
            <a:r>
              <a:rPr lang="en-US" b="1" dirty="0"/>
              <a:t>a collection of similar data elements stored at contiguous memory locations</a:t>
            </a:r>
            <a:r>
              <a:rPr lang="en-US" dirty="0"/>
              <a:t>. It is the simplest data structure where each data element can be accessed directly by only using its index number.</a:t>
            </a:r>
            <a:endParaRPr lang="en-US" sz="1800" dirty="0"/>
          </a:p>
          <a:p>
            <a:endParaRPr lang="en-US" sz="1800" dirty="0"/>
          </a:p>
          <a:p>
            <a:endParaRPr lang="en-US" sz="1800" dirty="0"/>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11146768" cy="5293894"/>
          </a:xfrm>
        </p:spPr>
        <p:txBody>
          <a:bodyPr anchor="t">
            <a:normAutofit fontScale="47500" lnSpcReduction="20000"/>
          </a:bodyPr>
          <a:lstStyle/>
          <a:p>
            <a:pPr marL="0" indent="0">
              <a:buNone/>
            </a:pPr>
            <a:r>
              <a:rPr lang="en-US" sz="3800" dirty="0"/>
              <a:t>Advantages of using </a:t>
            </a:r>
            <a:r>
              <a:rPr lang="en-US" sz="3800" dirty="0" smtClean="0"/>
              <a:t>modules</a:t>
            </a:r>
            <a:endParaRPr lang="en-US" sz="3800" dirty="0"/>
          </a:p>
          <a:p>
            <a:pPr marL="0" indent="0">
              <a:buNone/>
            </a:pPr>
            <a:r>
              <a:rPr lang="en-US" sz="3800" dirty="0"/>
              <a:t>Easier to </a:t>
            </a:r>
            <a:r>
              <a:rPr lang="en-US" sz="3800" dirty="0" smtClean="0"/>
              <a:t>refactor</a:t>
            </a:r>
          </a:p>
          <a:p>
            <a:pPr marL="0" indent="0">
              <a:buNone/>
            </a:pPr>
            <a:endParaRPr lang="en-US" sz="3800" dirty="0"/>
          </a:p>
          <a:p>
            <a:pPr marL="0" indent="0">
              <a:buNone/>
            </a:pPr>
            <a:endParaRPr lang="en-US" sz="3800" dirty="0"/>
          </a:p>
          <a:p>
            <a:pPr marL="0" indent="0" fontAlgn="base">
              <a:buNone/>
            </a:pPr>
            <a:r>
              <a:rPr lang="en-US" sz="3800" dirty="0"/>
              <a:t>Modular programming allows easier refactoring. This is usually due to a number of reasons but one of which is, for example, both APIs and following a strict file</a:t>
            </a:r>
            <a:r>
              <a:rPr lang="en-US" sz="3800" dirty="0" smtClean="0"/>
              <a:t>? folder </a:t>
            </a:r>
            <a:r>
              <a:rPr lang="en-US" sz="3800" dirty="0"/>
              <a:t>structure can help if you want to script or automate refactoring. Refactoring refers to simply means </a:t>
            </a:r>
            <a:r>
              <a:rPr lang="en-US" sz="3800" dirty="0" smtClean="0"/>
              <a:t>re-structuring  </a:t>
            </a:r>
            <a:r>
              <a:rPr lang="en-US" sz="3800" dirty="0"/>
              <a:t>a code without changing or adding to its functionality.</a:t>
            </a:r>
          </a:p>
          <a:p>
            <a:pPr marL="0" indent="0">
              <a:buNone/>
            </a:pPr>
            <a:r>
              <a:rPr lang="en-US" sz="3800" dirty="0"/>
              <a:t/>
            </a:r>
            <a:br>
              <a:rPr lang="en-US" sz="3800" dirty="0"/>
            </a:br>
            <a:r>
              <a:rPr lang="en-US" sz="3800" dirty="0"/>
              <a:t>Easier to collaborate</a:t>
            </a:r>
            <a:endParaRPr lang="en-US" sz="3800" dirty="0"/>
          </a:p>
          <a:p>
            <a:pPr marL="0" indent="0" fontAlgn="base">
              <a:buNone/>
            </a:pPr>
            <a:r>
              <a:rPr lang="en-US" sz="3800" dirty="0"/>
              <a:t>Where multiple teams need to work on different </a:t>
            </a:r>
            <a:r>
              <a:rPr lang="en-US" sz="3800" dirty="0" smtClean="0"/>
              <a:t>components </a:t>
            </a:r>
            <a:r>
              <a:rPr lang="en-US" sz="3800" dirty="0"/>
              <a:t>of a program, modular programming is quite essential. If the code is split between more functions, files, and/or repositories, you can decrease the chances of any issues or conflicts that would occur. This is in the case of multiple </a:t>
            </a:r>
            <a:r>
              <a:rPr lang="en-US" sz="3800" dirty="0" smtClean="0"/>
              <a:t>developers </a:t>
            </a:r>
            <a:r>
              <a:rPr lang="en-US" sz="3800" dirty="0"/>
              <a:t>working on </a:t>
            </a:r>
            <a:r>
              <a:rPr lang="en-US" sz="3800" dirty="0" smtClean="0"/>
              <a:t>the same </a:t>
            </a:r>
            <a:r>
              <a:rPr lang="en-US" sz="3800" dirty="0"/>
              <a:t>piece of code.</a:t>
            </a:r>
          </a:p>
          <a:p>
            <a:pPr marL="0" indent="0">
              <a:buNone/>
            </a:pPr>
            <a:endParaRPr lang="en-US" sz="3800" dirty="0"/>
          </a:p>
          <a:p>
            <a:pPr marL="0" indent="0">
              <a:buNone/>
            </a:pPr>
            <a:r>
              <a:rPr lang="en-US" sz="4800" dirty="0"/>
              <a:t/>
            </a:r>
            <a:br>
              <a:rPr lang="en-US" sz="4800" dirty="0"/>
            </a:br>
            <a:endParaRPr lang="en-US" sz="4500" dirty="0" smtClean="0"/>
          </a:p>
        </p:txBody>
      </p:sp>
    </p:spTree>
    <p:extLst>
      <p:ext uri="{BB962C8B-B14F-4D97-AF65-F5344CB8AC3E}">
        <p14:creationId xmlns:p14="http://schemas.microsoft.com/office/powerpoint/2010/main" val="152285555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11146768" cy="5293894"/>
          </a:xfrm>
        </p:spPr>
        <p:txBody>
          <a:bodyPr anchor="t">
            <a:normAutofit fontScale="62500" lnSpcReduction="20000"/>
          </a:bodyPr>
          <a:lstStyle/>
          <a:p>
            <a:pPr marL="0" indent="0">
              <a:buNone/>
            </a:pPr>
            <a:r>
              <a:rPr lang="en-US" dirty="0"/>
              <a:t>Writing functions and </a:t>
            </a:r>
            <a:r>
              <a:rPr lang="en-US" dirty="0" smtClean="0"/>
              <a:t>procedures</a:t>
            </a:r>
          </a:p>
          <a:p>
            <a:r>
              <a:rPr lang="en-US" b="1" dirty="0"/>
              <a:t>Example of a function and procedure in python:</a:t>
            </a:r>
            <a:endParaRPr lang="en-US" sz="4800" dirty="0"/>
          </a:p>
          <a:p>
            <a:r>
              <a:rPr lang="en-US" dirty="0" err="1"/>
              <a:t>def</a:t>
            </a:r>
            <a:r>
              <a:rPr lang="en-US" dirty="0"/>
              <a:t> </a:t>
            </a:r>
            <a:r>
              <a:rPr lang="en-US" dirty="0" err="1"/>
              <a:t>calculate_area</a:t>
            </a:r>
            <a:r>
              <a:rPr lang="en-US" dirty="0"/>
              <a:t>(length):</a:t>
            </a:r>
            <a:endParaRPr lang="en-US" sz="4800" dirty="0"/>
          </a:p>
          <a:p>
            <a:r>
              <a:rPr lang="en-US" dirty="0"/>
              <a:t>    area = length * length</a:t>
            </a:r>
            <a:endParaRPr lang="en-US" sz="4800" dirty="0"/>
          </a:p>
          <a:p>
            <a:r>
              <a:rPr lang="en-US" dirty="0"/>
              <a:t>    return area</a:t>
            </a:r>
            <a:endParaRPr lang="en-US" sz="4800" dirty="0"/>
          </a:p>
          <a:p>
            <a:r>
              <a:rPr lang="en-US" sz="4800" dirty="0"/>
              <a:t/>
            </a:r>
            <a:br>
              <a:rPr lang="en-US" sz="4800" dirty="0"/>
            </a:br>
            <a:r>
              <a:rPr lang="en-US" dirty="0"/>
              <a:t>#</a:t>
            </a:r>
            <a:r>
              <a:rPr lang="en-US" dirty="0" err="1"/>
              <a:t>def</a:t>
            </a:r>
            <a:r>
              <a:rPr lang="en-US" dirty="0"/>
              <a:t> means to define a function</a:t>
            </a:r>
            <a:endParaRPr lang="en-US" sz="4800" dirty="0"/>
          </a:p>
          <a:p>
            <a:r>
              <a:rPr lang="en-US" dirty="0" err="1"/>
              <a:t>def</a:t>
            </a:r>
            <a:r>
              <a:rPr lang="en-US" dirty="0"/>
              <a:t> main():</a:t>
            </a:r>
            <a:endParaRPr lang="en-US" sz="4800" dirty="0"/>
          </a:p>
          <a:p>
            <a:r>
              <a:rPr lang="en-US" dirty="0"/>
              <a:t>    length = </a:t>
            </a:r>
            <a:r>
              <a:rPr lang="en-US" dirty="0" smtClean="0"/>
              <a:t>12</a:t>
            </a:r>
            <a:endParaRPr lang="en-US" sz="4800" dirty="0" smtClean="0"/>
          </a:p>
          <a:p>
            <a:pPr marL="0" indent="0">
              <a:buNone/>
            </a:pPr>
            <a:r>
              <a:rPr lang="en-US" dirty="0" smtClean="0"/>
              <a:t> result = </a:t>
            </a:r>
            <a:r>
              <a:rPr lang="en-US" dirty="0" err="1" smtClean="0"/>
              <a:t>calculate_area</a:t>
            </a:r>
            <a:r>
              <a:rPr lang="en-US" dirty="0" smtClean="0"/>
              <a:t>(length)</a:t>
            </a:r>
            <a:endParaRPr lang="en-US" sz="4800" dirty="0" smtClean="0"/>
          </a:p>
          <a:p>
            <a:pPr marL="0" indent="0">
              <a:buNone/>
            </a:pPr>
            <a:r>
              <a:rPr lang="en-US" dirty="0"/>
              <a:t> print(result)</a:t>
            </a:r>
            <a:endParaRPr lang="en-US" sz="4800" dirty="0"/>
          </a:p>
          <a:p>
            <a:pPr marL="0" indent="0">
              <a:buNone/>
            </a:pPr>
            <a:endParaRPr lang="en-US" sz="4800" dirty="0"/>
          </a:p>
          <a:p>
            <a:pPr marL="0" indent="0">
              <a:buNone/>
            </a:pPr>
            <a:r>
              <a:rPr lang="en-US" sz="4800" dirty="0"/>
              <a:t/>
            </a:r>
            <a:br>
              <a:rPr lang="en-US" sz="4800" dirty="0"/>
            </a:br>
            <a:endParaRPr lang="en-US" sz="4500" dirty="0" smtClean="0"/>
          </a:p>
        </p:txBody>
      </p:sp>
    </p:spTree>
    <p:extLst>
      <p:ext uri="{BB962C8B-B14F-4D97-AF65-F5344CB8AC3E}">
        <p14:creationId xmlns:p14="http://schemas.microsoft.com/office/powerpoint/2010/main" val="189139868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11146768" cy="4034255"/>
          </a:xfrm>
        </p:spPr>
        <p:txBody>
          <a:bodyPr anchor="t">
            <a:noAutofit/>
          </a:bodyPr>
          <a:lstStyle/>
          <a:p>
            <a:pPr marL="0" indent="0">
              <a:buNone/>
            </a:pPr>
            <a:r>
              <a:rPr lang="en-US" sz="1800" dirty="0"/>
              <a:t>Writing functions and </a:t>
            </a:r>
            <a:r>
              <a:rPr lang="en-US" sz="1800" dirty="0" smtClean="0"/>
              <a:t>procedures</a:t>
            </a:r>
          </a:p>
          <a:p>
            <a:pPr marL="0" indent="0">
              <a:buNone/>
            </a:pPr>
            <a:endParaRPr lang="en-US" sz="1800" dirty="0"/>
          </a:p>
          <a:p>
            <a:pPr marL="0" indent="0">
              <a:buNone/>
            </a:pPr>
            <a:endParaRPr lang="en-US" sz="1800" dirty="0" smtClean="0"/>
          </a:p>
          <a:p>
            <a:r>
              <a:rPr lang="en-US" sz="1800" b="1" dirty="0"/>
              <a:t>Example of a </a:t>
            </a:r>
            <a:r>
              <a:rPr lang="en-US" sz="1800" b="1" dirty="0" err="1"/>
              <a:t>funtion</a:t>
            </a:r>
            <a:r>
              <a:rPr lang="en-US" sz="1800" b="1" dirty="0"/>
              <a:t> and procedure in pseudocode:</a:t>
            </a:r>
            <a:endParaRPr lang="en-US" sz="1800" dirty="0"/>
          </a:p>
          <a:p>
            <a:r>
              <a:rPr lang="en-US" sz="1800" dirty="0"/>
              <a:t>FUNCTION </a:t>
            </a:r>
            <a:r>
              <a:rPr lang="en-US" sz="1800" dirty="0" err="1"/>
              <a:t>calculate_area</a:t>
            </a:r>
            <a:r>
              <a:rPr lang="en-US" sz="1800" dirty="0"/>
              <a:t>(length)</a:t>
            </a:r>
            <a:endParaRPr lang="en-US" sz="1800" dirty="0"/>
          </a:p>
          <a:p>
            <a:r>
              <a:rPr lang="en-US" sz="1800" dirty="0"/>
              <a:t>    area = length * length</a:t>
            </a:r>
            <a:endParaRPr lang="en-US" sz="1800" dirty="0"/>
          </a:p>
          <a:p>
            <a:r>
              <a:rPr lang="en-US" sz="1800" dirty="0"/>
              <a:t>    RETURN area</a:t>
            </a:r>
            <a:endParaRPr lang="en-US" sz="1800" dirty="0"/>
          </a:p>
          <a:p>
            <a:r>
              <a:rPr lang="en-US" sz="1800" dirty="0"/>
              <a:t>ENDFUNCTION</a:t>
            </a:r>
            <a:endParaRPr lang="en-US" sz="1800" dirty="0"/>
          </a:p>
          <a:p>
            <a:r>
              <a:rPr lang="en-US" sz="1800" dirty="0"/>
              <a:t/>
            </a:r>
            <a:br>
              <a:rPr lang="en-US" sz="1800" dirty="0"/>
            </a:br>
            <a:r>
              <a:rPr lang="en-US" sz="1800" dirty="0"/>
              <a:t>PROCEDURE main()</a:t>
            </a:r>
            <a:endParaRPr lang="en-US" sz="1800" dirty="0"/>
          </a:p>
          <a:p>
            <a:r>
              <a:rPr lang="en-US" sz="1800" dirty="0"/>
              <a:t>    length = 12</a:t>
            </a:r>
            <a:endParaRPr lang="en-US" sz="1800" dirty="0"/>
          </a:p>
          <a:p>
            <a:r>
              <a:rPr lang="en-US" sz="1800" dirty="0"/>
              <a:t>    result = </a:t>
            </a:r>
            <a:r>
              <a:rPr lang="en-US" sz="1800" dirty="0" err="1"/>
              <a:t>calculate_area</a:t>
            </a:r>
            <a:r>
              <a:rPr lang="en-US" sz="1800" dirty="0"/>
              <a:t>(length)</a:t>
            </a:r>
            <a:endParaRPr lang="en-US" sz="1800" dirty="0"/>
          </a:p>
          <a:p>
            <a:r>
              <a:rPr lang="en-US" sz="1800" dirty="0"/>
              <a:t>    PRINT(result)</a:t>
            </a:r>
            <a:endParaRPr lang="en-US" sz="1800" dirty="0"/>
          </a:p>
          <a:p>
            <a:r>
              <a:rPr lang="en-US" sz="1800" dirty="0"/>
              <a:t>ENDPROCEDURE</a:t>
            </a:r>
            <a:endParaRPr lang="en-US" sz="1800" dirty="0"/>
          </a:p>
          <a:p>
            <a:pPr marL="0" indent="0">
              <a:buNone/>
            </a:pPr>
            <a:r>
              <a:rPr lang="en-US" sz="1800" dirty="0"/>
              <a:t/>
            </a:r>
            <a:br>
              <a:rPr lang="en-US" sz="1800" dirty="0"/>
            </a:br>
            <a:endParaRPr lang="en-US" sz="1800" dirty="0"/>
          </a:p>
          <a:p>
            <a:pPr marL="0" indent="0">
              <a:buNone/>
            </a:pPr>
            <a:r>
              <a:rPr lang="en-US" sz="1800" dirty="0"/>
              <a:t/>
            </a:r>
            <a:br>
              <a:rPr lang="en-US" sz="1800" dirty="0"/>
            </a:br>
            <a:endParaRPr lang="en-US" sz="1800" dirty="0" smtClean="0"/>
          </a:p>
        </p:txBody>
      </p:sp>
    </p:spTree>
    <p:extLst>
      <p:ext uri="{BB962C8B-B14F-4D97-AF65-F5344CB8AC3E}">
        <p14:creationId xmlns:p14="http://schemas.microsoft.com/office/powerpoint/2010/main" val="1762933240"/>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Working with Modules using Pseudocode</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6"/>
            <a:ext cx="11146768" cy="4034255"/>
          </a:xfrm>
        </p:spPr>
        <p:txBody>
          <a:bodyPr anchor="t">
            <a:noAutofit/>
          </a:bodyPr>
          <a:lstStyle/>
          <a:p>
            <a:r>
              <a:rPr lang="en-US" sz="2000" dirty="0"/>
              <a:t>Writing functions with parameters or arguments</a:t>
            </a:r>
            <a:endParaRPr lang="en-US" sz="2000" dirty="0"/>
          </a:p>
          <a:p>
            <a:r>
              <a:rPr lang="en-US" sz="2000" dirty="0"/>
              <a:t>Example of parameters or arguments in a function:</a:t>
            </a:r>
            <a:endParaRPr lang="en-US" sz="2000" dirty="0"/>
          </a:p>
          <a:p>
            <a:r>
              <a:rPr lang="en-US" sz="2000" dirty="0" err="1"/>
              <a:t>def</a:t>
            </a:r>
            <a:r>
              <a:rPr lang="en-US" sz="2000" dirty="0"/>
              <a:t> </a:t>
            </a:r>
            <a:r>
              <a:rPr lang="en-US" sz="2000" dirty="0" err="1"/>
              <a:t>my_function</a:t>
            </a:r>
            <a:r>
              <a:rPr lang="en-US" sz="2000" dirty="0"/>
              <a:t>(</a:t>
            </a:r>
            <a:r>
              <a:rPr lang="en-US" sz="2000" dirty="0" err="1"/>
              <a:t>fname</a:t>
            </a:r>
            <a:r>
              <a:rPr lang="en-US" sz="2000" dirty="0"/>
              <a:t>):</a:t>
            </a:r>
            <a:endParaRPr lang="en-US" sz="2000" dirty="0"/>
          </a:p>
          <a:p>
            <a:r>
              <a:rPr lang="en-US" sz="2000" dirty="0"/>
              <a:t>print(</a:t>
            </a:r>
            <a:r>
              <a:rPr lang="en-US" sz="2000" dirty="0" err="1"/>
              <a:t>fname</a:t>
            </a:r>
            <a:r>
              <a:rPr lang="en-US" sz="2000" dirty="0"/>
              <a:t> + " </a:t>
            </a:r>
            <a:r>
              <a:rPr lang="en-US" sz="2000" dirty="0" err="1"/>
              <a:t>Refsnes</a:t>
            </a:r>
            <a:r>
              <a:rPr lang="en-US" sz="2000" dirty="0"/>
              <a:t>")</a:t>
            </a:r>
            <a:endParaRPr lang="en-US" sz="2000" dirty="0"/>
          </a:p>
          <a:p>
            <a:r>
              <a:rPr lang="en-US" sz="2000" dirty="0"/>
              <a:t/>
            </a:r>
            <a:br>
              <a:rPr lang="en-US" sz="2000" dirty="0"/>
            </a:br>
            <a:r>
              <a:rPr lang="en-US" sz="2000" dirty="0" err="1"/>
              <a:t>my_function</a:t>
            </a:r>
            <a:r>
              <a:rPr lang="en-US" sz="2000" dirty="0"/>
              <a:t>("Emil")</a:t>
            </a:r>
            <a:endParaRPr lang="en-US" sz="2000" dirty="0"/>
          </a:p>
          <a:p>
            <a:r>
              <a:rPr lang="en-US" sz="2000" dirty="0" err="1"/>
              <a:t>my_function</a:t>
            </a:r>
            <a:r>
              <a:rPr lang="en-US" sz="2000" dirty="0"/>
              <a:t>("Tobias")</a:t>
            </a:r>
            <a:endParaRPr lang="en-US" sz="2000" dirty="0"/>
          </a:p>
          <a:p>
            <a:r>
              <a:rPr lang="en-US" sz="2000" dirty="0" err="1"/>
              <a:t>my_function</a:t>
            </a:r>
            <a:r>
              <a:rPr lang="en-US" sz="2000" dirty="0"/>
              <a:t>("Linus")</a:t>
            </a:r>
            <a:endParaRPr lang="en-US" sz="2000" dirty="0"/>
          </a:p>
          <a:p>
            <a:r>
              <a:rPr lang="en-US" sz="2000" dirty="0"/>
              <a:t/>
            </a:r>
            <a:br>
              <a:rPr lang="en-US" sz="2000" dirty="0"/>
            </a:br>
            <a:r>
              <a:rPr lang="en-US" sz="2000" dirty="0"/>
              <a:t>From a function perspective:</a:t>
            </a:r>
            <a:endParaRPr lang="en-US" sz="2000" dirty="0"/>
          </a:p>
          <a:p>
            <a:r>
              <a:rPr lang="en-US" sz="2000" dirty="0"/>
              <a:t>A parameter is the variable listed inside the parentheses in the function definition, while</a:t>
            </a:r>
            <a:endParaRPr lang="en-US" sz="2000" dirty="0"/>
          </a:p>
          <a:p>
            <a:r>
              <a:rPr lang="en-US" sz="2000" dirty="0"/>
              <a:t>an argument is the value that is sent to the function when it is called</a:t>
            </a:r>
            <a:r>
              <a:rPr lang="en-US" sz="2000" dirty="0" smtClean="0"/>
              <a:t>.</a:t>
            </a:r>
            <a:r>
              <a:rPr lang="en-US" sz="2000" dirty="0"/>
              <a:t/>
            </a:r>
            <a:br>
              <a:rPr lang="en-US" sz="2000" dirty="0"/>
            </a:br>
            <a:r>
              <a:rPr lang="en-US" sz="2000" dirty="0"/>
              <a:t/>
            </a:r>
            <a:br>
              <a:rPr lang="en-US" sz="2000" dirty="0"/>
            </a:br>
            <a:endParaRPr lang="en-US" sz="2000" dirty="0"/>
          </a:p>
          <a:p>
            <a:pPr marL="0" indent="0">
              <a:buNone/>
            </a:pPr>
            <a:r>
              <a:rPr lang="en-US" sz="1800" dirty="0"/>
              <a:t/>
            </a:r>
            <a:br>
              <a:rPr lang="en-US" sz="1800" dirty="0"/>
            </a:br>
            <a:endParaRPr lang="en-US" sz="1800" dirty="0" smtClean="0"/>
          </a:p>
        </p:txBody>
      </p:sp>
    </p:spTree>
    <p:extLst>
      <p:ext uri="{BB962C8B-B14F-4D97-AF65-F5344CB8AC3E}">
        <p14:creationId xmlns:p14="http://schemas.microsoft.com/office/powerpoint/2010/main" val="283473534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Arrays using </a:t>
            </a:r>
            <a:r>
              <a:rPr lang="en-US" dirty="0" err="1"/>
              <a:t>Pseudcode</a:t>
            </a:r>
            <a:r>
              <a:rPr lang="en-US" dirty="0"/>
              <a:t>  Manipulating Arrays</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638652" y="1770020"/>
            <a:ext cx="7975122" cy="2719193"/>
          </a:xfrm>
        </p:spPr>
        <p:txBody>
          <a:bodyPr anchor="t">
            <a:normAutofit/>
          </a:bodyPr>
          <a:lstStyle/>
          <a:p>
            <a:pPr marL="0" indent="0">
              <a:buNone/>
            </a:pPr>
            <a:r>
              <a:rPr lang="en-US" dirty="0"/>
              <a:t>Three types of Arrays</a:t>
            </a:r>
            <a:endParaRPr lang="en-US" sz="1800" dirty="0"/>
          </a:p>
          <a:p>
            <a:endParaRPr lang="en-US" sz="1800" dirty="0"/>
          </a:p>
          <a:p>
            <a:pPr fontAlgn="base"/>
            <a:r>
              <a:rPr lang="en-US" dirty="0"/>
              <a:t>Multi-Dimensional Arrays</a:t>
            </a:r>
          </a:p>
          <a:p>
            <a:pPr fontAlgn="base"/>
            <a:r>
              <a:rPr lang="en-US" dirty="0"/>
              <a:t>Two-Dimensional Arrays.</a:t>
            </a:r>
          </a:p>
          <a:p>
            <a:pPr fontAlgn="base"/>
            <a:r>
              <a:rPr lang="en-US" dirty="0"/>
              <a:t>Three-Dimensional Arrays.</a:t>
            </a:r>
          </a:p>
          <a:p>
            <a:pPr marL="0" indent="0">
              <a:buNone/>
            </a:pPr>
            <a:endParaRPr lang="en-US" sz="1800" dirty="0"/>
          </a:p>
          <a:p>
            <a:endParaRPr lang="en-US" sz="1800" dirty="0"/>
          </a:p>
        </p:txBody>
      </p:sp>
    </p:spTree>
    <p:extLst>
      <p:ext uri="{BB962C8B-B14F-4D97-AF65-F5344CB8AC3E}">
        <p14:creationId xmlns:p14="http://schemas.microsoft.com/office/powerpoint/2010/main" val="2734069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Arrays using </a:t>
            </a:r>
            <a:r>
              <a:rPr lang="en-US" dirty="0" err="1"/>
              <a:t>Pseudcode</a:t>
            </a:r>
            <a:r>
              <a:rPr lang="en-US" dirty="0"/>
              <a:t>  Manipulating Arrays</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638651" y="1770020"/>
            <a:ext cx="8617643" cy="4309938"/>
          </a:xfrm>
        </p:spPr>
        <p:txBody>
          <a:bodyPr anchor="t">
            <a:normAutofit fontScale="92500" lnSpcReduction="20000"/>
          </a:bodyPr>
          <a:lstStyle/>
          <a:p>
            <a:pPr marL="0" indent="0">
              <a:buNone/>
            </a:pPr>
            <a:r>
              <a:rPr lang="en-US" dirty="0"/>
              <a:t>What are arrays used for? </a:t>
            </a:r>
            <a:endParaRPr lang="en-US" sz="1800" dirty="0"/>
          </a:p>
          <a:p>
            <a:endParaRPr lang="en-US" sz="1800" dirty="0" smtClean="0"/>
          </a:p>
          <a:p>
            <a:r>
              <a:rPr lang="en-US" dirty="0"/>
              <a:t>In coding and programming, an array is a collection of items, or data, stored in contiguous memory locations, also known as </a:t>
            </a:r>
            <a:r>
              <a:rPr lang="en-US" b="1" dirty="0"/>
              <a:t>database systems</a:t>
            </a:r>
            <a:r>
              <a:rPr lang="en-US" dirty="0"/>
              <a:t>. The purpose of an array is </a:t>
            </a:r>
            <a:r>
              <a:rPr lang="en-US" b="1" dirty="0"/>
              <a:t>to store multiple pieces of data of the same type together</a:t>
            </a:r>
            <a:r>
              <a:rPr lang="en-US" dirty="0"/>
              <a:t>.</a:t>
            </a:r>
            <a:endParaRPr lang="en-US" sz="1800" dirty="0"/>
          </a:p>
          <a:p>
            <a:r>
              <a:rPr lang="en-US" sz="1800" dirty="0"/>
              <a:t/>
            </a:r>
            <a:br>
              <a:rPr lang="en-US" sz="1800" dirty="0"/>
            </a:br>
            <a:r>
              <a:rPr lang="en-US" dirty="0" err="1"/>
              <a:t>Eg</a:t>
            </a:r>
            <a:r>
              <a:rPr lang="en-US" dirty="0"/>
              <a:t>:  If we want to store the names of 100 people then we can create an array of the string type that can store 100 names. </a:t>
            </a:r>
            <a:r>
              <a:rPr lang="en-US" b="1" dirty="0"/>
              <a:t>String [] array = new String [100];</a:t>
            </a:r>
            <a:r>
              <a:rPr lang="en-US" dirty="0"/>
              <a:t> Here, the above array cannot store more than 100 names. </a:t>
            </a:r>
            <a:endParaRPr lang="en-US" sz="1800" dirty="0"/>
          </a:p>
          <a:p>
            <a:r>
              <a:rPr lang="en-US" dirty="0" err="1"/>
              <a:t>Eg</a:t>
            </a:r>
            <a:r>
              <a:rPr lang="en-US" dirty="0"/>
              <a:t>: Value: Jim Dave Rod Ash </a:t>
            </a:r>
            <a:endParaRPr lang="en-US" sz="1800" dirty="0"/>
          </a:p>
          <a:p>
            <a:r>
              <a:rPr lang="en-US" dirty="0"/>
              <a:t>       Index: 0       1       2      </a:t>
            </a:r>
            <a:r>
              <a:rPr lang="en-US" dirty="0" smtClean="0"/>
              <a:t>3</a:t>
            </a:r>
            <a:endParaRPr lang="en-US" sz="1800" dirty="0"/>
          </a:p>
        </p:txBody>
      </p:sp>
    </p:spTree>
    <p:extLst>
      <p:ext uri="{BB962C8B-B14F-4D97-AF65-F5344CB8AC3E}">
        <p14:creationId xmlns:p14="http://schemas.microsoft.com/office/powerpoint/2010/main" val="422761384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Arrays using </a:t>
            </a:r>
            <a:r>
              <a:rPr lang="en-US" dirty="0" err="1"/>
              <a:t>Pseudcode</a:t>
            </a:r>
            <a:r>
              <a:rPr lang="en-US" dirty="0"/>
              <a:t>  Manipulating Arrays</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765984"/>
            <a:ext cx="8617643" cy="5092016"/>
          </a:xfrm>
        </p:spPr>
        <p:txBody>
          <a:bodyPr anchor="t">
            <a:normAutofit fontScale="85000" lnSpcReduction="20000"/>
          </a:bodyPr>
          <a:lstStyle/>
          <a:p>
            <a:pPr marL="0" indent="0">
              <a:buNone/>
            </a:pPr>
            <a:r>
              <a:rPr lang="en-US" dirty="0"/>
              <a:t>What are arrays used for? </a:t>
            </a:r>
            <a:endParaRPr lang="en-US" sz="1800" dirty="0"/>
          </a:p>
          <a:p>
            <a:endParaRPr lang="en-US" sz="1800" dirty="0" smtClean="0"/>
          </a:p>
          <a:p>
            <a:pPr marL="0" indent="0">
              <a:buNone/>
            </a:pPr>
            <a:r>
              <a:rPr lang="en-US" dirty="0" err="1" smtClean="0"/>
              <a:t>Eg</a:t>
            </a:r>
            <a:r>
              <a:rPr lang="en-US" dirty="0" smtClean="0"/>
              <a:t> 2 : </a:t>
            </a:r>
            <a:r>
              <a:rPr lang="en-US" dirty="0"/>
              <a:t>any arrangement in rows or columns. </a:t>
            </a:r>
            <a:r>
              <a:rPr lang="en-US" b="1" dirty="0"/>
              <a:t>Cards laid out into rows to play Memory, seats arranged in rows for a recital, or numbers arranged in an Excel spreadsheet</a:t>
            </a:r>
            <a:r>
              <a:rPr lang="en-US" dirty="0"/>
              <a:t> are all examples of arrays</a:t>
            </a:r>
            <a:r>
              <a:rPr lang="en-US" dirty="0" smtClean="0"/>
              <a:t>.</a:t>
            </a:r>
          </a:p>
          <a:p>
            <a:endParaRPr lang="en-US" dirty="0"/>
          </a:p>
          <a:p>
            <a:endParaRPr lang="en-US" dirty="0" smtClean="0"/>
          </a:p>
          <a:p>
            <a:endParaRPr lang="en-US" sz="1800" dirty="0"/>
          </a:p>
          <a:p>
            <a:endParaRPr lang="en-US" sz="1800" dirty="0" smtClean="0"/>
          </a:p>
          <a:p>
            <a:endParaRPr lang="en-US" sz="1800" dirty="0"/>
          </a:p>
          <a:p>
            <a:pPr marL="0" indent="0">
              <a:buNone/>
            </a:pPr>
            <a:r>
              <a:rPr lang="en-US" dirty="0"/>
              <a:t>Example: Create an array containing car names:</a:t>
            </a:r>
            <a:endParaRPr lang="en-US" sz="1800" dirty="0"/>
          </a:p>
          <a:p>
            <a:pPr marL="0" indent="0">
              <a:buNone/>
            </a:pPr>
            <a:r>
              <a:rPr lang="en-US" dirty="0"/>
              <a:t>Cars = ["Ford", "Volvo", "BMW"]</a:t>
            </a:r>
            <a:endParaRPr lang="en-US" sz="1800" dirty="0"/>
          </a:p>
          <a:p>
            <a:pPr marL="0" indent="0">
              <a:buNone/>
            </a:pPr>
            <a:r>
              <a:rPr lang="en-US" sz="1800" dirty="0"/>
              <a:t/>
            </a:r>
            <a:br>
              <a:rPr lang="en-US" sz="1800" dirty="0"/>
            </a:br>
            <a:endParaRPr lang="en-US" sz="1800" dirty="0"/>
          </a:p>
          <a:p>
            <a:pPr marL="0" indent="0">
              <a:buNone/>
            </a:pPr>
            <a:r>
              <a:rPr lang="en-US" sz="1800" dirty="0"/>
              <a:t/>
            </a:r>
            <a:br>
              <a:rPr lang="en-US" sz="1800" dirty="0"/>
            </a:b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p:txBody>
      </p:sp>
      <p:pic>
        <p:nvPicPr>
          <p:cNvPr id="1028" name="Picture 4" descr="Image result for array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155" y="3378907"/>
            <a:ext cx="1658793" cy="1658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23035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Manipulating Arrays searching &amp; sorting</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765984"/>
            <a:ext cx="8617643" cy="5092016"/>
          </a:xfrm>
        </p:spPr>
        <p:txBody>
          <a:bodyPr anchor="t">
            <a:normAutofit/>
          </a:bodyPr>
          <a:lstStyle/>
          <a:p>
            <a:pPr marL="0" indent="0">
              <a:buNone/>
            </a:pPr>
            <a:r>
              <a:rPr lang="en-US" dirty="0"/>
              <a:t>Distinguish between </a:t>
            </a:r>
            <a:r>
              <a:rPr lang="en-US" b="1" dirty="0"/>
              <a:t>sequential</a:t>
            </a:r>
            <a:r>
              <a:rPr lang="en-US" dirty="0"/>
              <a:t> search and </a:t>
            </a:r>
            <a:r>
              <a:rPr lang="en-US" b="1" dirty="0"/>
              <a:t>binary</a:t>
            </a:r>
            <a:r>
              <a:rPr lang="en-US" dirty="0"/>
              <a:t> search</a:t>
            </a:r>
            <a:endParaRPr lang="en-US" dirty="0"/>
          </a:p>
          <a:p>
            <a:pPr marL="0" indent="0">
              <a:buNone/>
            </a:pPr>
            <a:r>
              <a:rPr lang="en-US" dirty="0"/>
              <a:t/>
            </a:r>
            <a:br>
              <a:rPr lang="en-US" dirty="0"/>
            </a:br>
            <a:r>
              <a:rPr lang="en-US" dirty="0"/>
              <a:t> </a:t>
            </a:r>
            <a:endParaRPr lang="en-US" sz="1800" dirty="0"/>
          </a:p>
          <a:p>
            <a:endParaRPr lang="en-US" sz="1800" dirty="0" smtClean="0"/>
          </a:p>
          <a:p>
            <a:pPr marL="0" indent="0">
              <a:buNone/>
            </a:pPr>
            <a:r>
              <a:rPr lang="en-US" sz="1800" dirty="0"/>
              <a:t/>
            </a:r>
            <a:br>
              <a:rPr lang="en-US" sz="1800" dirty="0"/>
            </a:b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529" y="2494213"/>
            <a:ext cx="7761457" cy="2292413"/>
          </a:xfrm>
          <a:prstGeom prst="rect">
            <a:avLst/>
          </a:prstGeom>
        </p:spPr>
      </p:pic>
    </p:spTree>
    <p:extLst>
      <p:ext uri="{BB962C8B-B14F-4D97-AF65-F5344CB8AC3E}">
        <p14:creationId xmlns:p14="http://schemas.microsoft.com/office/powerpoint/2010/main" val="238974986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Manipulating Arrays searching &amp; sorting</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5"/>
            <a:ext cx="8617643" cy="5526505"/>
          </a:xfrm>
        </p:spPr>
        <p:txBody>
          <a:bodyPr anchor="t">
            <a:normAutofit fontScale="47500" lnSpcReduction="20000"/>
          </a:bodyPr>
          <a:lstStyle/>
          <a:p>
            <a:pPr marL="0" indent="0">
              <a:buNone/>
            </a:pPr>
            <a:r>
              <a:rPr lang="en-US" sz="3600" b="1" dirty="0" err="1"/>
              <a:t>Psuedo</a:t>
            </a:r>
            <a:r>
              <a:rPr lang="en-US" sz="3600" b="1" dirty="0"/>
              <a:t> Code for binary search </a:t>
            </a:r>
            <a:r>
              <a:rPr lang="en-US" sz="3600" b="1" dirty="0" smtClean="0"/>
              <a:t>Algorithm</a:t>
            </a:r>
            <a:endParaRPr lang="en-US" sz="3600" dirty="0"/>
          </a:p>
          <a:p>
            <a:pPr marL="0" indent="0">
              <a:buNone/>
            </a:pPr>
            <a:r>
              <a:rPr lang="en-US" sz="3600" dirty="0"/>
              <a:t> 1 </a:t>
            </a:r>
            <a:r>
              <a:rPr lang="en-US" sz="3600" dirty="0" err="1"/>
              <a:t>def</a:t>
            </a:r>
            <a:r>
              <a:rPr lang="en-US" sz="3600" dirty="0"/>
              <a:t> </a:t>
            </a:r>
            <a:r>
              <a:rPr lang="en-US" sz="3600" dirty="0" err="1"/>
              <a:t>binarySearch</a:t>
            </a:r>
            <a:r>
              <a:rPr lang="en-US" sz="3600" dirty="0"/>
              <a:t>(A, x):</a:t>
            </a:r>
            <a:endParaRPr lang="en-US" sz="3600" dirty="0"/>
          </a:p>
          <a:p>
            <a:pPr marL="0" indent="0">
              <a:buNone/>
            </a:pPr>
            <a:r>
              <a:rPr lang="en-US" sz="3600" dirty="0"/>
              <a:t> 2 n = </a:t>
            </a:r>
            <a:r>
              <a:rPr lang="en-US" sz="3600" dirty="0" err="1"/>
              <a:t>len</a:t>
            </a:r>
            <a:r>
              <a:rPr lang="en-US" sz="3600" dirty="0"/>
              <a:t>(A) </a:t>
            </a:r>
            <a:endParaRPr lang="en-US" sz="3600" dirty="0"/>
          </a:p>
          <a:p>
            <a:pPr marL="0" indent="0">
              <a:buNone/>
            </a:pPr>
            <a:r>
              <a:rPr lang="en-US" sz="3600" dirty="0"/>
              <a:t>3 beg = 0 </a:t>
            </a:r>
            <a:endParaRPr lang="en-US" sz="3600" dirty="0"/>
          </a:p>
          <a:p>
            <a:pPr marL="0" indent="0">
              <a:buNone/>
            </a:pPr>
            <a:r>
              <a:rPr lang="en-US" sz="3600" dirty="0"/>
              <a:t>4 end = n - 1 </a:t>
            </a:r>
            <a:endParaRPr lang="en-US" sz="3600" dirty="0"/>
          </a:p>
          <a:p>
            <a:pPr marL="0" indent="0">
              <a:buNone/>
            </a:pPr>
            <a:r>
              <a:rPr lang="en-US" sz="3600" dirty="0"/>
              <a:t>5 result = -1 </a:t>
            </a:r>
            <a:endParaRPr lang="en-US" sz="3600" dirty="0"/>
          </a:p>
          <a:p>
            <a:pPr marL="0" indent="0">
              <a:buNone/>
            </a:pPr>
            <a:r>
              <a:rPr lang="en-US" sz="3600" dirty="0"/>
              <a:t>6 while (beg &lt;= end): </a:t>
            </a:r>
            <a:endParaRPr lang="en-US" sz="3600" dirty="0"/>
          </a:p>
          <a:p>
            <a:pPr marL="0" indent="0">
              <a:buNone/>
            </a:pPr>
            <a:r>
              <a:rPr lang="en-US" sz="3600" dirty="0"/>
              <a:t>7 mid = (beg + end) / 2 </a:t>
            </a:r>
            <a:endParaRPr lang="en-US" sz="3600" dirty="0"/>
          </a:p>
          <a:p>
            <a:pPr marL="0" indent="0">
              <a:buNone/>
            </a:pPr>
            <a:r>
              <a:rPr lang="en-US" sz="3600" dirty="0"/>
              <a:t>8 if (A[mid] &lt;= x): </a:t>
            </a:r>
            <a:endParaRPr lang="en-US" sz="3600" dirty="0"/>
          </a:p>
          <a:p>
            <a:pPr marL="0" indent="0">
              <a:buNone/>
            </a:pPr>
            <a:r>
              <a:rPr lang="en-US" sz="3600" dirty="0"/>
              <a:t>9 beg = mid + 1 </a:t>
            </a:r>
            <a:endParaRPr lang="en-US" sz="3600" dirty="0"/>
          </a:p>
          <a:p>
            <a:pPr marL="0" indent="0">
              <a:buNone/>
            </a:pPr>
            <a:r>
              <a:rPr lang="en-US" sz="3600" dirty="0"/>
              <a:t>10 result = mid </a:t>
            </a:r>
            <a:endParaRPr lang="en-US" sz="3600" dirty="0"/>
          </a:p>
          <a:p>
            <a:pPr marL="0" indent="0">
              <a:buNone/>
            </a:pPr>
            <a:r>
              <a:rPr lang="en-US" sz="3600" dirty="0"/>
              <a:t>11 else: </a:t>
            </a:r>
            <a:endParaRPr lang="en-US" sz="3600" dirty="0"/>
          </a:p>
          <a:p>
            <a:pPr marL="0" indent="0">
              <a:buNone/>
            </a:pPr>
            <a:r>
              <a:rPr lang="en-US" sz="3600" dirty="0"/>
              <a:t>12 end = mid - 1 </a:t>
            </a:r>
            <a:endParaRPr lang="en-US" sz="3600" dirty="0"/>
          </a:p>
          <a:p>
            <a:pPr marL="0" indent="0">
              <a:buNone/>
            </a:pPr>
            <a:r>
              <a:rPr lang="en-US" sz="3600" dirty="0"/>
              <a:t>13 return </a:t>
            </a:r>
            <a:r>
              <a:rPr lang="en-US" sz="3600" dirty="0" smtClean="0"/>
              <a:t>result</a:t>
            </a:r>
            <a:r>
              <a:rPr lang="en-US" sz="3600" dirty="0"/>
              <a:t/>
            </a:r>
            <a:br>
              <a:rPr lang="en-US" sz="3600" dirty="0"/>
            </a:br>
            <a:endParaRPr lang="en-US" sz="3600" dirty="0" smtClean="0"/>
          </a:p>
          <a:p>
            <a:pPr marL="0" indent="0">
              <a:buNone/>
            </a:pPr>
            <a:r>
              <a:rPr lang="en-US" sz="1800" dirty="0"/>
              <a:t/>
            </a:r>
            <a:br>
              <a:rPr lang="en-US" sz="1800" dirty="0"/>
            </a:b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129119915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Manipulating Arrays searching &amp; sorting</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5"/>
            <a:ext cx="8617643" cy="5526505"/>
          </a:xfrm>
        </p:spPr>
        <p:txBody>
          <a:bodyPr anchor="t">
            <a:normAutofit/>
          </a:bodyPr>
          <a:lstStyle/>
          <a:p>
            <a:pPr marL="0" indent="0">
              <a:buNone/>
            </a:pPr>
            <a:r>
              <a:rPr lang="en-US" dirty="0"/>
              <a:t>Demonstrate how </a:t>
            </a:r>
            <a:r>
              <a:rPr lang="en-US" dirty="0" smtClean="0"/>
              <a:t>binary </a:t>
            </a:r>
            <a:r>
              <a:rPr lang="en-US" dirty="0"/>
              <a:t>search operates</a:t>
            </a:r>
            <a:endParaRPr lang="en-US" sz="3600" b="1" dirty="0"/>
          </a:p>
          <a:p>
            <a:pPr marL="0" indent="0">
              <a:buNone/>
            </a:pPr>
            <a:endParaRPr lang="en-US" sz="3600" dirty="0"/>
          </a:p>
          <a:p>
            <a:pPr marL="0" indent="0">
              <a:buNone/>
            </a:pPr>
            <a:r>
              <a:rPr lang="en-US" sz="3600" dirty="0"/>
              <a:t/>
            </a:r>
            <a:br>
              <a:rPr lang="en-US" sz="3600" dirty="0"/>
            </a:br>
            <a:endParaRPr lang="en-US" sz="3600" dirty="0" smtClean="0"/>
          </a:p>
          <a:p>
            <a:pPr marL="0" indent="0">
              <a:buNone/>
            </a:pPr>
            <a:r>
              <a:rPr lang="en-US" sz="1800" dirty="0"/>
              <a:t/>
            </a:r>
            <a:br>
              <a:rPr lang="en-US" sz="1800" dirty="0"/>
            </a:b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97140303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86671" y="254727"/>
            <a:ext cx="10908198" cy="1260566"/>
          </a:xfrm>
        </p:spPr>
        <p:txBody>
          <a:bodyPr>
            <a:normAutofit/>
          </a:bodyPr>
          <a:lstStyle/>
          <a:p>
            <a:pPr algn="l"/>
            <a:r>
              <a:rPr lang="en-US" dirty="0"/>
              <a:t> Manipulating Arrays searching &amp; sorting</a:t>
            </a:r>
            <a:endParaRPr lang="en-US" dirty="0"/>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514826" y="1331495"/>
            <a:ext cx="8617643" cy="5526505"/>
          </a:xfrm>
        </p:spPr>
        <p:txBody>
          <a:bodyPr anchor="t">
            <a:normAutofit/>
          </a:bodyPr>
          <a:lstStyle/>
          <a:p>
            <a:pPr marL="0" indent="0">
              <a:buNone/>
            </a:pPr>
            <a:r>
              <a:rPr lang="en-US" dirty="0"/>
              <a:t>Demonstrate how selection sort operates</a:t>
            </a:r>
            <a:endParaRPr lang="en-US" sz="3600" dirty="0"/>
          </a:p>
          <a:p>
            <a:pPr marL="0" indent="0">
              <a:buNone/>
            </a:pPr>
            <a:r>
              <a:rPr lang="en-US" sz="3600" dirty="0"/>
              <a:t/>
            </a:r>
            <a:br>
              <a:rPr lang="en-US" sz="3600" dirty="0"/>
            </a:br>
            <a:endParaRPr lang="en-US" sz="3600" dirty="0" smtClean="0"/>
          </a:p>
          <a:p>
            <a:pPr marL="0" indent="0">
              <a:buNone/>
            </a:pPr>
            <a:r>
              <a:rPr lang="en-US" sz="1800" dirty="0"/>
              <a:t/>
            </a:r>
            <a:br>
              <a:rPr lang="en-US" sz="1800" dirty="0"/>
            </a:b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700189941"/>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Parallax design</Template>
  <TotalTime>0</TotalTime>
  <Words>524</Words>
  <Application>Microsoft Office PowerPoint</Application>
  <PresentationFormat>Widescreen</PresentationFormat>
  <Paragraphs>216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Corbel</vt:lpstr>
      <vt:lpstr>Parallax</vt:lpstr>
      <vt:lpstr>Title Lorem Ipsum</vt:lpstr>
      <vt:lpstr> Arrays using Pseudcode  Manipulating Arrays</vt:lpstr>
      <vt:lpstr> Arrays using Pseudcode  Manipulating Arrays</vt:lpstr>
      <vt:lpstr> Arrays using Pseudcode  Manipulating Arrays</vt:lpstr>
      <vt:lpstr> Arrays using Pseudcode  Manipulating Arrays</vt:lpstr>
      <vt:lpstr> Manipulating Arrays searching &amp; sorting</vt:lpstr>
      <vt:lpstr> Manipulating Arrays searching &amp; sorting</vt:lpstr>
      <vt:lpstr> Manipulating Arrays searching &amp; sorting</vt:lpstr>
      <vt:lpstr> Manipulating Arrays searching &amp; sorting</vt:lpstr>
      <vt:lpstr> Working with Modules using Pseudocode</vt:lpstr>
      <vt:lpstr> Working with Modules using Pseudocode</vt:lpstr>
      <vt:lpstr> Working with Modules using Pseudocode</vt:lpstr>
      <vt:lpstr> Working with Modules using Pseudocode</vt:lpstr>
      <vt:lpstr> Working with Modules using Pseudocode</vt:lpstr>
      <vt:lpstr> Working with Modules using Pseudocode</vt:lpstr>
      <vt:lpstr> Working with Modules using Pseudocode</vt:lpstr>
      <vt:lpstr> Working with Modules using Pseudocode</vt:lpstr>
      <vt:lpstr> Working with Modules using Pseudocode</vt:lpstr>
      <vt:lpstr> Working with Modules using Pseudocode</vt:lpstr>
      <vt:lpstr> Working with Modules using Pseudocode</vt:lpstr>
      <vt:lpstr> Working with Modules using Pseudocode</vt:lpstr>
      <vt:lpstr> Working with Modules using Pseudocode</vt:lpstr>
      <vt:lpstr> Working with Modules using Pseudocode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2023-01-16T04:27:40Z</dcterms:created>
  <dcterms:modified xsi:type="dcterms:W3CDTF">2023-01-16T05:33:07Z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