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7" r:id="rId3"/>
    <p:sldId id="307" r:id="rId4"/>
    <p:sldId id="308" r:id="rId5"/>
    <p:sldId id="309" r:id="rId6"/>
    <p:sldId id="310" r:id="rId7"/>
    <p:sldId id="311" r:id="rId8"/>
    <p:sldId id="312" r:id="rId9"/>
    <p:sldId id="313" r:id="rId10"/>
    <p:sldId id="314" r:id="rId11"/>
    <p:sldId id="315" r:id="rId12"/>
    <p:sldId id="316" r:id="rId13"/>
    <p:sldId id="317"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01"/>
    <p:restoredTop sz="94660"/>
  </p:normalViewPr>
  <p:slideViewPr>
    <p:cSldViewPr snapToGrid="0" showGuides="1">
      <p:cViewPr varScale="1">
        <p:scale>
          <a:sx n="70" d="100"/>
          <a:sy n="70" d="100"/>
        </p:scale>
        <p:origin x="-750" y="-108"/>
      </p:cViewPr>
      <p:guideLst>
        <p:guide orient="horz" pos="2160"/>
        <p:guide pos="3840"/>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[Book1]Sheet1!$B$1</c:f>
              <c:strCache>
                <c:ptCount val="1"/>
                <c:pt idx="0">
                  <c:v>Year</c:v>
                </c:pt>
              </c:strCache>
            </c:strRef>
          </c:tx>
          <c:spPr>
            <a:solidFill>
              <a:schemeClr val="accent1"/>
            </a:solidFill>
            <a:ln>
              <a:noFill/>
            </a:ln>
            <a:effectLst/>
          </c:spPr>
          <c:invertIfNegative val="0"/>
          <c:dLbls>
            <c:delete val="1"/>
          </c:dLbls>
          <c:cat>
            <c:numRef>
              <c:f>[Book1]Sheet1!$A$2:$A$3</c:f>
              <c:numCache>
                <c:formatCode>#,##0</c:formatCode>
                <c:ptCount val="2"/>
                <c:pt idx="0" c:formatCode="#,##0">
                  <c:v>500000</c:v>
                </c:pt>
                <c:pt idx="1" c:formatCode="#,##0">
                  <c:v>1000000</c:v>
                </c:pt>
              </c:numCache>
            </c:numRef>
          </c:cat>
          <c:val>
            <c:numRef>
              <c:f>[Book1]Sheet1!$B$2:$B$3</c:f>
              <c:numCache>
                <c:formatCode>General</c:formatCode>
                <c:ptCount val="2"/>
                <c:pt idx="0">
                  <c:v>1</c:v>
                </c:pt>
                <c:pt idx="1">
                  <c:v>3</c:v>
                </c:pt>
              </c:numCache>
            </c:numRef>
          </c:val>
        </c:ser>
        <c:dLbls>
          <c:showLegendKey val="0"/>
          <c:showVal val="0"/>
          <c:showCatName val="0"/>
          <c:showSerName val="0"/>
          <c:showPercent val="0"/>
          <c:showBubbleSize val="0"/>
        </c:dLbls>
        <c:gapWidth val="219"/>
        <c:overlap val="-27"/>
        <c:axId val="355119888"/>
        <c:axId val="341473478"/>
      </c:barChart>
      <c:catAx>
        <c:axId val="355119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41473478"/>
        <c:crosses val="autoZero"/>
        <c:auto val="1"/>
        <c:lblAlgn val="ctr"/>
        <c:lblOffset val="100"/>
        <c:noMultiLvlLbl val="0"/>
      </c:catAx>
      <c:valAx>
        <c:axId val="34147347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511988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Calibri" panose="020F0502020204030204" pitchFamily="34" charset="0"/>
                <a:ea typeface="SimSun"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5121" name="图片 3"/>
          <p:cNvPicPr>
            <a:picLocks noChangeAspect="1"/>
          </p:cNvPicPr>
          <p:nvPr/>
        </p:nvPicPr>
        <p:blipFill>
          <a:blip r:embed="rId2"/>
          <a:stretch>
            <a:fillRect/>
          </a:stretch>
        </p:blipFill>
        <p:spPr>
          <a:xfrm>
            <a:off x="0" y="109220"/>
            <a:ext cx="12192000" cy="6858000"/>
          </a:xfrm>
          <a:prstGeom prst="rect">
            <a:avLst/>
          </a:prstGeom>
          <a:noFill/>
          <a:ln w="9525">
            <a:noFill/>
          </a:ln>
        </p:spPr>
      </p:pic>
      <p:sp>
        <p:nvSpPr>
          <p:cNvPr id="18" name="矩形 5"/>
          <p:cNvSpPr/>
          <p:nvPr/>
        </p:nvSpPr>
        <p:spPr>
          <a:xfrm flipH="1">
            <a:off x="0" y="2192655"/>
            <a:ext cx="5882640" cy="216217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13"/>
          <p:cNvSpPr txBox="1"/>
          <p:nvPr/>
        </p:nvSpPr>
        <p:spPr>
          <a:xfrm>
            <a:off x="588963" y="2389188"/>
            <a:ext cx="5170487" cy="1783715"/>
          </a:xfrm>
          <a:prstGeom prst="rect">
            <a:avLst/>
          </a:prstGeom>
          <a:noFill/>
          <a:ln w="9525">
            <a:noFill/>
          </a:ln>
        </p:spPr>
        <p:txBody>
          <a:bodyPr anchor="t" anchorCtr="0">
            <a:spAutoFit/>
          </a:bodyPr>
          <a:p>
            <a:r>
              <a:rPr lang="en-CA" altLang="zh-CN" sz="5400" b="1" dirty="0">
                <a:solidFill>
                  <a:srgbClr val="00B0F0"/>
                </a:solidFill>
                <a:latin typeface="Microsoft YaHei" panose="020B0503020204020204" pitchFamily="34" charset="-122"/>
                <a:ea typeface="Microsoft YaHei" panose="020B0503020204020204" pitchFamily="34" charset="-122"/>
              </a:rPr>
              <a:t>Rai</a:t>
            </a:r>
            <a:r>
              <a:rPr lang="en-CA" altLang="zh-CN" sz="5400" b="1" dirty="0">
                <a:solidFill>
                  <a:schemeClr val="bg1"/>
                </a:solidFill>
                <a:latin typeface="Microsoft YaHei" panose="020B0503020204020204" pitchFamily="34" charset="-122"/>
                <a:ea typeface="Microsoft YaHei" panose="020B0503020204020204" pitchFamily="34" charset="-122"/>
              </a:rPr>
              <a:t>Tech</a:t>
            </a:r>
            <a:r>
              <a:rPr lang="en-CA" altLang="zh-CN" sz="5400" b="1" dirty="0">
                <a:solidFill>
                  <a:srgbClr val="00B0F0"/>
                </a:solidFill>
                <a:latin typeface="Microsoft YaHei" panose="020B0503020204020204" pitchFamily="34" charset="-122"/>
                <a:ea typeface="Microsoft YaHei" panose="020B0503020204020204" pitchFamily="34" charset="-122"/>
              </a:rPr>
              <a:t>   </a:t>
            </a:r>
            <a:r>
              <a:rPr lang="en-CA" altLang="zh-CN" sz="2800" b="1" dirty="0">
                <a:solidFill>
                  <a:srgbClr val="00B0F0"/>
                </a:solidFill>
                <a:latin typeface="Microsoft YaHei" panose="020B0503020204020204" pitchFamily="34" charset="-122"/>
                <a:ea typeface="Microsoft YaHei" panose="020B0503020204020204" pitchFamily="34" charset="-122"/>
              </a:rPr>
              <a:t>Computer </a:t>
            </a:r>
            <a:r>
              <a:rPr lang="en-CA" altLang="zh-CN" sz="2800" b="1" dirty="0">
                <a:solidFill>
                  <a:schemeClr val="bg1"/>
                </a:solidFill>
                <a:latin typeface="Microsoft YaHei" panose="020B0503020204020204" pitchFamily="34" charset="-122"/>
                <a:ea typeface="Microsoft YaHei" panose="020B0503020204020204" pitchFamily="34" charset="-122"/>
              </a:rPr>
              <a:t>Repairs</a:t>
            </a:r>
            <a:r>
              <a:rPr lang="en-CA" altLang="zh-CN" sz="2800" b="1" dirty="0">
                <a:solidFill>
                  <a:srgbClr val="00B0F0"/>
                </a:solidFill>
                <a:latin typeface="Microsoft YaHei" panose="020B0503020204020204" pitchFamily="34" charset="-122"/>
                <a:ea typeface="Microsoft YaHei" panose="020B0503020204020204" pitchFamily="34" charset="-122"/>
              </a:rPr>
              <a:t> and </a:t>
            </a:r>
            <a:r>
              <a:rPr lang="en-CA" altLang="zh-CN" sz="2800" b="1" dirty="0">
                <a:solidFill>
                  <a:schemeClr val="bg1"/>
                </a:solidFill>
                <a:latin typeface="Microsoft YaHei" panose="020B0503020204020204" pitchFamily="34" charset="-122"/>
                <a:ea typeface="Microsoft YaHei" panose="020B0503020204020204" pitchFamily="34" charset="-122"/>
              </a:rPr>
              <a:t>Internet</a:t>
            </a:r>
            <a:r>
              <a:rPr lang="en-CA" altLang="zh-CN" sz="2800" b="1" dirty="0">
                <a:solidFill>
                  <a:srgbClr val="00B0F0"/>
                </a:solidFill>
                <a:latin typeface="Microsoft YaHei" panose="020B0503020204020204" pitchFamily="34" charset="-122"/>
                <a:ea typeface="Microsoft YaHei" panose="020B0503020204020204" pitchFamily="34" charset="-122"/>
              </a:rPr>
              <a:t> Cafe</a:t>
            </a:r>
            <a:endParaRPr lang="en-CA" altLang="zh-CN" sz="2800" b="1" dirty="0">
              <a:solidFill>
                <a:srgbClr val="00B0F0"/>
              </a:solidFill>
              <a:latin typeface="Microsoft YaHei" panose="020B0503020204020204" pitchFamily="34" charset="-122"/>
              <a:ea typeface="Microsoft YaHei" panose="020B0503020204020204" pitchFamily="34" charset="-122"/>
            </a:endParaRPr>
          </a:p>
        </p:txBody>
      </p:sp>
      <p:cxnSp>
        <p:nvCxnSpPr>
          <p:cNvPr id="15" name="直接连接符 14"/>
          <p:cNvCxnSpPr/>
          <p:nvPr/>
        </p:nvCxnSpPr>
        <p:spPr>
          <a:xfrm>
            <a:off x="623888" y="3262313"/>
            <a:ext cx="51387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624205" y="4479290"/>
            <a:ext cx="3722370" cy="521970"/>
          </a:xfrm>
          <a:prstGeom prst="rect">
            <a:avLst/>
          </a:prstGeom>
          <a:noFill/>
        </p:spPr>
        <p:txBody>
          <a:bodyPr wrap="square" rtlCol="0">
            <a:spAutoFit/>
          </a:bodyPr>
          <a:p>
            <a:r>
              <a:rPr lang="en-CA" altLang="en-US" sz="2800">
                <a:solidFill>
                  <a:schemeClr val="bg1"/>
                </a:solidFill>
                <a:latin typeface="Times New Roman" panose="02020603050405020304" charset="0"/>
                <a:cs typeface="Times New Roman" panose="02020603050405020304" charset="0"/>
              </a:rPr>
              <a:t>By: Tajae Gordon</a:t>
            </a:r>
            <a:endParaRPr lang="en-CA" altLang="en-US" sz="2800">
              <a:solidFill>
                <a:schemeClr val="bg1"/>
              </a:solidFill>
              <a:latin typeface="Times New Roman" panose="02020603050405020304" charset="0"/>
              <a:cs typeface="Times New Roman" panose="02020603050405020304" charset="0"/>
            </a:endParaRPr>
          </a:p>
        </p:txBody>
      </p:sp>
      <p:pic>
        <p:nvPicPr>
          <p:cNvPr id="4" name="Picture 3" descr="Screenshot (4)"/>
          <p:cNvPicPr>
            <a:picLocks noChangeAspect="1"/>
          </p:cNvPicPr>
          <p:nvPr/>
        </p:nvPicPr>
        <p:blipFill>
          <a:blip r:embed="rId3"/>
          <a:stretch>
            <a:fillRect/>
          </a:stretch>
        </p:blipFill>
        <p:spPr>
          <a:xfrm>
            <a:off x="6002655" y="109220"/>
            <a:ext cx="6054725" cy="6647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623824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1329055"/>
            <a:ext cx="5976620" cy="3538220"/>
          </a:xfrm>
          <a:prstGeom prst="rect">
            <a:avLst/>
          </a:prstGeom>
          <a:noFill/>
        </p:spPr>
        <p:txBody>
          <a:bodyPr wrap="square" rtlCol="0">
            <a:spAutoFit/>
          </a:bodyPr>
          <a:p>
            <a:r>
              <a:rPr lang="en-US" sz="2800">
                <a:solidFill>
                  <a:schemeClr val="bg1"/>
                </a:solidFill>
              </a:rPr>
              <a:t>Looking ahead, our growth strategy involves expanding to multiple locations within the city</a:t>
            </a:r>
            <a:r>
              <a:rPr lang="en-CA" altLang="en-US" sz="2800">
                <a:solidFill>
                  <a:schemeClr val="bg1"/>
                </a:solidFill>
              </a:rPr>
              <a:t> of Kingston and its surrounding parishes</a:t>
            </a:r>
            <a:r>
              <a:rPr lang="en-US" sz="2800">
                <a:solidFill>
                  <a:schemeClr val="bg1"/>
                </a:solidFill>
              </a:rPr>
              <a:t>. We're excited about the potential to partner with local educational institutions to offer tech workshops, further enhancing our community engagement.</a:t>
            </a:r>
            <a:endParaRPr lang="en-US" sz="2800">
              <a:solidFill>
                <a:schemeClr val="bg1"/>
              </a:solidFill>
            </a:endParaRPr>
          </a:p>
        </p:txBody>
      </p:sp>
      <p:sp>
        <p:nvSpPr>
          <p:cNvPr id="2" name="Text Box 1"/>
          <p:cNvSpPr txBox="1"/>
          <p:nvPr/>
        </p:nvSpPr>
        <p:spPr>
          <a:xfrm>
            <a:off x="0" y="203835"/>
            <a:ext cx="4782820" cy="922020"/>
          </a:xfrm>
          <a:prstGeom prst="rect">
            <a:avLst/>
          </a:prstGeom>
          <a:noFill/>
        </p:spPr>
        <p:txBody>
          <a:bodyPr wrap="square" rtlCol="0">
            <a:spAutoFit/>
          </a:bodyPr>
          <a:p>
            <a:r>
              <a:rPr lang="en-CA" altLang="en-US" sz="5400">
                <a:solidFill>
                  <a:schemeClr val="bg1"/>
                </a:solidFill>
              </a:rPr>
              <a:t>Expansion</a:t>
            </a:r>
            <a:r>
              <a:rPr lang="en-CA" altLang="en-US" sz="5400"/>
              <a:t> </a:t>
            </a:r>
            <a:r>
              <a:rPr lang="en-CA" altLang="en-US" sz="5400">
                <a:solidFill>
                  <a:srgbClr val="00B0F0"/>
                </a:solidFill>
              </a:rPr>
              <a:t>Plan</a:t>
            </a:r>
            <a:endParaRPr lang="en-CA" altLang="en-US" sz="5400">
              <a:solidFill>
                <a:srgbClr val="00B0F0"/>
              </a:solidFill>
            </a:endParaRPr>
          </a:p>
        </p:txBody>
      </p:sp>
      <p:pic>
        <p:nvPicPr>
          <p:cNvPr id="104" name="Content Placeholder 103"/>
          <p:cNvPicPr/>
          <p:nvPr>
            <p:ph idx="1"/>
          </p:nvPr>
        </p:nvPicPr>
        <p:blipFill>
          <a:blip r:embed="rId2"/>
          <a:srcRect l="53778" t="23345" r="2896" b="18336"/>
          <a:stretch>
            <a:fillRect/>
          </a:stretch>
        </p:blipFill>
        <p:spPr>
          <a:xfrm>
            <a:off x="6238240" y="1417955"/>
            <a:ext cx="4740910" cy="26396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353187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1329055"/>
            <a:ext cx="6007100" cy="4399915"/>
          </a:xfrm>
          <a:prstGeom prst="rect">
            <a:avLst/>
          </a:prstGeom>
          <a:noFill/>
        </p:spPr>
        <p:txBody>
          <a:bodyPr wrap="square" rtlCol="0">
            <a:spAutoFit/>
          </a:bodyPr>
          <a:p>
            <a:r>
              <a:rPr lang="en-US" sz="2800">
                <a:solidFill>
                  <a:schemeClr val="bg1"/>
                </a:solidFill>
              </a:rPr>
              <a:t>In closing, RaiTech Computer Repairs and Internet Cafe is poised to become a hub for technology enthusiasts, professionals, and casual cafe-goers alike. We're offering a unique solution to a pressing need in the market while meticulously managing our finances. We invite you to join us on this exciting journey and be part of redefining the tech and cafe experience in our city.</a:t>
            </a:r>
            <a:endParaRPr lang="en-US" sz="2800">
              <a:solidFill>
                <a:schemeClr val="bg1"/>
              </a:solidFill>
            </a:endParaRPr>
          </a:p>
        </p:txBody>
      </p:sp>
      <p:sp>
        <p:nvSpPr>
          <p:cNvPr id="2" name="Text Box 1"/>
          <p:cNvSpPr txBox="1"/>
          <p:nvPr/>
        </p:nvSpPr>
        <p:spPr>
          <a:xfrm>
            <a:off x="0" y="203200"/>
            <a:ext cx="3531870" cy="922020"/>
          </a:xfrm>
          <a:prstGeom prst="rect">
            <a:avLst/>
          </a:prstGeom>
          <a:noFill/>
        </p:spPr>
        <p:txBody>
          <a:bodyPr wrap="square" rtlCol="0">
            <a:spAutoFit/>
          </a:bodyPr>
          <a:p>
            <a:r>
              <a:rPr lang="en-CA" altLang="en-US" sz="5400">
                <a:solidFill>
                  <a:srgbClr val="00B0F0"/>
                </a:solidFill>
              </a:rPr>
              <a:t>Conclusion</a:t>
            </a:r>
            <a:endParaRPr lang="en-CA" altLang="en-US" sz="540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2764155"/>
            <a:ext cx="8526145"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0" y="2967355"/>
            <a:ext cx="8133715" cy="922020"/>
          </a:xfrm>
          <a:prstGeom prst="rect">
            <a:avLst/>
          </a:prstGeom>
          <a:noFill/>
        </p:spPr>
        <p:txBody>
          <a:bodyPr wrap="square" rtlCol="0">
            <a:spAutoFit/>
          </a:bodyPr>
          <a:p>
            <a:r>
              <a:rPr lang="en-CA" altLang="en-US" sz="5400">
                <a:solidFill>
                  <a:srgbClr val="00B0F0"/>
                </a:solidFill>
              </a:rPr>
              <a:t>THANK </a:t>
            </a:r>
            <a:r>
              <a:rPr lang="en-CA" altLang="en-US" sz="5400">
                <a:solidFill>
                  <a:schemeClr val="bg1"/>
                </a:solidFill>
              </a:rPr>
              <a:t>YOU</a:t>
            </a:r>
            <a:r>
              <a:rPr lang="en-CA" altLang="en-US" sz="5400">
                <a:solidFill>
                  <a:srgbClr val="00B0F0"/>
                </a:solidFill>
              </a:rPr>
              <a:t> FOR </a:t>
            </a:r>
            <a:r>
              <a:rPr lang="en-CA" altLang="en-US" sz="5400">
                <a:solidFill>
                  <a:schemeClr val="bg1"/>
                </a:solidFill>
              </a:rPr>
              <a:t>YOUR</a:t>
            </a:r>
            <a:r>
              <a:rPr lang="en-CA" altLang="en-US" sz="5400">
                <a:solidFill>
                  <a:srgbClr val="00B0F0"/>
                </a:solidFill>
              </a:rPr>
              <a:t> TIME</a:t>
            </a:r>
            <a:endParaRPr lang="en-CA" altLang="en-US" sz="540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406400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02870" y="203835"/>
            <a:ext cx="4456430" cy="922020"/>
          </a:xfrm>
          <a:prstGeom prst="rect">
            <a:avLst/>
          </a:prstGeom>
          <a:noFill/>
        </p:spPr>
        <p:txBody>
          <a:bodyPr wrap="square" rtlCol="0">
            <a:spAutoFit/>
          </a:bodyPr>
          <a:p>
            <a:r>
              <a:rPr lang="en-CA" altLang="en-US" sz="5400">
                <a:solidFill>
                  <a:srgbClr val="00B0F0"/>
                </a:solidFill>
              </a:rPr>
              <a:t>Introduction</a:t>
            </a:r>
            <a:endParaRPr lang="en-CA" altLang="en-US" sz="5400">
              <a:solidFill>
                <a:srgbClr val="00B0F0"/>
              </a:solidFill>
            </a:endParaRPr>
          </a:p>
        </p:txBody>
      </p:sp>
      <p:sp>
        <p:nvSpPr>
          <p:cNvPr id="4" name="Text Box 3"/>
          <p:cNvSpPr txBox="1"/>
          <p:nvPr/>
        </p:nvSpPr>
        <p:spPr>
          <a:xfrm>
            <a:off x="102870" y="1532255"/>
            <a:ext cx="5395595" cy="2676525"/>
          </a:xfrm>
          <a:prstGeom prst="rect">
            <a:avLst/>
          </a:prstGeom>
          <a:noFill/>
        </p:spPr>
        <p:txBody>
          <a:bodyPr wrap="square" rtlCol="0">
            <a:spAutoFit/>
          </a:bodyPr>
          <a:p>
            <a:r>
              <a:rPr lang="en-US" sz="2800">
                <a:solidFill>
                  <a:schemeClr val="bg1"/>
                </a:solidFill>
              </a:rPr>
              <a:t>Hello everyone, thank you for joining us today. I'm </a:t>
            </a:r>
            <a:r>
              <a:rPr lang="en-CA" altLang="en-US" sz="2800">
                <a:solidFill>
                  <a:schemeClr val="bg1"/>
                </a:solidFill>
              </a:rPr>
              <a:t>Tajae Gordon</a:t>
            </a:r>
            <a:r>
              <a:rPr lang="en-US" sz="2800">
                <a:solidFill>
                  <a:schemeClr val="bg1"/>
                </a:solidFill>
              </a:rPr>
              <a:t>, co-founder of RaiTech Computer Repairs and Internet Cafe, and I'm excited to share our innovative business concept with you.</a:t>
            </a:r>
            <a:endParaRPr lang="en-US" sz="2800">
              <a:solidFill>
                <a:schemeClr val="bg1"/>
              </a:solidFill>
            </a:endParaRPr>
          </a:p>
        </p:txBody>
      </p:sp>
      <p:pic>
        <p:nvPicPr>
          <p:cNvPr id="100" name="Content Placeholder 99"/>
          <p:cNvPicPr/>
          <p:nvPr>
            <p:ph idx="1"/>
          </p:nvPr>
        </p:nvPicPr>
        <p:blipFill>
          <a:blip r:embed="rId2"/>
          <a:stretch>
            <a:fillRect/>
          </a:stretch>
        </p:blipFill>
        <p:spPr>
          <a:xfrm>
            <a:off x="6228715" y="1737360"/>
            <a:ext cx="5353685" cy="43891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623824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32080" y="1444625"/>
            <a:ext cx="5935980" cy="3107690"/>
          </a:xfrm>
          <a:prstGeom prst="rect">
            <a:avLst/>
          </a:prstGeom>
          <a:noFill/>
        </p:spPr>
        <p:txBody>
          <a:bodyPr wrap="square" rtlCol="0">
            <a:spAutoFit/>
          </a:bodyPr>
          <a:p>
            <a:r>
              <a:rPr lang="en-US" sz="2800">
                <a:solidFill>
                  <a:schemeClr val="bg1"/>
                </a:solidFill>
              </a:rPr>
              <a:t>In today's digital age, reliable technology and convenient workspaces are essential. Yet, finding a place that offers both quality computer repair services and a comfortable environment to work and connect can be challenging.</a:t>
            </a:r>
            <a:endParaRPr lang="en-US" sz="2800">
              <a:solidFill>
                <a:schemeClr val="bg1"/>
              </a:solidFill>
            </a:endParaRPr>
          </a:p>
        </p:txBody>
      </p:sp>
      <p:sp>
        <p:nvSpPr>
          <p:cNvPr id="3" name="Text Box 2"/>
          <p:cNvSpPr txBox="1"/>
          <p:nvPr/>
        </p:nvSpPr>
        <p:spPr>
          <a:xfrm>
            <a:off x="132080" y="203200"/>
            <a:ext cx="5666740" cy="922020"/>
          </a:xfrm>
          <a:prstGeom prst="rect">
            <a:avLst/>
          </a:prstGeom>
          <a:noFill/>
        </p:spPr>
        <p:txBody>
          <a:bodyPr wrap="square" rtlCol="0">
            <a:spAutoFit/>
          </a:bodyPr>
          <a:p>
            <a:r>
              <a:rPr lang="en-CA" altLang="en-US" sz="5400">
                <a:solidFill>
                  <a:schemeClr val="bg1"/>
                </a:solidFill>
              </a:rPr>
              <a:t>Problem</a:t>
            </a:r>
            <a:r>
              <a:rPr lang="en-CA" altLang="en-US" sz="5400"/>
              <a:t> </a:t>
            </a:r>
            <a:r>
              <a:rPr lang="en-CA" altLang="en-US" sz="5400">
                <a:solidFill>
                  <a:srgbClr val="00B0F0"/>
                </a:solidFill>
              </a:rPr>
              <a:t>Statement</a:t>
            </a:r>
            <a:endParaRPr lang="en-CA" altLang="en-US" sz="5400">
              <a:solidFill>
                <a:srgbClr val="00B0F0"/>
              </a:solidFill>
            </a:endParaRPr>
          </a:p>
        </p:txBody>
      </p:sp>
      <p:pic>
        <p:nvPicPr>
          <p:cNvPr id="101" name="Content Placeholder 100"/>
          <p:cNvPicPr/>
          <p:nvPr>
            <p:ph idx="1"/>
          </p:nvPr>
        </p:nvPicPr>
        <p:blipFill>
          <a:blip r:embed="rId2"/>
          <a:stretch>
            <a:fillRect/>
          </a:stretch>
        </p:blipFill>
        <p:spPr>
          <a:xfrm>
            <a:off x="5944235" y="1165860"/>
            <a:ext cx="4445635" cy="44526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331724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0" y="274955"/>
            <a:ext cx="2993390" cy="922020"/>
          </a:xfrm>
          <a:prstGeom prst="rect">
            <a:avLst/>
          </a:prstGeom>
          <a:noFill/>
        </p:spPr>
        <p:txBody>
          <a:bodyPr wrap="square" rtlCol="0">
            <a:spAutoFit/>
          </a:bodyPr>
          <a:p>
            <a:r>
              <a:rPr lang="en-CA" altLang="en-US" sz="5400">
                <a:solidFill>
                  <a:srgbClr val="00B0F0"/>
                </a:solidFill>
              </a:rPr>
              <a:t>Solution</a:t>
            </a:r>
            <a:endParaRPr lang="en-CA" altLang="en-US" sz="5400">
              <a:solidFill>
                <a:srgbClr val="00B0F0"/>
              </a:solidFill>
            </a:endParaRPr>
          </a:p>
        </p:txBody>
      </p:sp>
      <p:sp>
        <p:nvSpPr>
          <p:cNvPr id="6" name="Text Box 5"/>
          <p:cNvSpPr txBox="1"/>
          <p:nvPr/>
        </p:nvSpPr>
        <p:spPr>
          <a:xfrm>
            <a:off x="0" y="1329055"/>
            <a:ext cx="5334635" cy="3969385"/>
          </a:xfrm>
          <a:prstGeom prst="rect">
            <a:avLst/>
          </a:prstGeom>
          <a:noFill/>
        </p:spPr>
        <p:txBody>
          <a:bodyPr wrap="square" rtlCol="0">
            <a:spAutoFit/>
          </a:bodyPr>
          <a:p>
            <a:r>
              <a:rPr lang="en-US" sz="2800">
                <a:solidFill>
                  <a:schemeClr val="bg1"/>
                </a:solidFill>
              </a:rPr>
              <a:t>At RaiTech, we're bridging this gap by combining top-notch computer repair expertise with a modern internet cafe experience. Our goal is to create a one-stop destination where customers can get their tech issues resolved while enjoying a welcoming space to relax or be productive.</a:t>
            </a:r>
            <a:endParaRPr lang="en-US" sz="2800">
              <a:solidFill>
                <a:schemeClr val="bg1"/>
              </a:solidFill>
            </a:endParaRPr>
          </a:p>
        </p:txBody>
      </p:sp>
      <p:pic>
        <p:nvPicPr>
          <p:cNvPr id="104" name="Content Placeholder 103"/>
          <p:cNvPicPr>
            <a:picLocks noChangeAspect="1"/>
          </p:cNvPicPr>
          <p:nvPr>
            <p:ph sz="half" idx="1"/>
          </p:nvPr>
        </p:nvPicPr>
        <p:blipFill>
          <a:blip r:embed="rId2"/>
          <a:stretch>
            <a:fillRect/>
          </a:stretch>
        </p:blipFill>
        <p:spPr>
          <a:xfrm>
            <a:off x="5334635" y="1329055"/>
            <a:ext cx="2713990" cy="2752090"/>
          </a:xfrm>
          <a:prstGeom prst="rect">
            <a:avLst/>
          </a:prstGeom>
          <a:noFill/>
          <a:ln w="9525">
            <a:noFill/>
          </a:ln>
        </p:spPr>
      </p:pic>
      <p:pic>
        <p:nvPicPr>
          <p:cNvPr id="105" name="Content Placeholder 104"/>
          <p:cNvPicPr/>
          <p:nvPr>
            <p:ph sz="half" idx="2"/>
          </p:nvPr>
        </p:nvPicPr>
        <p:blipFill>
          <a:blip r:embed="rId3"/>
          <a:srcRect l="7476" t="3942" r="6933" b="5261"/>
          <a:stretch>
            <a:fillRect/>
          </a:stretch>
        </p:blipFill>
        <p:spPr>
          <a:xfrm>
            <a:off x="8232140" y="3535680"/>
            <a:ext cx="3350260" cy="30676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6690995"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1329055"/>
            <a:ext cx="5917565" cy="3969385"/>
          </a:xfrm>
          <a:prstGeom prst="rect">
            <a:avLst/>
          </a:prstGeom>
          <a:noFill/>
        </p:spPr>
        <p:txBody>
          <a:bodyPr wrap="square" rtlCol="0">
            <a:spAutoFit/>
          </a:bodyPr>
          <a:p>
            <a:r>
              <a:rPr lang="en-US" sz="2800">
                <a:solidFill>
                  <a:schemeClr val="bg1"/>
                </a:solidFill>
              </a:rPr>
              <a:t>The market demand for computer repairs and internet cafe facilities is robust. We've identified a prime location with a diverse target audience, ranging from students and professionals to gamers and tourists. Our in-depth market analysis shows that the local market is ripe for a unique offering like RaiTech.</a:t>
            </a:r>
            <a:endParaRPr lang="en-US" sz="2800">
              <a:solidFill>
                <a:schemeClr val="bg1"/>
              </a:solidFill>
            </a:endParaRPr>
          </a:p>
        </p:txBody>
      </p:sp>
      <p:sp>
        <p:nvSpPr>
          <p:cNvPr id="2" name="Text Box 1"/>
          <p:cNvSpPr txBox="1"/>
          <p:nvPr/>
        </p:nvSpPr>
        <p:spPr>
          <a:xfrm>
            <a:off x="0" y="203835"/>
            <a:ext cx="5779135" cy="922020"/>
          </a:xfrm>
          <a:prstGeom prst="rect">
            <a:avLst/>
          </a:prstGeom>
          <a:noFill/>
        </p:spPr>
        <p:txBody>
          <a:bodyPr wrap="square" rtlCol="0">
            <a:spAutoFit/>
          </a:bodyPr>
          <a:p>
            <a:r>
              <a:rPr lang="en-CA" altLang="en-US" sz="5400"/>
              <a:t>Market </a:t>
            </a:r>
            <a:r>
              <a:rPr lang="en-CA" altLang="en-US" sz="5400">
                <a:solidFill>
                  <a:srgbClr val="00B0F0"/>
                </a:solidFill>
              </a:rPr>
              <a:t>Opportunity</a:t>
            </a:r>
            <a:endParaRPr lang="en-CA" altLang="en-US" sz="5400">
              <a:solidFill>
                <a:srgbClr val="00B0F0"/>
              </a:solidFill>
            </a:endParaRPr>
          </a:p>
        </p:txBody>
      </p:sp>
      <p:pic>
        <p:nvPicPr>
          <p:cNvPr id="100" name="Content Placeholder 99"/>
          <p:cNvPicPr>
            <a:picLocks noChangeAspect="1"/>
          </p:cNvPicPr>
          <p:nvPr>
            <p:ph sz="half" idx="1"/>
          </p:nvPr>
        </p:nvPicPr>
        <p:blipFill>
          <a:blip r:embed="rId2"/>
          <a:srcRect b="6421"/>
          <a:stretch>
            <a:fillRect/>
          </a:stretch>
        </p:blipFill>
        <p:spPr>
          <a:xfrm>
            <a:off x="5779135" y="1417955"/>
            <a:ext cx="2095500" cy="2667000"/>
          </a:xfrm>
          <a:prstGeom prst="rect">
            <a:avLst/>
          </a:prstGeom>
          <a:noFill/>
          <a:ln w="9525">
            <a:noFill/>
          </a:ln>
        </p:spPr>
      </p:pic>
      <p:pic>
        <p:nvPicPr>
          <p:cNvPr id="101" name="Content Placeholder 100"/>
          <p:cNvPicPr/>
          <p:nvPr>
            <p:ph sz="half" idx="2"/>
          </p:nvPr>
        </p:nvPicPr>
        <p:blipFill>
          <a:blip r:embed="rId3"/>
          <a:stretch>
            <a:fillRect/>
          </a:stretch>
        </p:blipFill>
        <p:spPr>
          <a:xfrm>
            <a:off x="8183245" y="3290570"/>
            <a:ext cx="3641090" cy="30772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681990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1329055"/>
            <a:ext cx="5916295" cy="3969385"/>
          </a:xfrm>
          <a:prstGeom prst="rect">
            <a:avLst/>
          </a:prstGeom>
          <a:noFill/>
        </p:spPr>
        <p:txBody>
          <a:bodyPr wrap="square" rtlCol="0">
            <a:spAutoFit/>
          </a:bodyPr>
          <a:p>
            <a:r>
              <a:rPr lang="en-US" sz="2800">
                <a:solidFill>
                  <a:schemeClr val="bg1"/>
                </a:solidFill>
              </a:rPr>
              <a:t>What sets us apart is our dual expertise in technology and hospitality. We're not just fixing computers; we're creating an environment that fosters community engagement. Our team's technical prowess ensures reliable solutions, while our inviting cafe ambiance promotes relaxation and productivity.</a:t>
            </a:r>
            <a:endParaRPr lang="en-US" sz="2800">
              <a:solidFill>
                <a:schemeClr val="bg1"/>
              </a:solidFill>
            </a:endParaRPr>
          </a:p>
        </p:txBody>
      </p:sp>
      <p:sp>
        <p:nvSpPr>
          <p:cNvPr id="2" name="Text Box 1"/>
          <p:cNvSpPr txBox="1"/>
          <p:nvPr/>
        </p:nvSpPr>
        <p:spPr>
          <a:xfrm>
            <a:off x="0" y="203835"/>
            <a:ext cx="6819900" cy="922020"/>
          </a:xfrm>
          <a:prstGeom prst="rect">
            <a:avLst/>
          </a:prstGeom>
          <a:noFill/>
        </p:spPr>
        <p:txBody>
          <a:bodyPr wrap="square" rtlCol="0">
            <a:spAutoFit/>
          </a:bodyPr>
          <a:p>
            <a:r>
              <a:rPr lang="en-CA" altLang="en-US" sz="5400">
                <a:solidFill>
                  <a:schemeClr val="bg1"/>
                </a:solidFill>
              </a:rPr>
              <a:t>Competitive</a:t>
            </a:r>
            <a:r>
              <a:rPr lang="en-CA" altLang="en-US" sz="5400"/>
              <a:t> </a:t>
            </a:r>
            <a:r>
              <a:rPr lang="en-CA" altLang="en-US" sz="5400">
                <a:solidFill>
                  <a:srgbClr val="00B0F0"/>
                </a:solidFill>
              </a:rPr>
              <a:t>Advantage</a:t>
            </a:r>
            <a:endParaRPr lang="en-CA" altLang="en-US" sz="5400">
              <a:solidFill>
                <a:srgbClr val="00B0F0"/>
              </a:solidFill>
            </a:endParaRPr>
          </a:p>
        </p:txBody>
      </p:sp>
      <p:pic>
        <p:nvPicPr>
          <p:cNvPr id="107" name="Content Placeholder 106"/>
          <p:cNvPicPr/>
          <p:nvPr>
            <p:ph idx="1"/>
          </p:nvPr>
        </p:nvPicPr>
        <p:blipFill>
          <a:blip r:embed="rId2"/>
          <a:stretch>
            <a:fillRect/>
          </a:stretch>
        </p:blipFill>
        <p:spPr>
          <a:xfrm>
            <a:off x="6162675" y="1600200"/>
            <a:ext cx="5419725" cy="45262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endParaRPr lang="en-US"/>
          </a:p>
        </p:txBody>
      </p:sp>
      <p:pic>
        <p:nvPicPr>
          <p:cNvPr id="5121"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8" name="矩形 5"/>
          <p:cNvSpPr/>
          <p:nvPr/>
        </p:nvSpPr>
        <p:spPr>
          <a:xfrm flipH="1">
            <a:off x="0" y="0"/>
            <a:ext cx="1044575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1329055"/>
            <a:ext cx="5916295" cy="3969385"/>
          </a:xfrm>
          <a:prstGeom prst="rect">
            <a:avLst/>
          </a:prstGeom>
          <a:noFill/>
        </p:spPr>
        <p:txBody>
          <a:bodyPr wrap="square" rtlCol="0">
            <a:spAutoFit/>
          </a:bodyPr>
          <a:p>
            <a:r>
              <a:rPr lang="en-US" sz="2800">
                <a:solidFill>
                  <a:schemeClr val="bg1"/>
                </a:solidFill>
              </a:rPr>
              <a:t>Let's delve into the numbers. Our startup costs, including leasehold improvements, equipment, and initial marketing efforts, total $50</a:t>
            </a:r>
            <a:r>
              <a:rPr lang="en-CA" altLang="en-US" sz="2800">
                <a:solidFill>
                  <a:schemeClr val="bg1"/>
                </a:solidFill>
              </a:rPr>
              <a:t>0</a:t>
            </a:r>
            <a:r>
              <a:rPr lang="en-US" sz="2800">
                <a:solidFill>
                  <a:schemeClr val="bg1"/>
                </a:solidFill>
              </a:rPr>
              <a:t>,000. We project conservative revenue growth, reaching $</a:t>
            </a:r>
            <a:r>
              <a:rPr lang="en-CA" altLang="en-US" sz="2800">
                <a:solidFill>
                  <a:schemeClr val="bg1"/>
                </a:solidFill>
              </a:rPr>
              <a:t>1,0</a:t>
            </a:r>
            <a:r>
              <a:rPr lang="en-US" sz="2800">
                <a:solidFill>
                  <a:schemeClr val="bg1"/>
                </a:solidFill>
              </a:rPr>
              <a:t>00,000 by year three. With prudent budgeting, we anticipate achieving profitability within the first 18 months.</a:t>
            </a:r>
            <a:endParaRPr lang="en-US" sz="2800">
              <a:solidFill>
                <a:schemeClr val="bg1"/>
              </a:solidFill>
            </a:endParaRPr>
          </a:p>
        </p:txBody>
      </p:sp>
      <p:sp>
        <p:nvSpPr>
          <p:cNvPr id="2" name="Text Box 1"/>
          <p:cNvSpPr txBox="1"/>
          <p:nvPr/>
        </p:nvSpPr>
        <p:spPr>
          <a:xfrm>
            <a:off x="0" y="203835"/>
            <a:ext cx="10219690" cy="922020"/>
          </a:xfrm>
          <a:prstGeom prst="rect">
            <a:avLst/>
          </a:prstGeom>
          <a:noFill/>
        </p:spPr>
        <p:txBody>
          <a:bodyPr wrap="square" rtlCol="0">
            <a:spAutoFit/>
          </a:bodyPr>
          <a:p>
            <a:r>
              <a:rPr lang="en-CA" altLang="en-US" sz="5400">
                <a:solidFill>
                  <a:schemeClr val="bg1"/>
                </a:solidFill>
              </a:rPr>
              <a:t>Financial</a:t>
            </a:r>
            <a:r>
              <a:rPr lang="en-CA" altLang="en-US" sz="5400"/>
              <a:t> </a:t>
            </a:r>
            <a:r>
              <a:rPr lang="en-CA" altLang="en-US" sz="5400">
                <a:solidFill>
                  <a:srgbClr val="00B0F0"/>
                </a:solidFill>
              </a:rPr>
              <a:t>Projections</a:t>
            </a:r>
            <a:r>
              <a:rPr lang="en-CA" altLang="en-US" sz="5400"/>
              <a:t> </a:t>
            </a:r>
            <a:r>
              <a:rPr lang="en-CA" altLang="en-US" sz="5400">
                <a:solidFill>
                  <a:schemeClr val="bg1"/>
                </a:solidFill>
              </a:rPr>
              <a:t>and</a:t>
            </a:r>
            <a:r>
              <a:rPr lang="en-CA" altLang="en-US" sz="5400"/>
              <a:t> </a:t>
            </a:r>
            <a:r>
              <a:rPr lang="en-CA" altLang="en-US" sz="5400">
                <a:solidFill>
                  <a:srgbClr val="00B0F0"/>
                </a:solidFill>
              </a:rPr>
              <a:t>Budgeting</a:t>
            </a:r>
            <a:r>
              <a:rPr lang="en-CA" altLang="en-US" sz="5400"/>
              <a:t> </a:t>
            </a:r>
            <a:endParaRPr lang="en-CA" altLang="en-US" sz="5400"/>
          </a:p>
        </p:txBody>
      </p:sp>
      <p:graphicFrame>
        <p:nvGraphicFramePr>
          <p:cNvPr id="13" name="Content Placeholder 12"/>
          <p:cNvGraphicFramePr/>
          <p:nvPr>
            <p:ph idx="1"/>
          </p:nvPr>
        </p:nvGraphicFramePr>
        <p:xfrm>
          <a:off x="5916295" y="1645285"/>
          <a:ext cx="5666105" cy="42849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678180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1329055"/>
            <a:ext cx="6007100" cy="3538220"/>
          </a:xfrm>
          <a:prstGeom prst="rect">
            <a:avLst/>
          </a:prstGeom>
          <a:noFill/>
        </p:spPr>
        <p:txBody>
          <a:bodyPr wrap="square" rtlCol="0">
            <a:spAutoFit/>
          </a:bodyPr>
          <a:p>
            <a:r>
              <a:rPr lang="en-US" sz="2800">
                <a:solidFill>
                  <a:schemeClr val="bg1"/>
                </a:solidFill>
              </a:rPr>
              <a:t>To maintain a healthy cash flow, we've implemented rigorous expense management strategies and are closely monitoring our spending patterns. We've also negotiated favorable credit terms with suppliers, ensuring we have sufficient liquidity for day-to-day operations.</a:t>
            </a:r>
            <a:endParaRPr lang="en-US" sz="2800">
              <a:solidFill>
                <a:schemeClr val="bg1"/>
              </a:solidFill>
            </a:endParaRPr>
          </a:p>
        </p:txBody>
      </p:sp>
      <p:sp>
        <p:nvSpPr>
          <p:cNvPr id="2" name="Text Box 1"/>
          <p:cNvSpPr txBox="1"/>
          <p:nvPr/>
        </p:nvSpPr>
        <p:spPr>
          <a:xfrm>
            <a:off x="1221740" y="312420"/>
            <a:ext cx="309880" cy="368300"/>
          </a:xfrm>
          <a:prstGeom prst="rect">
            <a:avLst/>
          </a:prstGeom>
          <a:noFill/>
        </p:spPr>
        <p:txBody>
          <a:bodyPr wrap="none" rtlCol="0">
            <a:spAutoFit/>
          </a:bodyPr>
          <a:p>
            <a:endParaRPr lang="en-US"/>
          </a:p>
        </p:txBody>
      </p:sp>
      <p:sp>
        <p:nvSpPr>
          <p:cNvPr id="4" name="Text Box 3"/>
          <p:cNvSpPr txBox="1"/>
          <p:nvPr/>
        </p:nvSpPr>
        <p:spPr>
          <a:xfrm>
            <a:off x="22225" y="203835"/>
            <a:ext cx="6759575" cy="922020"/>
          </a:xfrm>
          <a:prstGeom prst="rect">
            <a:avLst/>
          </a:prstGeom>
          <a:noFill/>
        </p:spPr>
        <p:txBody>
          <a:bodyPr wrap="square" rtlCol="0">
            <a:spAutoFit/>
          </a:bodyPr>
          <a:p>
            <a:r>
              <a:rPr lang="en-CA" altLang="en-US" sz="5400">
                <a:solidFill>
                  <a:srgbClr val="00B0F0"/>
                </a:solidFill>
              </a:rPr>
              <a:t>Managing</a:t>
            </a:r>
            <a:r>
              <a:rPr lang="en-CA" altLang="en-US" sz="5400"/>
              <a:t> Cash</a:t>
            </a:r>
            <a:r>
              <a:rPr lang="en-CA" altLang="en-US" sz="5400">
                <a:solidFill>
                  <a:srgbClr val="00B0F0"/>
                </a:solidFill>
              </a:rPr>
              <a:t> Flow</a:t>
            </a:r>
            <a:endParaRPr lang="en-CA" altLang="en-US" sz="5400">
              <a:solidFill>
                <a:srgbClr val="00B0F0"/>
              </a:solidFill>
            </a:endParaRPr>
          </a:p>
        </p:txBody>
      </p:sp>
      <p:pic>
        <p:nvPicPr>
          <p:cNvPr id="103" name="Content Placeholder 102"/>
          <p:cNvPicPr/>
          <p:nvPr>
            <p:ph idx="1"/>
          </p:nvPr>
        </p:nvPicPr>
        <p:blipFill>
          <a:blip r:embed="rId2"/>
          <a:stretch>
            <a:fillRect/>
          </a:stretch>
        </p:blipFill>
        <p:spPr>
          <a:xfrm>
            <a:off x="6006465" y="1600200"/>
            <a:ext cx="5575935" cy="45262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5121"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 name="矩形 5"/>
          <p:cNvSpPr/>
          <p:nvPr/>
        </p:nvSpPr>
        <p:spPr>
          <a:xfrm flipH="1">
            <a:off x="0" y="0"/>
            <a:ext cx="6238240" cy="132905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1329055"/>
            <a:ext cx="5992495" cy="3538220"/>
          </a:xfrm>
          <a:prstGeom prst="rect">
            <a:avLst/>
          </a:prstGeom>
          <a:noFill/>
        </p:spPr>
        <p:txBody>
          <a:bodyPr wrap="square" rtlCol="0">
            <a:spAutoFit/>
          </a:bodyPr>
          <a:p>
            <a:r>
              <a:rPr lang="en-US" sz="2800">
                <a:solidFill>
                  <a:schemeClr val="bg1"/>
                </a:solidFill>
              </a:rPr>
              <a:t>We're passionate about our vision, and to date, we've been bootstrapping the business. Our founders, </a:t>
            </a:r>
            <a:r>
              <a:rPr lang="en-CA" altLang="en-US" sz="2800">
                <a:solidFill>
                  <a:schemeClr val="bg1"/>
                </a:solidFill>
              </a:rPr>
              <a:t>Tajae Gordon</a:t>
            </a:r>
            <a:r>
              <a:rPr lang="en-US" sz="2800">
                <a:solidFill>
                  <a:schemeClr val="bg1"/>
                </a:solidFill>
              </a:rPr>
              <a:t> and Alex</a:t>
            </a:r>
            <a:r>
              <a:rPr lang="en-CA" altLang="en-US" sz="2800">
                <a:solidFill>
                  <a:schemeClr val="bg1"/>
                </a:solidFill>
              </a:rPr>
              <a:t>ia</a:t>
            </a:r>
            <a:r>
              <a:rPr lang="en-US" sz="2800">
                <a:solidFill>
                  <a:schemeClr val="bg1"/>
                </a:solidFill>
              </a:rPr>
              <a:t> Turner, have contributed a portion of the initial investment. We're also exploring local grants and incubator programs to supplement our funding needs.</a:t>
            </a:r>
            <a:endParaRPr lang="en-US" sz="2800">
              <a:solidFill>
                <a:schemeClr val="bg1"/>
              </a:solidFill>
            </a:endParaRPr>
          </a:p>
        </p:txBody>
      </p:sp>
      <p:sp>
        <p:nvSpPr>
          <p:cNvPr id="2" name="Text Box 1"/>
          <p:cNvSpPr txBox="1"/>
          <p:nvPr/>
        </p:nvSpPr>
        <p:spPr>
          <a:xfrm>
            <a:off x="0" y="203835"/>
            <a:ext cx="5251450" cy="922020"/>
          </a:xfrm>
          <a:prstGeom prst="rect">
            <a:avLst/>
          </a:prstGeom>
          <a:noFill/>
        </p:spPr>
        <p:txBody>
          <a:bodyPr wrap="square" rtlCol="0">
            <a:spAutoFit/>
          </a:bodyPr>
          <a:p>
            <a:r>
              <a:rPr lang="en-CA" altLang="en-US" sz="5400">
                <a:solidFill>
                  <a:srgbClr val="00B0F0"/>
                </a:solidFill>
              </a:rPr>
              <a:t>Source</a:t>
            </a:r>
            <a:r>
              <a:rPr lang="en-CA" altLang="en-US" sz="5400"/>
              <a:t> </a:t>
            </a:r>
            <a:r>
              <a:rPr lang="en-CA" altLang="en-US" sz="5400">
                <a:solidFill>
                  <a:schemeClr val="bg1"/>
                </a:solidFill>
              </a:rPr>
              <a:t>of</a:t>
            </a:r>
            <a:r>
              <a:rPr lang="en-CA" altLang="en-US" sz="5400"/>
              <a:t> </a:t>
            </a:r>
            <a:r>
              <a:rPr lang="en-CA" altLang="en-US" sz="5400">
                <a:solidFill>
                  <a:srgbClr val="00B0F0"/>
                </a:solidFill>
              </a:rPr>
              <a:t>Funding</a:t>
            </a:r>
            <a:endParaRPr lang="en-CA" altLang="en-US" sz="5400">
              <a:solidFill>
                <a:srgbClr val="00B0F0"/>
              </a:solidFill>
            </a:endParaRPr>
          </a:p>
        </p:txBody>
      </p:sp>
      <p:pic>
        <p:nvPicPr>
          <p:cNvPr id="105" name="Picture 104"/>
          <p:cNvPicPr/>
          <p:nvPr/>
        </p:nvPicPr>
        <p:blipFill>
          <a:blip r:embed="rId2"/>
          <a:stretch>
            <a:fillRect/>
          </a:stretch>
        </p:blipFill>
        <p:spPr>
          <a:xfrm>
            <a:off x="6096000" y="3429000"/>
            <a:ext cx="0" cy="0"/>
          </a:xfrm>
          <a:prstGeom prst="rect">
            <a:avLst/>
          </a:prstGeom>
          <a:noFill/>
          <a:ln w="9525">
            <a:noFill/>
          </a:ln>
        </p:spPr>
      </p:pic>
      <p:pic>
        <p:nvPicPr>
          <p:cNvPr id="106" name="Content Placeholder 105"/>
          <p:cNvPicPr/>
          <p:nvPr>
            <p:ph idx="1"/>
          </p:nvPr>
        </p:nvPicPr>
        <p:blipFill>
          <a:blip r:embed="rId3"/>
          <a:srcRect l="4474" r="11521"/>
          <a:stretch>
            <a:fillRect/>
          </a:stretch>
        </p:blipFill>
        <p:spPr>
          <a:xfrm>
            <a:off x="6703695" y="1417955"/>
            <a:ext cx="3958590" cy="45262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3062</Words>
  <Application>WPS Presentation</Application>
  <PresentationFormat>自定义</PresentationFormat>
  <Paragraphs>46</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Microsoft YaHei</vt:lpstr>
      <vt:lpstr>Times New Roman</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Rai</cp:lastModifiedBy>
  <cp:revision>28</cp:revision>
  <dcterms:created xsi:type="dcterms:W3CDTF">2015-04-20T08:43:00Z</dcterms:created>
  <dcterms:modified xsi:type="dcterms:W3CDTF">2023-08-25T01:35:55Z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A6FE1F39899C4955BC7CF611B8253A18</vt:lpwstr>
  </property>
</Properties>
</file>