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72" r:id="rId7"/>
    <p:sldId id="274" r:id="rId8"/>
    <p:sldId id="275" r:id="rId9"/>
    <p:sldId id="276" r:id="rId10"/>
    <p:sldId id="277" r:id="rId11"/>
    <p:sldId id="278" r:id="rId12"/>
    <p:sldId id="279" r:id="rId13"/>
    <p:sldId id="280" r:id="rId14"/>
    <p:sldId id="273" r:id="rId15"/>
    <p:sldId id="281" r:id="rId16"/>
    <p:sldId id="282" r:id="rId17"/>
    <p:sldId id="283" r:id="rId18"/>
    <p:sldId id="284" r:id="rId19"/>
    <p:sldId id="285" r:id="rId20"/>
    <p:sldId id="287"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5685764" cy="1122202"/>
          </a:xfrm>
        </p:spPr>
        <p:txBody>
          <a:bodyPr/>
          <a:lstStyle/>
          <a:p>
            <a:r>
              <a:rPr lang="en-US" dirty="0"/>
              <a:t>What is the best browser to use ? Edge, Google Chrome, Mozilla Firefox, or Safari</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323151" y="6212041"/>
            <a:ext cx="4941770" cy="396660"/>
          </a:xfrm>
        </p:spPr>
        <p:txBody>
          <a:bodyPr>
            <a:normAutofit/>
          </a:bodyPr>
          <a:lstStyle/>
          <a:p>
            <a:r>
              <a:rPr lang="en-US" dirty="0">
                <a:solidFill>
                  <a:srgbClr val="C00000"/>
                </a:solidFill>
                <a:latin typeface="Agency FB" panose="020B0503020202020204" pitchFamily="34" charset="0"/>
              </a:rPr>
              <a:t>Done by: Cyber 7</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7F68-159C-2943-CA41-CA50A367C97A}"/>
              </a:ext>
            </a:extLst>
          </p:cNvPr>
          <p:cNvSpPr>
            <a:spLocks noGrp="1"/>
          </p:cNvSpPr>
          <p:nvPr>
            <p:ph type="title"/>
          </p:nvPr>
        </p:nvSpPr>
        <p:spPr/>
        <p:txBody>
          <a:bodyPr/>
          <a:lstStyle/>
          <a:p>
            <a:pPr algn="ctr"/>
            <a:r>
              <a:rPr lang="en-GB" dirty="0"/>
              <a:t>Mozilla Firefox</a:t>
            </a:r>
          </a:p>
        </p:txBody>
      </p:sp>
      <p:sp>
        <p:nvSpPr>
          <p:cNvPr id="3" name="Text Placeholder 2">
            <a:extLst>
              <a:ext uri="{FF2B5EF4-FFF2-40B4-BE49-F238E27FC236}">
                <a16:creationId xmlns:a16="http://schemas.microsoft.com/office/drawing/2014/main" id="{14817B20-CB91-5DCC-7C5A-BC87E45859D9}"/>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3E7829FA-DF8D-DC84-BEC7-7CB375047DF9}"/>
              </a:ext>
            </a:extLst>
          </p:cNvPr>
          <p:cNvSpPr>
            <a:spLocks noGrp="1"/>
          </p:cNvSpPr>
          <p:nvPr>
            <p:ph sz="half" idx="2"/>
          </p:nvPr>
        </p:nvSpPr>
        <p:spPr/>
        <p:txBody>
          <a:bodyPr/>
          <a:lstStyle/>
          <a:p>
            <a:pPr marL="285750" indent="-285750">
              <a:buFont typeface="Arial" panose="020B0604020202020204" pitchFamily="34" charset="0"/>
              <a:buChar char="•"/>
            </a:pPr>
            <a:r>
              <a:rPr lang="en-US" dirty="0"/>
              <a:t>Protects against spyware</a:t>
            </a:r>
          </a:p>
          <a:p>
            <a:pPr marL="285750" indent="-285750">
              <a:buFont typeface="Arial" panose="020B0604020202020204" pitchFamily="34" charset="0"/>
              <a:buChar char="•"/>
            </a:pPr>
            <a:r>
              <a:rPr lang="en-US" dirty="0"/>
              <a:t>Blocks almost all pop-ups</a:t>
            </a:r>
            <a:endParaRPr lang="en-GB" dirty="0"/>
          </a:p>
        </p:txBody>
      </p:sp>
      <p:sp>
        <p:nvSpPr>
          <p:cNvPr id="5" name="Text Placeholder 4">
            <a:extLst>
              <a:ext uri="{FF2B5EF4-FFF2-40B4-BE49-F238E27FC236}">
                <a16:creationId xmlns:a16="http://schemas.microsoft.com/office/drawing/2014/main" id="{E8B58C40-A369-AABF-4768-F3EB6C0EB5F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F48730CC-B0E6-6912-D41F-BB023CB0CA29}"/>
              </a:ext>
            </a:extLst>
          </p:cNvPr>
          <p:cNvSpPr>
            <a:spLocks noGrp="1"/>
          </p:cNvSpPr>
          <p:nvPr>
            <p:ph sz="quarter" idx="4"/>
          </p:nvPr>
        </p:nvSpPr>
        <p:spPr/>
        <p:txBody>
          <a:bodyPr/>
          <a:lstStyle/>
          <a:p>
            <a:pPr marL="285750" indent="-285750">
              <a:buFont typeface="Arial" panose="020B0604020202020204" pitchFamily="34" charset="0"/>
              <a:buChar char="•"/>
            </a:pPr>
            <a:r>
              <a:rPr lang="en-US" dirty="0"/>
              <a:t>Consumes high memory</a:t>
            </a:r>
          </a:p>
          <a:p>
            <a:pPr marL="285750" indent="-285750">
              <a:buFont typeface="Arial" panose="020B0604020202020204" pitchFamily="34" charset="0"/>
              <a:buChar char="•"/>
            </a:pPr>
            <a:r>
              <a:rPr lang="en-US" dirty="0"/>
              <a:t>Falls behind other browsers in speed</a:t>
            </a:r>
            <a:endParaRPr lang="en-GB" dirty="0"/>
          </a:p>
        </p:txBody>
      </p:sp>
      <p:sp>
        <p:nvSpPr>
          <p:cNvPr id="7" name="Date Placeholder 6">
            <a:extLst>
              <a:ext uri="{FF2B5EF4-FFF2-40B4-BE49-F238E27FC236}">
                <a16:creationId xmlns:a16="http://schemas.microsoft.com/office/drawing/2014/main" id="{5A246E55-ABFB-4E89-9F4E-082049CA6EB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374DA58-0EE1-3530-815C-5F7D51371C88}"/>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0780B96-E630-6E0D-62A8-A1522A0F944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057377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Apple safari: </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The most obvious advantage of using Safari on a Mac is that it’s already there when you set up a new Mac, so you can use Safari immediately, without needing to download anything. As Apple’s default browser, Safari has its advantages, such as built-in functionality to store your bookmarks and browsing history in iCloud, along with your usernames and passwords in iCloud Keychain, making it easy to log in and synchronize your browsing across all your Apple devices associated with your iCloud account. Apple recently raised the issue of fingerprinting protection, which stops web trackers from identifying you based on your system specifications. Unfortunately, Safari only exhibits partial protection from trackers in the EFF's Cover Your Tracks test site, whereas several competitors show Strong protection. Support for Apple Pay and a "Sign in with Apple" feature that takes the place of Facebook and Google as web account authorizers are two additional advantages. </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2" name="Picture 11">
            <a:extLst>
              <a:ext uri="{FF2B5EF4-FFF2-40B4-BE49-F238E27FC236}">
                <a16:creationId xmlns:a16="http://schemas.microsoft.com/office/drawing/2014/main" id="{F0CB9BE0-09CA-2C54-D0FB-03A18E2CD01B}"/>
              </a:ext>
            </a:extLst>
          </p:cNvPr>
          <p:cNvPicPr>
            <a:picLocks noChangeAspect="1"/>
          </p:cNvPicPr>
          <p:nvPr/>
        </p:nvPicPr>
        <p:blipFill>
          <a:blip r:embed="rId2"/>
          <a:stretch>
            <a:fillRect/>
          </a:stretch>
        </p:blipFill>
        <p:spPr>
          <a:xfrm>
            <a:off x="7399327" y="1130415"/>
            <a:ext cx="1698020" cy="849086"/>
          </a:xfrm>
          <a:prstGeom prst="rect">
            <a:avLst/>
          </a:prstGeom>
        </p:spPr>
      </p:pic>
    </p:spTree>
    <p:extLst>
      <p:ext uri="{BB962C8B-B14F-4D97-AF65-F5344CB8AC3E}">
        <p14:creationId xmlns:p14="http://schemas.microsoft.com/office/powerpoint/2010/main" val="429299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Apple safari</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b="0" i="0" dirty="0">
                <a:solidFill>
                  <a:srgbClr val="292929"/>
                </a:solidFill>
                <a:effectLst/>
              </a:rPr>
              <a:t>If you use an iPhone and a Mac, Safari integration makes a lot of sense, since Apple’s Handoff feature lets you continue your browsing session between devices. Safari also trails other browsers on support for emerging HTML features</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12" name="Picture 11">
            <a:extLst>
              <a:ext uri="{FF2B5EF4-FFF2-40B4-BE49-F238E27FC236}">
                <a16:creationId xmlns:a16="http://schemas.microsoft.com/office/drawing/2014/main" id="{8BE61981-BA37-FBAD-59A7-CE5FEE035BAF}"/>
              </a:ext>
            </a:extLst>
          </p:cNvPr>
          <p:cNvPicPr>
            <a:picLocks noChangeAspect="1"/>
          </p:cNvPicPr>
          <p:nvPr/>
        </p:nvPicPr>
        <p:blipFill>
          <a:blip r:embed="rId2"/>
          <a:stretch>
            <a:fillRect/>
          </a:stretch>
        </p:blipFill>
        <p:spPr>
          <a:xfrm>
            <a:off x="7399327" y="1130415"/>
            <a:ext cx="1698020" cy="849086"/>
          </a:xfrm>
          <a:prstGeom prst="rect">
            <a:avLst/>
          </a:prstGeom>
        </p:spPr>
      </p:pic>
    </p:spTree>
    <p:extLst>
      <p:ext uri="{BB962C8B-B14F-4D97-AF65-F5344CB8AC3E}">
        <p14:creationId xmlns:p14="http://schemas.microsoft.com/office/powerpoint/2010/main" val="1194528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6457-31E7-6DC4-6C61-7C61EBD9D473}"/>
              </a:ext>
            </a:extLst>
          </p:cNvPr>
          <p:cNvSpPr>
            <a:spLocks noGrp="1"/>
          </p:cNvSpPr>
          <p:nvPr>
            <p:ph type="title"/>
          </p:nvPr>
        </p:nvSpPr>
        <p:spPr/>
        <p:txBody>
          <a:bodyPr/>
          <a:lstStyle/>
          <a:p>
            <a:r>
              <a:rPr lang="en-GB" dirty="0"/>
              <a:t>Apple safari</a:t>
            </a:r>
          </a:p>
        </p:txBody>
      </p:sp>
      <p:sp>
        <p:nvSpPr>
          <p:cNvPr id="3" name="Text Placeholder 2">
            <a:extLst>
              <a:ext uri="{FF2B5EF4-FFF2-40B4-BE49-F238E27FC236}">
                <a16:creationId xmlns:a16="http://schemas.microsoft.com/office/drawing/2014/main" id="{993E74EE-A5E4-5940-1AD1-95F89A76B9F2}"/>
              </a:ext>
            </a:extLst>
          </p:cNvPr>
          <p:cNvSpPr>
            <a:spLocks noGrp="1"/>
          </p:cNvSpPr>
          <p:nvPr>
            <p:ph type="body" idx="1"/>
          </p:nvPr>
        </p:nvSpPr>
        <p:spPr/>
        <p:txBody>
          <a:bodyPr/>
          <a:lstStyle/>
          <a:p>
            <a:r>
              <a:rPr lang="en-US" dirty="0"/>
              <a:t>Pros </a:t>
            </a:r>
            <a:endParaRPr lang="en-GB" dirty="0"/>
          </a:p>
        </p:txBody>
      </p:sp>
      <p:sp>
        <p:nvSpPr>
          <p:cNvPr id="4" name="Content Placeholder 3">
            <a:extLst>
              <a:ext uri="{FF2B5EF4-FFF2-40B4-BE49-F238E27FC236}">
                <a16:creationId xmlns:a16="http://schemas.microsoft.com/office/drawing/2014/main" id="{3BD2DCAD-146C-ADFC-F75B-A28D87EE9312}"/>
              </a:ext>
            </a:extLst>
          </p:cNvPr>
          <p:cNvSpPr>
            <a:spLocks noGrp="1"/>
          </p:cNvSpPr>
          <p:nvPr>
            <p:ph sz="half" idx="2"/>
          </p:nvPr>
        </p:nvSpPr>
        <p:spPr/>
        <p:txBody>
          <a:bodyPr/>
          <a:lstStyle/>
          <a:p>
            <a:pPr marL="285750" indent="-285750">
              <a:buFont typeface="Arial" panose="020B0604020202020204" pitchFamily="34" charset="0"/>
              <a:buChar char="•"/>
            </a:pPr>
            <a:r>
              <a:rPr lang="en-US" dirty="0"/>
              <a:t>Runs superfast on Macs</a:t>
            </a:r>
          </a:p>
          <a:p>
            <a:pPr marL="285750" indent="-285750">
              <a:buFont typeface="Arial" panose="020B0604020202020204" pitchFamily="34" charset="0"/>
              <a:buChar char="•"/>
            </a:pPr>
            <a:r>
              <a:rPr lang="en-US" dirty="0"/>
              <a:t>Uses low memory</a:t>
            </a:r>
            <a:endParaRPr lang="en-GB" dirty="0"/>
          </a:p>
        </p:txBody>
      </p:sp>
      <p:sp>
        <p:nvSpPr>
          <p:cNvPr id="5" name="Text Placeholder 4">
            <a:extLst>
              <a:ext uri="{FF2B5EF4-FFF2-40B4-BE49-F238E27FC236}">
                <a16:creationId xmlns:a16="http://schemas.microsoft.com/office/drawing/2014/main" id="{C5644C22-B752-6CF4-5DE4-3C6C65F694B5}"/>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E573899F-E98C-FD2C-4716-B1547CC9A7E0}"/>
              </a:ext>
            </a:extLst>
          </p:cNvPr>
          <p:cNvSpPr>
            <a:spLocks noGrp="1"/>
          </p:cNvSpPr>
          <p:nvPr>
            <p:ph sz="quarter" idx="4"/>
          </p:nvPr>
        </p:nvSpPr>
        <p:spPr/>
        <p:txBody>
          <a:bodyPr/>
          <a:lstStyle/>
          <a:p>
            <a:pPr marL="285750" indent="-285750">
              <a:buFont typeface="Arial" panose="020B0604020202020204" pitchFamily="34" charset="0"/>
              <a:buChar char="•"/>
            </a:pPr>
            <a:r>
              <a:rPr lang="en-US" dirty="0"/>
              <a:t>Isn’t available outside Apple’s ecosystem</a:t>
            </a:r>
          </a:p>
          <a:p>
            <a:pPr marL="285750" indent="-285750">
              <a:buFont typeface="Arial" panose="020B0604020202020204" pitchFamily="34" charset="0"/>
              <a:buChar char="•"/>
            </a:pPr>
            <a:r>
              <a:rPr lang="en-US" dirty="0"/>
              <a:t>Has a limited extensions library</a:t>
            </a:r>
            <a:endParaRPr lang="en-GB" dirty="0"/>
          </a:p>
        </p:txBody>
      </p:sp>
      <p:sp>
        <p:nvSpPr>
          <p:cNvPr id="7" name="Date Placeholder 6">
            <a:extLst>
              <a:ext uri="{FF2B5EF4-FFF2-40B4-BE49-F238E27FC236}">
                <a16:creationId xmlns:a16="http://schemas.microsoft.com/office/drawing/2014/main" id="{4DE1C183-1B60-39B0-2242-D6FF71F5BF8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7AE90A1-27DA-2C83-98A8-634ACA37950C}"/>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7BDB8753-485D-CC3E-A203-C5A7B241EF12}"/>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12005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Because Microsoft Edge is based on the Chromium open source project, which is the foundation of Google Chrome, it shares the same carefully engineered and rigorously tested security architecture and design. The story of Microsoft Edge's security doesn't end there. In fact, Microsoft Edge is safer for your Windows business than Google Chrome. It has strong, native support for hardware isolation on Windows and strong built-in defenses against malware and phishing—no additional software is needed to achieve this secure baseline. Furthermore, Microsoft Edge adds extra, strong security capabilities and features that help protect against data loss when combined with native support for Microsoft 365 security and compliance services, providing even more advantages.</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12" name="Picture 11">
            <a:extLst>
              <a:ext uri="{FF2B5EF4-FFF2-40B4-BE49-F238E27FC236}">
                <a16:creationId xmlns:a16="http://schemas.microsoft.com/office/drawing/2014/main" id="{620D3207-BCCC-EEA0-3811-E3A1C29A13EE}"/>
              </a:ext>
            </a:extLst>
          </p:cNvPr>
          <p:cNvPicPr>
            <a:picLocks noChangeAspect="1"/>
          </p:cNvPicPr>
          <p:nvPr/>
        </p:nvPicPr>
        <p:blipFill>
          <a:blip r:embed="rId2"/>
          <a:stretch>
            <a:fillRect/>
          </a:stretch>
        </p:blipFill>
        <p:spPr>
          <a:xfrm>
            <a:off x="7827606" y="1252684"/>
            <a:ext cx="1073798" cy="604548"/>
          </a:xfrm>
          <a:prstGeom prst="rect">
            <a:avLst/>
          </a:prstGeom>
        </p:spPr>
      </p:pic>
    </p:spTree>
    <p:extLst>
      <p:ext uri="{BB962C8B-B14F-4D97-AF65-F5344CB8AC3E}">
        <p14:creationId xmlns:p14="http://schemas.microsoft.com/office/powerpoint/2010/main" val="317836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2215-5DDE-3CB9-4A16-18B660E89130}"/>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CC22BCE7-28D6-A06C-1F01-BC9C22ACB6AF}"/>
              </a:ext>
            </a:extLst>
          </p:cNvPr>
          <p:cNvSpPr>
            <a:spLocks noGrp="1"/>
          </p:cNvSpPr>
          <p:nvPr>
            <p:ph type="body" idx="1"/>
          </p:nvPr>
        </p:nvSpPr>
        <p:spPr>
          <a:xfrm>
            <a:off x="12826502" y="148597"/>
            <a:ext cx="800301" cy="823912"/>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40A6C586-9BD8-D57D-878F-A1A129BFF415}"/>
              </a:ext>
            </a:extLst>
          </p:cNvPr>
          <p:cNvSpPr>
            <a:spLocks noGrp="1"/>
          </p:cNvSpPr>
          <p:nvPr>
            <p:ph sz="half" idx="2"/>
          </p:nvPr>
        </p:nvSpPr>
        <p:spPr>
          <a:xfrm>
            <a:off x="1243104" y="2146042"/>
            <a:ext cx="9944300" cy="4210308"/>
          </a:xfrm>
        </p:spPr>
        <p:txBody>
          <a:bodyPr/>
          <a:lstStyle/>
          <a:p>
            <a:pPr>
              <a:lnSpc>
                <a:spcPct val="200000"/>
              </a:lnSpc>
            </a:pPr>
            <a:r>
              <a:rPr lang="en-US" dirty="0"/>
              <a:t>Other noteworthy Edge features include integrated web sharing, tabs that run along the side rather than across the top, a built-in screenshot tool, automatic coupons for online stores, and regular browser themes. A multitasking sidebar that lets you access first- and third-party services for social networking, search, messaging, search, and productivity are recent additions. Another is game controller haptic feedback for web gaming.</a:t>
            </a:r>
            <a:endParaRPr lang="en-GB" dirty="0"/>
          </a:p>
        </p:txBody>
      </p:sp>
      <p:sp>
        <p:nvSpPr>
          <p:cNvPr id="5" name="Text Placeholder 4">
            <a:extLst>
              <a:ext uri="{FF2B5EF4-FFF2-40B4-BE49-F238E27FC236}">
                <a16:creationId xmlns:a16="http://schemas.microsoft.com/office/drawing/2014/main" id="{DAB3510E-8231-F19B-A04B-C88ECC123E96}"/>
              </a:ext>
            </a:extLst>
          </p:cNvPr>
          <p:cNvSpPr>
            <a:spLocks noGrp="1"/>
          </p:cNvSpPr>
          <p:nvPr>
            <p:ph type="body" sz="quarter" idx="3"/>
          </p:nvPr>
        </p:nvSpPr>
        <p:spPr>
          <a:xfrm flipH="1" flipV="1">
            <a:off x="13091870" y="2736027"/>
            <a:ext cx="494522" cy="209794"/>
          </a:xfrm>
        </p:spPr>
        <p:txBody>
          <a:bodyPr/>
          <a:lstStyle/>
          <a:p>
            <a:r>
              <a:rPr lang="en-US" dirty="0"/>
              <a:t>l</a:t>
            </a:r>
            <a:endParaRPr lang="en-GB" dirty="0"/>
          </a:p>
        </p:txBody>
      </p:sp>
      <p:sp>
        <p:nvSpPr>
          <p:cNvPr id="6" name="Content Placeholder 5">
            <a:extLst>
              <a:ext uri="{FF2B5EF4-FFF2-40B4-BE49-F238E27FC236}">
                <a16:creationId xmlns:a16="http://schemas.microsoft.com/office/drawing/2014/main" id="{7798492E-6024-EF8E-3228-A26B1F47B58A}"/>
              </a:ext>
            </a:extLst>
          </p:cNvPr>
          <p:cNvSpPr>
            <a:spLocks noGrp="1"/>
          </p:cNvSpPr>
          <p:nvPr>
            <p:ph sz="quarter" idx="4"/>
          </p:nvPr>
        </p:nvSpPr>
        <p:spPr>
          <a:xfrm>
            <a:off x="13091870" y="5355495"/>
            <a:ext cx="269568" cy="140235"/>
          </a:xfrm>
        </p:spPr>
        <p:txBody>
          <a:bodyPr>
            <a:normAutofit fontScale="25000" lnSpcReduction="20000"/>
          </a:bodyPr>
          <a:lstStyle/>
          <a:p>
            <a:endParaRPr lang="en-GB" dirty="0"/>
          </a:p>
        </p:txBody>
      </p:sp>
      <p:sp>
        <p:nvSpPr>
          <p:cNvPr id="7" name="Text Placeholder 6">
            <a:extLst>
              <a:ext uri="{FF2B5EF4-FFF2-40B4-BE49-F238E27FC236}">
                <a16:creationId xmlns:a16="http://schemas.microsoft.com/office/drawing/2014/main" id="{602B023E-B77C-0C71-B973-F9CE308BFFF0}"/>
              </a:ext>
            </a:extLst>
          </p:cNvPr>
          <p:cNvSpPr>
            <a:spLocks noGrp="1"/>
          </p:cNvSpPr>
          <p:nvPr>
            <p:ph type="body" idx="13"/>
          </p:nvPr>
        </p:nvSpPr>
        <p:spPr>
          <a:xfrm>
            <a:off x="12916464" y="1554958"/>
            <a:ext cx="620379" cy="68901"/>
          </a:xfrm>
        </p:spPr>
        <p:txBody>
          <a:bodyPr/>
          <a:lstStyle/>
          <a:p>
            <a:r>
              <a:rPr lang="en-US" dirty="0"/>
              <a:t>l</a:t>
            </a:r>
            <a:endParaRPr lang="en-GB" dirty="0"/>
          </a:p>
        </p:txBody>
      </p:sp>
      <p:sp>
        <p:nvSpPr>
          <p:cNvPr id="8" name="Content Placeholder 7">
            <a:extLst>
              <a:ext uri="{FF2B5EF4-FFF2-40B4-BE49-F238E27FC236}">
                <a16:creationId xmlns:a16="http://schemas.microsoft.com/office/drawing/2014/main" id="{7FD2A73A-BA52-2000-575F-DF18F4B3F190}"/>
              </a:ext>
            </a:extLst>
          </p:cNvPr>
          <p:cNvSpPr>
            <a:spLocks noGrp="1"/>
          </p:cNvSpPr>
          <p:nvPr>
            <p:ph sz="half" idx="14"/>
          </p:nvPr>
        </p:nvSpPr>
        <p:spPr>
          <a:xfrm>
            <a:off x="12697705" y="1441296"/>
            <a:ext cx="788330" cy="365126"/>
          </a:xfrm>
        </p:spPr>
        <p:txBody>
          <a:bodyPr/>
          <a:lstStyle/>
          <a:p>
            <a:r>
              <a:rPr lang="en-US" dirty="0"/>
              <a:t>l</a:t>
            </a:r>
            <a:endParaRPr lang="en-GB" dirty="0"/>
          </a:p>
        </p:txBody>
      </p:sp>
      <p:sp>
        <p:nvSpPr>
          <p:cNvPr id="9" name="Date Placeholder 8">
            <a:extLst>
              <a:ext uri="{FF2B5EF4-FFF2-40B4-BE49-F238E27FC236}">
                <a16:creationId xmlns:a16="http://schemas.microsoft.com/office/drawing/2014/main" id="{27C1CB87-D3FB-C91C-8A4A-3F00F5A7880F}"/>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ECA62E8-536B-86C1-DF68-8B4C3323632A}"/>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CDD9BBC2-2E46-2046-D6AF-EB3028D259D6}"/>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2" name="Picture 11">
            <a:extLst>
              <a:ext uri="{FF2B5EF4-FFF2-40B4-BE49-F238E27FC236}">
                <a16:creationId xmlns:a16="http://schemas.microsoft.com/office/drawing/2014/main" id="{EE862D9C-8CBA-F66F-98BA-9265845FACF9}"/>
              </a:ext>
            </a:extLst>
          </p:cNvPr>
          <p:cNvPicPr>
            <a:picLocks noChangeAspect="1"/>
          </p:cNvPicPr>
          <p:nvPr/>
        </p:nvPicPr>
        <p:blipFill>
          <a:blip r:embed="rId2"/>
          <a:stretch>
            <a:fillRect/>
          </a:stretch>
        </p:blipFill>
        <p:spPr>
          <a:xfrm>
            <a:off x="7696978" y="1216836"/>
            <a:ext cx="1073798" cy="604548"/>
          </a:xfrm>
          <a:prstGeom prst="rect">
            <a:avLst/>
          </a:prstGeom>
        </p:spPr>
      </p:pic>
    </p:spTree>
    <p:extLst>
      <p:ext uri="{BB962C8B-B14F-4D97-AF65-F5344CB8AC3E}">
        <p14:creationId xmlns:p14="http://schemas.microsoft.com/office/powerpoint/2010/main" val="396802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F447-F5AF-AE36-0820-C4A95194A6E1}"/>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83C7AD1D-3898-B716-3FCE-A8A8E62B8EA7}"/>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43EB7A6B-D4A7-28B5-AEF5-AE4B11C5D92B}"/>
              </a:ext>
            </a:extLst>
          </p:cNvPr>
          <p:cNvSpPr>
            <a:spLocks noGrp="1"/>
          </p:cNvSpPr>
          <p:nvPr>
            <p:ph sz="half" idx="2"/>
          </p:nvPr>
        </p:nvSpPr>
        <p:spPr/>
        <p:txBody>
          <a:bodyPr/>
          <a:lstStyle/>
          <a:p>
            <a:pPr marL="285750" indent="-285750">
              <a:buFont typeface="Arial" panose="020B0604020202020204" pitchFamily="34" charset="0"/>
              <a:buChar char="•"/>
            </a:pPr>
            <a:r>
              <a:rPr lang="en-US" dirty="0"/>
              <a:t>Synchronizes across devices</a:t>
            </a:r>
          </a:p>
          <a:p>
            <a:pPr marL="285750" indent="-285750">
              <a:buFont typeface="Arial" panose="020B0604020202020204" pitchFamily="34" charset="0"/>
              <a:buChar char="•"/>
            </a:pPr>
            <a:r>
              <a:rPr lang="en-US" dirty="0"/>
              <a:t>Includes a PDF viewer</a:t>
            </a:r>
            <a:endParaRPr lang="en-GB" dirty="0"/>
          </a:p>
        </p:txBody>
      </p:sp>
      <p:sp>
        <p:nvSpPr>
          <p:cNvPr id="5" name="Text Placeholder 4">
            <a:extLst>
              <a:ext uri="{FF2B5EF4-FFF2-40B4-BE49-F238E27FC236}">
                <a16:creationId xmlns:a16="http://schemas.microsoft.com/office/drawing/2014/main" id="{A79C7532-77C3-B024-B5C2-8A04133F60A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056818F-BCEE-D185-BEB7-E42DAC381B6E}"/>
              </a:ext>
            </a:extLst>
          </p:cNvPr>
          <p:cNvSpPr>
            <a:spLocks noGrp="1"/>
          </p:cNvSpPr>
          <p:nvPr>
            <p:ph sz="quarter" idx="4"/>
          </p:nvPr>
        </p:nvSpPr>
        <p:spPr/>
        <p:txBody>
          <a:bodyPr/>
          <a:lstStyle/>
          <a:p>
            <a:pPr marL="285750" indent="-285750">
              <a:buFont typeface="Arial" panose="020B0604020202020204" pitchFamily="34" charset="0"/>
              <a:buChar char="•"/>
            </a:pPr>
            <a:r>
              <a:rPr lang="en-US" dirty="0"/>
              <a:t>Lacks a version for Linux</a:t>
            </a:r>
          </a:p>
          <a:p>
            <a:pPr marL="285750" indent="-285750">
              <a:buFont typeface="Arial" panose="020B0604020202020204" pitchFamily="34" charset="0"/>
              <a:buChar char="•"/>
            </a:pPr>
            <a:r>
              <a:rPr lang="en-US" dirty="0"/>
              <a:t>Collects your browser history</a:t>
            </a:r>
            <a:endParaRPr lang="en-GB" dirty="0"/>
          </a:p>
        </p:txBody>
      </p:sp>
      <p:sp>
        <p:nvSpPr>
          <p:cNvPr id="7" name="Date Placeholder 6">
            <a:extLst>
              <a:ext uri="{FF2B5EF4-FFF2-40B4-BE49-F238E27FC236}">
                <a16:creationId xmlns:a16="http://schemas.microsoft.com/office/drawing/2014/main" id="{0680BFA9-05B7-2817-D990-6935E82DE2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B1BF04D-EC1B-54EE-FC94-0D7DCF0BAE6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2FAE47-9D2E-B516-BC29-2208D456B4B2}"/>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83598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F447-F5AF-AE36-0820-C4A95194A6E1}"/>
              </a:ext>
            </a:extLst>
          </p:cNvPr>
          <p:cNvSpPr>
            <a:spLocks noGrp="1"/>
          </p:cNvSpPr>
          <p:nvPr>
            <p:ph type="title"/>
          </p:nvPr>
        </p:nvSpPr>
        <p:spPr/>
        <p:txBody>
          <a:bodyPr/>
          <a:lstStyle/>
          <a:p>
            <a:r>
              <a:rPr lang="en-US" dirty="0"/>
              <a:t>Microsoft edge</a:t>
            </a:r>
            <a:endParaRPr lang="en-GB" dirty="0"/>
          </a:p>
        </p:txBody>
      </p:sp>
      <p:sp>
        <p:nvSpPr>
          <p:cNvPr id="3" name="Text Placeholder 2">
            <a:extLst>
              <a:ext uri="{FF2B5EF4-FFF2-40B4-BE49-F238E27FC236}">
                <a16:creationId xmlns:a16="http://schemas.microsoft.com/office/drawing/2014/main" id="{83C7AD1D-3898-B716-3FCE-A8A8E62B8EA7}"/>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43EB7A6B-D4A7-28B5-AEF5-AE4B11C5D92B}"/>
              </a:ext>
            </a:extLst>
          </p:cNvPr>
          <p:cNvSpPr>
            <a:spLocks noGrp="1"/>
          </p:cNvSpPr>
          <p:nvPr>
            <p:ph sz="half" idx="2"/>
          </p:nvPr>
        </p:nvSpPr>
        <p:spPr/>
        <p:txBody>
          <a:bodyPr/>
          <a:lstStyle/>
          <a:p>
            <a:pPr marL="285750" indent="-285750">
              <a:buFont typeface="Arial" panose="020B0604020202020204" pitchFamily="34" charset="0"/>
              <a:buChar char="•"/>
            </a:pPr>
            <a:r>
              <a:rPr lang="en-US" dirty="0"/>
              <a:t>Synchronizes across devices</a:t>
            </a:r>
          </a:p>
          <a:p>
            <a:pPr marL="285750" indent="-285750">
              <a:buFont typeface="Arial" panose="020B0604020202020204" pitchFamily="34" charset="0"/>
              <a:buChar char="•"/>
            </a:pPr>
            <a:r>
              <a:rPr lang="en-US" dirty="0"/>
              <a:t>Includes a PDF viewer</a:t>
            </a:r>
            <a:endParaRPr lang="en-GB" dirty="0"/>
          </a:p>
        </p:txBody>
      </p:sp>
      <p:sp>
        <p:nvSpPr>
          <p:cNvPr id="5" name="Text Placeholder 4">
            <a:extLst>
              <a:ext uri="{FF2B5EF4-FFF2-40B4-BE49-F238E27FC236}">
                <a16:creationId xmlns:a16="http://schemas.microsoft.com/office/drawing/2014/main" id="{A79C7532-77C3-B024-B5C2-8A04133F60AB}"/>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056818F-BCEE-D185-BEB7-E42DAC381B6E}"/>
              </a:ext>
            </a:extLst>
          </p:cNvPr>
          <p:cNvSpPr>
            <a:spLocks noGrp="1"/>
          </p:cNvSpPr>
          <p:nvPr>
            <p:ph sz="quarter" idx="4"/>
          </p:nvPr>
        </p:nvSpPr>
        <p:spPr/>
        <p:txBody>
          <a:bodyPr/>
          <a:lstStyle/>
          <a:p>
            <a:pPr marL="285750" indent="-285750">
              <a:buFont typeface="Arial" panose="020B0604020202020204" pitchFamily="34" charset="0"/>
              <a:buChar char="•"/>
            </a:pPr>
            <a:r>
              <a:rPr lang="en-US" dirty="0"/>
              <a:t>Lacks a version for Linux</a:t>
            </a:r>
          </a:p>
          <a:p>
            <a:pPr marL="285750" indent="-285750">
              <a:buFont typeface="Arial" panose="020B0604020202020204" pitchFamily="34" charset="0"/>
              <a:buChar char="•"/>
            </a:pPr>
            <a:r>
              <a:rPr lang="en-US" dirty="0"/>
              <a:t>Collects your browser history</a:t>
            </a:r>
            <a:endParaRPr lang="en-GB" dirty="0"/>
          </a:p>
        </p:txBody>
      </p:sp>
      <p:sp>
        <p:nvSpPr>
          <p:cNvPr id="7" name="Date Placeholder 6">
            <a:extLst>
              <a:ext uri="{FF2B5EF4-FFF2-40B4-BE49-F238E27FC236}">
                <a16:creationId xmlns:a16="http://schemas.microsoft.com/office/drawing/2014/main" id="{0680BFA9-05B7-2817-D990-6935E82DE2DA}"/>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B1BF04D-EC1B-54EE-FC94-0D7DCF0BAE6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72FAE47-9D2E-B516-BC29-2208D456B4B2}"/>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10" name="Picture 9">
            <a:extLst>
              <a:ext uri="{FF2B5EF4-FFF2-40B4-BE49-F238E27FC236}">
                <a16:creationId xmlns:a16="http://schemas.microsoft.com/office/drawing/2014/main" id="{EF5D59DA-D825-409D-4C41-CEA2D8941AF7}"/>
              </a:ext>
            </a:extLst>
          </p:cNvPr>
          <p:cNvPicPr>
            <a:picLocks noChangeAspect="1"/>
          </p:cNvPicPr>
          <p:nvPr/>
        </p:nvPicPr>
        <p:blipFill>
          <a:blip r:embed="rId2"/>
          <a:stretch>
            <a:fillRect/>
          </a:stretch>
        </p:blipFill>
        <p:spPr>
          <a:xfrm>
            <a:off x="2015412" y="136525"/>
            <a:ext cx="8630818" cy="6593735"/>
          </a:xfrm>
          <a:prstGeom prst="rect">
            <a:avLst/>
          </a:prstGeom>
        </p:spPr>
      </p:pic>
    </p:spTree>
    <p:extLst>
      <p:ext uri="{BB962C8B-B14F-4D97-AF65-F5344CB8AC3E}">
        <p14:creationId xmlns:p14="http://schemas.microsoft.com/office/powerpoint/2010/main" val="2613132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3199-0EFA-FE62-00C0-7B697B732D7C}"/>
              </a:ext>
            </a:extLst>
          </p:cNvPr>
          <p:cNvSpPr>
            <a:spLocks noGrp="1"/>
          </p:cNvSpPr>
          <p:nvPr>
            <p:ph type="title"/>
          </p:nvPr>
        </p:nvSpPr>
        <p:spPr>
          <a:xfrm>
            <a:off x="5597525" y="253386"/>
            <a:ext cx="5111750" cy="1204912"/>
          </a:xfrm>
        </p:spPr>
        <p:txBody>
          <a:bodyPr/>
          <a:lstStyle/>
          <a:p>
            <a:r>
              <a:rPr lang="en-US" dirty="0"/>
              <a:t>Conclusion</a:t>
            </a:r>
            <a:endParaRPr lang="en-GB" dirty="0"/>
          </a:p>
        </p:txBody>
      </p:sp>
      <p:sp>
        <p:nvSpPr>
          <p:cNvPr id="3" name="Text Placeholder 2">
            <a:extLst>
              <a:ext uri="{FF2B5EF4-FFF2-40B4-BE49-F238E27FC236}">
                <a16:creationId xmlns:a16="http://schemas.microsoft.com/office/drawing/2014/main" id="{2A0E8FED-24F2-336C-AD31-0DAD1CD59546}"/>
              </a:ext>
            </a:extLst>
          </p:cNvPr>
          <p:cNvSpPr>
            <a:spLocks noGrp="1"/>
          </p:cNvSpPr>
          <p:nvPr>
            <p:ph type="body" idx="1"/>
          </p:nvPr>
        </p:nvSpPr>
        <p:spPr>
          <a:xfrm>
            <a:off x="5597525" y="2080726"/>
            <a:ext cx="5876925" cy="3191070"/>
          </a:xfrm>
        </p:spPr>
        <p:txBody>
          <a:bodyPr>
            <a:noAutofit/>
          </a:bodyPr>
          <a:lstStyle/>
          <a:p>
            <a:pPr>
              <a:lnSpc>
                <a:spcPct val="200000"/>
              </a:lnSpc>
            </a:pPr>
            <a:r>
              <a:rPr lang="en-US" sz="1600" dirty="0"/>
              <a:t>The choice of web browser can be very personal, but it is frequently influenced by current workflows and the rest of the IT stack. As with any software deployment, the final decision(s) should be made only after testing internal assets that the browser can access from different locations, external resources that are used frequently (to ensure that they render and function properly), and security and data privacy.</a:t>
            </a:r>
            <a:endParaRPr lang="en-GB" sz="1600" dirty="0"/>
          </a:p>
        </p:txBody>
      </p:sp>
      <p:sp>
        <p:nvSpPr>
          <p:cNvPr id="4" name="Date Placeholder 3">
            <a:extLst>
              <a:ext uri="{FF2B5EF4-FFF2-40B4-BE49-F238E27FC236}">
                <a16:creationId xmlns:a16="http://schemas.microsoft.com/office/drawing/2014/main" id="{7C520BDC-8F64-3900-EFAD-08658F0773E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81926B2-57B4-A38E-0684-D44CC400AC6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7B848D7-9203-665F-7B6D-FBDF2B244317}"/>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59544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25959"/>
            <a:ext cx="2895600" cy="3788229"/>
          </a:xfrm>
        </p:spPr>
        <p:txBody>
          <a:bodyPr/>
          <a:lstStyle/>
          <a:p>
            <a:pPr marL="285750" indent="-285750">
              <a:buFont typeface="Wingdings" panose="05000000000000000000" pitchFamily="2" charset="2"/>
              <a:buChar char="q"/>
            </a:pPr>
            <a:r>
              <a:rPr lang="en-US" sz="1800" b="0" i="0" u="none" strike="noStrike" dirty="0">
                <a:effectLst/>
                <a:latin typeface="Arial" panose="020B0604020202020204" pitchFamily="34" charset="0"/>
              </a:rPr>
              <a:t>Which is the best web browser to use?</a:t>
            </a:r>
          </a:p>
          <a:p>
            <a:pPr marL="285750" indent="-285750">
              <a:buFont typeface="Wingdings" panose="05000000000000000000" pitchFamily="2" charset="2"/>
              <a:buChar char="q"/>
            </a:pPr>
            <a:r>
              <a:rPr lang="en-US" sz="1800" b="0" i="0" u="none" strike="noStrike" dirty="0">
                <a:effectLst/>
                <a:latin typeface="Arial" panose="020B0604020202020204" pitchFamily="34" charset="0"/>
              </a:rPr>
              <a:t> Why is it the best?</a:t>
            </a:r>
          </a:p>
          <a:p>
            <a:pPr marL="285750" indent="-285750">
              <a:buFont typeface="Wingdings" panose="05000000000000000000" pitchFamily="2" charset="2"/>
              <a:buChar char="q"/>
            </a:pPr>
            <a:r>
              <a:rPr lang="en-US" sz="1800" dirty="0">
                <a:latin typeface="Arial" panose="020B0604020202020204" pitchFamily="34" charset="0"/>
                <a:cs typeface="Arial" panose="020B0604020202020204" pitchFamily="34" charset="0"/>
              </a:rPr>
              <a:t>For each browser three (3) scenarios will be given that it is best used in.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7310-3FD7-F900-DFDC-A3171574764B}"/>
              </a:ext>
            </a:extLst>
          </p:cNvPr>
          <p:cNvSpPr>
            <a:spLocks noGrp="1"/>
          </p:cNvSpPr>
          <p:nvPr>
            <p:ph type="ctrTitle"/>
          </p:nvPr>
        </p:nvSpPr>
        <p:spPr/>
        <p:txBody>
          <a:bodyPr/>
          <a:lstStyle/>
          <a:p>
            <a:r>
              <a:rPr lang="en-US" sz="3600" b="0" i="0" u="none" strike="noStrike" dirty="0">
                <a:effectLst/>
                <a:latin typeface="Arial" panose="020B0604020202020204" pitchFamily="34" charset="0"/>
              </a:rPr>
              <a:t>Which is the best web browser to use?</a:t>
            </a:r>
            <a:br>
              <a:rPr lang="en-US" sz="3600" b="0" i="0" u="none" strike="noStrike" dirty="0">
                <a:effectLst/>
                <a:latin typeface="Arial" panose="020B0604020202020204" pitchFamily="34" charset="0"/>
              </a:rPr>
            </a:br>
            <a:endParaRPr lang="en-GB" dirty="0"/>
          </a:p>
        </p:txBody>
      </p:sp>
      <p:sp>
        <p:nvSpPr>
          <p:cNvPr id="3" name="Subtitle 2">
            <a:extLst>
              <a:ext uri="{FF2B5EF4-FFF2-40B4-BE49-F238E27FC236}">
                <a16:creationId xmlns:a16="http://schemas.microsoft.com/office/drawing/2014/main" id="{1CDB6D35-5752-F947-950E-5381CC61C5A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150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Google Chrome:</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Because of its notoriously high resource requirements, Chrome can run incredibly slowly on older hardware and RAM (albeit more on Windows than Chrome OS, queue conspiracy theories).Although Chrome continues to be quite resource-hungry, the new Tab Freezing feature is intended to address this by automatically "freezing" background tabs to prevent them from using resources unnecessarily. By no means is Chrome a subpar browser. Contrary to popular belief, it is a fantastic browser with a fantastic add-on library, cross-platform support and sync, excellent autofill features, and some excellent tools for web developers. It has secure DNS lookup for compatible providers (Google's own Public DNS is one of them), can alert you if your email has been compromised, and blocks a ton of hazardous mixed content, including scripts.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2" name="Picture 11">
            <a:extLst>
              <a:ext uri="{FF2B5EF4-FFF2-40B4-BE49-F238E27FC236}">
                <a16:creationId xmlns:a16="http://schemas.microsoft.com/office/drawing/2014/main" id="{960718ED-68E5-6AF2-028D-3E5C205315EA}"/>
              </a:ext>
            </a:extLst>
          </p:cNvPr>
          <p:cNvPicPr>
            <a:picLocks noChangeAspect="1"/>
          </p:cNvPicPr>
          <p:nvPr/>
        </p:nvPicPr>
        <p:blipFill>
          <a:blip r:embed="rId2"/>
          <a:stretch>
            <a:fillRect/>
          </a:stretch>
        </p:blipFill>
        <p:spPr>
          <a:xfrm>
            <a:off x="7741639" y="1065733"/>
            <a:ext cx="1737922" cy="978450"/>
          </a:xfrm>
          <a:prstGeom prst="rect">
            <a:avLst/>
          </a:prstGeom>
        </p:spPr>
      </p:pic>
    </p:spTree>
    <p:extLst>
      <p:ext uri="{BB962C8B-B14F-4D97-AF65-F5344CB8AC3E}">
        <p14:creationId xmlns:p14="http://schemas.microsoft.com/office/powerpoint/2010/main" val="325071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Google Chrome: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The </a:t>
            </a:r>
            <a:r>
              <a:rPr lang="en-US" dirty="0" err="1"/>
              <a:t>WebXR</a:t>
            </a:r>
            <a:r>
              <a:rPr lang="en-US" dirty="0"/>
              <a:t> API for AR and VR is also enabled. Don't overlook Chrome's dark mode either, which makes browsing more comfortable at </a:t>
            </a:r>
            <a:r>
              <a:rPr lang="en-US" dirty="0" err="1"/>
              <a:t>night.These</a:t>
            </a:r>
            <a:r>
              <a:rPr lang="en-US" dirty="0"/>
              <a:t> are all excellent options, but we believe Firefox offers better privacy protection, Edge is more pleasant to use, and other specialized browsers do not instill the lingering worry that Google is slightly meddling in all of our lives.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4" name="Picture 13">
            <a:extLst>
              <a:ext uri="{FF2B5EF4-FFF2-40B4-BE49-F238E27FC236}">
                <a16:creationId xmlns:a16="http://schemas.microsoft.com/office/drawing/2014/main" id="{744F0AAA-6AB8-6E1A-7A95-A61F01E5E082}"/>
              </a:ext>
            </a:extLst>
          </p:cNvPr>
          <p:cNvPicPr>
            <a:picLocks noChangeAspect="1"/>
          </p:cNvPicPr>
          <p:nvPr/>
        </p:nvPicPr>
        <p:blipFill>
          <a:blip r:embed="rId2"/>
          <a:stretch>
            <a:fillRect/>
          </a:stretch>
        </p:blipFill>
        <p:spPr>
          <a:xfrm>
            <a:off x="7741639" y="1065733"/>
            <a:ext cx="1737922" cy="978450"/>
          </a:xfrm>
          <a:prstGeom prst="rect">
            <a:avLst/>
          </a:prstGeom>
        </p:spPr>
      </p:pic>
    </p:spTree>
    <p:extLst>
      <p:ext uri="{BB962C8B-B14F-4D97-AF65-F5344CB8AC3E}">
        <p14:creationId xmlns:p14="http://schemas.microsoft.com/office/powerpoint/2010/main" val="275913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88C8-7859-EF54-490E-C15BE69378A2}"/>
              </a:ext>
            </a:extLst>
          </p:cNvPr>
          <p:cNvSpPr>
            <a:spLocks noGrp="1"/>
          </p:cNvSpPr>
          <p:nvPr>
            <p:ph type="title"/>
          </p:nvPr>
        </p:nvSpPr>
        <p:spPr/>
        <p:txBody>
          <a:bodyPr/>
          <a:lstStyle/>
          <a:p>
            <a:pPr algn="ctr"/>
            <a:r>
              <a:rPr lang="en-US" dirty="0"/>
              <a:t>Google chrome</a:t>
            </a:r>
            <a:endParaRPr lang="en-GB" dirty="0"/>
          </a:p>
        </p:txBody>
      </p:sp>
      <p:sp>
        <p:nvSpPr>
          <p:cNvPr id="3" name="Text Placeholder 2">
            <a:extLst>
              <a:ext uri="{FF2B5EF4-FFF2-40B4-BE49-F238E27FC236}">
                <a16:creationId xmlns:a16="http://schemas.microsoft.com/office/drawing/2014/main" id="{8C8C710C-E988-35FE-7115-537903039AC5}"/>
              </a:ext>
            </a:extLst>
          </p:cNvPr>
          <p:cNvSpPr>
            <a:spLocks noGrp="1"/>
          </p:cNvSpPr>
          <p:nvPr>
            <p:ph type="body" idx="1"/>
          </p:nvPr>
        </p:nvSpPr>
        <p:spPr/>
        <p:txBody>
          <a:bodyPr/>
          <a:lstStyle/>
          <a:p>
            <a:r>
              <a:rPr lang="en-US" dirty="0"/>
              <a:t>Pros</a:t>
            </a:r>
            <a:endParaRPr lang="en-GB" dirty="0"/>
          </a:p>
        </p:txBody>
      </p:sp>
      <p:sp>
        <p:nvSpPr>
          <p:cNvPr id="4" name="Content Placeholder 3">
            <a:extLst>
              <a:ext uri="{FF2B5EF4-FFF2-40B4-BE49-F238E27FC236}">
                <a16:creationId xmlns:a16="http://schemas.microsoft.com/office/drawing/2014/main" id="{974A9253-BE46-908B-21A6-01D0B476CEC1}"/>
              </a:ext>
            </a:extLst>
          </p:cNvPr>
          <p:cNvSpPr>
            <a:spLocks noGrp="1"/>
          </p:cNvSpPr>
          <p:nvPr>
            <p:ph sz="half" idx="2"/>
          </p:nvPr>
        </p:nvSpPr>
        <p:spPr/>
        <p:txBody>
          <a:bodyPr/>
          <a:lstStyle/>
          <a:p>
            <a:pPr marL="285750" indent="-285750">
              <a:buFont typeface="Arial" panose="020B0604020202020204" pitchFamily="34" charset="0"/>
              <a:buChar char="•"/>
            </a:pPr>
            <a:r>
              <a:rPr lang="en-US" dirty="0"/>
              <a:t>Supports a huge extensions library</a:t>
            </a:r>
          </a:p>
          <a:p>
            <a:pPr marL="285750" indent="-285750">
              <a:buFont typeface="Arial" panose="020B0604020202020204" pitchFamily="34" charset="0"/>
              <a:buChar char="•"/>
            </a:pPr>
            <a:r>
              <a:rPr lang="en-US" dirty="0"/>
              <a:t>Syncs across devices</a:t>
            </a:r>
            <a:endParaRPr lang="en-GB" dirty="0"/>
          </a:p>
        </p:txBody>
      </p:sp>
      <p:sp>
        <p:nvSpPr>
          <p:cNvPr id="5" name="Text Placeholder 4">
            <a:extLst>
              <a:ext uri="{FF2B5EF4-FFF2-40B4-BE49-F238E27FC236}">
                <a16:creationId xmlns:a16="http://schemas.microsoft.com/office/drawing/2014/main" id="{87222080-1A67-9BBC-BF1E-47908079B39C}"/>
              </a:ext>
            </a:extLst>
          </p:cNvPr>
          <p:cNvSpPr>
            <a:spLocks noGrp="1"/>
          </p:cNvSpPr>
          <p:nvPr>
            <p:ph type="body" sz="quarter" idx="3"/>
          </p:nvPr>
        </p:nvSpPr>
        <p:spPr/>
        <p:txBody>
          <a:bodyPr/>
          <a:lstStyle/>
          <a:p>
            <a:r>
              <a:rPr lang="en-US" dirty="0"/>
              <a:t>Cons</a:t>
            </a:r>
            <a:endParaRPr lang="en-GB" dirty="0"/>
          </a:p>
        </p:txBody>
      </p:sp>
      <p:sp>
        <p:nvSpPr>
          <p:cNvPr id="6" name="Content Placeholder 5">
            <a:extLst>
              <a:ext uri="{FF2B5EF4-FFF2-40B4-BE49-F238E27FC236}">
                <a16:creationId xmlns:a16="http://schemas.microsoft.com/office/drawing/2014/main" id="{38A0490A-F6C5-5DE7-35AA-96CCC0F4FCB6}"/>
              </a:ext>
            </a:extLst>
          </p:cNvPr>
          <p:cNvSpPr>
            <a:spLocks noGrp="1"/>
          </p:cNvSpPr>
          <p:nvPr>
            <p:ph sz="quarter" idx="4"/>
          </p:nvPr>
        </p:nvSpPr>
        <p:spPr/>
        <p:txBody>
          <a:bodyPr/>
          <a:lstStyle/>
          <a:p>
            <a:pPr marL="285750" indent="-285750">
              <a:buFont typeface="Arial" panose="020B0604020202020204" pitchFamily="34" charset="0"/>
              <a:buChar char="•"/>
            </a:pPr>
            <a:r>
              <a:rPr lang="en-US" dirty="0"/>
              <a:t>Collects lots of data</a:t>
            </a:r>
          </a:p>
          <a:p>
            <a:pPr marL="285750" indent="-285750">
              <a:buFont typeface="Arial" panose="020B0604020202020204" pitchFamily="34" charset="0"/>
              <a:buChar char="•"/>
            </a:pPr>
            <a:r>
              <a:rPr lang="en-US" dirty="0"/>
              <a:t>Uses lots of memory</a:t>
            </a:r>
            <a:endParaRPr lang="en-GB" dirty="0"/>
          </a:p>
        </p:txBody>
      </p:sp>
      <p:sp>
        <p:nvSpPr>
          <p:cNvPr id="7" name="Date Placeholder 6">
            <a:extLst>
              <a:ext uri="{FF2B5EF4-FFF2-40B4-BE49-F238E27FC236}">
                <a16:creationId xmlns:a16="http://schemas.microsoft.com/office/drawing/2014/main" id="{193433DA-3548-BC58-1B32-DAE0AC37692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535F715-A4C6-EA55-E743-F2CE64CBD5C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8C8A03-4722-EEBF-F41C-C426C7C626D2}"/>
              </a:ext>
            </a:extLst>
          </p:cNvPr>
          <p:cNvSpPr>
            <a:spLocks noGrp="1"/>
          </p:cNvSpPr>
          <p:nvPr>
            <p:ph type="sldNum" sz="quarter" idx="12"/>
          </p:nvPr>
        </p:nvSpPr>
        <p:spPr>
          <a:xfrm>
            <a:off x="8637037" y="6356349"/>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22215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509151"/>
          </a:xfrm>
        </p:spPr>
        <p:txBody>
          <a:bodyPr>
            <a:normAutofit/>
          </a:bodyPr>
          <a:lstStyle/>
          <a:p>
            <a:pPr>
              <a:lnSpc>
                <a:spcPct val="200000"/>
              </a:lnSpc>
            </a:pPr>
            <a:r>
              <a:rPr lang="en-US" dirty="0"/>
              <a:t>Firefox is an incredibly diverse web browser with a wide range of applications that include more than web browsing, but its versatility sadly remains unexplored in internet circles. The general flexibility of this browser combined with its user-friendly GUI makes a perfect option for those internet users who wish to go beyond the limits of casual</a:t>
            </a:r>
          </a:p>
          <a:p>
            <a:pPr>
              <a:lnSpc>
                <a:spcPct val="200000"/>
              </a:lnSpc>
            </a:pPr>
            <a:r>
              <a:rPr lang="en-US" dirty="0"/>
              <a:t>computer usage. </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12" name="Picture 11">
            <a:extLst>
              <a:ext uri="{FF2B5EF4-FFF2-40B4-BE49-F238E27FC236}">
                <a16:creationId xmlns:a16="http://schemas.microsoft.com/office/drawing/2014/main" id="{953A1CB8-1BC1-954F-3CB2-1DDD1CEF9CFD}"/>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37751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928188"/>
          </a:xfrm>
        </p:spPr>
        <p:txBody>
          <a:bodyPr>
            <a:normAutofit/>
          </a:bodyPr>
          <a:lstStyle/>
          <a:p>
            <a:pPr>
              <a:lnSpc>
                <a:spcPct val="200000"/>
              </a:lnSpc>
            </a:pPr>
            <a:r>
              <a:rPr lang="en-US" dirty="0"/>
              <a:t>One particular group of people who might find these features useful are hardcore gamers, who due to their particular means of computer usage need to be extra cautious on how the allocate RAM and pressure the graphics cards of their machines. On its own, Firefox is normally very RAM heavy and filled with things such as reporting data back to its home company due to its status as an all-purpose browser. However, experienced browser and computer users can modify the settings and preferences and use browser add-ons to cut down on the amount of RAM saved and even extend the life of the computers in question, which allows for a more streamlined and lightweight browsing experience.</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2" name="Picture 11">
            <a:extLst>
              <a:ext uri="{FF2B5EF4-FFF2-40B4-BE49-F238E27FC236}">
                <a16:creationId xmlns:a16="http://schemas.microsoft.com/office/drawing/2014/main" id="{EC84567E-E9FB-8170-914B-F0CC4C4FF355}"/>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7728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CC91-AB83-16D8-EA91-A3FC3EF90734}"/>
              </a:ext>
            </a:extLst>
          </p:cNvPr>
          <p:cNvSpPr>
            <a:spLocks noGrp="1"/>
          </p:cNvSpPr>
          <p:nvPr>
            <p:ph type="title"/>
          </p:nvPr>
        </p:nvSpPr>
        <p:spPr/>
        <p:txBody>
          <a:bodyPr/>
          <a:lstStyle/>
          <a:p>
            <a:r>
              <a:rPr lang="en-GB" dirty="0"/>
              <a:t>Mozilla Firefox: </a:t>
            </a:r>
          </a:p>
        </p:txBody>
      </p:sp>
      <p:sp>
        <p:nvSpPr>
          <p:cNvPr id="3" name="Text Placeholder 2">
            <a:extLst>
              <a:ext uri="{FF2B5EF4-FFF2-40B4-BE49-F238E27FC236}">
                <a16:creationId xmlns:a16="http://schemas.microsoft.com/office/drawing/2014/main" id="{392397DA-9072-4B1F-D8CD-244B94C5DE31}"/>
              </a:ext>
            </a:extLst>
          </p:cNvPr>
          <p:cNvSpPr>
            <a:spLocks noGrp="1"/>
          </p:cNvSpPr>
          <p:nvPr>
            <p:ph type="body" idx="1"/>
          </p:nvPr>
        </p:nvSpPr>
        <p:spPr>
          <a:xfrm>
            <a:off x="13207745" y="2563492"/>
            <a:ext cx="545576" cy="540407"/>
          </a:xfrm>
        </p:spPr>
        <p:txBody>
          <a:bodyPr/>
          <a:lstStyle/>
          <a:p>
            <a:r>
              <a:rPr lang="en-US" dirty="0"/>
              <a:t>l</a:t>
            </a:r>
            <a:endParaRPr lang="en-GB" dirty="0"/>
          </a:p>
        </p:txBody>
      </p:sp>
      <p:sp>
        <p:nvSpPr>
          <p:cNvPr id="4" name="Content Placeholder 3">
            <a:extLst>
              <a:ext uri="{FF2B5EF4-FFF2-40B4-BE49-F238E27FC236}">
                <a16:creationId xmlns:a16="http://schemas.microsoft.com/office/drawing/2014/main" id="{C36EE5F6-79FE-68B4-37F8-BE9304ADD5E4}"/>
              </a:ext>
            </a:extLst>
          </p:cNvPr>
          <p:cNvSpPr>
            <a:spLocks noGrp="1"/>
          </p:cNvSpPr>
          <p:nvPr>
            <p:ph sz="half" idx="2"/>
          </p:nvPr>
        </p:nvSpPr>
        <p:spPr>
          <a:xfrm>
            <a:off x="1243104" y="2323322"/>
            <a:ext cx="10110696" cy="3928188"/>
          </a:xfrm>
        </p:spPr>
        <p:txBody>
          <a:bodyPr>
            <a:normAutofit/>
          </a:bodyPr>
          <a:lstStyle/>
          <a:p>
            <a:pPr>
              <a:lnSpc>
                <a:spcPct val="200000"/>
              </a:lnSpc>
            </a:pPr>
            <a:r>
              <a:rPr lang="en-US" dirty="0"/>
              <a:t>This versatility is also a great boon for cybersecurity personnel, who might be running multiple applications or even a single application that uses up a lot of RAM and puts pressure on the graphics card and need a way to quickly browse the internet while saving on space.</a:t>
            </a:r>
          </a:p>
          <a:p>
            <a:pPr marL="285750" indent="-285750">
              <a:lnSpc>
                <a:spcPct val="200000"/>
              </a:lnSpc>
              <a:buFont typeface="Arial" panose="020B0604020202020204" pitchFamily="34" charset="0"/>
              <a:buChar char="•"/>
            </a:pPr>
            <a:r>
              <a:rPr lang="en-US" dirty="0"/>
              <a:t>Best for security</a:t>
            </a:r>
          </a:p>
          <a:p>
            <a:pPr marL="285750" indent="-285750">
              <a:lnSpc>
                <a:spcPct val="200000"/>
              </a:lnSpc>
              <a:buFont typeface="Arial" panose="020B0604020202020204" pitchFamily="34" charset="0"/>
              <a:buChar char="•"/>
            </a:pPr>
            <a:r>
              <a:rPr lang="en-US" dirty="0"/>
              <a:t>Prevents tracking</a:t>
            </a:r>
          </a:p>
          <a:p>
            <a:pPr marL="285750" indent="-285750">
              <a:lnSpc>
                <a:spcPct val="200000"/>
              </a:lnSpc>
              <a:buFont typeface="Arial" panose="020B0604020202020204" pitchFamily="34" charset="0"/>
              <a:buChar char="•"/>
            </a:pPr>
            <a:r>
              <a:rPr lang="en-US" dirty="0"/>
              <a:t>Blocks </a:t>
            </a:r>
            <a:r>
              <a:rPr lang="en-US" dirty="0" err="1"/>
              <a:t>cryptominers</a:t>
            </a:r>
            <a:endParaRPr lang="en-GB" dirty="0"/>
          </a:p>
        </p:txBody>
      </p:sp>
      <p:sp>
        <p:nvSpPr>
          <p:cNvPr id="5" name="Text Placeholder 4">
            <a:extLst>
              <a:ext uri="{FF2B5EF4-FFF2-40B4-BE49-F238E27FC236}">
                <a16:creationId xmlns:a16="http://schemas.microsoft.com/office/drawing/2014/main" id="{C8D48126-B744-610F-E7A3-DDD19FE101A2}"/>
              </a:ext>
            </a:extLst>
          </p:cNvPr>
          <p:cNvSpPr>
            <a:spLocks noGrp="1"/>
          </p:cNvSpPr>
          <p:nvPr>
            <p:ph type="body" sz="quarter" idx="3"/>
          </p:nvPr>
        </p:nvSpPr>
        <p:spPr>
          <a:xfrm flipV="1">
            <a:off x="13753322" y="1805784"/>
            <a:ext cx="89175" cy="153645"/>
          </a:xfrm>
        </p:spPr>
        <p:txBody>
          <a:bodyPr/>
          <a:lstStyle/>
          <a:p>
            <a:r>
              <a:rPr lang="en-US" dirty="0"/>
              <a:t>0</a:t>
            </a:r>
            <a:endParaRPr lang="en-GB" dirty="0"/>
          </a:p>
        </p:txBody>
      </p:sp>
      <p:sp>
        <p:nvSpPr>
          <p:cNvPr id="6" name="Content Placeholder 5">
            <a:extLst>
              <a:ext uri="{FF2B5EF4-FFF2-40B4-BE49-F238E27FC236}">
                <a16:creationId xmlns:a16="http://schemas.microsoft.com/office/drawing/2014/main" id="{030E9F11-5CCC-9FD6-5E98-93F4412FD7BA}"/>
              </a:ext>
            </a:extLst>
          </p:cNvPr>
          <p:cNvSpPr>
            <a:spLocks noGrp="1"/>
          </p:cNvSpPr>
          <p:nvPr>
            <p:ph sz="quarter" idx="4"/>
          </p:nvPr>
        </p:nvSpPr>
        <p:spPr>
          <a:xfrm>
            <a:off x="13639075" y="2903214"/>
            <a:ext cx="502833" cy="365126"/>
          </a:xfrm>
        </p:spPr>
        <p:txBody>
          <a:bodyPr/>
          <a:lstStyle/>
          <a:p>
            <a:r>
              <a:rPr lang="en-US" dirty="0"/>
              <a:t>0</a:t>
            </a:r>
            <a:endParaRPr lang="en-GB" dirty="0"/>
          </a:p>
        </p:txBody>
      </p:sp>
      <p:sp>
        <p:nvSpPr>
          <p:cNvPr id="7" name="Text Placeholder 6">
            <a:extLst>
              <a:ext uri="{FF2B5EF4-FFF2-40B4-BE49-F238E27FC236}">
                <a16:creationId xmlns:a16="http://schemas.microsoft.com/office/drawing/2014/main" id="{41A4F2A1-C92D-487C-DC72-865E3A5A724B}"/>
              </a:ext>
            </a:extLst>
          </p:cNvPr>
          <p:cNvSpPr>
            <a:spLocks noGrp="1"/>
          </p:cNvSpPr>
          <p:nvPr>
            <p:ph type="body" idx="13"/>
          </p:nvPr>
        </p:nvSpPr>
        <p:spPr>
          <a:xfrm>
            <a:off x="13681597" y="2540911"/>
            <a:ext cx="321799" cy="253060"/>
          </a:xfrm>
        </p:spPr>
        <p:txBody>
          <a:bodyPr/>
          <a:lstStyle/>
          <a:p>
            <a:r>
              <a:rPr lang="en-US" dirty="0"/>
              <a:t>0</a:t>
            </a:r>
            <a:endParaRPr lang="en-GB" dirty="0"/>
          </a:p>
        </p:txBody>
      </p:sp>
      <p:sp>
        <p:nvSpPr>
          <p:cNvPr id="8" name="Content Placeholder 7">
            <a:extLst>
              <a:ext uri="{FF2B5EF4-FFF2-40B4-BE49-F238E27FC236}">
                <a16:creationId xmlns:a16="http://schemas.microsoft.com/office/drawing/2014/main" id="{7267B1C9-9643-942C-BA55-0D26ED36D0E2}"/>
              </a:ext>
            </a:extLst>
          </p:cNvPr>
          <p:cNvSpPr>
            <a:spLocks noGrp="1"/>
          </p:cNvSpPr>
          <p:nvPr>
            <p:ph sz="half" idx="14"/>
          </p:nvPr>
        </p:nvSpPr>
        <p:spPr>
          <a:xfrm>
            <a:off x="13639075" y="3188892"/>
            <a:ext cx="228493" cy="158896"/>
          </a:xfrm>
        </p:spPr>
        <p:txBody>
          <a:bodyPr>
            <a:normAutofit fontScale="32500" lnSpcReduction="20000"/>
          </a:bodyPr>
          <a:lstStyle/>
          <a:p>
            <a:r>
              <a:rPr lang="en-US" dirty="0"/>
              <a:t>0</a:t>
            </a:r>
            <a:endParaRPr lang="en-GB" dirty="0"/>
          </a:p>
        </p:txBody>
      </p:sp>
      <p:sp>
        <p:nvSpPr>
          <p:cNvPr id="9" name="Date Placeholder 8">
            <a:extLst>
              <a:ext uri="{FF2B5EF4-FFF2-40B4-BE49-F238E27FC236}">
                <a16:creationId xmlns:a16="http://schemas.microsoft.com/office/drawing/2014/main" id="{06FB20C9-2987-C6F4-FDC4-70CDD1D2A9F3}"/>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E4B57098-3D17-714D-4540-B46E90165594}"/>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0668E41C-FDA7-3F5B-161D-E21A256CAE63}"/>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12" name="Picture 11">
            <a:extLst>
              <a:ext uri="{FF2B5EF4-FFF2-40B4-BE49-F238E27FC236}">
                <a16:creationId xmlns:a16="http://schemas.microsoft.com/office/drawing/2014/main" id="{20009BF0-362E-77CC-8BDF-EA23B75AB9D1}"/>
              </a:ext>
            </a:extLst>
          </p:cNvPr>
          <p:cNvPicPr>
            <a:picLocks noChangeAspect="1"/>
          </p:cNvPicPr>
          <p:nvPr/>
        </p:nvPicPr>
        <p:blipFill>
          <a:blip r:embed="rId2"/>
          <a:stretch>
            <a:fillRect/>
          </a:stretch>
        </p:blipFill>
        <p:spPr>
          <a:xfrm>
            <a:off x="7874222" y="1130268"/>
            <a:ext cx="1472755" cy="829161"/>
          </a:xfrm>
          <a:prstGeom prst="rect">
            <a:avLst/>
          </a:prstGeom>
        </p:spPr>
      </p:pic>
    </p:spTree>
    <p:extLst>
      <p:ext uri="{BB962C8B-B14F-4D97-AF65-F5344CB8AC3E}">
        <p14:creationId xmlns:p14="http://schemas.microsoft.com/office/powerpoint/2010/main" val="29204992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{B13AD05A-347D-44EA-9351-E07F504DE8EA}tf67328976_win32</Template>
  <TotalTime>107</TotalTime>
  <Words>1241</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Agency FB</vt:lpstr>
      <vt:lpstr>Arial</vt:lpstr>
      <vt:lpstr>Calibri</vt:lpstr>
      <vt:lpstr>Tenorite</vt:lpstr>
      <vt:lpstr>Wingdings</vt:lpstr>
      <vt:lpstr>Office Theme</vt:lpstr>
      <vt:lpstr>What is the best browser to use ? Edge, Google Chrome, Mozilla Firefox, or Safari</vt:lpstr>
      <vt:lpstr>AGENDA</vt:lpstr>
      <vt:lpstr>Which is the best web browser to use? </vt:lpstr>
      <vt:lpstr>Google Chrome:</vt:lpstr>
      <vt:lpstr>Google Chrome: </vt:lpstr>
      <vt:lpstr>Google chrome</vt:lpstr>
      <vt:lpstr>Mozilla Firefox:  </vt:lpstr>
      <vt:lpstr>Mozilla Firefox: </vt:lpstr>
      <vt:lpstr>Mozilla Firefox: </vt:lpstr>
      <vt:lpstr>Mozilla Firefox</vt:lpstr>
      <vt:lpstr>Apple safari: </vt:lpstr>
      <vt:lpstr>Apple safari</vt:lpstr>
      <vt:lpstr>Apple safari</vt:lpstr>
      <vt:lpstr>Microsoft edge</vt:lpstr>
      <vt:lpstr>Microsoft edge</vt:lpstr>
      <vt:lpstr>Microsoft edge</vt:lpstr>
      <vt:lpstr>Microsoft edge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best browser to use ? Edge, Google Chrome, Mozilla Firefox, or Safari</dc:title>
  <dc:creator>Sanada Thomas</dc:creator>
  <cp:lastModifiedBy>Daniel Griffiths</cp:lastModifiedBy>
  <cp:revision>4</cp:revision>
  <dcterms:created xsi:type="dcterms:W3CDTF">2022-12-06T19:53:49Z</dcterms:created>
  <dcterms:modified xsi:type="dcterms:W3CDTF">2023-09-19T11:32:40Z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