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5" r:id="rId5"/>
    <p:sldId id="266" r:id="rId6"/>
    <p:sldId id="267"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74" y="781396"/>
            <a:ext cx="11806326" cy="1544155"/>
          </a:xfrm>
        </p:spPr>
        <p:txBody>
          <a:bodyPr>
            <a:normAutofit/>
          </a:bodyPr>
          <a:lstStyle/>
          <a:p>
            <a:r>
              <a:rPr lang="en-US" sz="3200" dirty="0">
                <a:solidFill>
                  <a:srgbClr val="343541"/>
                </a:solidFill>
                <a:latin typeface="Times New Roman" panose="02020603050405020304" pitchFamily="18" charset="0"/>
                <a:cs typeface="Times New Roman" panose="02020603050405020304" pitchFamily="18" charset="0"/>
              </a:rPr>
              <a:t>legal and </a:t>
            </a:r>
            <a:r>
              <a:rPr lang="en-US" sz="3200" dirty="0" smtClean="0">
                <a:solidFill>
                  <a:srgbClr val="343541"/>
                </a:solidFill>
                <a:latin typeface="Times New Roman" panose="02020603050405020304" pitchFamily="18" charset="0"/>
                <a:cs typeface="Times New Roman" panose="02020603050405020304" pitchFamily="18" charset="0"/>
              </a:rPr>
              <a:t>ethical  considerations </a:t>
            </a:r>
            <a:r>
              <a:rPr lang="en-US" sz="3200" dirty="0">
                <a:solidFill>
                  <a:srgbClr val="343541"/>
                </a:solidFill>
                <a:latin typeface="Times New Roman" panose="02020603050405020304" pitchFamily="18" charset="0"/>
                <a:cs typeface="Times New Roman" panose="02020603050405020304" pitchFamily="18" charset="0"/>
              </a:rPr>
              <a:t>in cybersecurity</a:t>
            </a:r>
            <a:endParaRPr lang="en-JM"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00403" y="2599872"/>
            <a:ext cx="8791194" cy="1658256"/>
          </a:xfrm>
          <a:prstGeom prst="rect">
            <a:avLst/>
          </a:prstGeom>
        </p:spPr>
      </p:pic>
      <p:pic>
        <p:nvPicPr>
          <p:cNvPr id="6" name="Picture 5"/>
          <p:cNvPicPr>
            <a:picLocks noChangeAspect="1"/>
          </p:cNvPicPr>
          <p:nvPr/>
        </p:nvPicPr>
        <p:blipFill>
          <a:blip r:embed="rId3"/>
          <a:stretch>
            <a:fillRect/>
          </a:stretch>
        </p:blipFill>
        <p:spPr>
          <a:xfrm>
            <a:off x="3959456" y="2325551"/>
            <a:ext cx="7584151" cy="4156115"/>
          </a:xfrm>
          <a:prstGeom prst="rect">
            <a:avLst/>
          </a:prstGeom>
        </p:spPr>
      </p:pic>
    </p:spTree>
    <p:extLst>
      <p:ext uri="{BB962C8B-B14F-4D97-AF65-F5344CB8AC3E}">
        <p14:creationId xmlns:p14="http://schemas.microsoft.com/office/powerpoint/2010/main" val="315252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Ethical Considerations</a:t>
            </a:r>
            <a:endParaRPr lang="en-JM"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indent="0">
              <a:lnSpc>
                <a:spcPct val="107000"/>
              </a:lnSpc>
              <a:spcBef>
                <a:spcPts val="0"/>
              </a:spcBef>
              <a:spcAft>
                <a:spcPts val="800"/>
              </a:spcAft>
              <a:buNone/>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Cybersecurity professionals need to consider the ethical implications of their work. They need to ensure that they are not engaging in unethical </a:t>
            </a:r>
            <a:r>
              <a:rPr lang="en-JM"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behaviour, </a:t>
            </a: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such as hacking or spying on individuals without their consent.</a:t>
            </a:r>
          </a:p>
          <a:p>
            <a:endParaRPr lang="en-JM" dirty="0"/>
          </a:p>
        </p:txBody>
      </p:sp>
      <p:pic>
        <p:nvPicPr>
          <p:cNvPr id="4" name="Picture 3"/>
          <p:cNvPicPr>
            <a:picLocks noChangeAspect="1"/>
          </p:cNvPicPr>
          <p:nvPr/>
        </p:nvPicPr>
        <p:blipFill>
          <a:blip r:embed="rId2"/>
          <a:stretch>
            <a:fillRect/>
          </a:stretch>
        </p:blipFill>
        <p:spPr>
          <a:xfrm>
            <a:off x="5801473" y="3537325"/>
            <a:ext cx="3483843" cy="2318043"/>
          </a:xfrm>
          <a:prstGeom prst="rect">
            <a:avLst/>
          </a:prstGeom>
        </p:spPr>
      </p:pic>
    </p:spTree>
    <p:extLst>
      <p:ext uri="{BB962C8B-B14F-4D97-AF65-F5344CB8AC3E}">
        <p14:creationId xmlns:p14="http://schemas.microsoft.com/office/powerpoint/2010/main" val="3407143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Transparency</a:t>
            </a:r>
            <a:endParaRPr lang="en-JM"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indent="0">
              <a:lnSpc>
                <a:spcPct val="107000"/>
              </a:lnSpc>
              <a:spcBef>
                <a:spcPts val="0"/>
              </a:spcBef>
              <a:spcAft>
                <a:spcPts val="800"/>
              </a:spcAft>
              <a:buNone/>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Organizations need to be transparent about their cybersecurity practices. They need to provide clear information about the measures they have in place to protect their systems and data.</a:t>
            </a:r>
          </a:p>
          <a:p>
            <a:endParaRPr lang="en-JM" dirty="0"/>
          </a:p>
        </p:txBody>
      </p:sp>
      <p:pic>
        <p:nvPicPr>
          <p:cNvPr id="4" name="Picture 3"/>
          <p:cNvPicPr>
            <a:picLocks noChangeAspect="1"/>
          </p:cNvPicPr>
          <p:nvPr/>
        </p:nvPicPr>
        <p:blipFill>
          <a:blip r:embed="rId2"/>
          <a:stretch>
            <a:fillRect/>
          </a:stretch>
        </p:blipFill>
        <p:spPr>
          <a:xfrm>
            <a:off x="4092476" y="3431785"/>
            <a:ext cx="4618539" cy="2195931"/>
          </a:xfrm>
          <a:prstGeom prst="rect">
            <a:avLst/>
          </a:prstGeom>
        </p:spPr>
      </p:pic>
    </p:spTree>
    <p:extLst>
      <p:ext uri="{BB962C8B-B14F-4D97-AF65-F5344CB8AC3E}">
        <p14:creationId xmlns:p14="http://schemas.microsoft.com/office/powerpoint/2010/main" val="155808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Responsibility</a:t>
            </a:r>
            <a:endParaRPr lang="en-JM"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Organizations and individuals have a responsibility to protect themselves and their systems from cyberattacks. This includes implementing strong passwords, using two-factor authentication, and keeping software and hardware up to </a:t>
            </a:r>
            <a:r>
              <a:rPr lang="en-JM"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date.</a:t>
            </a:r>
            <a:endParaRPr lang="en-JM"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436540" y="3435831"/>
            <a:ext cx="4181286" cy="3247601"/>
          </a:xfrm>
          <a:prstGeom prst="rect">
            <a:avLst/>
          </a:prstGeom>
        </p:spPr>
      </p:pic>
    </p:spTree>
    <p:extLst>
      <p:ext uri="{BB962C8B-B14F-4D97-AF65-F5344CB8AC3E}">
        <p14:creationId xmlns:p14="http://schemas.microsoft.com/office/powerpoint/2010/main" val="170412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2400" b="1" dirty="0">
                <a:solidFill>
                  <a:schemeClr val="bg1"/>
                </a:solidFill>
                <a:latin typeface="Times New Roman" panose="02020603050405020304" pitchFamily="18" charset="0"/>
                <a:cs typeface="Times New Roman" panose="02020603050405020304" pitchFamily="18" charset="0"/>
              </a:rPr>
              <a:t>Intellectual </a:t>
            </a:r>
            <a:r>
              <a:rPr lang="en-JM" sz="2400" b="1" dirty="0" smtClean="0">
                <a:solidFill>
                  <a:schemeClr val="bg1"/>
                </a:solidFill>
                <a:latin typeface="Times New Roman" panose="02020603050405020304" pitchFamily="18" charset="0"/>
                <a:cs typeface="Times New Roman" panose="02020603050405020304" pitchFamily="18" charset="0"/>
              </a:rPr>
              <a:t>Property</a:t>
            </a:r>
            <a:endParaRPr lang="en-JM"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7"/>
            <a:ext cx="9905999" cy="2513706"/>
          </a:xfrm>
        </p:spPr>
        <p:txBody>
          <a:bodyPr>
            <a:normAutofit/>
          </a:bodyPr>
          <a:lstStyle/>
          <a:p>
            <a:pPr marL="0" indent="0">
              <a:lnSpc>
                <a:spcPct val="100000"/>
              </a:lnSpc>
              <a:buNone/>
            </a:pPr>
            <a:r>
              <a:rPr lang="en-US" sz="1800" dirty="0">
                <a:solidFill>
                  <a:srgbClr val="222222"/>
                </a:solidFill>
                <a:latin typeface="Times New Roman" panose="02020603050405020304" pitchFamily="18" charset="0"/>
                <a:cs typeface="Times New Roman" panose="02020603050405020304" pitchFamily="18" charset="0"/>
              </a:rPr>
              <a:t>I</a:t>
            </a:r>
            <a:r>
              <a:rPr lang="en-US" sz="1800" dirty="0" smtClean="0">
                <a:solidFill>
                  <a:srgbClr val="222222"/>
                </a:solidFill>
                <a:latin typeface="Times New Roman" panose="02020603050405020304" pitchFamily="18" charset="0"/>
                <a:cs typeface="Times New Roman" panose="02020603050405020304" pitchFamily="18" charset="0"/>
              </a:rPr>
              <a:t>ntellectual </a:t>
            </a:r>
            <a:r>
              <a:rPr lang="en-US" sz="1800" dirty="0">
                <a:solidFill>
                  <a:srgbClr val="222222"/>
                </a:solidFill>
                <a:latin typeface="Times New Roman" panose="02020603050405020304" pitchFamily="18" charset="0"/>
                <a:cs typeface="Times New Roman" panose="02020603050405020304" pitchFamily="18" charset="0"/>
              </a:rPr>
              <a:t>Property: The tools used in cybersecurity may be proprietary to a specific company or organization. Recovering and destroying these tools may infringe on their intellectual property rights</a:t>
            </a:r>
            <a:r>
              <a:rPr lang="en-US" sz="1800" dirty="0" smtClean="0">
                <a:solidFill>
                  <a:srgbClr val="222222"/>
                </a:solidFill>
                <a:latin typeface="Times New Roman" panose="02020603050405020304" pitchFamily="18" charset="0"/>
                <a:cs typeface="Times New Roman" panose="02020603050405020304" pitchFamily="18" charset="0"/>
              </a:rPr>
              <a:t>. </a:t>
            </a:r>
            <a:r>
              <a:rPr lang="en-US" sz="1800" dirty="0">
                <a:solidFill>
                  <a:srgbClr val="222222"/>
                </a:solidFill>
                <a:latin typeface="Times New Roman" panose="02020603050405020304" pitchFamily="18" charset="0"/>
                <a:cs typeface="Times New Roman" panose="02020603050405020304" pitchFamily="18" charset="0"/>
              </a:rPr>
              <a:t/>
            </a:r>
            <a:br>
              <a:rPr lang="en-US" sz="1800" dirty="0">
                <a:solidFill>
                  <a:srgbClr val="222222"/>
                </a:solidFill>
                <a:latin typeface="Times New Roman" panose="02020603050405020304" pitchFamily="18" charset="0"/>
                <a:cs typeface="Times New Roman" panose="02020603050405020304" pitchFamily="18" charset="0"/>
              </a:rPr>
            </a:br>
            <a:endParaRPr lang="en-US" sz="1800" dirty="0" smtClean="0">
              <a:solidFill>
                <a:srgbClr val="222222"/>
              </a:solidFill>
              <a:latin typeface="Times New Roman" panose="02020603050405020304" pitchFamily="18" charset="0"/>
              <a:cs typeface="Times New Roman" panose="02020603050405020304" pitchFamily="18" charset="0"/>
            </a:endParaRPr>
          </a:p>
          <a:p>
            <a:pPr marL="0" indent="0">
              <a:lnSpc>
                <a:spcPct val="100000"/>
              </a:lnSpc>
              <a:buNone/>
            </a:pPr>
            <a:r>
              <a:rPr lang="en-US" sz="1800" dirty="0" smtClean="0">
                <a:solidFill>
                  <a:srgbClr val="222222"/>
                </a:solidFill>
                <a:latin typeface="Times New Roman" panose="02020603050405020304" pitchFamily="18" charset="0"/>
                <a:cs typeface="Times New Roman" panose="02020603050405020304" pitchFamily="18" charset="0"/>
              </a:rPr>
              <a:t>Compliance</a:t>
            </a:r>
            <a:r>
              <a:rPr lang="en-US" sz="1800" dirty="0">
                <a:solidFill>
                  <a:srgbClr val="222222"/>
                </a:solidFill>
                <a:latin typeface="Times New Roman" panose="02020603050405020304" pitchFamily="18" charset="0"/>
                <a:cs typeface="Times New Roman" panose="02020603050405020304" pitchFamily="18" charset="0"/>
              </a:rPr>
              <a:t>: Certain laws and regulations govern the handling of sensitive information. Organizations must comply with these regulations when recovering and destroying cybersecurity tools.</a:t>
            </a:r>
          </a:p>
          <a:p>
            <a:pPr marL="0" indent="0">
              <a:lnSpc>
                <a:spcPct val="100000"/>
              </a:lnSpc>
              <a:buNone/>
            </a:pPr>
            <a:r>
              <a:rPr lang="en-US" sz="1800" dirty="0" smtClean="0">
                <a:solidFill>
                  <a:srgbClr val="222222"/>
                </a:solidFill>
                <a:latin typeface="Times New Roman" panose="02020603050405020304" pitchFamily="18" charset="0"/>
                <a:cs typeface="Times New Roman" panose="02020603050405020304" pitchFamily="18" charset="0"/>
              </a:rPr>
              <a:t>Criminal </a:t>
            </a:r>
            <a:r>
              <a:rPr lang="en-US" sz="1800" dirty="0">
                <a:solidFill>
                  <a:srgbClr val="222222"/>
                </a:solidFill>
                <a:latin typeface="Times New Roman" panose="02020603050405020304" pitchFamily="18" charset="0"/>
                <a:cs typeface="Times New Roman" panose="02020603050405020304" pitchFamily="18" charset="0"/>
              </a:rPr>
              <a:t>Activity: If the cybersecurity tools were used in illegal activities, the recovery and destruction must follow the appropriate legal channels.</a:t>
            </a:r>
          </a:p>
          <a:p>
            <a:pPr marL="0" indent="0">
              <a:buNone/>
            </a:pPr>
            <a:endParaRPr lang="en-JM"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42858" y="4355089"/>
            <a:ext cx="2756101" cy="2347790"/>
          </a:xfrm>
          <a:prstGeom prst="rect">
            <a:avLst/>
          </a:prstGeom>
        </p:spPr>
      </p:pic>
    </p:spTree>
    <p:extLst>
      <p:ext uri="{BB962C8B-B14F-4D97-AF65-F5344CB8AC3E}">
        <p14:creationId xmlns:p14="http://schemas.microsoft.com/office/powerpoint/2010/main" val="66099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68966"/>
          </a:xfrm>
        </p:spPr>
        <p:txBody>
          <a:bodyPr>
            <a:normAutofit/>
          </a:bodyPr>
          <a:lstStyle/>
          <a:p>
            <a:r>
              <a:rPr lang="en-JM" sz="2000" b="1" dirty="0">
                <a:solidFill>
                  <a:schemeClr val="bg1"/>
                </a:solidFill>
                <a:latin typeface="Times New Roman" panose="02020603050405020304" pitchFamily="18" charset="0"/>
                <a:cs typeface="Times New Roman" panose="02020603050405020304" pitchFamily="18" charset="0"/>
              </a:rPr>
              <a:t>Data Protection Considerations</a:t>
            </a:r>
          </a:p>
        </p:txBody>
      </p:sp>
      <p:sp>
        <p:nvSpPr>
          <p:cNvPr id="3" name="Content Placeholder 2"/>
          <p:cNvSpPr>
            <a:spLocks noGrp="1"/>
          </p:cNvSpPr>
          <p:nvPr>
            <p:ph idx="1"/>
          </p:nvPr>
        </p:nvSpPr>
        <p:spPr>
          <a:xfrm>
            <a:off x="1141412" y="2241174"/>
            <a:ext cx="9905999" cy="3541714"/>
          </a:xfrm>
        </p:spPr>
        <p:txBody>
          <a:bodyPr>
            <a:normAutofit/>
          </a:bodyPr>
          <a:lstStyle/>
          <a:p>
            <a:pPr marL="0" indent="0">
              <a:lnSpc>
                <a:spcPct val="100000"/>
              </a:lnSpc>
              <a:buNone/>
            </a:pPr>
            <a:r>
              <a:rPr lang="en-US" sz="1800" dirty="0">
                <a:solidFill>
                  <a:srgbClr val="222222"/>
                </a:solidFill>
                <a:latin typeface="Times New Roman" panose="02020603050405020304" pitchFamily="18" charset="0"/>
                <a:cs typeface="Times New Roman" panose="02020603050405020304" pitchFamily="18" charset="0"/>
              </a:rPr>
              <a:t>Data Backup: Before destroying the tools, data stored on the tools must be backed up to ensure that it is not lost</a:t>
            </a:r>
            <a:r>
              <a:rPr lang="en-US" sz="1800" dirty="0" smtClean="0">
                <a:solidFill>
                  <a:srgbClr val="222222"/>
                </a:solidFill>
                <a:latin typeface="Times New Roman" panose="02020603050405020304" pitchFamily="18" charset="0"/>
                <a:cs typeface="Times New Roman" panose="02020603050405020304" pitchFamily="18" charset="0"/>
              </a:rPr>
              <a:t>.</a:t>
            </a:r>
          </a:p>
          <a:p>
            <a:pPr marL="0" indent="0">
              <a:lnSpc>
                <a:spcPct val="100000"/>
              </a:lnSpc>
              <a:buNone/>
            </a:pPr>
            <a:r>
              <a:rPr lang="en-US" sz="1800" dirty="0" smtClean="0">
                <a:solidFill>
                  <a:srgbClr val="222222"/>
                </a:solidFill>
                <a:latin typeface="Times New Roman" panose="02020603050405020304" pitchFamily="18" charset="0"/>
                <a:cs typeface="Times New Roman" panose="02020603050405020304" pitchFamily="18" charset="0"/>
              </a:rPr>
              <a:t>Data </a:t>
            </a:r>
            <a:r>
              <a:rPr lang="en-US" sz="1800" dirty="0">
                <a:solidFill>
                  <a:srgbClr val="222222"/>
                </a:solidFill>
                <a:latin typeface="Times New Roman" panose="02020603050405020304" pitchFamily="18" charset="0"/>
                <a:cs typeface="Times New Roman" panose="02020603050405020304" pitchFamily="18" charset="0"/>
              </a:rPr>
              <a:t>Security: During the recovery and destruction process, organizations must ensure that sensitive data is protected from unauthorized access</a:t>
            </a:r>
            <a:r>
              <a:rPr lang="en-US" sz="1800" dirty="0" smtClean="0">
                <a:solidFill>
                  <a:srgbClr val="222222"/>
                </a:solidFill>
                <a:latin typeface="Times New Roman" panose="02020603050405020304" pitchFamily="18" charset="0"/>
                <a:cs typeface="Times New Roman" panose="02020603050405020304" pitchFamily="18" charset="0"/>
              </a:rPr>
              <a:t>.</a:t>
            </a:r>
          </a:p>
          <a:p>
            <a:pPr marL="0" indent="0">
              <a:lnSpc>
                <a:spcPct val="100000"/>
              </a:lnSpc>
              <a:buNone/>
            </a:pPr>
            <a:r>
              <a:rPr lang="en-US" sz="1800" dirty="0" smtClean="0">
                <a:solidFill>
                  <a:srgbClr val="222222"/>
                </a:solidFill>
                <a:latin typeface="Times New Roman" panose="02020603050405020304" pitchFamily="18" charset="0"/>
                <a:cs typeface="Times New Roman" panose="02020603050405020304" pitchFamily="18" charset="0"/>
              </a:rPr>
              <a:t>Data </a:t>
            </a:r>
            <a:r>
              <a:rPr lang="en-US" sz="1800" dirty="0">
                <a:solidFill>
                  <a:srgbClr val="222222"/>
                </a:solidFill>
                <a:latin typeface="Times New Roman" panose="02020603050405020304" pitchFamily="18" charset="0"/>
                <a:cs typeface="Times New Roman" panose="02020603050405020304" pitchFamily="18" charset="0"/>
              </a:rPr>
              <a:t>Destruction: The destruction of data stored on the tools must be carried out in a manner that complies with data protection regulations.</a:t>
            </a:r>
          </a:p>
          <a:p>
            <a:pPr marL="0" indent="0">
              <a:buNone/>
            </a:pPr>
            <a:endParaRPr lang="en-JM" sz="1800" dirty="0"/>
          </a:p>
        </p:txBody>
      </p:sp>
      <p:pic>
        <p:nvPicPr>
          <p:cNvPr id="6" name="Picture 5"/>
          <p:cNvPicPr>
            <a:picLocks noChangeAspect="1"/>
          </p:cNvPicPr>
          <p:nvPr/>
        </p:nvPicPr>
        <p:blipFill>
          <a:blip r:embed="rId2"/>
          <a:stretch>
            <a:fillRect/>
          </a:stretch>
        </p:blipFill>
        <p:spPr>
          <a:xfrm>
            <a:off x="6063131" y="4258194"/>
            <a:ext cx="3548113" cy="1986943"/>
          </a:xfrm>
          <a:prstGeom prst="rect">
            <a:avLst/>
          </a:prstGeom>
        </p:spPr>
      </p:pic>
    </p:spTree>
    <p:extLst>
      <p:ext uri="{BB962C8B-B14F-4D97-AF65-F5344CB8AC3E}">
        <p14:creationId xmlns:p14="http://schemas.microsoft.com/office/powerpoint/2010/main" val="188079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cap="none" dirty="0">
                <a:solidFill>
                  <a:schemeClr val="bg1"/>
                </a:solidFill>
                <a:latin typeface="Times New Roman" panose="02020603050405020304" pitchFamily="18" charset="0"/>
                <a:ea typeface="+mn-ea"/>
                <a:cs typeface="Times New Roman" panose="02020603050405020304" pitchFamily="18" charset="0"/>
              </a:rPr>
              <a:t>Ethical Considerations</a:t>
            </a:r>
            <a:endParaRPr lang="en-JM"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endParaRPr lang="en-US" dirty="0"/>
          </a:p>
          <a:p>
            <a:pPr marL="0" indent="0">
              <a:buNone/>
            </a:pPr>
            <a:r>
              <a:rPr lang="en-US" sz="2300" dirty="0">
                <a:solidFill>
                  <a:schemeClr val="bg1"/>
                </a:solidFill>
                <a:latin typeface="Times New Roman" panose="02020603050405020304" pitchFamily="18" charset="0"/>
                <a:cs typeface="Times New Roman" panose="02020603050405020304" pitchFamily="18" charset="0"/>
              </a:rPr>
              <a:t>Privacy: The data stored on the tools must be protected during the recovery and destruction process. Organizations must ensure that sensitive data is not exposed to unauthorized personnel.</a:t>
            </a:r>
          </a:p>
          <a:p>
            <a:endParaRPr lang="en-US" sz="2300" dirty="0">
              <a:solidFill>
                <a:schemeClr val="bg1"/>
              </a:solidFill>
              <a:latin typeface="Times New Roman" panose="02020603050405020304" pitchFamily="18" charset="0"/>
              <a:cs typeface="Times New Roman" panose="02020603050405020304" pitchFamily="18" charset="0"/>
            </a:endParaRPr>
          </a:p>
          <a:p>
            <a:pPr marL="0" indent="0">
              <a:buNone/>
            </a:pPr>
            <a:r>
              <a:rPr lang="en-US" sz="2300" dirty="0">
                <a:solidFill>
                  <a:schemeClr val="bg1"/>
                </a:solidFill>
                <a:latin typeface="Times New Roman" panose="02020603050405020304" pitchFamily="18" charset="0"/>
                <a:cs typeface="Times New Roman" panose="02020603050405020304" pitchFamily="18" charset="0"/>
              </a:rPr>
              <a:t>Transparency: The recovery and destruction process must be transparent, and stakeholders must be informed of the process to maintain trust.</a:t>
            </a:r>
          </a:p>
          <a:p>
            <a:endParaRPr lang="en-US" sz="2300" dirty="0">
              <a:solidFill>
                <a:schemeClr val="bg1"/>
              </a:solidFill>
              <a:latin typeface="Times New Roman" panose="02020603050405020304" pitchFamily="18" charset="0"/>
              <a:cs typeface="Times New Roman" panose="02020603050405020304" pitchFamily="18" charset="0"/>
            </a:endParaRPr>
          </a:p>
          <a:p>
            <a:pPr marL="0" indent="0">
              <a:buNone/>
            </a:pPr>
            <a:r>
              <a:rPr lang="en-US" sz="2300" dirty="0">
                <a:solidFill>
                  <a:schemeClr val="bg1"/>
                </a:solidFill>
                <a:latin typeface="Times New Roman" panose="02020603050405020304" pitchFamily="18" charset="0"/>
                <a:cs typeface="Times New Roman" panose="02020603050405020304" pitchFamily="18" charset="0"/>
              </a:rPr>
              <a:t>Environmental Responsibility: The destruction of cybersecurity tools must be carried out in an environmentally responsible manner. Organizations should consider recycling and disposing of the tools in a manner that does not harm the environment.</a:t>
            </a:r>
          </a:p>
          <a:p>
            <a:endParaRPr lang="en-JM" dirty="0"/>
          </a:p>
        </p:txBody>
      </p:sp>
    </p:spTree>
    <p:extLst>
      <p:ext uri="{BB962C8B-B14F-4D97-AF65-F5344CB8AC3E}">
        <p14:creationId xmlns:p14="http://schemas.microsoft.com/office/powerpoint/2010/main" val="21977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39338"/>
            <a:ext cx="9905999" cy="5669280"/>
          </a:xfrm>
        </p:spPr>
        <p:txBody>
          <a:bodyPr>
            <a:normAutofit/>
          </a:bodyPr>
          <a:lstStyle/>
          <a:p>
            <a:pPr marL="0" indent="0">
              <a:buNone/>
            </a:pPr>
            <a:r>
              <a:rPr lang="en-JM" sz="1800" dirty="0">
                <a:solidFill>
                  <a:schemeClr val="bg1"/>
                </a:solidFill>
                <a:latin typeface="Times New Roman" panose="02020603050405020304" pitchFamily="18" charset="0"/>
                <a:cs typeface="Times New Roman" panose="02020603050405020304" pitchFamily="18" charset="0"/>
              </a:rPr>
              <a:t>Cybersecurity is an important aspect of protecting sensitive data and information systems from unauthorized access, use, disclosure, disruption, modification, or destruction. However, ensuring cybersecurity involves various legal and ethical considerations, </a:t>
            </a:r>
            <a:r>
              <a:rPr lang="en-JM" sz="1800" dirty="0" smtClean="0">
                <a:solidFill>
                  <a:schemeClr val="bg1"/>
                </a:solidFill>
                <a:latin typeface="Times New Roman" panose="02020603050405020304" pitchFamily="18" charset="0"/>
                <a:cs typeface="Times New Roman" panose="02020603050405020304" pitchFamily="18" charset="0"/>
              </a:rPr>
              <a:t>including.</a:t>
            </a: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Legal </a:t>
            </a:r>
            <a:r>
              <a:rPr lang="en-JM"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Compliance</a:t>
            </a:r>
          </a:p>
          <a:p>
            <a:pPr>
              <a:buFont typeface="Wingdings" panose="05000000000000000000" pitchFamily="2" charset="2"/>
              <a:buChar char="Ø"/>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Privacy</a:t>
            </a:r>
            <a:r>
              <a:rPr lang="en-JM"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Intellectual </a:t>
            </a:r>
            <a:r>
              <a:rPr lang="en-JM"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Property</a:t>
            </a:r>
          </a:p>
          <a:p>
            <a:pPr>
              <a:buFont typeface="Wingdings" panose="05000000000000000000" pitchFamily="2" charset="2"/>
              <a:buChar char="Ø"/>
            </a:pPr>
            <a:r>
              <a:rPr lang="en-JM"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Cybercrime</a:t>
            </a:r>
          </a:p>
          <a:p>
            <a:pPr>
              <a:buFont typeface="Wingdings" panose="05000000000000000000" pitchFamily="2" charset="2"/>
              <a:buChar char="Ø"/>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Ethical </a:t>
            </a:r>
            <a:r>
              <a:rPr lang="en-JM"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Considerations</a:t>
            </a:r>
          </a:p>
          <a:p>
            <a:pPr>
              <a:buFont typeface="Wingdings" panose="05000000000000000000" pitchFamily="2" charset="2"/>
              <a:buChar char="Ø"/>
            </a:pPr>
            <a:r>
              <a:rPr lang="en-JM"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Transparency</a:t>
            </a:r>
          </a:p>
          <a:p>
            <a:pPr>
              <a:buFont typeface="Wingdings" panose="05000000000000000000" pitchFamily="2" charset="2"/>
              <a:buChar char="Ø"/>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Responsibility</a:t>
            </a:r>
            <a:endParaRPr lang="en-JM"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74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sz="2400" b="1" cap="none"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Legal Compliance</a:t>
            </a:r>
            <a:endParaRPr lang="en-JM"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indent="0">
              <a:lnSpc>
                <a:spcPct val="107000"/>
              </a:lnSpc>
              <a:spcBef>
                <a:spcPts val="0"/>
              </a:spcBef>
              <a:spcAft>
                <a:spcPts val="800"/>
              </a:spcAft>
              <a:buNone/>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Legal Compliance: Organizations need to comply with relevant laws and regulations concerning cybersecurity. Failure to comply with these laws can result in legal and financial consequences.</a:t>
            </a:r>
          </a:p>
          <a:p>
            <a:endParaRPr lang="en-JM" dirty="0"/>
          </a:p>
        </p:txBody>
      </p:sp>
      <p:pic>
        <p:nvPicPr>
          <p:cNvPr id="4" name="Picture 3"/>
          <p:cNvPicPr>
            <a:picLocks noChangeAspect="1"/>
          </p:cNvPicPr>
          <p:nvPr/>
        </p:nvPicPr>
        <p:blipFill>
          <a:blip r:embed="rId2"/>
          <a:stretch>
            <a:fillRect/>
          </a:stretch>
        </p:blipFill>
        <p:spPr>
          <a:xfrm>
            <a:off x="5461463" y="3184388"/>
            <a:ext cx="3917342" cy="2606813"/>
          </a:xfrm>
          <a:prstGeom prst="rect">
            <a:avLst/>
          </a:prstGeom>
        </p:spPr>
      </p:pic>
    </p:spTree>
    <p:extLst>
      <p:ext uri="{BB962C8B-B14F-4D97-AF65-F5344CB8AC3E}">
        <p14:creationId xmlns:p14="http://schemas.microsoft.com/office/powerpoint/2010/main" val="189758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Privacy</a:t>
            </a:r>
            <a:endParaRPr lang="en-JM"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indent="0">
              <a:lnSpc>
                <a:spcPct val="107000"/>
              </a:lnSpc>
              <a:spcBef>
                <a:spcPts val="0"/>
              </a:spcBef>
              <a:spcAft>
                <a:spcPts val="800"/>
              </a:spcAft>
              <a:buNone/>
            </a:pPr>
            <a:r>
              <a:rPr lang="en-JM" sz="18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a:t>
            </a: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privacy of individuals and their data must be protected. Organizations need to ensure that they collect and store only the data necessary to perform their functions and that they take measures to protect that data from unauthorized access.</a:t>
            </a:r>
          </a:p>
          <a:p>
            <a:endParaRPr lang="en-JM" dirty="0"/>
          </a:p>
        </p:txBody>
      </p:sp>
      <p:pic>
        <p:nvPicPr>
          <p:cNvPr id="4" name="Picture 3"/>
          <p:cNvPicPr>
            <a:picLocks noChangeAspect="1"/>
          </p:cNvPicPr>
          <p:nvPr/>
        </p:nvPicPr>
        <p:blipFill>
          <a:blip r:embed="rId2"/>
          <a:stretch>
            <a:fillRect/>
          </a:stretch>
        </p:blipFill>
        <p:spPr>
          <a:xfrm>
            <a:off x="5202759" y="3589365"/>
            <a:ext cx="3654020" cy="2553739"/>
          </a:xfrm>
          <a:prstGeom prst="rect">
            <a:avLst/>
          </a:prstGeom>
        </p:spPr>
      </p:pic>
    </p:spTree>
    <p:extLst>
      <p:ext uri="{BB962C8B-B14F-4D97-AF65-F5344CB8AC3E}">
        <p14:creationId xmlns:p14="http://schemas.microsoft.com/office/powerpoint/2010/main" val="130348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Intellectual Property</a:t>
            </a:r>
            <a:endParaRPr lang="en-JM"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Intellectual property, such as patents, copyrights, and trade secrets, must be protected from cyberattacks. Organizations need to ensure that they have adequate security measures in place to protect their intellectual property</a:t>
            </a:r>
            <a:endParaRPr lang="en-JM"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33222" t="-166414" r="-93074" b="-72294"/>
          <a:stretch/>
        </p:blipFill>
        <p:spPr>
          <a:xfrm>
            <a:off x="-3433763" y="-1933575"/>
            <a:ext cx="19059525" cy="10725150"/>
          </a:xfrm>
          <a:prstGeom prst="rect">
            <a:avLst/>
          </a:prstGeom>
        </p:spPr>
      </p:pic>
    </p:spTree>
    <p:extLst>
      <p:ext uri="{BB962C8B-B14F-4D97-AF65-F5344CB8AC3E}">
        <p14:creationId xmlns:p14="http://schemas.microsoft.com/office/powerpoint/2010/main" val="42224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Cybercrime</a:t>
            </a:r>
            <a:endParaRPr lang="en-JM"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JM"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Cybercrime is a growing problem, and organizations need to take steps to prevent it. They need to ensure that their security measures are sufficient to prevent cybercriminals from accessing their data and systems.</a:t>
            </a:r>
            <a:endParaRPr lang="en-JM"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319942" y="3275215"/>
            <a:ext cx="4721833" cy="3147888"/>
          </a:xfrm>
          <a:prstGeom prst="rect">
            <a:avLst/>
          </a:prstGeom>
        </p:spPr>
      </p:pic>
    </p:spTree>
    <p:extLst>
      <p:ext uri="{BB962C8B-B14F-4D97-AF65-F5344CB8AC3E}">
        <p14:creationId xmlns:p14="http://schemas.microsoft.com/office/powerpoint/2010/main" val="2903110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60</TotalTime>
  <Words>510</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Tw Cen MT</vt:lpstr>
      <vt:lpstr>Wingdings</vt:lpstr>
      <vt:lpstr>Circuit</vt:lpstr>
      <vt:lpstr>legal and ethical  considerations in cybersecurity</vt:lpstr>
      <vt:lpstr>Intellectual Property</vt:lpstr>
      <vt:lpstr>Data Protection Considerations</vt:lpstr>
      <vt:lpstr>Ethical Considerations</vt:lpstr>
      <vt:lpstr>PowerPoint Presentation</vt:lpstr>
      <vt:lpstr>Legal Compliance</vt:lpstr>
      <vt:lpstr>Privacy</vt:lpstr>
      <vt:lpstr>Intellectual Property</vt:lpstr>
      <vt:lpstr>Cybercrime</vt:lpstr>
      <vt:lpstr>Ethical Considerations</vt:lpstr>
      <vt:lpstr>Transparency</vt:lpstr>
      <vt:lpstr>Responsibility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Trainee</dc:creator>
  <cp:lastModifiedBy>Trainee</cp:lastModifiedBy>
  <cp:revision>6</cp:revision>
  <dcterms:created xsi:type="dcterms:W3CDTF">2023-03-28T16:24:50Z</dcterms:created>
  <dcterms:modified xsi:type="dcterms:W3CDTF">2023-03-28T17:24:51Z</dcterms:modified>
</cp:coreProperties>
</file>