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8" r:id="rId5"/>
    <p:sldId id="279" r:id="rId6"/>
    <p:sldId id="258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0B3B-7014-CA4B-B550-3FAB7DE1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242981"/>
          </a:xfrm>
        </p:spPr>
        <p:txBody>
          <a:bodyPr/>
          <a:lstStyle/>
          <a:p>
            <a:r>
              <a:rPr lang="en-US" sz="4400" dirty="0">
                <a:solidFill>
                  <a:srgbClr val="191B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CPS109: Computer Science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D340B-5BCC-BE4A-B4C6-E990B4BEB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03</a:t>
            </a:r>
          </a:p>
        </p:txBody>
      </p:sp>
    </p:spTree>
    <p:extLst>
      <p:ext uri="{BB962C8B-B14F-4D97-AF65-F5344CB8AC3E}">
        <p14:creationId xmlns:p14="http://schemas.microsoft.com/office/powerpoint/2010/main" val="278952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706D-EEFC-EC40-97C7-A7ED24D1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7443"/>
            <a:ext cx="9601200" cy="1485900"/>
          </a:xfrm>
        </p:spPr>
        <p:txBody>
          <a:bodyPr/>
          <a:lstStyle/>
          <a:p>
            <a:r>
              <a:rPr lang="en-US" dirty="0"/>
              <a:t>Bisection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3E0E-ECCB-024C-AFE8-4144748C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0871"/>
            <a:ext cx="9849678" cy="4376530"/>
          </a:xfrm>
        </p:spPr>
        <p:txBody>
          <a:bodyPr>
            <a:normAutofit/>
          </a:bodyPr>
          <a:lstStyle/>
          <a:p>
            <a:r>
              <a:rPr lang="en-US" dirty="0"/>
              <a:t>A search method to find the roots of a number (square root,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Bisection </a:t>
            </a:r>
            <a:r>
              <a:rPr lang="en-US" dirty="0"/>
              <a:t>means to divide into 2 equal parts</a:t>
            </a:r>
          </a:p>
          <a:p>
            <a:endParaRPr lang="en-US" dirty="0"/>
          </a:p>
          <a:p>
            <a:r>
              <a:rPr lang="en-US" dirty="0"/>
              <a:t>We start our search between 0 and a number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cs typeface="Consolas" panose="020B0609020204030204" pitchFamily="49" charset="0"/>
              </a:rPr>
              <a:t> (the square root will be in that range)</a:t>
            </a:r>
          </a:p>
          <a:p>
            <a:r>
              <a:rPr lang="en-US" dirty="0">
                <a:cs typeface="Consolas" panose="020B0609020204030204" pitchFamily="49" charset="0"/>
              </a:rPr>
              <a:t>We get the number in the very middle of the range and check</a:t>
            </a:r>
          </a:p>
          <a:p>
            <a:r>
              <a:rPr lang="en-US" dirty="0">
                <a:cs typeface="Consolas" panose="020B0609020204030204" pitchFamily="49" charset="0"/>
              </a:rPr>
              <a:t>If it is not our root, we will know two things: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if it is greater than or less than our root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We can simply do this by squaring the number and checking if it is equal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lvl="1"/>
            <a:r>
              <a:rPr lang="en-US" i="0" dirty="0">
                <a:cs typeface="Consolas" panose="020B0609020204030204" pitchFamily="49" charset="0"/>
              </a:rPr>
              <a:t>which side of this number the real root must be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EA05C6-C106-C540-AC12-7AF52F281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7" b="28555"/>
          <a:stretch/>
        </p:blipFill>
        <p:spPr>
          <a:xfrm>
            <a:off x="2738558" y="5492668"/>
            <a:ext cx="6714883" cy="7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AD50-ACC3-BD49-B938-710D63F8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588824"/>
            <a:ext cx="9601200" cy="5334897"/>
          </a:xfrm>
        </p:spPr>
        <p:txBody>
          <a:bodyPr/>
          <a:lstStyle/>
          <a:p>
            <a:r>
              <a:rPr lang="en-US" dirty="0"/>
              <a:t>Now, we repeat the process until we can find the root, or until we find a number sufficiently close to the root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only ended up looking at 2 numbers out of 16, compared to all 16 numbers in a brute force method</a:t>
            </a:r>
          </a:p>
          <a:p>
            <a:r>
              <a:rPr lang="en-US" dirty="0"/>
              <a:t>Using this method, the worst case for a total of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numbers would always have us looking through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log n </a:t>
            </a:r>
            <a:r>
              <a:rPr lang="en-US" dirty="0"/>
              <a:t>of those numbers, </a:t>
            </a:r>
            <a:r>
              <a:rPr lang="en-US" b="1" i="1" dirty="0"/>
              <a:t>which is really efficient!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0F10FBC-80E3-B246-807A-8FDF9925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57" y="1633322"/>
            <a:ext cx="5323285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F9BA-ACE9-9346-9044-B402DD1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2E44-94F1-7C48-9DF2-032C506A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Iteration!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For loops:</a:t>
            </a:r>
          </a:p>
          <a:p>
            <a:pPr lvl="1"/>
            <a:r>
              <a:rPr lang="en-US" dirty="0"/>
              <a:t>Indexed for loops</a:t>
            </a:r>
          </a:p>
          <a:p>
            <a:pPr lvl="1"/>
            <a:r>
              <a:rPr lang="en-US" dirty="0"/>
              <a:t>Elemental for loops</a:t>
            </a:r>
          </a:p>
        </p:txBody>
      </p:sp>
    </p:spTree>
    <p:extLst>
      <p:ext uri="{BB962C8B-B14F-4D97-AF65-F5344CB8AC3E}">
        <p14:creationId xmlns:p14="http://schemas.microsoft.com/office/powerpoint/2010/main" val="25334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268-1EF0-F440-9F24-30A27B1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30A8-8DB2-CE4D-9D7C-950BFED3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 = 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 = 10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(start &lt; end):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print(start)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start += 1</a:t>
            </a:r>
          </a:p>
        </p:txBody>
      </p:sp>
    </p:spTree>
    <p:extLst>
      <p:ext uri="{BB962C8B-B14F-4D97-AF65-F5344CB8AC3E}">
        <p14:creationId xmlns:p14="http://schemas.microsoft.com/office/powerpoint/2010/main" val="21135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4760-FD98-0841-8B75-780972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(Indexed)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B817-8578-CF42-A139-68A88A4D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range(0, 20, 2):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26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EAF8-F20E-0C47-860C-D12277CE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(Elemental)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6C30-0943-8B44-9CDE-893C7FE4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garage = [‘Toyota’, ‘Honda’, ‘Chevrolet’, ‘Mazda’]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car in garage: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print(car)</a:t>
            </a:r>
          </a:p>
        </p:txBody>
      </p:sp>
    </p:spTree>
    <p:extLst>
      <p:ext uri="{BB962C8B-B14F-4D97-AF65-F5344CB8AC3E}">
        <p14:creationId xmlns:p14="http://schemas.microsoft.com/office/powerpoint/2010/main" val="172208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4097-00DD-4E46-83C4-B5CC1740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C32D-ABF9-7A4E-A723-5729181B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exhaustive enumeration</a:t>
            </a:r>
          </a:p>
          <a:p>
            <a:r>
              <a:rPr lang="en-US" dirty="0"/>
              <a:t>Going through every possible elements</a:t>
            </a:r>
          </a:p>
          <a:p>
            <a:r>
              <a:rPr lang="en-US" dirty="0"/>
              <a:t>The simplest solution (because we are not being selective)</a:t>
            </a:r>
          </a:p>
          <a:p>
            <a:r>
              <a:rPr lang="en-US" dirty="0"/>
              <a:t>The slowest solution</a:t>
            </a:r>
          </a:p>
          <a:p>
            <a:r>
              <a:rPr lang="en-US" dirty="0"/>
              <a:t>Might not be a problem with a small list but what about a list with 100000 elements?</a:t>
            </a:r>
          </a:p>
          <a:p>
            <a:r>
              <a:rPr lang="en-US" dirty="0"/>
              <a:t>Usually we want more efficient solutions</a:t>
            </a:r>
          </a:p>
          <a:p>
            <a:r>
              <a:rPr lang="en-US" dirty="0"/>
              <a:t>You will learn more about computational complexity in later courses</a:t>
            </a:r>
          </a:p>
        </p:txBody>
      </p:sp>
    </p:spTree>
    <p:extLst>
      <p:ext uri="{BB962C8B-B14F-4D97-AF65-F5344CB8AC3E}">
        <p14:creationId xmlns:p14="http://schemas.microsoft.com/office/powerpoint/2010/main" val="41656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83EC-0B94-794A-86E3-D7602FDD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A4FF-2603-BE4E-9076-E45E6B3E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0504"/>
            <a:ext cx="9601200" cy="4959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Index is the relative location of something</a:t>
            </a:r>
          </a:p>
          <a:p>
            <a:r>
              <a:rPr lang="en-US" dirty="0"/>
              <a:t>Can be the location of an element in a list or a character in a string</a:t>
            </a:r>
          </a:p>
          <a:p>
            <a:r>
              <a:rPr lang="en-US" dirty="0"/>
              <a:t>We always start at 0, the last element’s index is the length - 1</a:t>
            </a:r>
          </a:p>
          <a:p>
            <a:r>
              <a:rPr lang="en-US" dirty="0"/>
              <a:t>Can also use negative indexing, starting from -1 (this will be the last element)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 = [‘a’, ‘b’, ‘c’]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my_list[0]		# This will equal ‘a’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my_list[2]		# This will equal ‘c’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my_list[3]		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Index out of range error</a:t>
            </a:r>
            <a:b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my_list[-1]		# This will equal ‘c’</a:t>
            </a:r>
            <a:endParaRPr lang="en-US" i="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my_string = ‘def’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my_string[0]		# This will equal ‘d’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my_string[2]		# This will equal ‘f’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my_string[3]		</a:t>
            </a:r>
            <a: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Index out of range error</a:t>
            </a:r>
            <a:br>
              <a:rPr lang="en-US" i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my_string[-2]		# This will equal ‘e’</a:t>
            </a:r>
            <a:endParaRPr lang="en-US" i="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B110-B7CE-474D-A76F-7DF635A2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21CF-3857-3042-8DA7-70F13E89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9348"/>
            <a:ext cx="10177670" cy="4128052"/>
          </a:xfrm>
        </p:spPr>
        <p:txBody>
          <a:bodyPr/>
          <a:lstStyle/>
          <a:p>
            <a:r>
              <a:rPr lang="en-US" dirty="0"/>
              <a:t>Can extract </a:t>
            </a:r>
            <a:r>
              <a:rPr lang="en-US" dirty="0" err="1"/>
              <a:t>sublists</a:t>
            </a:r>
            <a:r>
              <a:rPr lang="en-US" dirty="0"/>
              <a:t> or substrings using index slicing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 = [‘a’, ‘b’, ‘c’, ‘d’, ‘e’, ‘f’, ‘g’]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# my_list[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i="0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my_list[2:5]		# This will equal [‘c’, ‘d’, ‘e’]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my_list[1:6:2]	# This will equal [‘b’, ‘d’, ‘f’]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my_list[:]		# This will equal to the whole list</a:t>
            </a:r>
            <a:b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my_list[::-1]		# This will equal to the whole list reversed</a:t>
            </a:r>
          </a:p>
          <a:p>
            <a:r>
              <a:rPr lang="en-US" dirty="0">
                <a:cs typeface="Consolas" panose="020B0609020204030204" pitchFamily="49" charset="0"/>
              </a:rPr>
              <a:t>When the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b="1" i="1" dirty="0"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is not provided, it will default to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i="0" dirty="0">
                <a:cs typeface="Consolas" panose="020B0609020204030204" pitchFamily="49" charset="0"/>
              </a:rPr>
              <a:t>When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i="0" dirty="0">
                <a:cs typeface="Consolas" panose="020B0609020204030204" pitchFamily="49" charset="0"/>
              </a:rPr>
              <a:t> is not provided, it will default</a:t>
            </a:r>
            <a:r>
              <a:rPr lang="en-US" dirty="0">
                <a:cs typeface="Consolas" panose="020B0609020204030204" pitchFamily="49" charset="0"/>
              </a:rPr>
              <a:t> to 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(my_list)</a:t>
            </a:r>
          </a:p>
          <a:p>
            <a:r>
              <a:rPr lang="en-US" i="0" dirty="0">
                <a:cs typeface="Consolas" panose="020B0609020204030204" pitchFamily="49" charset="0"/>
              </a:rPr>
              <a:t>When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b="1" i="1" dirty="0">
                <a:cs typeface="Consolas" panose="020B0609020204030204" pitchFamily="49" charset="0"/>
              </a:rPr>
              <a:t> </a:t>
            </a:r>
            <a:r>
              <a:rPr lang="en-US" i="0" dirty="0">
                <a:cs typeface="Consolas" panose="020B0609020204030204" pitchFamily="49" charset="0"/>
              </a:rPr>
              <a:t>is not provided, it will default to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39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5AC0-25FF-B143-98D9-8B4F49D3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E459-15B3-204C-B8D8-E79942B1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numbers in base 2 (the numbers we are used to are base 10)</a:t>
            </a:r>
          </a:p>
          <a:p>
            <a:r>
              <a:rPr lang="en-US" dirty="0"/>
              <a:t>Each digit of a binary number represents powers of 2</a:t>
            </a:r>
          </a:p>
          <a:p>
            <a:r>
              <a:rPr lang="en-US" dirty="0"/>
              <a:t>They consists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s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01101</a:t>
            </a:r>
            <a:r>
              <a:rPr lang="en-US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= 0x2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+ 0x2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+ 1x2</a:t>
            </a:r>
            <a:r>
              <a:rPr lang="en-US" i="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 = 13</a:t>
            </a:r>
            <a:r>
              <a:rPr lang="en-US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Can use the built-in Python function 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bin(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 number&gt;</a:t>
            </a:r>
            <a:r>
              <a:rPr lang="en-US" b="1" i="1" dirty="0">
                <a:latin typeface="Consolas" panose="020B0609020204030204" pitchFamily="49" charset="0"/>
                <a:cs typeface="Consolas" panose="020B0609020204030204" pitchFamily="49" charset="0"/>
              </a:rPr>
              <a:t>)[2:]</a:t>
            </a:r>
            <a:r>
              <a:rPr lang="en-US" dirty="0">
                <a:cs typeface="Consolas" panose="020B0609020204030204" pitchFamily="49" charset="0"/>
              </a:rPr>
              <a:t> to convert an int to its binary representation</a:t>
            </a:r>
          </a:p>
          <a:p>
            <a:r>
              <a:rPr lang="en-US" i="1" dirty="0">
                <a:cs typeface="Consolas" panose="020B0609020204030204" pitchFamily="49" charset="0"/>
              </a:rPr>
              <a:t>Try writing a program that converts binary to decimal!</a:t>
            </a:r>
          </a:p>
        </p:txBody>
      </p:sp>
    </p:spTree>
    <p:extLst>
      <p:ext uri="{BB962C8B-B14F-4D97-AF65-F5344CB8AC3E}">
        <p14:creationId xmlns:p14="http://schemas.microsoft.com/office/powerpoint/2010/main" val="31734272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225</TotalTime>
  <Words>800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Crop</vt:lpstr>
      <vt:lpstr>CPS109: Computer Science I</vt:lpstr>
      <vt:lpstr>Recap of Week 02</vt:lpstr>
      <vt:lpstr>While Loop Example</vt:lpstr>
      <vt:lpstr>For Loop (Indexed) Example</vt:lpstr>
      <vt:lpstr>For Loops (Elemental) Examples</vt:lpstr>
      <vt:lpstr>Brute Force</vt:lpstr>
      <vt:lpstr>Indexing</vt:lpstr>
      <vt:lpstr>Slicing</vt:lpstr>
      <vt:lpstr>Binary Numbers</vt:lpstr>
      <vt:lpstr>Bisection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 I</dc:title>
  <dc:creator>Raiyan Rahman</dc:creator>
  <cp:lastModifiedBy>Raiyan Rahman</cp:lastModifiedBy>
  <cp:revision>21</cp:revision>
  <dcterms:created xsi:type="dcterms:W3CDTF">2021-09-26T21:01:02Z</dcterms:created>
  <dcterms:modified xsi:type="dcterms:W3CDTF">2021-09-27T00:46:44Z</dcterms:modified>
</cp:coreProperties>
</file>