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83" r:id="rId4"/>
    <p:sldId id="284" r:id="rId5"/>
    <p:sldId id="268" r:id="rId6"/>
    <p:sldId id="269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math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0B3B-7014-CA4B-B550-3FAB7DE11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242981"/>
          </a:xfrm>
        </p:spPr>
        <p:txBody>
          <a:bodyPr/>
          <a:lstStyle/>
          <a:p>
            <a:r>
              <a:rPr lang="en-US" sz="4400" dirty="0">
                <a:solidFill>
                  <a:srgbClr val="191B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CPS109: Computer Science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D340B-5BCC-BE4A-B4C6-E990B4BEB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 04</a:t>
            </a:r>
          </a:p>
        </p:txBody>
      </p:sp>
    </p:spTree>
    <p:extLst>
      <p:ext uri="{BB962C8B-B14F-4D97-AF65-F5344CB8AC3E}">
        <p14:creationId xmlns:p14="http://schemas.microsoft.com/office/powerpoint/2010/main" val="278952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F9BA-ACE9-9346-9044-B402DD1D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Week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2E44-94F1-7C48-9DF2-032C506A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my_list[0],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my_string[-2]</a:t>
            </a:r>
            <a:endParaRPr lang="en-US" dirty="0"/>
          </a:p>
          <a:p>
            <a:r>
              <a:rPr lang="en-US" dirty="0"/>
              <a:t>Slicing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my_list[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/>
          </a:p>
          <a:p>
            <a:r>
              <a:rPr lang="en-US" dirty="0"/>
              <a:t>Brute Force/Exhaustive Enumeration</a:t>
            </a:r>
          </a:p>
          <a:p>
            <a:r>
              <a:rPr lang="en-US" dirty="0"/>
              <a:t>Binary Numbers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01101</a:t>
            </a:r>
            <a:r>
              <a:rPr lang="en-US" i="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= 0x2</a:t>
            </a:r>
            <a:r>
              <a:rPr lang="en-US" i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+ 1x2</a:t>
            </a:r>
            <a:r>
              <a:rPr lang="en-US" i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+ 1x2</a:t>
            </a:r>
            <a:r>
              <a:rPr lang="en-US" i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+ 0x2</a:t>
            </a:r>
            <a:r>
              <a:rPr lang="en-US" i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+ 1x2</a:t>
            </a:r>
            <a:r>
              <a:rPr lang="en-US" i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= 13</a:t>
            </a:r>
            <a:r>
              <a:rPr lang="en-US" i="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dirty="0"/>
          </a:p>
          <a:p>
            <a:r>
              <a:rPr lang="en-US" dirty="0"/>
              <a:t>Bisection Search</a:t>
            </a:r>
          </a:p>
        </p:txBody>
      </p:sp>
    </p:spTree>
    <p:extLst>
      <p:ext uri="{BB962C8B-B14F-4D97-AF65-F5344CB8AC3E}">
        <p14:creationId xmlns:p14="http://schemas.microsoft.com/office/powerpoint/2010/main" val="253349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706D-EEFC-EC40-97C7-A7ED24D1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7443"/>
            <a:ext cx="9601200" cy="1485900"/>
          </a:xfrm>
        </p:spPr>
        <p:txBody>
          <a:bodyPr/>
          <a:lstStyle/>
          <a:p>
            <a:r>
              <a:rPr lang="en-US" dirty="0"/>
              <a:t>Bisection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3E0E-ECCB-024C-AFE8-4144748C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0871"/>
            <a:ext cx="9849678" cy="4376530"/>
          </a:xfrm>
        </p:spPr>
        <p:txBody>
          <a:bodyPr>
            <a:normAutofit/>
          </a:bodyPr>
          <a:lstStyle/>
          <a:p>
            <a:r>
              <a:rPr lang="en-US" dirty="0"/>
              <a:t>A search method to find the roots of a number (square root,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Bisection </a:t>
            </a:r>
            <a:r>
              <a:rPr lang="en-US" dirty="0"/>
              <a:t>means to divide into 2 equal parts</a:t>
            </a:r>
          </a:p>
          <a:p>
            <a:endParaRPr lang="en-US" dirty="0"/>
          </a:p>
          <a:p>
            <a:r>
              <a:rPr lang="en-US" dirty="0"/>
              <a:t>We start our search between 0 and a number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cs typeface="Consolas" panose="020B0609020204030204" pitchFamily="49" charset="0"/>
              </a:rPr>
              <a:t> (the square root will be in that range)</a:t>
            </a:r>
          </a:p>
          <a:p>
            <a:r>
              <a:rPr lang="en-US" dirty="0">
                <a:cs typeface="Consolas" panose="020B0609020204030204" pitchFamily="49" charset="0"/>
              </a:rPr>
              <a:t>We get the number in the very middle of the range and check</a:t>
            </a:r>
          </a:p>
          <a:p>
            <a:r>
              <a:rPr lang="en-US" dirty="0">
                <a:cs typeface="Consolas" panose="020B0609020204030204" pitchFamily="49" charset="0"/>
              </a:rPr>
              <a:t>If it is not our root, we will know two things: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if it is greater than or less than our root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We can simply do this by squaring the number and checking if it is equal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lvl="1"/>
            <a:r>
              <a:rPr lang="en-US" i="0" dirty="0">
                <a:cs typeface="Consolas" panose="020B0609020204030204" pitchFamily="49" charset="0"/>
              </a:rPr>
              <a:t>which side of this number the real root must be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9EA05C6-C106-C540-AC12-7AF52F281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77" b="28555"/>
          <a:stretch/>
        </p:blipFill>
        <p:spPr>
          <a:xfrm>
            <a:off x="2738558" y="5492668"/>
            <a:ext cx="6714883" cy="74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4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AD50-ACC3-BD49-B938-710D63F87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588824"/>
            <a:ext cx="9601200" cy="5334897"/>
          </a:xfrm>
        </p:spPr>
        <p:txBody>
          <a:bodyPr/>
          <a:lstStyle/>
          <a:p>
            <a:r>
              <a:rPr lang="en-US" dirty="0"/>
              <a:t>Now, we repeat the process until we can find the root, or until we find a number sufficiently close to the root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only ended up looking at 2 numbers out of 16, compared to all 16 numbers in a brute force method</a:t>
            </a:r>
          </a:p>
          <a:p>
            <a:r>
              <a:rPr lang="en-US" dirty="0"/>
              <a:t>Using this method, the worst case for a total of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numbers would always have us looking through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log n </a:t>
            </a:r>
            <a:r>
              <a:rPr lang="en-US" dirty="0"/>
              <a:t>of those numbers, </a:t>
            </a:r>
            <a:r>
              <a:rPr lang="en-US" b="1" i="1" dirty="0"/>
              <a:t>which is really efficient!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0F10FBC-80E3-B246-807A-8FDF9925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57" y="1633322"/>
            <a:ext cx="5323285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7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4BBE-FB94-BE44-9733-AA2C232D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83FE-29D5-C14A-822B-703AED13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9713"/>
            <a:ext cx="9601200" cy="4187687"/>
          </a:xfrm>
        </p:spPr>
        <p:txBody>
          <a:bodyPr/>
          <a:lstStyle/>
          <a:p>
            <a:r>
              <a:rPr lang="en-US" dirty="0"/>
              <a:t>If we have some lines of code that we want to run again and again</a:t>
            </a:r>
          </a:p>
          <a:p>
            <a:r>
              <a:rPr lang="en-US" dirty="0"/>
              <a:t>Instead of writing that same block of code multiple times, we use functions</a:t>
            </a:r>
          </a:p>
          <a:p>
            <a:r>
              <a:rPr lang="en-US" dirty="0"/>
              <a:t>These are blocks of code that we can call and run whenever needed</a:t>
            </a:r>
          </a:p>
          <a:p>
            <a:r>
              <a:rPr lang="en-US" dirty="0"/>
              <a:t>They take in arguments/parameters as input, performs computation, and then usually returns an output</a:t>
            </a:r>
          </a:p>
          <a:p>
            <a:r>
              <a:rPr lang="en-US" dirty="0"/>
              <a:t>You can think of them as mathematical functions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function(params):</a:t>
            </a:r>
          </a:p>
          <a:p>
            <a:pPr marL="530352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-code-</a:t>
            </a:r>
          </a:p>
          <a:p>
            <a:pPr marL="530352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</a:p>
        </p:txBody>
      </p:sp>
    </p:spTree>
    <p:extLst>
      <p:ext uri="{BB962C8B-B14F-4D97-AF65-F5344CB8AC3E}">
        <p14:creationId xmlns:p14="http://schemas.microsoft.com/office/powerpoint/2010/main" val="89928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2D3D-3965-3D49-997E-4B59DB06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8135-BF44-3C45-84C4-89802343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95939"/>
            <a:ext cx="10475843" cy="358140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def greeting(name):		# the greeting function takes in a name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 ‘Hi, ’ + name	# we are returning a concatenated string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 print(greeting(‘Bob’))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‘Hi, Bob’</a:t>
            </a:r>
          </a:p>
        </p:txBody>
      </p:sp>
    </p:spTree>
    <p:extLst>
      <p:ext uri="{BB962C8B-B14F-4D97-AF65-F5344CB8AC3E}">
        <p14:creationId xmlns:p14="http://schemas.microsoft.com/office/powerpoint/2010/main" val="167752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A527-5B69-0A4F-8642-1AA91B75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5055-90DC-7744-90EE-0BB16CAA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take in arguments but what if none or only some are provided?</a:t>
            </a:r>
          </a:p>
          <a:p>
            <a:r>
              <a:rPr lang="en-US" dirty="0"/>
              <a:t>Can set default values for these parameters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greet(name, msg=‘Good morning!’):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‘Hello ’ + name + ‘, ‘ + msg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greet(‘Bob’)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greet(‘Bob’, ‘How are you?’)</a:t>
            </a:r>
          </a:p>
        </p:txBody>
      </p:sp>
    </p:spTree>
    <p:extLst>
      <p:ext uri="{BB962C8B-B14F-4D97-AF65-F5344CB8AC3E}">
        <p14:creationId xmlns:p14="http://schemas.microsoft.com/office/powerpoint/2010/main" val="105647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0422-D458-EF45-AE26-BBCBBAF5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02CC-BA3B-7349-97A8-C13F6D33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806687"/>
          </a:xfrm>
        </p:spPr>
        <p:txBody>
          <a:bodyPr>
            <a:normAutofit/>
          </a:bodyPr>
          <a:lstStyle/>
          <a:p>
            <a:r>
              <a:rPr lang="en-US" dirty="0"/>
              <a:t>Can import the math library to use different mathematical values and functions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  <a:p>
            <a:pPr lvl="1"/>
            <a:r>
              <a:rPr lang="en-US" i="0" dirty="0" err="1"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			# Contains the value of pi.</a:t>
            </a:r>
          </a:p>
          <a:p>
            <a:pPr lvl="1"/>
            <a:r>
              <a:rPr lang="en-US" i="0" dirty="0" err="1">
                <a:latin typeface="Consolas" panose="020B0609020204030204" pitchFamily="49" charset="0"/>
                <a:cs typeface="Consolas" panose="020B0609020204030204" pitchFamily="49" charset="0"/>
              </a:rPr>
              <a:t>math.e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				# Contains Euler’s number.</a:t>
            </a:r>
          </a:p>
          <a:p>
            <a:pPr lvl="1"/>
            <a:r>
              <a:rPr lang="en-US" i="0" dirty="0" err="1">
                <a:latin typeface="Consolas" panose="020B0609020204030204" pitchFamily="49" charset="0"/>
                <a:cs typeface="Consolas" panose="020B0609020204030204" pitchFamily="49" charset="0"/>
              </a:rPr>
              <a:t>math.inf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			# Denotes infinity.</a:t>
            </a:r>
          </a:p>
          <a:p>
            <a:pPr lvl="1"/>
            <a:r>
              <a:rPr lang="en-US" i="0" dirty="0" err="1"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(x)			# The square root function.</a:t>
            </a:r>
          </a:p>
          <a:p>
            <a:pPr lvl="1"/>
            <a:r>
              <a:rPr lang="en-US" i="0" dirty="0" err="1"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(x), </a:t>
            </a:r>
            <a:r>
              <a:rPr lang="en-US" i="0" dirty="0" err="1"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(y)</a:t>
            </a:r>
            <a:r>
              <a:rPr lang="en-US" i="0" dirty="0"/>
              <a:t>	# Trig functions.</a:t>
            </a:r>
          </a:p>
          <a:p>
            <a:pPr lvl="1"/>
            <a:r>
              <a:rPr lang="en-US" i="0" dirty="0"/>
              <a:t>…and many more can be found at </a:t>
            </a:r>
            <a:r>
              <a:rPr lang="en-US" dirty="0">
                <a:cs typeface="Consolas" panose="020B0609020204030204" pitchFamily="49" charset="0"/>
                <a:hlinkClick r:id="rId2"/>
              </a:rPr>
              <a:t>https://docs.python.org/3/library/math.html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1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7C6B-223E-7048-A3D7-8F9607B3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82F6-77F4-5047-9CA1-69F965B3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product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product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product</a:t>
            </a:r>
          </a:p>
        </p:txBody>
      </p:sp>
    </p:spTree>
    <p:extLst>
      <p:ext uri="{BB962C8B-B14F-4D97-AF65-F5344CB8AC3E}">
        <p14:creationId xmlns:p14="http://schemas.microsoft.com/office/powerpoint/2010/main" val="766207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</TotalTime>
  <Words>576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Consolas</vt:lpstr>
      <vt:lpstr>Franklin Gothic Book</vt:lpstr>
      <vt:lpstr>Crop</vt:lpstr>
      <vt:lpstr>CPS109: Computer Science I</vt:lpstr>
      <vt:lpstr>Recap of Week 03</vt:lpstr>
      <vt:lpstr>Bisection Search</vt:lpstr>
      <vt:lpstr>PowerPoint Presentation</vt:lpstr>
      <vt:lpstr>Functions</vt:lpstr>
      <vt:lpstr>Functions (Example)</vt:lpstr>
      <vt:lpstr>Default Arguments</vt:lpstr>
      <vt:lpstr>Math Library</vt:lpstr>
      <vt:lpstr>Factorial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CPS109: Computer Science I</dc:title>
  <dc:creator>Raiyan Rahman</dc:creator>
  <cp:lastModifiedBy>Raiyan Rahman</cp:lastModifiedBy>
  <cp:revision>9</cp:revision>
  <dcterms:created xsi:type="dcterms:W3CDTF">2021-10-05T05:43:21Z</dcterms:created>
  <dcterms:modified xsi:type="dcterms:W3CDTF">2021-10-05T14:03:48Z</dcterms:modified>
</cp:coreProperties>
</file>