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256" r:id="rId2"/>
    <p:sldId id="291" r:id="rId3"/>
    <p:sldId id="307" r:id="rId4"/>
    <p:sldId id="309" r:id="rId5"/>
    <p:sldId id="320" r:id="rId6"/>
    <p:sldId id="319" r:id="rId7"/>
    <p:sldId id="312" r:id="rId8"/>
    <p:sldId id="313" r:id="rId9"/>
    <p:sldId id="314" r:id="rId10"/>
    <p:sldId id="311" r:id="rId11"/>
    <p:sldId id="315" r:id="rId12"/>
    <p:sldId id="316" r:id="rId13"/>
    <p:sldId id="318" r:id="rId14"/>
    <p:sldId id="321" r:id="rId15"/>
    <p:sldId id="322" r:id="rId16"/>
    <p:sldId id="308" r:id="rId17"/>
    <p:sldId id="324" r:id="rId18"/>
    <p:sldId id="325" r:id="rId19"/>
    <p:sldId id="327" r:id="rId20"/>
    <p:sldId id="329" r:id="rId21"/>
    <p:sldId id="330" r:id="rId22"/>
    <p:sldId id="331" r:id="rId23"/>
    <p:sldId id="332" r:id="rId24"/>
    <p:sldId id="333" r:id="rId25"/>
    <p:sldId id="335" r:id="rId26"/>
    <p:sldId id="337" r:id="rId27"/>
    <p:sldId id="338" r:id="rId28"/>
    <p:sldId id="340" r:id="rId29"/>
    <p:sldId id="342" r:id="rId30"/>
    <p:sldId id="343" r:id="rId31"/>
    <p:sldId id="344" r:id="rId32"/>
    <p:sldId id="346" r:id="rId33"/>
    <p:sldId id="348" r:id="rId34"/>
    <p:sldId id="349" r:id="rId35"/>
    <p:sldId id="350" r:id="rId36"/>
    <p:sldId id="352" r:id="rId37"/>
    <p:sldId id="354" r:id="rId38"/>
    <p:sldId id="355" r:id="rId39"/>
    <p:sldId id="356" r:id="rId40"/>
    <p:sldId id="357" r:id="rId41"/>
    <p:sldId id="359" r:id="rId42"/>
    <p:sldId id="361" r:id="rId43"/>
    <p:sldId id="362" r:id="rId44"/>
    <p:sldId id="363" r:id="rId45"/>
    <p:sldId id="365" r:id="rId46"/>
    <p:sldId id="366" r:id="rId47"/>
    <p:sldId id="368" r:id="rId48"/>
    <p:sldId id="370" r:id="rId49"/>
    <p:sldId id="372" r:id="rId5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siness Agility" id="{B9B51309-D148-4332-87C2-07BE32FBCA3B}">
          <p14:sldIdLst>
            <p14:sldId id="256"/>
            <p14:sldId id="291"/>
            <p14:sldId id="307"/>
            <p14:sldId id="309"/>
            <p14:sldId id="320"/>
            <p14:sldId id="319"/>
            <p14:sldId id="312"/>
            <p14:sldId id="313"/>
            <p14:sldId id="314"/>
            <p14:sldId id="311"/>
            <p14:sldId id="315"/>
            <p14:sldId id="316"/>
            <p14:sldId id="318"/>
            <p14:sldId id="321"/>
            <p14:sldId id="322"/>
            <p14:sldId id="308"/>
            <p14:sldId id="324"/>
            <p14:sldId id="325"/>
            <p14:sldId id="327"/>
            <p14:sldId id="329"/>
            <p14:sldId id="330"/>
            <p14:sldId id="331"/>
            <p14:sldId id="332"/>
            <p14:sldId id="333"/>
            <p14:sldId id="335"/>
            <p14:sldId id="337"/>
            <p14:sldId id="338"/>
            <p14:sldId id="340"/>
            <p14:sldId id="342"/>
            <p14:sldId id="343"/>
            <p14:sldId id="344"/>
            <p14:sldId id="346"/>
            <p14:sldId id="348"/>
            <p14:sldId id="349"/>
            <p14:sldId id="350"/>
            <p14:sldId id="352"/>
            <p14:sldId id="354"/>
            <p14:sldId id="355"/>
            <p14:sldId id="356"/>
            <p14:sldId id="357"/>
            <p14:sldId id="359"/>
            <p14:sldId id="361"/>
            <p14:sldId id="362"/>
            <p14:sldId id="363"/>
            <p14:sldId id="365"/>
            <p14:sldId id="366"/>
            <p14:sldId id="368"/>
            <p14:sldId id="370"/>
            <p14:sldId id="3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38725-DAC9-430C-A003-E21BE543024E}"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pt-BR"/>
        </a:p>
      </dgm:t>
    </dgm:pt>
    <dgm:pt modelId="{68978BC0-653C-45F6-808A-507A3A904BC8}">
      <dgm:prSet phldrT="[Texto]" custT="1"/>
      <dgm:spPr>
        <a:solidFill>
          <a:schemeClr val="accent2"/>
        </a:solidFill>
      </dgm:spPr>
      <dgm:t>
        <a:bodyPr/>
        <a:lstStyle/>
        <a:p>
          <a:r>
            <a:rPr lang="pt-BR" sz="1200" b="1" dirty="0"/>
            <a:t>FRAMEWORKS ÁGEIS </a:t>
          </a:r>
          <a:br>
            <a:rPr lang="pt-BR" sz="1200" b="1" dirty="0"/>
          </a:br>
          <a:r>
            <a:rPr lang="pt-BR" sz="1200" b="1" dirty="0"/>
            <a:t>PARA ALÉM DO TI</a:t>
          </a:r>
          <a:r>
            <a:rPr lang="pt-BR" sz="1700" b="1" dirty="0"/>
            <a:t>: </a:t>
          </a:r>
          <a:endParaRPr lang="pt-BR" sz="1700" dirty="0"/>
        </a:p>
      </dgm:t>
    </dgm:pt>
    <dgm:pt modelId="{5696A44B-10D4-44F6-9192-794ADAB42E40}" type="parTrans" cxnId="{02454564-BDB8-40BA-B41E-9AFE786DD8DD}">
      <dgm:prSet/>
      <dgm:spPr/>
      <dgm:t>
        <a:bodyPr/>
        <a:lstStyle/>
        <a:p>
          <a:endParaRPr lang="pt-BR"/>
        </a:p>
      </dgm:t>
    </dgm:pt>
    <dgm:pt modelId="{BD86A533-8A67-4343-87FE-76D6DD3D5FB4}" type="sibTrans" cxnId="{02454564-BDB8-40BA-B41E-9AFE786DD8DD}">
      <dgm:prSet/>
      <dgm:spPr/>
      <dgm:t>
        <a:bodyPr/>
        <a:lstStyle/>
        <a:p>
          <a:endParaRPr lang="pt-BR"/>
        </a:p>
      </dgm:t>
    </dgm:pt>
    <dgm:pt modelId="{347E9F50-4E09-4BC7-94E9-ADDF433E3243}">
      <dgm:prSet phldrT="[Texto]" custT="1"/>
      <dgm:spPr>
        <a:solidFill>
          <a:schemeClr val="accent2"/>
        </a:solidFill>
      </dgm:spPr>
      <dgm:t>
        <a:bodyPr/>
        <a:lstStyle/>
        <a:p>
          <a:pPr>
            <a:buFont typeface="Courier New" panose="02070309020205020404" pitchFamily="49" charset="0"/>
            <a:buChar char="o"/>
          </a:pPr>
          <a:r>
            <a:rPr lang="pt-BR" sz="1200" dirty="0"/>
            <a:t>Entrega de valor</a:t>
          </a:r>
        </a:p>
      </dgm:t>
    </dgm:pt>
    <dgm:pt modelId="{A2C5AB95-2A1F-44B5-AE4C-BEAADDE1673A}" type="parTrans" cxnId="{2D30A1E9-6370-46A2-93BF-365882E2A0E5}">
      <dgm:prSet/>
      <dgm:spPr>
        <a:ln>
          <a:solidFill>
            <a:schemeClr val="accent2">
              <a:lumMod val="50000"/>
            </a:schemeClr>
          </a:solidFill>
        </a:ln>
      </dgm:spPr>
      <dgm:t>
        <a:bodyPr/>
        <a:lstStyle/>
        <a:p>
          <a:endParaRPr lang="pt-BR"/>
        </a:p>
      </dgm:t>
    </dgm:pt>
    <dgm:pt modelId="{5FB18322-D151-4881-9346-ED294BFD31C6}" type="sibTrans" cxnId="{2D30A1E9-6370-46A2-93BF-365882E2A0E5}">
      <dgm:prSet/>
      <dgm:spPr/>
      <dgm:t>
        <a:bodyPr/>
        <a:lstStyle/>
        <a:p>
          <a:endParaRPr lang="pt-BR"/>
        </a:p>
      </dgm:t>
    </dgm:pt>
    <dgm:pt modelId="{3D04C57E-7CFA-4E3A-B721-D14302F590D1}">
      <dgm:prSet phldrT="[Texto]" custT="1"/>
      <dgm:spPr>
        <a:solidFill>
          <a:schemeClr val="accent2"/>
        </a:solidFill>
      </dgm:spPr>
      <dgm:t>
        <a:bodyPr/>
        <a:lstStyle/>
        <a:p>
          <a:pPr>
            <a:buFont typeface="Courier New" panose="02070309020205020404" pitchFamily="49" charset="0"/>
            <a:buChar char="o"/>
          </a:pPr>
          <a:r>
            <a:rPr lang="pt-BR" sz="1200" dirty="0"/>
            <a:t>Scrum</a:t>
          </a:r>
          <a:r>
            <a:rPr lang="pt-BR" sz="1800" dirty="0"/>
            <a:t> </a:t>
          </a:r>
        </a:p>
      </dgm:t>
    </dgm:pt>
    <dgm:pt modelId="{05E5E539-BC56-4169-BD7E-D93A6CDBED74}" type="parTrans" cxnId="{BC27C72D-0064-4099-A7C9-985E63E8D731}">
      <dgm:prSet/>
      <dgm:spPr>
        <a:ln>
          <a:solidFill>
            <a:schemeClr val="accent2">
              <a:lumMod val="50000"/>
            </a:schemeClr>
          </a:solidFill>
        </a:ln>
      </dgm:spPr>
      <dgm:t>
        <a:bodyPr/>
        <a:lstStyle/>
        <a:p>
          <a:endParaRPr lang="pt-BR"/>
        </a:p>
      </dgm:t>
    </dgm:pt>
    <dgm:pt modelId="{1D82C93D-6650-4743-8110-9CA14CF5D2C7}" type="sibTrans" cxnId="{BC27C72D-0064-4099-A7C9-985E63E8D731}">
      <dgm:prSet/>
      <dgm:spPr/>
      <dgm:t>
        <a:bodyPr/>
        <a:lstStyle/>
        <a:p>
          <a:endParaRPr lang="pt-BR"/>
        </a:p>
      </dgm:t>
    </dgm:pt>
    <dgm:pt modelId="{879C00FE-7D42-48BE-BA8E-33B38FA8C162}">
      <dgm:prSet phldrT="[Texto]" custT="1"/>
      <dgm:spPr>
        <a:solidFill>
          <a:schemeClr val="accent2"/>
        </a:solidFill>
      </dgm:spPr>
      <dgm:t>
        <a:bodyPr/>
        <a:lstStyle/>
        <a:p>
          <a:pPr>
            <a:buFont typeface="Courier New" panose="02070309020205020404" pitchFamily="49" charset="0"/>
            <a:buChar char="o"/>
          </a:pPr>
          <a:r>
            <a:rPr lang="pt-BR" sz="1200" dirty="0"/>
            <a:t>Agilidad</a:t>
          </a:r>
          <a:r>
            <a:rPr lang="pt-BR" sz="1300" dirty="0"/>
            <a:t>e</a:t>
          </a:r>
        </a:p>
      </dgm:t>
    </dgm:pt>
    <dgm:pt modelId="{6F9790C6-BFA0-4E69-AA33-DD15E844A41D}" type="parTrans" cxnId="{2526B460-EF02-4F51-BEE1-21109ED326E2}">
      <dgm:prSet/>
      <dgm:spPr>
        <a:ln>
          <a:solidFill>
            <a:schemeClr val="accent2">
              <a:lumMod val="50000"/>
            </a:schemeClr>
          </a:solidFill>
        </a:ln>
      </dgm:spPr>
      <dgm:t>
        <a:bodyPr/>
        <a:lstStyle/>
        <a:p>
          <a:endParaRPr lang="pt-BR"/>
        </a:p>
      </dgm:t>
    </dgm:pt>
    <dgm:pt modelId="{49D08FF0-7F61-4B6C-976A-F2553AA4E0F7}" type="sibTrans" cxnId="{2526B460-EF02-4F51-BEE1-21109ED326E2}">
      <dgm:prSet/>
      <dgm:spPr/>
      <dgm:t>
        <a:bodyPr/>
        <a:lstStyle/>
        <a:p>
          <a:endParaRPr lang="pt-BR"/>
        </a:p>
      </dgm:t>
    </dgm:pt>
    <dgm:pt modelId="{99152D59-BAB7-4A96-BE73-D937FD5732E0}" type="pres">
      <dgm:prSet presAssocID="{B8338725-DAC9-430C-A003-E21BE543024E}" presName="Name0" presStyleCnt="0">
        <dgm:presLayoutVars>
          <dgm:chMax val="1"/>
          <dgm:chPref val="1"/>
          <dgm:dir/>
          <dgm:animOne val="branch"/>
          <dgm:animLvl val="lvl"/>
        </dgm:presLayoutVars>
      </dgm:prSet>
      <dgm:spPr/>
    </dgm:pt>
    <dgm:pt modelId="{7F490A7E-377B-48D3-A954-A514F81E9F95}" type="pres">
      <dgm:prSet presAssocID="{68978BC0-653C-45F6-808A-507A3A904BC8}" presName="singleCycle" presStyleCnt="0"/>
      <dgm:spPr/>
    </dgm:pt>
    <dgm:pt modelId="{2E1520A6-DC1D-4C06-8A73-B97CC5EC8243}" type="pres">
      <dgm:prSet presAssocID="{68978BC0-653C-45F6-808A-507A3A904BC8}" presName="singleCenter" presStyleLbl="node1" presStyleIdx="0" presStyleCnt="4" custScaleX="172066" custLinFactNeighborX="-1023" custLinFactNeighborY="-7504">
        <dgm:presLayoutVars>
          <dgm:chMax val="7"/>
          <dgm:chPref val="7"/>
        </dgm:presLayoutVars>
      </dgm:prSet>
      <dgm:spPr/>
    </dgm:pt>
    <dgm:pt modelId="{E2589F60-0309-4FB2-9620-AA9FF10C9C84}" type="pres">
      <dgm:prSet presAssocID="{A2C5AB95-2A1F-44B5-AE4C-BEAADDE1673A}" presName="Name56" presStyleLbl="parChTrans1D2" presStyleIdx="0" presStyleCnt="3"/>
      <dgm:spPr/>
    </dgm:pt>
    <dgm:pt modelId="{ECC84FF4-0963-499C-B6A2-A06F131E7326}" type="pres">
      <dgm:prSet presAssocID="{347E9F50-4E09-4BC7-94E9-ADDF433E3243}" presName="text0" presStyleLbl="node1" presStyleIdx="1" presStyleCnt="4" custScaleX="178518">
        <dgm:presLayoutVars>
          <dgm:bulletEnabled val="1"/>
        </dgm:presLayoutVars>
      </dgm:prSet>
      <dgm:spPr/>
    </dgm:pt>
    <dgm:pt modelId="{1F0B35E7-8434-444D-897E-A10E1682A166}" type="pres">
      <dgm:prSet presAssocID="{05E5E539-BC56-4169-BD7E-D93A6CDBED74}" presName="Name56" presStyleLbl="parChTrans1D2" presStyleIdx="1" presStyleCnt="3"/>
      <dgm:spPr/>
    </dgm:pt>
    <dgm:pt modelId="{4E504702-F88D-4F9F-B492-9861D4A19A76}" type="pres">
      <dgm:prSet presAssocID="{3D04C57E-7CFA-4E3A-B721-D14302F590D1}" presName="text0" presStyleLbl="node1" presStyleIdx="2" presStyleCnt="4" custScaleX="181021" custRadScaleRad="99660" custRadScaleInc="-567">
        <dgm:presLayoutVars>
          <dgm:bulletEnabled val="1"/>
        </dgm:presLayoutVars>
      </dgm:prSet>
      <dgm:spPr/>
    </dgm:pt>
    <dgm:pt modelId="{EF912A0B-C603-491C-BFFD-DB57FE587428}" type="pres">
      <dgm:prSet presAssocID="{6F9790C6-BFA0-4E69-AA33-DD15E844A41D}" presName="Name56" presStyleLbl="parChTrans1D2" presStyleIdx="2" presStyleCnt="3"/>
      <dgm:spPr/>
    </dgm:pt>
    <dgm:pt modelId="{8D40D734-BFA9-4A4B-9C02-7DDC20273E79}" type="pres">
      <dgm:prSet presAssocID="{879C00FE-7D42-48BE-BA8E-33B38FA8C162}" presName="text0" presStyleLbl="node1" presStyleIdx="3" presStyleCnt="4" custScaleX="195663" custRadScaleRad="99660" custRadScaleInc="567">
        <dgm:presLayoutVars>
          <dgm:bulletEnabled val="1"/>
        </dgm:presLayoutVars>
      </dgm:prSet>
      <dgm:spPr/>
    </dgm:pt>
  </dgm:ptLst>
  <dgm:cxnLst>
    <dgm:cxn modelId="{C4126A07-6925-4B35-9628-F17B55D2C506}" type="presOf" srcId="{A2C5AB95-2A1F-44B5-AE4C-BEAADDE1673A}" destId="{E2589F60-0309-4FB2-9620-AA9FF10C9C84}" srcOrd="0" destOrd="0" presId="urn:microsoft.com/office/officeart/2008/layout/RadialCluster"/>
    <dgm:cxn modelId="{AF1ACB0A-899E-4BD7-A50D-4FD6EBE343BD}" type="presOf" srcId="{B8338725-DAC9-430C-A003-E21BE543024E}" destId="{99152D59-BAB7-4A96-BE73-D937FD5732E0}" srcOrd="0" destOrd="0" presId="urn:microsoft.com/office/officeart/2008/layout/RadialCluster"/>
    <dgm:cxn modelId="{BC27C72D-0064-4099-A7C9-985E63E8D731}" srcId="{68978BC0-653C-45F6-808A-507A3A904BC8}" destId="{3D04C57E-7CFA-4E3A-B721-D14302F590D1}" srcOrd="1" destOrd="0" parTransId="{05E5E539-BC56-4169-BD7E-D93A6CDBED74}" sibTransId="{1D82C93D-6650-4743-8110-9CA14CF5D2C7}"/>
    <dgm:cxn modelId="{2526B460-EF02-4F51-BEE1-21109ED326E2}" srcId="{68978BC0-653C-45F6-808A-507A3A904BC8}" destId="{879C00FE-7D42-48BE-BA8E-33B38FA8C162}" srcOrd="2" destOrd="0" parTransId="{6F9790C6-BFA0-4E69-AA33-DD15E844A41D}" sibTransId="{49D08FF0-7F61-4B6C-976A-F2553AA4E0F7}"/>
    <dgm:cxn modelId="{02454564-BDB8-40BA-B41E-9AFE786DD8DD}" srcId="{B8338725-DAC9-430C-A003-E21BE543024E}" destId="{68978BC0-653C-45F6-808A-507A3A904BC8}" srcOrd="0" destOrd="0" parTransId="{5696A44B-10D4-44F6-9192-794ADAB42E40}" sibTransId="{BD86A533-8A67-4343-87FE-76D6DD3D5FB4}"/>
    <dgm:cxn modelId="{14AF2468-A2EE-4BD6-9999-3A59A32547E9}" type="presOf" srcId="{6F9790C6-BFA0-4E69-AA33-DD15E844A41D}" destId="{EF912A0B-C603-491C-BFFD-DB57FE587428}" srcOrd="0" destOrd="0" presId="urn:microsoft.com/office/officeart/2008/layout/RadialCluster"/>
    <dgm:cxn modelId="{BC396473-056D-4ED7-B159-5F83D651FD48}" type="presOf" srcId="{68978BC0-653C-45F6-808A-507A3A904BC8}" destId="{2E1520A6-DC1D-4C06-8A73-B97CC5EC8243}" srcOrd="0" destOrd="0" presId="urn:microsoft.com/office/officeart/2008/layout/RadialCluster"/>
    <dgm:cxn modelId="{C4F9A2A7-AEC2-4D65-9C18-226AE7BC9642}" type="presOf" srcId="{347E9F50-4E09-4BC7-94E9-ADDF433E3243}" destId="{ECC84FF4-0963-499C-B6A2-A06F131E7326}" srcOrd="0" destOrd="0" presId="urn:microsoft.com/office/officeart/2008/layout/RadialCluster"/>
    <dgm:cxn modelId="{DF07CBD8-A4B3-4FC8-97D0-C20409EB6E83}" type="presOf" srcId="{3D04C57E-7CFA-4E3A-B721-D14302F590D1}" destId="{4E504702-F88D-4F9F-B492-9861D4A19A76}" srcOrd="0" destOrd="0" presId="urn:microsoft.com/office/officeart/2008/layout/RadialCluster"/>
    <dgm:cxn modelId="{2D30A1E9-6370-46A2-93BF-365882E2A0E5}" srcId="{68978BC0-653C-45F6-808A-507A3A904BC8}" destId="{347E9F50-4E09-4BC7-94E9-ADDF433E3243}" srcOrd="0" destOrd="0" parTransId="{A2C5AB95-2A1F-44B5-AE4C-BEAADDE1673A}" sibTransId="{5FB18322-D151-4881-9346-ED294BFD31C6}"/>
    <dgm:cxn modelId="{FBE4A1EA-687F-4BA4-B325-9916F01C40E8}" type="presOf" srcId="{05E5E539-BC56-4169-BD7E-D93A6CDBED74}" destId="{1F0B35E7-8434-444D-897E-A10E1682A166}" srcOrd="0" destOrd="0" presId="urn:microsoft.com/office/officeart/2008/layout/RadialCluster"/>
    <dgm:cxn modelId="{A80FCAEA-3076-40B1-A618-6601DCA25618}" type="presOf" srcId="{879C00FE-7D42-48BE-BA8E-33B38FA8C162}" destId="{8D40D734-BFA9-4A4B-9C02-7DDC20273E79}" srcOrd="0" destOrd="0" presId="urn:microsoft.com/office/officeart/2008/layout/RadialCluster"/>
    <dgm:cxn modelId="{81D3621A-A6A0-4BAC-A40F-2C6E396ABA21}" type="presParOf" srcId="{99152D59-BAB7-4A96-BE73-D937FD5732E0}" destId="{7F490A7E-377B-48D3-A954-A514F81E9F95}" srcOrd="0" destOrd="0" presId="urn:microsoft.com/office/officeart/2008/layout/RadialCluster"/>
    <dgm:cxn modelId="{DB910F58-5FAA-45E9-812F-CCE3CBD5AA46}" type="presParOf" srcId="{7F490A7E-377B-48D3-A954-A514F81E9F95}" destId="{2E1520A6-DC1D-4C06-8A73-B97CC5EC8243}" srcOrd="0" destOrd="0" presId="urn:microsoft.com/office/officeart/2008/layout/RadialCluster"/>
    <dgm:cxn modelId="{3CEE09CB-65EE-4194-AF11-0A8B38317900}" type="presParOf" srcId="{7F490A7E-377B-48D3-A954-A514F81E9F95}" destId="{E2589F60-0309-4FB2-9620-AA9FF10C9C84}" srcOrd="1" destOrd="0" presId="urn:microsoft.com/office/officeart/2008/layout/RadialCluster"/>
    <dgm:cxn modelId="{149485DA-B632-4D87-97B6-EDAAC97A0DD8}" type="presParOf" srcId="{7F490A7E-377B-48D3-A954-A514F81E9F95}" destId="{ECC84FF4-0963-499C-B6A2-A06F131E7326}" srcOrd="2" destOrd="0" presId="urn:microsoft.com/office/officeart/2008/layout/RadialCluster"/>
    <dgm:cxn modelId="{0FB81E4E-50B0-43F7-BC0B-21BDDA4759A1}" type="presParOf" srcId="{7F490A7E-377B-48D3-A954-A514F81E9F95}" destId="{1F0B35E7-8434-444D-897E-A10E1682A166}" srcOrd="3" destOrd="0" presId="urn:microsoft.com/office/officeart/2008/layout/RadialCluster"/>
    <dgm:cxn modelId="{088BDC87-E2F3-4230-9D71-F74D3BDC2CAD}" type="presParOf" srcId="{7F490A7E-377B-48D3-A954-A514F81E9F95}" destId="{4E504702-F88D-4F9F-B492-9861D4A19A76}" srcOrd="4" destOrd="0" presId="urn:microsoft.com/office/officeart/2008/layout/RadialCluster"/>
    <dgm:cxn modelId="{5373AA4B-67FA-4200-B767-9F3202AEDC0E}" type="presParOf" srcId="{7F490A7E-377B-48D3-A954-A514F81E9F95}" destId="{EF912A0B-C603-491C-BFFD-DB57FE587428}" srcOrd="5" destOrd="0" presId="urn:microsoft.com/office/officeart/2008/layout/RadialCluster"/>
    <dgm:cxn modelId="{6C2EC1B3-BFD2-42B1-B493-21AC877A11BA}" type="presParOf" srcId="{7F490A7E-377B-48D3-A954-A514F81E9F95}" destId="{8D40D734-BFA9-4A4B-9C02-7DDC20273E79}" srcOrd="6" destOrd="0" presId="urn:microsoft.com/office/officeart/2008/layout/RadialCluster"/>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920A0-16F8-4009-AFE2-3F7A9DAFA4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554C6C2D-E517-4462-8E19-42265A629A26}">
      <dgm:prSet phldrT="[Texto]" custT="1"/>
      <dgm:spPr>
        <a:solidFill>
          <a:schemeClr val="accent2"/>
        </a:solidFill>
      </dgm:spPr>
      <dgm:t>
        <a:bodyPr/>
        <a:lstStyle/>
        <a:p>
          <a:pPr algn="ctr"/>
          <a:r>
            <a:rPr lang="pt-BR" sz="1200" b="1" dirty="0"/>
            <a:t>Agilidade</a:t>
          </a:r>
        </a:p>
      </dgm:t>
    </dgm:pt>
    <dgm:pt modelId="{C1E83990-08E3-4D60-9C9A-863E31D8ECB2}" type="parTrans" cxnId="{8BD0BB0D-2A15-4311-BE48-97555E9ED339}">
      <dgm:prSet/>
      <dgm:spPr/>
      <dgm:t>
        <a:bodyPr/>
        <a:lstStyle/>
        <a:p>
          <a:endParaRPr lang="pt-BR"/>
        </a:p>
      </dgm:t>
    </dgm:pt>
    <dgm:pt modelId="{DE3A59FA-1FDE-481A-A7CE-6771F253F1D4}" type="sibTrans" cxnId="{8BD0BB0D-2A15-4311-BE48-97555E9ED339}">
      <dgm:prSet/>
      <dgm:spPr/>
      <dgm:t>
        <a:bodyPr/>
        <a:lstStyle/>
        <a:p>
          <a:endParaRPr lang="pt-BR"/>
        </a:p>
      </dgm:t>
    </dgm:pt>
    <dgm:pt modelId="{847316E8-30ED-4A31-9F8D-010F340EE581}">
      <dgm:prSet phldrT="[Texto]" custT="1"/>
      <dgm:spPr/>
      <dgm:t>
        <a:bodyPr/>
        <a:lstStyle/>
        <a:p>
          <a:r>
            <a:rPr lang="pt-BR" sz="1200" dirty="0"/>
            <a:t>É </a:t>
          </a:r>
          <a:r>
            <a:rPr lang="pt-BR" sz="1200" b="1" dirty="0">
              <a:solidFill>
                <a:schemeClr val="accent2"/>
              </a:solidFill>
            </a:rPr>
            <a:t>entregar valor </a:t>
          </a:r>
          <a:r>
            <a:rPr lang="pt-BR" sz="1200" dirty="0"/>
            <a:t>continuamente, antecipando as mudanças sempre que possível e ter boa adaptação à elas, à medida que surgirem, </a:t>
          </a:r>
          <a:r>
            <a:rPr lang="pt-BR" sz="1200" b="1" dirty="0">
              <a:solidFill>
                <a:schemeClr val="accent2"/>
              </a:solidFill>
            </a:rPr>
            <a:t>reduzindo os custos de mudanças e incertezas</a:t>
          </a:r>
          <a:r>
            <a:rPr lang="pt-BR" sz="1200" dirty="0"/>
            <a:t>. </a:t>
          </a:r>
        </a:p>
      </dgm:t>
    </dgm:pt>
    <dgm:pt modelId="{5A65DEB1-B597-40A3-89F6-449C19D4A56F}" type="parTrans" cxnId="{859B43D3-237F-4D91-B3F1-CF73BC26042B}">
      <dgm:prSet/>
      <dgm:spPr/>
      <dgm:t>
        <a:bodyPr/>
        <a:lstStyle/>
        <a:p>
          <a:endParaRPr lang="pt-BR"/>
        </a:p>
      </dgm:t>
    </dgm:pt>
    <dgm:pt modelId="{7BBE9C5B-7593-4C35-B3A1-A2EB16EF3F2C}" type="sibTrans" cxnId="{859B43D3-237F-4D91-B3F1-CF73BC26042B}">
      <dgm:prSet/>
      <dgm:spPr/>
      <dgm:t>
        <a:bodyPr/>
        <a:lstStyle/>
        <a:p>
          <a:endParaRPr lang="pt-BR"/>
        </a:p>
      </dgm:t>
    </dgm:pt>
    <dgm:pt modelId="{2AD653E0-959D-4380-BA38-02664CF27590}" type="pres">
      <dgm:prSet presAssocID="{A85920A0-16F8-4009-AFE2-3F7A9DAFA471}" presName="linear" presStyleCnt="0">
        <dgm:presLayoutVars>
          <dgm:animLvl val="lvl"/>
          <dgm:resizeHandles val="exact"/>
        </dgm:presLayoutVars>
      </dgm:prSet>
      <dgm:spPr/>
    </dgm:pt>
    <dgm:pt modelId="{5D1237D4-D337-47DB-A9FC-9C9E80FE0471}" type="pres">
      <dgm:prSet presAssocID="{554C6C2D-E517-4462-8E19-42265A629A26}" presName="parentText" presStyleLbl="node1" presStyleIdx="0" presStyleCnt="1" custScaleX="70875" custScaleY="51052" custLinFactNeighborX="-1402" custLinFactNeighborY="-38166">
        <dgm:presLayoutVars>
          <dgm:chMax val="0"/>
          <dgm:bulletEnabled val="1"/>
        </dgm:presLayoutVars>
      </dgm:prSet>
      <dgm:spPr/>
    </dgm:pt>
    <dgm:pt modelId="{A9DCDC4A-2209-44E5-82EB-ECC31151DFE8}" type="pres">
      <dgm:prSet presAssocID="{554C6C2D-E517-4462-8E19-42265A629A26}" presName="childText" presStyleLbl="revTx" presStyleIdx="0" presStyleCnt="1">
        <dgm:presLayoutVars>
          <dgm:bulletEnabled val="1"/>
        </dgm:presLayoutVars>
      </dgm:prSet>
      <dgm:spPr/>
    </dgm:pt>
  </dgm:ptLst>
  <dgm:cxnLst>
    <dgm:cxn modelId="{8BD0BB0D-2A15-4311-BE48-97555E9ED339}" srcId="{A85920A0-16F8-4009-AFE2-3F7A9DAFA471}" destId="{554C6C2D-E517-4462-8E19-42265A629A26}" srcOrd="0" destOrd="0" parTransId="{C1E83990-08E3-4D60-9C9A-863E31D8ECB2}" sibTransId="{DE3A59FA-1FDE-481A-A7CE-6771F253F1D4}"/>
    <dgm:cxn modelId="{F5EEEB2C-D6E9-45F9-8405-0957D8FB315C}" type="presOf" srcId="{A85920A0-16F8-4009-AFE2-3F7A9DAFA471}" destId="{2AD653E0-959D-4380-BA38-02664CF27590}" srcOrd="0" destOrd="0" presId="urn:microsoft.com/office/officeart/2005/8/layout/vList2"/>
    <dgm:cxn modelId="{A87A7330-2214-4583-9596-F3938F08ACB9}" type="presOf" srcId="{847316E8-30ED-4A31-9F8D-010F340EE581}" destId="{A9DCDC4A-2209-44E5-82EB-ECC31151DFE8}" srcOrd="0" destOrd="0" presId="urn:microsoft.com/office/officeart/2005/8/layout/vList2"/>
    <dgm:cxn modelId="{5B3B1CC0-86DE-436B-B9CB-89349F3FCFDA}" type="presOf" srcId="{554C6C2D-E517-4462-8E19-42265A629A26}" destId="{5D1237D4-D337-47DB-A9FC-9C9E80FE0471}" srcOrd="0" destOrd="0" presId="urn:microsoft.com/office/officeart/2005/8/layout/vList2"/>
    <dgm:cxn modelId="{859B43D3-237F-4D91-B3F1-CF73BC26042B}" srcId="{554C6C2D-E517-4462-8E19-42265A629A26}" destId="{847316E8-30ED-4A31-9F8D-010F340EE581}" srcOrd="0" destOrd="0" parTransId="{5A65DEB1-B597-40A3-89F6-449C19D4A56F}" sibTransId="{7BBE9C5B-7593-4C35-B3A1-A2EB16EF3F2C}"/>
    <dgm:cxn modelId="{CEE2B718-198A-4DA5-A500-378878B97594}" type="presParOf" srcId="{2AD653E0-959D-4380-BA38-02664CF27590}" destId="{5D1237D4-D337-47DB-A9FC-9C9E80FE0471}" srcOrd="0" destOrd="0" presId="urn:microsoft.com/office/officeart/2005/8/layout/vList2"/>
    <dgm:cxn modelId="{1ED9BFBA-F660-44CD-8ADA-385A5BF9E3AA}" type="presParOf" srcId="{2AD653E0-959D-4380-BA38-02664CF27590}" destId="{A9DCDC4A-2209-44E5-82EB-ECC31151DFE8}"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13C1B6-12DA-4E77-92D2-4674658A3EA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pt-BR"/>
        </a:p>
      </dgm:t>
    </dgm:pt>
    <dgm:pt modelId="{FB36B0D9-D35E-423E-BD48-67773767B076}">
      <dgm:prSet phldrT="[Texto]"/>
      <dgm:spPr>
        <a:solidFill>
          <a:schemeClr val="accent2"/>
        </a:solidFill>
      </dgm:spPr>
      <dgm:t>
        <a:bodyPr/>
        <a:lstStyle/>
        <a:p>
          <a:r>
            <a:rPr lang="pt-BR" dirty="0"/>
            <a:t>Planning</a:t>
          </a:r>
        </a:p>
      </dgm:t>
    </dgm:pt>
    <dgm:pt modelId="{E93B6113-D029-4199-84F0-84C38617E7F4}" type="parTrans" cxnId="{A09B6A25-9E38-46BF-992E-5074844E34EE}">
      <dgm:prSet/>
      <dgm:spPr/>
      <dgm:t>
        <a:bodyPr/>
        <a:lstStyle/>
        <a:p>
          <a:endParaRPr lang="pt-BR"/>
        </a:p>
      </dgm:t>
    </dgm:pt>
    <dgm:pt modelId="{5D4B0E54-2E4D-4935-A168-DD9EB1809243}" type="sibTrans" cxnId="{A09B6A25-9E38-46BF-992E-5074844E34EE}">
      <dgm:prSet/>
      <dgm:spPr/>
      <dgm:t>
        <a:bodyPr/>
        <a:lstStyle/>
        <a:p>
          <a:endParaRPr lang="pt-BR"/>
        </a:p>
      </dgm:t>
    </dgm:pt>
    <dgm:pt modelId="{74544259-B1B7-47E2-B353-730B719B8374}">
      <dgm:prSet phldrT="[Texto]"/>
      <dgm:spPr/>
      <dgm:t>
        <a:bodyPr/>
        <a:lstStyle/>
        <a:p>
          <a:r>
            <a:rPr lang="pt-BR" dirty="0"/>
            <a:t>Entregas de valor constante</a:t>
          </a:r>
        </a:p>
      </dgm:t>
    </dgm:pt>
    <dgm:pt modelId="{47A9DDCE-4DE4-46D0-94EF-56AA07ABF9E8}" type="parTrans" cxnId="{8D910BE4-249A-4516-99C5-0D2E4376984B}">
      <dgm:prSet/>
      <dgm:spPr/>
      <dgm:t>
        <a:bodyPr/>
        <a:lstStyle/>
        <a:p>
          <a:endParaRPr lang="pt-BR"/>
        </a:p>
      </dgm:t>
    </dgm:pt>
    <dgm:pt modelId="{307B85CE-5F39-46A7-844C-3E3101CDF469}" type="sibTrans" cxnId="{8D910BE4-249A-4516-99C5-0D2E4376984B}">
      <dgm:prSet/>
      <dgm:spPr/>
      <dgm:t>
        <a:bodyPr/>
        <a:lstStyle/>
        <a:p>
          <a:endParaRPr lang="pt-BR"/>
        </a:p>
      </dgm:t>
    </dgm:pt>
    <dgm:pt modelId="{99CE4595-17E3-491E-9625-C4BC860C1092}">
      <dgm:prSet phldrT="[Texto]"/>
      <dgm:spPr/>
      <dgm:t>
        <a:bodyPr/>
        <a:lstStyle/>
        <a:p>
          <a:r>
            <a:rPr lang="pt-BR" dirty="0"/>
            <a:t>Equipe Multidisciplinar</a:t>
          </a:r>
        </a:p>
      </dgm:t>
    </dgm:pt>
    <dgm:pt modelId="{84E01259-8FE7-4D42-8A2C-5EF081CEE176}" type="parTrans" cxnId="{3A6B113B-359D-4F2D-9BE2-FA30D69C6A23}">
      <dgm:prSet/>
      <dgm:spPr/>
      <dgm:t>
        <a:bodyPr/>
        <a:lstStyle/>
        <a:p>
          <a:endParaRPr lang="pt-BR"/>
        </a:p>
      </dgm:t>
    </dgm:pt>
    <dgm:pt modelId="{5139CF76-C7C7-4773-84A5-B02856962EA5}" type="sibTrans" cxnId="{3A6B113B-359D-4F2D-9BE2-FA30D69C6A23}">
      <dgm:prSet/>
      <dgm:spPr/>
      <dgm:t>
        <a:bodyPr/>
        <a:lstStyle/>
        <a:p>
          <a:endParaRPr lang="pt-BR"/>
        </a:p>
      </dgm:t>
    </dgm:pt>
    <dgm:pt modelId="{39885E49-F7E1-4E78-84AC-A153A1AE4A04}">
      <dgm:prSet phldrT="[Texto]"/>
      <dgm:spPr>
        <a:solidFill>
          <a:schemeClr val="accent2"/>
        </a:solidFill>
      </dgm:spPr>
      <dgm:t>
        <a:bodyPr/>
        <a:lstStyle/>
        <a:p>
          <a:r>
            <a:rPr lang="pt-BR" dirty="0"/>
            <a:t>Review</a:t>
          </a:r>
        </a:p>
      </dgm:t>
    </dgm:pt>
    <dgm:pt modelId="{0BB97933-A3BC-437C-BA9C-01B199EB0D1A}" type="parTrans" cxnId="{C02EBBBD-3357-4FEE-AA44-89640D5648DA}">
      <dgm:prSet/>
      <dgm:spPr/>
      <dgm:t>
        <a:bodyPr/>
        <a:lstStyle/>
        <a:p>
          <a:endParaRPr lang="pt-BR"/>
        </a:p>
      </dgm:t>
    </dgm:pt>
    <dgm:pt modelId="{7A4DBC05-B92E-4775-8A83-45C6747EEF30}" type="sibTrans" cxnId="{C02EBBBD-3357-4FEE-AA44-89640D5648DA}">
      <dgm:prSet/>
      <dgm:spPr/>
      <dgm:t>
        <a:bodyPr/>
        <a:lstStyle/>
        <a:p>
          <a:endParaRPr lang="pt-BR"/>
        </a:p>
      </dgm:t>
    </dgm:pt>
    <dgm:pt modelId="{173E76F2-0D50-4414-9D71-93D1B033319E}">
      <dgm:prSet phldrT="[Texto]"/>
      <dgm:spPr/>
      <dgm:t>
        <a:bodyPr/>
        <a:lstStyle/>
        <a:p>
          <a:r>
            <a:rPr lang="pt-BR" dirty="0"/>
            <a:t>Cerimônias</a:t>
          </a:r>
        </a:p>
      </dgm:t>
    </dgm:pt>
    <dgm:pt modelId="{90AA438B-52B0-4C14-989B-E70E95B448C7}" type="parTrans" cxnId="{4DEADAA4-66BB-4AF3-BBEE-F1AA198D4578}">
      <dgm:prSet/>
      <dgm:spPr/>
      <dgm:t>
        <a:bodyPr/>
        <a:lstStyle/>
        <a:p>
          <a:endParaRPr lang="pt-BR"/>
        </a:p>
      </dgm:t>
    </dgm:pt>
    <dgm:pt modelId="{C26D8217-F939-42CC-A3B0-8C247E29B97C}" type="sibTrans" cxnId="{4DEADAA4-66BB-4AF3-BBEE-F1AA198D4578}">
      <dgm:prSet/>
      <dgm:spPr/>
      <dgm:t>
        <a:bodyPr/>
        <a:lstStyle/>
        <a:p>
          <a:endParaRPr lang="pt-BR"/>
        </a:p>
      </dgm:t>
    </dgm:pt>
    <dgm:pt modelId="{CBAB6FA2-93B0-45F6-BDD1-F8521318D423}">
      <dgm:prSet phldrT="[Texto]"/>
      <dgm:spPr/>
      <dgm:t>
        <a:bodyPr/>
        <a:lstStyle/>
        <a:p>
          <a:endParaRPr lang="pt-BR" dirty="0"/>
        </a:p>
      </dgm:t>
    </dgm:pt>
    <dgm:pt modelId="{92A172F1-792A-48E9-9DF2-D56060A20110}" type="parTrans" cxnId="{B24EA5AD-90B6-45E2-9DBA-B0B3531C3512}">
      <dgm:prSet/>
      <dgm:spPr/>
      <dgm:t>
        <a:bodyPr/>
        <a:lstStyle/>
        <a:p>
          <a:endParaRPr lang="pt-BR"/>
        </a:p>
      </dgm:t>
    </dgm:pt>
    <dgm:pt modelId="{EC9A0692-7DD6-4983-AB7A-E3B652FC3244}" type="sibTrans" cxnId="{B24EA5AD-90B6-45E2-9DBA-B0B3531C3512}">
      <dgm:prSet/>
      <dgm:spPr/>
      <dgm:t>
        <a:bodyPr/>
        <a:lstStyle/>
        <a:p>
          <a:endParaRPr lang="pt-BR"/>
        </a:p>
      </dgm:t>
    </dgm:pt>
    <dgm:pt modelId="{2173F2B1-44FC-474D-A486-3253B8780316}">
      <dgm:prSet phldrT="[Texto]"/>
      <dgm:spPr/>
      <dgm:t>
        <a:bodyPr/>
        <a:lstStyle/>
        <a:p>
          <a:r>
            <a:rPr lang="pt-BR" dirty="0"/>
            <a:t> Contextos complexos </a:t>
          </a:r>
        </a:p>
      </dgm:t>
    </dgm:pt>
    <dgm:pt modelId="{8604334D-DF67-4394-854B-235DAB23EE0A}" type="parTrans" cxnId="{D024EE2C-775C-4051-B069-D3B2FC7DEACF}">
      <dgm:prSet/>
      <dgm:spPr/>
      <dgm:t>
        <a:bodyPr/>
        <a:lstStyle/>
        <a:p>
          <a:endParaRPr lang="pt-BR"/>
        </a:p>
      </dgm:t>
    </dgm:pt>
    <dgm:pt modelId="{01D59D32-DB81-4C2D-9C79-D1361941948B}" type="sibTrans" cxnId="{D024EE2C-775C-4051-B069-D3B2FC7DEACF}">
      <dgm:prSet/>
      <dgm:spPr/>
      <dgm:t>
        <a:bodyPr/>
        <a:lstStyle/>
        <a:p>
          <a:endParaRPr lang="pt-BR"/>
        </a:p>
      </dgm:t>
    </dgm:pt>
    <dgm:pt modelId="{FBC1968A-FBDB-4714-A773-731FC936D837}">
      <dgm:prSet phldrT="[Texto]"/>
      <dgm:spPr/>
      <dgm:t>
        <a:bodyPr/>
        <a:lstStyle/>
        <a:p>
          <a:r>
            <a:rPr lang="pt-BR" dirty="0"/>
            <a:t>  Auto-organização</a:t>
          </a:r>
        </a:p>
      </dgm:t>
    </dgm:pt>
    <dgm:pt modelId="{E4B7C29A-DB52-47E7-AF4F-242DD6962150}" type="parTrans" cxnId="{AE7D5D64-4C05-4E76-AE10-8CF8E6A68645}">
      <dgm:prSet/>
      <dgm:spPr/>
      <dgm:t>
        <a:bodyPr/>
        <a:lstStyle/>
        <a:p>
          <a:endParaRPr lang="pt-BR"/>
        </a:p>
      </dgm:t>
    </dgm:pt>
    <dgm:pt modelId="{B981091F-715F-4E63-BC2E-3FDF0292DA0C}" type="sibTrans" cxnId="{AE7D5D64-4C05-4E76-AE10-8CF8E6A68645}">
      <dgm:prSet/>
      <dgm:spPr/>
      <dgm:t>
        <a:bodyPr/>
        <a:lstStyle/>
        <a:p>
          <a:endParaRPr lang="pt-BR"/>
        </a:p>
      </dgm:t>
    </dgm:pt>
    <dgm:pt modelId="{D0CE8DE9-4C32-43E1-B9EF-E7774A476531}">
      <dgm:prSet phldrT="[Texto]"/>
      <dgm:spPr/>
      <dgm:t>
        <a:bodyPr/>
        <a:lstStyle/>
        <a:p>
          <a:r>
            <a:rPr lang="pt-BR" dirty="0"/>
            <a:t>Papéis</a:t>
          </a:r>
        </a:p>
      </dgm:t>
    </dgm:pt>
    <dgm:pt modelId="{8696DB20-8C03-4310-9C5A-C79DE102FC41}" type="parTrans" cxnId="{CD465473-3F28-46D5-9606-A294530E6287}">
      <dgm:prSet/>
      <dgm:spPr/>
      <dgm:t>
        <a:bodyPr/>
        <a:lstStyle/>
        <a:p>
          <a:endParaRPr lang="pt-BR"/>
        </a:p>
      </dgm:t>
    </dgm:pt>
    <dgm:pt modelId="{334F9AF7-CF04-46D1-99F0-D144257EE4C6}" type="sibTrans" cxnId="{CD465473-3F28-46D5-9606-A294530E6287}">
      <dgm:prSet/>
      <dgm:spPr/>
      <dgm:t>
        <a:bodyPr/>
        <a:lstStyle/>
        <a:p>
          <a:endParaRPr lang="pt-BR"/>
        </a:p>
      </dgm:t>
    </dgm:pt>
    <dgm:pt modelId="{15B03390-573C-4A7B-8574-A65E9399B7C6}">
      <dgm:prSet phldrT="[Texto]"/>
      <dgm:spPr>
        <a:solidFill>
          <a:schemeClr val="accent2"/>
        </a:solidFill>
      </dgm:spPr>
      <dgm:t>
        <a:bodyPr/>
        <a:lstStyle/>
        <a:p>
          <a:r>
            <a:rPr lang="pt-BR" dirty="0" err="1"/>
            <a:t>Process</a:t>
          </a:r>
          <a:endParaRPr lang="pt-BR" dirty="0"/>
        </a:p>
      </dgm:t>
    </dgm:pt>
    <dgm:pt modelId="{9EA5331E-EA8C-4117-8247-F4DD33B01BCB}" type="sibTrans" cxnId="{342408C6-8982-460F-BBD1-F2010B265BA4}">
      <dgm:prSet/>
      <dgm:spPr/>
      <dgm:t>
        <a:bodyPr/>
        <a:lstStyle/>
        <a:p>
          <a:endParaRPr lang="pt-BR"/>
        </a:p>
      </dgm:t>
    </dgm:pt>
    <dgm:pt modelId="{25939DFB-9E36-4E94-A129-326EB3F8220D}" type="parTrans" cxnId="{342408C6-8982-460F-BBD1-F2010B265BA4}">
      <dgm:prSet/>
      <dgm:spPr/>
      <dgm:t>
        <a:bodyPr/>
        <a:lstStyle/>
        <a:p>
          <a:endParaRPr lang="pt-BR"/>
        </a:p>
      </dgm:t>
    </dgm:pt>
    <dgm:pt modelId="{9955654C-01F0-411F-AA3F-0EE641BAF8F8}" type="pres">
      <dgm:prSet presAssocID="{5613C1B6-12DA-4E77-92D2-4674658A3EA1}" presName="rootnode" presStyleCnt="0">
        <dgm:presLayoutVars>
          <dgm:chMax/>
          <dgm:chPref/>
          <dgm:dir/>
          <dgm:animLvl val="lvl"/>
        </dgm:presLayoutVars>
      </dgm:prSet>
      <dgm:spPr/>
    </dgm:pt>
    <dgm:pt modelId="{A684625D-6702-4F28-BD0A-C7009A0C18BB}" type="pres">
      <dgm:prSet presAssocID="{FB36B0D9-D35E-423E-BD48-67773767B076}" presName="composite" presStyleCnt="0"/>
      <dgm:spPr/>
    </dgm:pt>
    <dgm:pt modelId="{DD433626-6811-4B1B-ADE5-D9B2C0300CA1}" type="pres">
      <dgm:prSet presAssocID="{FB36B0D9-D35E-423E-BD48-67773767B076}" presName="bentUpArrow1" presStyleLbl="alignImgPlace1" presStyleIdx="0" presStyleCnt="2"/>
      <dgm:spPr>
        <a:solidFill>
          <a:schemeClr val="accent2">
            <a:lumMod val="40000"/>
            <a:lumOff val="60000"/>
          </a:schemeClr>
        </a:solidFill>
      </dgm:spPr>
    </dgm:pt>
    <dgm:pt modelId="{47610F14-E8A4-4BCB-8113-903D696E552A}" type="pres">
      <dgm:prSet presAssocID="{FB36B0D9-D35E-423E-BD48-67773767B076}" presName="ParentText" presStyleLbl="node1" presStyleIdx="0" presStyleCnt="3">
        <dgm:presLayoutVars>
          <dgm:chMax val="1"/>
          <dgm:chPref val="1"/>
          <dgm:bulletEnabled val="1"/>
        </dgm:presLayoutVars>
      </dgm:prSet>
      <dgm:spPr/>
    </dgm:pt>
    <dgm:pt modelId="{9285EC29-1BF1-484D-9E97-9B285F6F4792}" type="pres">
      <dgm:prSet presAssocID="{FB36B0D9-D35E-423E-BD48-67773767B076}" presName="ChildText" presStyleLbl="revTx" presStyleIdx="0" presStyleCnt="3" custScaleX="437973" custLinFactX="92794" custLinFactNeighborX="100000" custLinFactNeighborY="-1758">
        <dgm:presLayoutVars>
          <dgm:chMax val="0"/>
          <dgm:chPref val="0"/>
          <dgm:bulletEnabled val="1"/>
        </dgm:presLayoutVars>
      </dgm:prSet>
      <dgm:spPr/>
    </dgm:pt>
    <dgm:pt modelId="{3FA86F7B-DF6C-4434-B1A8-0808F0251533}" type="pres">
      <dgm:prSet presAssocID="{5D4B0E54-2E4D-4935-A168-DD9EB1809243}" presName="sibTrans" presStyleCnt="0"/>
      <dgm:spPr/>
    </dgm:pt>
    <dgm:pt modelId="{62521A41-D2EF-4C7D-87C0-6F7DC27A5AE7}" type="pres">
      <dgm:prSet presAssocID="{15B03390-573C-4A7B-8574-A65E9399B7C6}" presName="composite" presStyleCnt="0"/>
      <dgm:spPr/>
    </dgm:pt>
    <dgm:pt modelId="{602A9A9C-83B0-4D4D-AEE3-F4806A0427FE}" type="pres">
      <dgm:prSet presAssocID="{15B03390-573C-4A7B-8574-A65E9399B7C6}" presName="bentUpArrow1" presStyleLbl="alignImgPlace1" presStyleIdx="1" presStyleCnt="2"/>
      <dgm:spPr>
        <a:solidFill>
          <a:schemeClr val="accent2">
            <a:lumMod val="40000"/>
            <a:lumOff val="60000"/>
          </a:schemeClr>
        </a:solidFill>
      </dgm:spPr>
    </dgm:pt>
    <dgm:pt modelId="{10B1C0E3-D06E-4860-B519-E7622C85CB8D}" type="pres">
      <dgm:prSet presAssocID="{15B03390-573C-4A7B-8574-A65E9399B7C6}" presName="ParentText" presStyleLbl="node1" presStyleIdx="1" presStyleCnt="3">
        <dgm:presLayoutVars>
          <dgm:chMax val="1"/>
          <dgm:chPref val="1"/>
          <dgm:bulletEnabled val="1"/>
        </dgm:presLayoutVars>
      </dgm:prSet>
      <dgm:spPr/>
    </dgm:pt>
    <dgm:pt modelId="{42A890EB-BAFE-456B-ADA2-36DA99A41130}" type="pres">
      <dgm:prSet presAssocID="{15B03390-573C-4A7B-8574-A65E9399B7C6}" presName="ChildText" presStyleLbl="revTx" presStyleIdx="1" presStyleCnt="3" custScaleX="214269" custScaleY="114367" custLinFactNeighborX="77735" custLinFactNeighborY="-2202">
        <dgm:presLayoutVars>
          <dgm:chMax val="0"/>
          <dgm:chPref val="0"/>
          <dgm:bulletEnabled val="1"/>
        </dgm:presLayoutVars>
      </dgm:prSet>
      <dgm:spPr/>
    </dgm:pt>
    <dgm:pt modelId="{085E80D4-BCEF-4763-8BB0-0033B7E55533}" type="pres">
      <dgm:prSet presAssocID="{9EA5331E-EA8C-4117-8247-F4DD33B01BCB}" presName="sibTrans" presStyleCnt="0"/>
      <dgm:spPr/>
    </dgm:pt>
    <dgm:pt modelId="{1AD2B8FB-D32E-4695-9456-3FD3D2B43E1A}" type="pres">
      <dgm:prSet presAssocID="{39885E49-F7E1-4E78-84AC-A153A1AE4A04}" presName="composite" presStyleCnt="0"/>
      <dgm:spPr/>
    </dgm:pt>
    <dgm:pt modelId="{3D346A60-6DD6-44E4-A341-070E69EFF5C2}" type="pres">
      <dgm:prSet presAssocID="{39885E49-F7E1-4E78-84AC-A153A1AE4A04}" presName="ParentText" presStyleLbl="node1" presStyleIdx="2" presStyleCnt="3">
        <dgm:presLayoutVars>
          <dgm:chMax val="1"/>
          <dgm:chPref val="1"/>
          <dgm:bulletEnabled val="1"/>
        </dgm:presLayoutVars>
      </dgm:prSet>
      <dgm:spPr/>
    </dgm:pt>
    <dgm:pt modelId="{232763AD-6B37-46DA-BDD3-7C2C9BF66697}" type="pres">
      <dgm:prSet presAssocID="{39885E49-F7E1-4E78-84AC-A153A1AE4A04}" presName="FinalChildText" presStyleLbl="revTx" presStyleIdx="2" presStyleCnt="3">
        <dgm:presLayoutVars>
          <dgm:chMax val="0"/>
          <dgm:chPref val="0"/>
          <dgm:bulletEnabled val="1"/>
        </dgm:presLayoutVars>
      </dgm:prSet>
      <dgm:spPr/>
    </dgm:pt>
  </dgm:ptLst>
  <dgm:cxnLst>
    <dgm:cxn modelId="{A09B6A25-9E38-46BF-992E-5074844E34EE}" srcId="{5613C1B6-12DA-4E77-92D2-4674658A3EA1}" destId="{FB36B0D9-D35E-423E-BD48-67773767B076}" srcOrd="0" destOrd="0" parTransId="{E93B6113-D029-4199-84F0-84C38617E7F4}" sibTransId="{5D4B0E54-2E4D-4935-A168-DD9EB1809243}"/>
    <dgm:cxn modelId="{03FF1A26-27FB-40CC-B456-3E7E7227E3B8}" type="presOf" srcId="{5613C1B6-12DA-4E77-92D2-4674658A3EA1}" destId="{9955654C-01F0-411F-AA3F-0EE641BAF8F8}" srcOrd="0" destOrd="0" presId="urn:microsoft.com/office/officeart/2005/8/layout/StepDownProcess"/>
    <dgm:cxn modelId="{D024EE2C-775C-4051-B069-D3B2FC7DEACF}" srcId="{FB36B0D9-D35E-423E-BD48-67773767B076}" destId="{2173F2B1-44FC-474D-A486-3253B8780316}" srcOrd="1" destOrd="0" parTransId="{8604334D-DF67-4394-854B-235DAB23EE0A}" sibTransId="{01D59D32-DB81-4C2D-9C79-D1361941948B}"/>
    <dgm:cxn modelId="{3A6B113B-359D-4F2D-9BE2-FA30D69C6A23}" srcId="{15B03390-573C-4A7B-8574-A65E9399B7C6}" destId="{99CE4595-17E3-491E-9625-C4BC860C1092}" srcOrd="0" destOrd="0" parTransId="{84E01259-8FE7-4D42-8A2C-5EF081CEE176}" sibTransId="{5139CF76-C7C7-4773-84A5-B02856962EA5}"/>
    <dgm:cxn modelId="{315BD33D-4F22-4CF8-BA60-528D95E605A1}" type="presOf" srcId="{FB36B0D9-D35E-423E-BD48-67773767B076}" destId="{47610F14-E8A4-4BCB-8113-903D696E552A}" srcOrd="0" destOrd="0" presId="urn:microsoft.com/office/officeart/2005/8/layout/StepDownProcess"/>
    <dgm:cxn modelId="{F52F0763-63A9-4D7C-8A2B-A7150296E4D5}" type="presOf" srcId="{FBC1968A-FBDB-4714-A773-731FC936D837}" destId="{42A890EB-BAFE-456B-ADA2-36DA99A41130}" srcOrd="0" destOrd="1" presId="urn:microsoft.com/office/officeart/2005/8/layout/StepDownProcess"/>
    <dgm:cxn modelId="{AE7D5D64-4C05-4E76-AE10-8CF8E6A68645}" srcId="{15B03390-573C-4A7B-8574-A65E9399B7C6}" destId="{FBC1968A-FBDB-4714-A773-731FC936D837}" srcOrd="1" destOrd="0" parTransId="{E4B7C29A-DB52-47E7-AF4F-242DD6962150}" sibTransId="{B981091F-715F-4E63-BC2E-3FDF0292DA0C}"/>
    <dgm:cxn modelId="{175AC96F-4A58-4955-BE10-49DE033A3BFC}" type="presOf" srcId="{D0CE8DE9-4C32-43E1-B9EF-E7774A476531}" destId="{232763AD-6B37-46DA-BDD3-7C2C9BF66697}" srcOrd="0" destOrd="1" presId="urn:microsoft.com/office/officeart/2005/8/layout/StepDownProcess"/>
    <dgm:cxn modelId="{CD465473-3F28-46D5-9606-A294530E6287}" srcId="{39885E49-F7E1-4E78-84AC-A153A1AE4A04}" destId="{D0CE8DE9-4C32-43E1-B9EF-E7774A476531}" srcOrd="1" destOrd="0" parTransId="{8696DB20-8C03-4310-9C5A-C79DE102FC41}" sibTransId="{334F9AF7-CF04-46D1-99F0-D144257EE4C6}"/>
    <dgm:cxn modelId="{533C177C-2F0B-42EC-B6F3-3D278C12EADB}" type="presOf" srcId="{2173F2B1-44FC-474D-A486-3253B8780316}" destId="{9285EC29-1BF1-484D-9E97-9B285F6F4792}" srcOrd="0" destOrd="1" presId="urn:microsoft.com/office/officeart/2005/8/layout/StepDownProcess"/>
    <dgm:cxn modelId="{30DD6388-F119-4CD4-9CF0-471F4D24ACB7}" type="presOf" srcId="{74544259-B1B7-47E2-B353-730B719B8374}" destId="{9285EC29-1BF1-484D-9E97-9B285F6F4792}" srcOrd="0" destOrd="0" presId="urn:microsoft.com/office/officeart/2005/8/layout/StepDownProcess"/>
    <dgm:cxn modelId="{4DEADAA4-66BB-4AF3-BBEE-F1AA198D4578}" srcId="{39885E49-F7E1-4E78-84AC-A153A1AE4A04}" destId="{173E76F2-0D50-4414-9D71-93D1B033319E}" srcOrd="0" destOrd="0" parTransId="{90AA438B-52B0-4C14-989B-E70E95B448C7}" sibTransId="{C26D8217-F939-42CC-A3B0-8C247E29B97C}"/>
    <dgm:cxn modelId="{FE735AA6-8AFC-4653-BC1D-76920D65FA56}" type="presOf" srcId="{15B03390-573C-4A7B-8574-A65E9399B7C6}" destId="{10B1C0E3-D06E-4860-B519-E7622C85CB8D}" srcOrd="0" destOrd="0" presId="urn:microsoft.com/office/officeart/2005/8/layout/StepDownProcess"/>
    <dgm:cxn modelId="{B24EA5AD-90B6-45E2-9DBA-B0B3531C3512}" srcId="{FB36B0D9-D35E-423E-BD48-67773767B076}" destId="{CBAB6FA2-93B0-45F6-BDD1-F8521318D423}" srcOrd="2" destOrd="0" parTransId="{92A172F1-792A-48E9-9DF2-D56060A20110}" sibTransId="{EC9A0692-7DD6-4983-AB7A-E3B652FC3244}"/>
    <dgm:cxn modelId="{C02EBBBD-3357-4FEE-AA44-89640D5648DA}" srcId="{5613C1B6-12DA-4E77-92D2-4674658A3EA1}" destId="{39885E49-F7E1-4E78-84AC-A153A1AE4A04}" srcOrd="2" destOrd="0" parTransId="{0BB97933-A3BC-437C-BA9C-01B199EB0D1A}" sibTransId="{7A4DBC05-B92E-4775-8A83-45C6747EEF30}"/>
    <dgm:cxn modelId="{342408C6-8982-460F-BBD1-F2010B265BA4}" srcId="{5613C1B6-12DA-4E77-92D2-4674658A3EA1}" destId="{15B03390-573C-4A7B-8574-A65E9399B7C6}" srcOrd="1" destOrd="0" parTransId="{25939DFB-9E36-4E94-A129-326EB3F8220D}" sibTransId="{9EA5331E-EA8C-4117-8247-F4DD33B01BCB}"/>
    <dgm:cxn modelId="{3EAC31E3-7431-4DD7-B5A3-C7AD10DF40C3}" type="presOf" srcId="{99CE4595-17E3-491E-9625-C4BC860C1092}" destId="{42A890EB-BAFE-456B-ADA2-36DA99A41130}" srcOrd="0" destOrd="0" presId="urn:microsoft.com/office/officeart/2005/8/layout/StepDownProcess"/>
    <dgm:cxn modelId="{99D164E3-810F-49BD-AEE5-745AEF6309A5}" type="presOf" srcId="{173E76F2-0D50-4414-9D71-93D1B033319E}" destId="{232763AD-6B37-46DA-BDD3-7C2C9BF66697}" srcOrd="0" destOrd="0" presId="urn:microsoft.com/office/officeart/2005/8/layout/StepDownProcess"/>
    <dgm:cxn modelId="{8D910BE4-249A-4516-99C5-0D2E4376984B}" srcId="{FB36B0D9-D35E-423E-BD48-67773767B076}" destId="{74544259-B1B7-47E2-B353-730B719B8374}" srcOrd="0" destOrd="0" parTransId="{47A9DDCE-4DE4-46D0-94EF-56AA07ABF9E8}" sibTransId="{307B85CE-5F39-46A7-844C-3E3101CDF469}"/>
    <dgm:cxn modelId="{805008E7-F2BB-48B8-BD84-36FB8F49EC17}" type="presOf" srcId="{CBAB6FA2-93B0-45F6-BDD1-F8521318D423}" destId="{9285EC29-1BF1-484D-9E97-9B285F6F4792}" srcOrd="0" destOrd="2" presId="urn:microsoft.com/office/officeart/2005/8/layout/StepDownProcess"/>
    <dgm:cxn modelId="{C2FA6BFA-2128-4D9E-BAD6-1A7A8F0710A8}" type="presOf" srcId="{39885E49-F7E1-4E78-84AC-A153A1AE4A04}" destId="{3D346A60-6DD6-44E4-A341-070E69EFF5C2}" srcOrd="0" destOrd="0" presId="urn:microsoft.com/office/officeart/2005/8/layout/StepDownProcess"/>
    <dgm:cxn modelId="{2E16D555-0F04-441E-98B6-E0D3E6D00334}" type="presParOf" srcId="{9955654C-01F0-411F-AA3F-0EE641BAF8F8}" destId="{A684625D-6702-4F28-BD0A-C7009A0C18BB}" srcOrd="0" destOrd="0" presId="urn:microsoft.com/office/officeart/2005/8/layout/StepDownProcess"/>
    <dgm:cxn modelId="{FCCF38CB-345E-4E0E-ADBF-BC5984475EC6}" type="presParOf" srcId="{A684625D-6702-4F28-BD0A-C7009A0C18BB}" destId="{DD433626-6811-4B1B-ADE5-D9B2C0300CA1}" srcOrd="0" destOrd="0" presId="urn:microsoft.com/office/officeart/2005/8/layout/StepDownProcess"/>
    <dgm:cxn modelId="{0593498E-B0AE-4C14-BE2B-92303F3CA990}" type="presParOf" srcId="{A684625D-6702-4F28-BD0A-C7009A0C18BB}" destId="{47610F14-E8A4-4BCB-8113-903D696E552A}" srcOrd="1" destOrd="0" presId="urn:microsoft.com/office/officeart/2005/8/layout/StepDownProcess"/>
    <dgm:cxn modelId="{E0AE4CB5-594C-41E7-B70D-C5D32CCDC7BC}" type="presParOf" srcId="{A684625D-6702-4F28-BD0A-C7009A0C18BB}" destId="{9285EC29-1BF1-484D-9E97-9B285F6F4792}" srcOrd="2" destOrd="0" presId="urn:microsoft.com/office/officeart/2005/8/layout/StepDownProcess"/>
    <dgm:cxn modelId="{29970E09-CE14-4E7F-970A-A4A0B1543CE3}" type="presParOf" srcId="{9955654C-01F0-411F-AA3F-0EE641BAF8F8}" destId="{3FA86F7B-DF6C-4434-B1A8-0808F0251533}" srcOrd="1" destOrd="0" presId="urn:microsoft.com/office/officeart/2005/8/layout/StepDownProcess"/>
    <dgm:cxn modelId="{1B869185-004E-4777-9B5D-F21217318650}" type="presParOf" srcId="{9955654C-01F0-411F-AA3F-0EE641BAF8F8}" destId="{62521A41-D2EF-4C7D-87C0-6F7DC27A5AE7}" srcOrd="2" destOrd="0" presId="urn:microsoft.com/office/officeart/2005/8/layout/StepDownProcess"/>
    <dgm:cxn modelId="{38F8E7E5-CAA5-4962-BBC9-F333F9A48C94}" type="presParOf" srcId="{62521A41-D2EF-4C7D-87C0-6F7DC27A5AE7}" destId="{602A9A9C-83B0-4D4D-AEE3-F4806A0427FE}" srcOrd="0" destOrd="0" presId="urn:microsoft.com/office/officeart/2005/8/layout/StepDownProcess"/>
    <dgm:cxn modelId="{52FBA43B-1F0B-4005-A36F-92983AB9C678}" type="presParOf" srcId="{62521A41-D2EF-4C7D-87C0-6F7DC27A5AE7}" destId="{10B1C0E3-D06E-4860-B519-E7622C85CB8D}" srcOrd="1" destOrd="0" presId="urn:microsoft.com/office/officeart/2005/8/layout/StepDownProcess"/>
    <dgm:cxn modelId="{DED16385-3F12-4C68-A835-0A616EAC4EA0}" type="presParOf" srcId="{62521A41-D2EF-4C7D-87C0-6F7DC27A5AE7}" destId="{42A890EB-BAFE-456B-ADA2-36DA99A41130}" srcOrd="2" destOrd="0" presId="urn:microsoft.com/office/officeart/2005/8/layout/StepDownProcess"/>
    <dgm:cxn modelId="{EE9DF646-BE77-41B3-9A27-2C21D1351419}" type="presParOf" srcId="{9955654C-01F0-411F-AA3F-0EE641BAF8F8}" destId="{085E80D4-BCEF-4763-8BB0-0033B7E55533}" srcOrd="3" destOrd="0" presId="urn:microsoft.com/office/officeart/2005/8/layout/StepDownProcess"/>
    <dgm:cxn modelId="{9CE4AA3B-D178-4732-8944-9623FB80554C}" type="presParOf" srcId="{9955654C-01F0-411F-AA3F-0EE641BAF8F8}" destId="{1AD2B8FB-D32E-4695-9456-3FD3D2B43E1A}" srcOrd="4" destOrd="0" presId="urn:microsoft.com/office/officeart/2005/8/layout/StepDownProcess"/>
    <dgm:cxn modelId="{DCC1DC8C-880B-4757-B048-511E9668F37C}" type="presParOf" srcId="{1AD2B8FB-D32E-4695-9456-3FD3D2B43E1A}" destId="{3D346A60-6DD6-44E4-A341-070E69EFF5C2}" srcOrd="0" destOrd="0" presId="urn:microsoft.com/office/officeart/2005/8/layout/StepDownProcess"/>
    <dgm:cxn modelId="{F51A23D2-04BB-4BEC-9AB9-1F6DCBA8FF96}" type="presParOf" srcId="{1AD2B8FB-D32E-4695-9456-3FD3D2B43E1A}" destId="{232763AD-6B37-46DA-BDD3-7C2C9BF6669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E0D1C7-3837-497F-94D7-63E897DCBD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588A4FE-310D-4B6D-8C03-A1AB15507EFF}">
      <dgm:prSet phldrT="[Texto]" custT="1"/>
      <dgm:spPr>
        <a:solidFill>
          <a:schemeClr val="accent2"/>
        </a:solidFill>
      </dgm:spPr>
      <dgm:t>
        <a:bodyPr/>
        <a:lstStyle/>
        <a:p>
          <a:pPr algn="ctr">
            <a:lnSpc>
              <a:spcPct val="150000"/>
            </a:lnSpc>
          </a:pPr>
          <a:r>
            <a:rPr lang="pt-BR" sz="1400" b="1" dirty="0"/>
            <a:t>Como praticar o ágil em áreas além do desenvolvimento de software?</a:t>
          </a:r>
          <a:br>
            <a:rPr lang="pt-BR" sz="1400" b="1" dirty="0"/>
          </a:br>
          <a:r>
            <a:rPr lang="pt-BR" sz="1200" b="1" dirty="0"/>
            <a:t>SCRUM</a:t>
          </a:r>
          <a:r>
            <a:rPr lang="pt-BR" sz="1200" b="0" dirty="0"/>
            <a:t> é um framework ágil que consiste em:  </a:t>
          </a:r>
        </a:p>
      </dgm:t>
    </dgm:pt>
    <dgm:pt modelId="{321C568C-DA06-461C-B09D-91FDDD1EBE8E}" type="parTrans" cxnId="{E899D591-C283-453C-A867-972F6637C4F5}">
      <dgm:prSet/>
      <dgm:spPr/>
      <dgm:t>
        <a:bodyPr/>
        <a:lstStyle/>
        <a:p>
          <a:endParaRPr lang="pt-BR"/>
        </a:p>
      </dgm:t>
    </dgm:pt>
    <dgm:pt modelId="{7EBE27D9-F86D-40C4-AC44-8B06F3987E3D}" type="sibTrans" cxnId="{E899D591-C283-453C-A867-972F6637C4F5}">
      <dgm:prSet/>
      <dgm:spPr/>
      <dgm:t>
        <a:bodyPr/>
        <a:lstStyle/>
        <a:p>
          <a:endParaRPr lang="pt-BR"/>
        </a:p>
      </dgm:t>
    </dgm:pt>
    <dgm:pt modelId="{BB7AF98F-127C-4858-8F49-4E2354BAF668}" type="pres">
      <dgm:prSet presAssocID="{81E0D1C7-3837-497F-94D7-63E897DCBD14}" presName="linear" presStyleCnt="0">
        <dgm:presLayoutVars>
          <dgm:animLvl val="lvl"/>
          <dgm:resizeHandles val="exact"/>
        </dgm:presLayoutVars>
      </dgm:prSet>
      <dgm:spPr/>
    </dgm:pt>
    <dgm:pt modelId="{62728E49-02E0-4EB3-BE77-9613F5B03700}" type="pres">
      <dgm:prSet presAssocID="{E588A4FE-310D-4B6D-8C03-A1AB15507EFF}" presName="parentText" presStyleLbl="node1" presStyleIdx="0" presStyleCnt="1" custScaleX="84058" custScaleY="69504" custLinFactY="13094" custLinFactNeighborX="-3478" custLinFactNeighborY="100000">
        <dgm:presLayoutVars>
          <dgm:chMax val="0"/>
          <dgm:bulletEnabled val="1"/>
        </dgm:presLayoutVars>
      </dgm:prSet>
      <dgm:spPr/>
    </dgm:pt>
  </dgm:ptLst>
  <dgm:cxnLst>
    <dgm:cxn modelId="{37882E0D-C3AE-4A3D-ADCF-8AF8550C6DF7}" type="presOf" srcId="{E588A4FE-310D-4B6D-8C03-A1AB15507EFF}" destId="{62728E49-02E0-4EB3-BE77-9613F5B03700}" srcOrd="0" destOrd="0" presId="urn:microsoft.com/office/officeart/2005/8/layout/vList2"/>
    <dgm:cxn modelId="{9B57E64E-1B75-48C4-9C1D-3D00029E8702}" type="presOf" srcId="{81E0D1C7-3837-497F-94D7-63E897DCBD14}" destId="{BB7AF98F-127C-4858-8F49-4E2354BAF668}" srcOrd="0" destOrd="0" presId="urn:microsoft.com/office/officeart/2005/8/layout/vList2"/>
    <dgm:cxn modelId="{E899D591-C283-453C-A867-972F6637C4F5}" srcId="{81E0D1C7-3837-497F-94D7-63E897DCBD14}" destId="{E588A4FE-310D-4B6D-8C03-A1AB15507EFF}" srcOrd="0" destOrd="0" parTransId="{321C568C-DA06-461C-B09D-91FDDD1EBE8E}" sibTransId="{7EBE27D9-F86D-40C4-AC44-8B06F3987E3D}"/>
    <dgm:cxn modelId="{E0700A86-7CDD-486C-9C07-C8E001B59D02}" type="presParOf" srcId="{BB7AF98F-127C-4858-8F49-4E2354BAF668}" destId="{62728E49-02E0-4EB3-BE77-9613F5B0370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520A6-DC1D-4C06-8A73-B97CC5EC8243}">
      <dsp:nvSpPr>
        <dsp:cNvPr id="0" name=""/>
        <dsp:cNvSpPr/>
      </dsp:nvSpPr>
      <dsp:spPr>
        <a:xfrm>
          <a:off x="1577387" y="1441837"/>
          <a:ext cx="1879208" cy="109214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pt-BR" sz="1200" b="1" kern="1200" dirty="0"/>
            <a:t>FRAMEWORKS ÁGEIS </a:t>
          </a:r>
          <a:br>
            <a:rPr lang="pt-BR" sz="1200" b="1" kern="1200" dirty="0"/>
          </a:br>
          <a:r>
            <a:rPr lang="pt-BR" sz="1200" b="1" kern="1200" dirty="0"/>
            <a:t>PARA ALÉM DO TI</a:t>
          </a:r>
          <a:r>
            <a:rPr lang="pt-BR" sz="1700" b="1" kern="1200" dirty="0"/>
            <a:t>: </a:t>
          </a:r>
          <a:endParaRPr lang="pt-BR" sz="1700" kern="1200" dirty="0"/>
        </a:p>
      </dsp:txBody>
      <dsp:txXfrm>
        <a:off x="1630701" y="1495151"/>
        <a:ext cx="1772580" cy="985516"/>
      </dsp:txXfrm>
    </dsp:sp>
    <dsp:sp modelId="{E2589F60-0309-4FB2-9620-AA9FF10C9C84}">
      <dsp:nvSpPr>
        <dsp:cNvPr id="0" name=""/>
        <dsp:cNvSpPr/>
      </dsp:nvSpPr>
      <dsp:spPr>
        <a:xfrm rot="16282740">
          <a:off x="2279125" y="1184710"/>
          <a:ext cx="514403" cy="0"/>
        </a:xfrm>
        <a:custGeom>
          <a:avLst/>
          <a:gdLst/>
          <a:ahLst/>
          <a:cxnLst/>
          <a:rect l="0" t="0" r="0" b="0"/>
          <a:pathLst>
            <a:path>
              <a:moveTo>
                <a:pt x="0" y="0"/>
              </a:moveTo>
              <a:lnTo>
                <a:pt x="514403" y="0"/>
              </a:lnTo>
            </a:path>
          </a:pathLst>
        </a:custGeom>
        <a:noFill/>
        <a:ln w="12700" cap="flat" cmpd="sng" algn="ctr">
          <a:solidFill>
            <a:schemeClr val="accent2">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ECC84FF4-0963-499C-B6A2-A06F131E7326}">
      <dsp:nvSpPr>
        <dsp:cNvPr id="0" name=""/>
        <dsp:cNvSpPr/>
      </dsp:nvSpPr>
      <dsp:spPr>
        <a:xfrm>
          <a:off x="1898183" y="195846"/>
          <a:ext cx="1306281" cy="73173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Font typeface="Courier New" panose="02070309020205020404" pitchFamily="49" charset="0"/>
            <a:buNone/>
          </a:pPr>
          <a:r>
            <a:rPr lang="pt-BR" sz="1200" kern="1200" dirty="0"/>
            <a:t>Entrega de valor</a:t>
          </a:r>
        </a:p>
      </dsp:txBody>
      <dsp:txXfrm>
        <a:off x="1933903" y="231566"/>
        <a:ext cx="1234841" cy="660296"/>
      </dsp:txXfrm>
    </dsp:sp>
    <dsp:sp modelId="{1F0B35E7-8434-444D-897E-A10E1682A166}">
      <dsp:nvSpPr>
        <dsp:cNvPr id="0" name=""/>
        <dsp:cNvSpPr/>
      </dsp:nvSpPr>
      <dsp:spPr>
        <a:xfrm rot="2157913">
          <a:off x="3242380" y="2617705"/>
          <a:ext cx="285120" cy="0"/>
        </a:xfrm>
        <a:custGeom>
          <a:avLst/>
          <a:gdLst/>
          <a:ahLst/>
          <a:cxnLst/>
          <a:rect l="0" t="0" r="0" b="0"/>
          <a:pathLst>
            <a:path>
              <a:moveTo>
                <a:pt x="0" y="0"/>
              </a:moveTo>
              <a:lnTo>
                <a:pt x="285120" y="0"/>
              </a:lnTo>
            </a:path>
          </a:pathLst>
        </a:custGeom>
        <a:noFill/>
        <a:ln w="12700" cap="flat" cmpd="sng" algn="ctr">
          <a:solidFill>
            <a:schemeClr val="accent2">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4E504702-F88D-4F9F-B492-9861D4A19A76}">
      <dsp:nvSpPr>
        <dsp:cNvPr id="0" name=""/>
        <dsp:cNvSpPr/>
      </dsp:nvSpPr>
      <dsp:spPr>
        <a:xfrm>
          <a:off x="3342244" y="2701430"/>
          <a:ext cx="1324596" cy="73173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Font typeface="Courier New" panose="02070309020205020404" pitchFamily="49" charset="0"/>
            <a:buNone/>
          </a:pPr>
          <a:r>
            <a:rPr lang="pt-BR" sz="1200" kern="1200" dirty="0"/>
            <a:t>Scrum</a:t>
          </a:r>
          <a:r>
            <a:rPr lang="pt-BR" sz="1800" kern="1200" dirty="0"/>
            <a:t> </a:t>
          </a:r>
        </a:p>
      </dsp:txBody>
      <dsp:txXfrm>
        <a:off x="3377964" y="2737150"/>
        <a:ext cx="1253156" cy="660296"/>
      </dsp:txXfrm>
    </dsp:sp>
    <dsp:sp modelId="{EF912A0B-C603-491C-BFFD-DB57FE587428}">
      <dsp:nvSpPr>
        <dsp:cNvPr id="0" name=""/>
        <dsp:cNvSpPr/>
      </dsp:nvSpPr>
      <dsp:spPr>
        <a:xfrm rot="8564319">
          <a:off x="1550822" y="2617705"/>
          <a:ext cx="276569" cy="0"/>
        </a:xfrm>
        <a:custGeom>
          <a:avLst/>
          <a:gdLst/>
          <a:ahLst/>
          <a:cxnLst/>
          <a:rect l="0" t="0" r="0" b="0"/>
          <a:pathLst>
            <a:path>
              <a:moveTo>
                <a:pt x="0" y="0"/>
              </a:moveTo>
              <a:lnTo>
                <a:pt x="276569" y="0"/>
              </a:lnTo>
            </a:path>
          </a:pathLst>
        </a:custGeom>
        <a:noFill/>
        <a:ln w="12700" cap="flat" cmpd="sng" algn="ctr">
          <a:solidFill>
            <a:schemeClr val="accent2">
              <a:lumMod val="50000"/>
            </a:schemeClr>
          </a:solidFill>
          <a:prstDash val="solid"/>
          <a:miter lim="800000"/>
        </a:ln>
        <a:effectLst/>
      </dsp:spPr>
      <dsp:style>
        <a:lnRef idx="2">
          <a:scrgbClr r="0" g="0" b="0"/>
        </a:lnRef>
        <a:fillRef idx="0">
          <a:scrgbClr r="0" g="0" b="0"/>
        </a:fillRef>
        <a:effectRef idx="0">
          <a:scrgbClr r="0" g="0" b="0"/>
        </a:effectRef>
        <a:fontRef idx="minor"/>
      </dsp:style>
    </dsp:sp>
    <dsp:sp modelId="{8D40D734-BFA9-4A4B-9C02-7DDC20273E79}">
      <dsp:nvSpPr>
        <dsp:cNvPr id="0" name=""/>
        <dsp:cNvSpPr/>
      </dsp:nvSpPr>
      <dsp:spPr>
        <a:xfrm>
          <a:off x="382237" y="2701430"/>
          <a:ext cx="1431737" cy="73173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Font typeface="Courier New" panose="02070309020205020404" pitchFamily="49" charset="0"/>
            <a:buNone/>
          </a:pPr>
          <a:r>
            <a:rPr lang="pt-BR" sz="1200" kern="1200" dirty="0"/>
            <a:t>Agilidad</a:t>
          </a:r>
          <a:r>
            <a:rPr lang="pt-BR" sz="1300" kern="1200" dirty="0"/>
            <a:t>e</a:t>
          </a:r>
        </a:p>
      </dsp:txBody>
      <dsp:txXfrm>
        <a:off x="417957" y="2737150"/>
        <a:ext cx="1360297" cy="660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237D4-D337-47DB-A9FC-9C9E80FE0471}">
      <dsp:nvSpPr>
        <dsp:cNvPr id="0" name=""/>
        <dsp:cNvSpPr/>
      </dsp:nvSpPr>
      <dsp:spPr>
        <a:xfrm>
          <a:off x="622045" y="673173"/>
          <a:ext cx="3349983" cy="6212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1" kern="1200" dirty="0"/>
            <a:t>Agilidade</a:t>
          </a:r>
        </a:p>
      </dsp:txBody>
      <dsp:txXfrm>
        <a:off x="652369" y="703497"/>
        <a:ext cx="3289335" cy="560552"/>
      </dsp:txXfrm>
    </dsp:sp>
    <dsp:sp modelId="{A9DCDC4A-2209-44E5-82EB-ECC31151DFE8}">
      <dsp:nvSpPr>
        <dsp:cNvPr id="0" name=""/>
        <dsp:cNvSpPr/>
      </dsp:nvSpPr>
      <dsp:spPr>
        <a:xfrm>
          <a:off x="0" y="1705193"/>
          <a:ext cx="4726608"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70" tIns="15240" rIns="85344" bIns="15240" numCol="1" spcCol="1270" anchor="t" anchorCtr="0">
          <a:noAutofit/>
        </a:bodyPr>
        <a:lstStyle/>
        <a:p>
          <a:pPr marL="114300" lvl="1" indent="-114300" algn="l" defTabSz="533400">
            <a:lnSpc>
              <a:spcPct val="90000"/>
            </a:lnSpc>
            <a:spcBef>
              <a:spcPct val="0"/>
            </a:spcBef>
            <a:spcAft>
              <a:spcPct val="20000"/>
            </a:spcAft>
            <a:buChar char="•"/>
          </a:pPr>
          <a:r>
            <a:rPr lang="pt-BR" sz="1200" kern="1200" dirty="0"/>
            <a:t>É </a:t>
          </a:r>
          <a:r>
            <a:rPr lang="pt-BR" sz="1200" b="1" kern="1200" dirty="0">
              <a:solidFill>
                <a:schemeClr val="accent2"/>
              </a:solidFill>
            </a:rPr>
            <a:t>entregar valor </a:t>
          </a:r>
          <a:r>
            <a:rPr lang="pt-BR" sz="1200" kern="1200" dirty="0"/>
            <a:t>continuamente, antecipando as mudanças sempre que possível e ter boa adaptação à elas, à medida que surgirem, </a:t>
          </a:r>
          <a:r>
            <a:rPr lang="pt-BR" sz="1200" b="1" kern="1200" dirty="0">
              <a:solidFill>
                <a:schemeClr val="accent2"/>
              </a:solidFill>
            </a:rPr>
            <a:t>reduzindo os custos de mudanças e incertezas</a:t>
          </a:r>
          <a:r>
            <a:rPr lang="pt-BR" sz="1200" kern="1200" dirty="0"/>
            <a:t>. </a:t>
          </a:r>
        </a:p>
      </dsp:txBody>
      <dsp:txXfrm>
        <a:off x="0" y="1705193"/>
        <a:ext cx="4726608"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33626-6811-4B1B-ADE5-D9B2C0300CA1}">
      <dsp:nvSpPr>
        <dsp:cNvPr id="0" name=""/>
        <dsp:cNvSpPr/>
      </dsp:nvSpPr>
      <dsp:spPr>
        <a:xfrm rot="5400000">
          <a:off x="526034" y="1217530"/>
          <a:ext cx="806910" cy="918639"/>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610F14-E8A4-4BCB-8113-903D696E552A}">
      <dsp:nvSpPr>
        <dsp:cNvPr id="0" name=""/>
        <dsp:cNvSpPr/>
      </dsp:nvSpPr>
      <dsp:spPr>
        <a:xfrm>
          <a:off x="312252" y="323054"/>
          <a:ext cx="1358362" cy="950809"/>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dirty="0"/>
            <a:t>Planning</a:t>
          </a:r>
        </a:p>
      </dsp:txBody>
      <dsp:txXfrm>
        <a:off x="358675" y="369477"/>
        <a:ext cx="1265516" cy="857963"/>
      </dsp:txXfrm>
    </dsp:sp>
    <dsp:sp modelId="{9285EC29-1BF1-484D-9E97-9B285F6F4792}">
      <dsp:nvSpPr>
        <dsp:cNvPr id="0" name=""/>
        <dsp:cNvSpPr/>
      </dsp:nvSpPr>
      <dsp:spPr>
        <a:xfrm>
          <a:off x="1905819" y="400225"/>
          <a:ext cx="4326925" cy="7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pt-BR" sz="1200" kern="1200" dirty="0"/>
            <a:t>Entregas de valor constante</a:t>
          </a:r>
        </a:p>
        <a:p>
          <a:pPr marL="114300" lvl="1" indent="-114300" algn="l" defTabSz="533400">
            <a:lnSpc>
              <a:spcPct val="90000"/>
            </a:lnSpc>
            <a:spcBef>
              <a:spcPct val="0"/>
            </a:spcBef>
            <a:spcAft>
              <a:spcPct val="15000"/>
            </a:spcAft>
            <a:buChar char="•"/>
          </a:pPr>
          <a:r>
            <a:rPr lang="pt-BR" sz="1200" kern="1200" dirty="0"/>
            <a:t> Contextos complexos </a:t>
          </a:r>
        </a:p>
        <a:p>
          <a:pPr marL="114300" lvl="1" indent="-114300" algn="l" defTabSz="533400">
            <a:lnSpc>
              <a:spcPct val="90000"/>
            </a:lnSpc>
            <a:spcBef>
              <a:spcPct val="0"/>
            </a:spcBef>
            <a:spcAft>
              <a:spcPct val="15000"/>
            </a:spcAft>
            <a:buChar char="•"/>
          </a:pPr>
          <a:endParaRPr lang="pt-BR" sz="1200" kern="1200" dirty="0"/>
        </a:p>
      </dsp:txBody>
      <dsp:txXfrm>
        <a:off x="1905819" y="400225"/>
        <a:ext cx="4326925" cy="768486"/>
      </dsp:txXfrm>
    </dsp:sp>
    <dsp:sp modelId="{602A9A9C-83B0-4D4D-AEE3-F4806A0427FE}">
      <dsp:nvSpPr>
        <dsp:cNvPr id="0" name=""/>
        <dsp:cNvSpPr/>
      </dsp:nvSpPr>
      <dsp:spPr>
        <a:xfrm rot="5400000">
          <a:off x="2291829" y="2285603"/>
          <a:ext cx="806910" cy="918639"/>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B1C0E3-D06E-4860-B519-E7622C85CB8D}">
      <dsp:nvSpPr>
        <dsp:cNvPr id="0" name=""/>
        <dsp:cNvSpPr/>
      </dsp:nvSpPr>
      <dsp:spPr>
        <a:xfrm>
          <a:off x="2078047" y="1391127"/>
          <a:ext cx="1358362" cy="950809"/>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dirty="0" err="1"/>
            <a:t>Process</a:t>
          </a:r>
          <a:endParaRPr lang="pt-BR" sz="2200" kern="1200" dirty="0"/>
        </a:p>
      </dsp:txBody>
      <dsp:txXfrm>
        <a:off x="2124470" y="1437550"/>
        <a:ext cx="1265516" cy="857963"/>
      </dsp:txXfrm>
    </dsp:sp>
    <dsp:sp modelId="{42A890EB-BAFE-456B-ADA2-36DA99A41130}">
      <dsp:nvSpPr>
        <dsp:cNvPr id="0" name=""/>
        <dsp:cNvSpPr/>
      </dsp:nvSpPr>
      <dsp:spPr>
        <a:xfrm>
          <a:off x="3639931" y="1409682"/>
          <a:ext cx="2116856" cy="878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pt-BR" sz="1200" kern="1200" dirty="0"/>
            <a:t>Equipe Multidisciplinar</a:t>
          </a:r>
        </a:p>
        <a:p>
          <a:pPr marL="114300" lvl="1" indent="-114300" algn="l" defTabSz="533400">
            <a:lnSpc>
              <a:spcPct val="90000"/>
            </a:lnSpc>
            <a:spcBef>
              <a:spcPct val="0"/>
            </a:spcBef>
            <a:spcAft>
              <a:spcPct val="15000"/>
            </a:spcAft>
            <a:buChar char="•"/>
          </a:pPr>
          <a:r>
            <a:rPr lang="pt-BR" sz="1200" kern="1200" dirty="0"/>
            <a:t>  Auto-organização</a:t>
          </a:r>
        </a:p>
      </dsp:txBody>
      <dsp:txXfrm>
        <a:off x="3639931" y="1409682"/>
        <a:ext cx="2116856" cy="878894"/>
      </dsp:txXfrm>
    </dsp:sp>
    <dsp:sp modelId="{3D346A60-6DD6-44E4-A341-070E69EFF5C2}">
      <dsp:nvSpPr>
        <dsp:cNvPr id="0" name=""/>
        <dsp:cNvSpPr/>
      </dsp:nvSpPr>
      <dsp:spPr>
        <a:xfrm>
          <a:off x="4154971" y="2459200"/>
          <a:ext cx="1358362" cy="950809"/>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dirty="0"/>
            <a:t>Review</a:t>
          </a:r>
        </a:p>
      </dsp:txBody>
      <dsp:txXfrm>
        <a:off x="4201394" y="2505623"/>
        <a:ext cx="1265516" cy="857963"/>
      </dsp:txXfrm>
    </dsp:sp>
    <dsp:sp modelId="{232763AD-6B37-46DA-BDD3-7C2C9BF66697}">
      <dsp:nvSpPr>
        <dsp:cNvPr id="0" name=""/>
        <dsp:cNvSpPr/>
      </dsp:nvSpPr>
      <dsp:spPr>
        <a:xfrm>
          <a:off x="5513334" y="2549881"/>
          <a:ext cx="987943" cy="7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pt-BR" sz="1200" kern="1200" dirty="0"/>
            <a:t>Cerimônias</a:t>
          </a:r>
        </a:p>
        <a:p>
          <a:pPr marL="114300" lvl="1" indent="-114300" algn="l" defTabSz="533400">
            <a:lnSpc>
              <a:spcPct val="90000"/>
            </a:lnSpc>
            <a:spcBef>
              <a:spcPct val="0"/>
            </a:spcBef>
            <a:spcAft>
              <a:spcPct val="15000"/>
            </a:spcAft>
            <a:buChar char="•"/>
          </a:pPr>
          <a:r>
            <a:rPr lang="pt-BR" sz="1200" kern="1200" dirty="0"/>
            <a:t>Papéis</a:t>
          </a:r>
        </a:p>
      </dsp:txBody>
      <dsp:txXfrm>
        <a:off x="5513334" y="2549881"/>
        <a:ext cx="987943" cy="768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28E49-02E0-4EB3-BE77-9613F5B03700}">
      <dsp:nvSpPr>
        <dsp:cNvPr id="0" name=""/>
        <dsp:cNvSpPr/>
      </dsp:nvSpPr>
      <dsp:spPr>
        <a:xfrm>
          <a:off x="332839" y="31965"/>
          <a:ext cx="6226983" cy="84572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pt-BR" sz="1400" b="1" kern="1200" dirty="0"/>
            <a:t>Como praticar o ágil em áreas além do desenvolvimento de software?</a:t>
          </a:r>
          <a:br>
            <a:rPr lang="pt-BR" sz="1400" b="1" kern="1200" dirty="0"/>
          </a:br>
          <a:r>
            <a:rPr lang="pt-BR" sz="1200" b="1" kern="1200" dirty="0"/>
            <a:t>SCRUM</a:t>
          </a:r>
          <a:r>
            <a:rPr lang="pt-BR" sz="1200" b="0" kern="1200" dirty="0"/>
            <a:t> é um framework ágil que consiste em:  </a:t>
          </a:r>
        </a:p>
      </dsp:txBody>
      <dsp:txXfrm>
        <a:off x="374124" y="73250"/>
        <a:ext cx="6144413" cy="76315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E8EFE0-5F29-4A8F-882F-2C5E3702D946}" type="datetime1">
              <a:rPr lang="pt-BR" smtClean="0"/>
              <a:t>05/06/2023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pt-BR" smtClean="0"/>
              <a:t>‹nº›</a:t>
            </a:fld>
            <a:endParaRPr lang="pt-B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5AE-A572-46FB-8F05-B028884B90C4}" type="datetime1">
              <a:rPr lang="pt-BR" smtClean="0"/>
              <a:pPr/>
              <a:t>05/06/2023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pt-BR" noProof="0" smtClean="0"/>
              <a:t>‹nº›</a:t>
            </a:fld>
            <a:endParaRPr lang="pt-B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a:t>
            </a:fld>
            <a:endParaRPr lang="pt-B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42</a:t>
            </a:fld>
            <a:endParaRPr lang="pt-BR"/>
          </a:p>
        </p:txBody>
      </p:sp>
    </p:spTree>
    <p:extLst>
      <p:ext uri="{BB962C8B-B14F-4D97-AF65-F5344CB8AC3E}">
        <p14:creationId xmlns:p14="http://schemas.microsoft.com/office/powerpoint/2010/main" val="92334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a:t>
            </a:fld>
            <a:endParaRPr lang="pt-BR"/>
          </a:p>
        </p:txBody>
      </p:sp>
    </p:spTree>
    <p:extLst>
      <p:ext uri="{BB962C8B-B14F-4D97-AF65-F5344CB8AC3E}">
        <p14:creationId xmlns:p14="http://schemas.microsoft.com/office/powerpoint/2010/main" val="185827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3</a:t>
            </a:fld>
            <a:endParaRPr lang="pt-BR"/>
          </a:p>
        </p:txBody>
      </p:sp>
    </p:spTree>
    <p:extLst>
      <p:ext uri="{BB962C8B-B14F-4D97-AF65-F5344CB8AC3E}">
        <p14:creationId xmlns:p14="http://schemas.microsoft.com/office/powerpoint/2010/main" val="414685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17</a:t>
            </a:fld>
            <a:endParaRPr lang="pt-BR"/>
          </a:p>
        </p:txBody>
      </p:sp>
    </p:spTree>
    <p:extLst>
      <p:ext uri="{BB962C8B-B14F-4D97-AF65-F5344CB8AC3E}">
        <p14:creationId xmlns:p14="http://schemas.microsoft.com/office/powerpoint/2010/main" val="259879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20</a:t>
            </a:fld>
            <a:endParaRPr lang="pt-BR"/>
          </a:p>
        </p:txBody>
      </p:sp>
    </p:spTree>
    <p:extLst>
      <p:ext uri="{BB962C8B-B14F-4D97-AF65-F5344CB8AC3E}">
        <p14:creationId xmlns:p14="http://schemas.microsoft.com/office/powerpoint/2010/main" val="2757469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26</a:t>
            </a:fld>
            <a:endParaRPr lang="pt-BR"/>
          </a:p>
        </p:txBody>
      </p:sp>
    </p:spTree>
    <p:extLst>
      <p:ext uri="{BB962C8B-B14F-4D97-AF65-F5344CB8AC3E}">
        <p14:creationId xmlns:p14="http://schemas.microsoft.com/office/powerpoint/2010/main" val="42880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29</a:t>
            </a:fld>
            <a:endParaRPr lang="pt-BR"/>
          </a:p>
        </p:txBody>
      </p:sp>
    </p:spTree>
    <p:extLst>
      <p:ext uri="{BB962C8B-B14F-4D97-AF65-F5344CB8AC3E}">
        <p14:creationId xmlns:p14="http://schemas.microsoft.com/office/powerpoint/2010/main" val="3956466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33</a:t>
            </a:fld>
            <a:endParaRPr lang="pt-BR"/>
          </a:p>
        </p:txBody>
      </p:sp>
    </p:spTree>
    <p:extLst>
      <p:ext uri="{BB962C8B-B14F-4D97-AF65-F5344CB8AC3E}">
        <p14:creationId xmlns:p14="http://schemas.microsoft.com/office/powerpoint/2010/main" val="121583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37</a:t>
            </a:fld>
            <a:endParaRPr lang="pt-BR"/>
          </a:p>
        </p:txBody>
      </p:sp>
    </p:spTree>
    <p:extLst>
      <p:ext uri="{BB962C8B-B14F-4D97-AF65-F5344CB8AC3E}">
        <p14:creationId xmlns:p14="http://schemas.microsoft.com/office/powerpoint/2010/main" val="15249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7" name="Retâ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9" name="Retâ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cxnSp>
        <p:nvCxnSpPr>
          <p:cNvPr id="12" name="Conector Re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pt-BR" noProof="0"/>
              <a:t>Clique para editar o estilo de título Mestre</a:t>
            </a:r>
          </a:p>
        </p:txBody>
      </p:sp>
      <p:sp>
        <p:nvSpPr>
          <p:cNvPr id="3" name="Espaço Reservado para Conteúdo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dirty="0"/>
              <a:t>Clique para editar o texto Mestre</a:t>
            </a:r>
          </a:p>
          <a:p>
            <a:pPr marL="0" lvl="1" indent="0" rtl="0">
              <a:lnSpc>
                <a:spcPct val="150000"/>
              </a:lnSpc>
              <a:spcBef>
                <a:spcPts val="1000"/>
              </a:spcBef>
              <a:spcAft>
                <a:spcPts val="1200"/>
              </a:spcAft>
              <a:buNone/>
            </a:pPr>
            <a:r>
              <a:rPr lang="pt-BR" noProof="0" dirty="0"/>
              <a:t>Segundo nível</a:t>
            </a:r>
          </a:p>
          <a:p>
            <a:pPr marL="0" lvl="2" indent="0" rtl="0">
              <a:lnSpc>
                <a:spcPct val="150000"/>
              </a:lnSpc>
              <a:spcBef>
                <a:spcPts val="1000"/>
              </a:spcBef>
              <a:spcAft>
                <a:spcPts val="1200"/>
              </a:spcAft>
              <a:buNone/>
            </a:pPr>
            <a:r>
              <a:rPr lang="pt-BR" noProof="0" dirty="0"/>
              <a:t>Terceiro nível</a:t>
            </a:r>
          </a:p>
          <a:p>
            <a:pPr marL="0" lvl="3" indent="0" rtl="0">
              <a:lnSpc>
                <a:spcPct val="150000"/>
              </a:lnSpc>
              <a:spcBef>
                <a:spcPts val="1000"/>
              </a:spcBef>
              <a:spcAft>
                <a:spcPts val="1200"/>
              </a:spcAft>
              <a:buNone/>
            </a:pPr>
            <a:r>
              <a:rPr lang="pt-BR" noProof="0" dirty="0"/>
              <a:t>Quarto nível</a:t>
            </a:r>
          </a:p>
          <a:p>
            <a:pPr marL="0" lvl="4" indent="0" rtl="0">
              <a:lnSpc>
                <a:spcPct val="150000"/>
              </a:lnSpc>
              <a:spcBef>
                <a:spcPts val="1000"/>
              </a:spcBef>
              <a:spcAft>
                <a:spcPts val="1200"/>
              </a:spcAft>
              <a:buNone/>
            </a:pPr>
            <a:r>
              <a:rPr lang="pt-BR" noProof="0" dirty="0"/>
              <a:t>Quinto nível</a:t>
            </a:r>
          </a:p>
        </p:txBody>
      </p:sp>
      <p:sp>
        <p:nvSpPr>
          <p:cNvPr id="6"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FFABA16-A60E-4C58-9DC9-284576B05B35}" type="datetime1">
              <a:rPr lang="pt-BR" noProof="0" smtClean="0"/>
              <a:t>05/06/2023</a:t>
            </a:fld>
            <a:endParaRPr lang="pt-BR" noProof="0"/>
          </a:p>
        </p:txBody>
      </p:sp>
      <p:sp>
        <p:nvSpPr>
          <p:cNvPr id="7"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8" name="Espaço Reservado para o Número do Slid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9" name="Retâ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10" name="Retâ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pt-BR" noProof="0"/>
              <a:t>Clique para editar o estilo de título Mestre</a:t>
            </a:r>
          </a:p>
        </p:txBody>
      </p:sp>
      <p:sp>
        <p:nvSpPr>
          <p:cNvPr id="7" name="Espaço Reservado para Conteúdo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a:t>Clique para editar o texto Mestre</a:t>
            </a:r>
          </a:p>
          <a:p>
            <a:pPr marL="0" lvl="1" indent="0" rtl="0">
              <a:lnSpc>
                <a:spcPct val="150000"/>
              </a:lnSpc>
              <a:spcBef>
                <a:spcPts val="1000"/>
              </a:spcBef>
              <a:spcAft>
                <a:spcPts val="1200"/>
              </a:spcAft>
              <a:buNone/>
            </a:pPr>
            <a:r>
              <a:rPr lang="pt-BR" noProof="0"/>
              <a:t>Segundo nível</a:t>
            </a:r>
          </a:p>
          <a:p>
            <a:pPr marL="0" lvl="2" indent="0" rtl="0">
              <a:lnSpc>
                <a:spcPct val="150000"/>
              </a:lnSpc>
              <a:spcBef>
                <a:spcPts val="1000"/>
              </a:spcBef>
              <a:spcAft>
                <a:spcPts val="1200"/>
              </a:spcAft>
              <a:buNone/>
            </a:pPr>
            <a:r>
              <a:rPr lang="pt-BR" noProof="0"/>
              <a:t>Terceiro nível</a:t>
            </a:r>
          </a:p>
          <a:p>
            <a:pPr marL="0" lvl="3" indent="0" rtl="0">
              <a:lnSpc>
                <a:spcPct val="150000"/>
              </a:lnSpc>
              <a:spcBef>
                <a:spcPts val="1000"/>
              </a:spcBef>
              <a:spcAft>
                <a:spcPts val="1200"/>
              </a:spcAft>
              <a:buNone/>
            </a:pPr>
            <a:r>
              <a:rPr lang="pt-BR" noProof="0"/>
              <a:t>Quarto nível</a:t>
            </a:r>
          </a:p>
          <a:p>
            <a:pPr marL="0" lvl="4" indent="0" rtl="0">
              <a:lnSpc>
                <a:spcPct val="150000"/>
              </a:lnSpc>
              <a:spcBef>
                <a:spcPts val="1000"/>
              </a:spcBef>
              <a:spcAft>
                <a:spcPts val="1200"/>
              </a:spcAft>
              <a:buNone/>
            </a:pPr>
            <a:r>
              <a:rPr lang="pt-BR" noProof="0"/>
              <a:t>Quinto nível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sp>
        <p:nvSpPr>
          <p:cNvPr id="2" name="Espaço Reservado para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95CCA5C-24EB-4738-B463-0ADFEF5D3564}" type="datetime1">
              <a:rPr lang="pt-BR" noProof="0" smtClean="0"/>
              <a:t>05/06/2023</a:t>
            </a:fld>
            <a:endParaRPr lang="pt-BR" noProof="0" dirty="0"/>
          </a:p>
        </p:txBody>
      </p:sp>
      <p:sp>
        <p:nvSpPr>
          <p:cNvPr id="5"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cxnSp>
        <p:nvCxnSpPr>
          <p:cNvPr id="8" name="Conector Re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raogourmet.com/blog/historia-do-caf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gilemanifesto.org/iso/ptbr/manifesto.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agilemanifesto.org/iso/ptbr/principles.html" TargetMode="External"/><Relationship Id="rId2" Type="http://schemas.openxmlformats.org/officeDocument/2006/relationships/hyperlink" Target="http://agilemanifesto.org/iso/ptbr/manifesto.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scrumalliance.org/" TargetMode="External"/><Relationship Id="rId2" Type="http://schemas.openxmlformats.org/officeDocument/2006/relationships/hyperlink" Target="https://www.agilealliance.org/agilealliancebrazi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opesp.com.br/2019/11/28/metodos-ageis-avancam-nas-empresa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crumalliance.org/" TargetMode="External"/><Relationship Id="rId2" Type="http://schemas.openxmlformats.org/officeDocument/2006/relationships/hyperlink" Target="https://www.agilealliance.org/agilealliancebrazil/"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appliedframeworks.com/scrum-case-studies-exampl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rtl="0"/>
            <a:r>
              <a:rPr lang="pt-BR" sz="4800" b="1" dirty="0">
                <a:solidFill>
                  <a:schemeClr val="bg1"/>
                </a:solidFill>
              </a:rPr>
              <a:t>Business </a:t>
            </a:r>
            <a:r>
              <a:rPr lang="pt-BR" sz="4800" b="1" dirty="0" err="1">
                <a:solidFill>
                  <a:schemeClr val="bg1"/>
                </a:solidFill>
              </a:rPr>
              <a:t>Agility</a:t>
            </a:r>
            <a:r>
              <a:rPr lang="pt-BR" sz="4800" b="1" dirty="0">
                <a:solidFill>
                  <a:schemeClr val="bg1"/>
                </a:solidFill>
              </a:rPr>
              <a:t> T5 - ONE</a:t>
            </a:r>
          </a:p>
        </p:txBody>
      </p:sp>
      <p:sp>
        <p:nvSpPr>
          <p:cNvPr id="3" name="Subtítulo 2"/>
          <p:cNvSpPr>
            <a:spLocks noGrp="1"/>
          </p:cNvSpPr>
          <p:nvPr>
            <p:ph type="subTitle" idx="4294967295"/>
          </p:nvPr>
        </p:nvSpPr>
        <p:spPr>
          <a:xfrm>
            <a:off x="855619" y="2933105"/>
            <a:ext cx="11124346" cy="1137793"/>
          </a:xfrm>
        </p:spPr>
        <p:txBody>
          <a:bodyPr rtlCol="0">
            <a:normAutofit/>
          </a:bodyPr>
          <a:lstStyle/>
          <a:p>
            <a:pPr marL="0" indent="0" rtl="0">
              <a:buNone/>
            </a:pPr>
            <a:r>
              <a:rPr lang="pt-BR" sz="2400" b="1" i="0" dirty="0">
                <a:solidFill>
                  <a:srgbClr val="FFFFFF"/>
                </a:solidFill>
                <a:effectLst/>
                <a:latin typeface="Open sans" panose="020B0606030504020204" pitchFamily="34" charset="0"/>
              </a:rPr>
              <a:t>Agilidade: promovendo a transformação ágil</a:t>
            </a:r>
            <a:endParaRPr lang="pt-B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22C85-8688-4948-C56C-200362B7B8B7}"/>
              </a:ext>
            </a:extLst>
          </p:cNvPr>
          <p:cNvSpPr>
            <a:spLocks noGrp="1"/>
          </p:cNvSpPr>
          <p:nvPr>
            <p:ph type="title"/>
          </p:nvPr>
        </p:nvSpPr>
        <p:spPr/>
        <p:txBody>
          <a:bodyPr/>
          <a:lstStyle/>
          <a:p>
            <a:r>
              <a:rPr lang="pt-BR" dirty="0"/>
              <a:t>Agilidade para além do TI </a:t>
            </a:r>
          </a:p>
        </p:txBody>
      </p:sp>
      <p:sp>
        <p:nvSpPr>
          <p:cNvPr id="4" name="Espaço Reservado para Conteúdo 2">
            <a:extLst>
              <a:ext uri="{FF2B5EF4-FFF2-40B4-BE49-F238E27FC236}">
                <a16:creationId xmlns:a16="http://schemas.microsoft.com/office/drawing/2014/main" id="{82DEF835-B094-87E1-3D85-F2D1E338F3A6}"/>
              </a:ext>
            </a:extLst>
          </p:cNvPr>
          <p:cNvSpPr txBox="1">
            <a:spLocks noGrp="1"/>
          </p:cNvSpPr>
          <p:nvPr>
            <p:ph sz="quarter" idx="10"/>
          </p:nvPr>
        </p:nvSpPr>
        <p:spPr>
          <a:xfrm>
            <a:off x="539750" y="1435100"/>
            <a:ext cx="4416425" cy="508497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400" b="1" dirty="0"/>
              <a:t>ANALISAR</a:t>
            </a:r>
            <a:r>
              <a:rPr lang="pt-BR" sz="1400" dirty="0"/>
              <a:t> </a:t>
            </a:r>
            <a:endParaRPr lang="pt-BR" sz="1400" b="1" dirty="0"/>
          </a:p>
          <a:p>
            <a:r>
              <a:rPr lang="pt-BR" sz="1500" b="1" dirty="0"/>
              <a:t>02. Tomada de decisão </a:t>
            </a:r>
            <a:br>
              <a:rPr lang="pt-BR" dirty="0"/>
            </a:br>
            <a:br>
              <a:rPr lang="pt-BR" dirty="0"/>
            </a:br>
            <a:r>
              <a:rPr lang="pt-BR" b="1" i="1" dirty="0"/>
              <a:t>Frequência</a:t>
            </a:r>
            <a:br>
              <a:rPr lang="pt-BR" b="1" i="1" dirty="0"/>
            </a:br>
            <a:r>
              <a:rPr lang="pt-BR" dirty="0"/>
              <a:t>Constante:</a:t>
            </a:r>
            <a:br>
              <a:rPr lang="pt-BR" b="1" i="1" dirty="0"/>
            </a:br>
            <a:br>
              <a:rPr lang="pt-BR" dirty="0"/>
            </a:br>
            <a:r>
              <a:rPr lang="pt-BR" dirty="0"/>
              <a:t>-&gt; Avanços tecnológicos;</a:t>
            </a:r>
            <a:br>
              <a:rPr lang="pt-BR" dirty="0"/>
            </a:br>
            <a:r>
              <a:rPr lang="pt-BR" dirty="0"/>
              <a:t>-&gt; Comportamento do mercado.</a:t>
            </a:r>
            <a:br>
              <a:rPr lang="pt-BR" dirty="0"/>
            </a:br>
            <a:br>
              <a:rPr lang="pt-BR" dirty="0"/>
            </a:br>
            <a:r>
              <a:rPr lang="pt-BR" b="1" i="1" dirty="0"/>
              <a:t>IMPLEMENTAR O SCRUM: </a:t>
            </a:r>
            <a:br>
              <a:rPr lang="pt-BR" b="1" i="1" dirty="0"/>
            </a:br>
            <a:br>
              <a:rPr lang="pt-BR" dirty="0"/>
            </a:br>
            <a:r>
              <a:rPr lang="pt-BR" dirty="0"/>
              <a:t>-&gt; Análise de contexto; </a:t>
            </a:r>
            <a:br>
              <a:rPr lang="pt-BR" dirty="0"/>
            </a:br>
            <a:r>
              <a:rPr lang="pt-BR" dirty="0"/>
              <a:t>-&gt; Identificação de problemas complexos; </a:t>
            </a:r>
            <a:br>
              <a:rPr lang="pt-BR" dirty="0"/>
            </a:br>
            <a:r>
              <a:rPr lang="pt-BR" dirty="0"/>
              <a:t>-&gt; Tomada de decisão constantes; </a:t>
            </a:r>
            <a:br>
              <a:rPr lang="pt-BR" dirty="0"/>
            </a:br>
            <a:r>
              <a:rPr lang="pt-BR" dirty="0"/>
              <a:t>-&gt; Colaboradores(as) com conhecimento prévio sobre Scrum e dispostos(as) a aprender. </a:t>
            </a:r>
          </a:p>
        </p:txBody>
      </p:sp>
    </p:spTree>
    <p:extLst>
      <p:ext uri="{BB962C8B-B14F-4D97-AF65-F5344CB8AC3E}">
        <p14:creationId xmlns:p14="http://schemas.microsoft.com/office/powerpoint/2010/main" val="84505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22C85-8688-4948-C56C-200362B7B8B7}"/>
              </a:ext>
            </a:extLst>
          </p:cNvPr>
          <p:cNvSpPr>
            <a:spLocks noGrp="1"/>
          </p:cNvSpPr>
          <p:nvPr>
            <p:ph type="title"/>
          </p:nvPr>
        </p:nvSpPr>
        <p:spPr/>
        <p:txBody>
          <a:bodyPr/>
          <a:lstStyle/>
          <a:p>
            <a:r>
              <a:rPr lang="pt-BR" dirty="0"/>
              <a:t>Agilidade para além do TI </a:t>
            </a:r>
          </a:p>
        </p:txBody>
      </p:sp>
      <p:sp>
        <p:nvSpPr>
          <p:cNvPr id="4" name="Espaço Reservado para Conteúdo 2">
            <a:extLst>
              <a:ext uri="{FF2B5EF4-FFF2-40B4-BE49-F238E27FC236}">
                <a16:creationId xmlns:a16="http://schemas.microsoft.com/office/drawing/2014/main" id="{82DEF835-B094-87E1-3D85-F2D1E338F3A6}"/>
              </a:ext>
            </a:extLst>
          </p:cNvPr>
          <p:cNvSpPr txBox="1">
            <a:spLocks noGrp="1"/>
          </p:cNvSpPr>
          <p:nvPr>
            <p:ph sz="quarter" idx="10"/>
          </p:nvPr>
        </p:nvSpPr>
        <p:spPr>
          <a:xfrm>
            <a:off x="539750" y="1435100"/>
            <a:ext cx="4681607" cy="508497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400" b="1" dirty="0"/>
              <a:t>ANALISAR</a:t>
            </a:r>
            <a:r>
              <a:rPr lang="pt-BR" sz="1400" dirty="0"/>
              <a:t> </a:t>
            </a:r>
            <a:endParaRPr lang="pt-BR" sz="1400" b="1" dirty="0"/>
          </a:p>
          <a:p>
            <a:r>
              <a:rPr lang="pt-BR" sz="1500" b="1" dirty="0"/>
              <a:t>03. Estrutura e silos</a:t>
            </a:r>
            <a:br>
              <a:rPr lang="pt-BR" dirty="0"/>
            </a:br>
            <a:br>
              <a:rPr lang="pt-BR" dirty="0"/>
            </a:br>
            <a:r>
              <a:rPr lang="pt-BR" b="1" i="1" dirty="0"/>
              <a:t>Interação entre as pessoas</a:t>
            </a:r>
            <a:br>
              <a:rPr lang="pt-BR" dirty="0"/>
            </a:br>
            <a:r>
              <a:rPr lang="pt-BR" dirty="0"/>
              <a:t>-&gt; Estudar e conhecer frameworks; </a:t>
            </a:r>
            <a:br>
              <a:rPr lang="pt-BR" dirty="0"/>
            </a:br>
            <a:r>
              <a:rPr lang="pt-BR" dirty="0"/>
              <a:t>-&gt; Estimular interação; </a:t>
            </a:r>
            <a:br>
              <a:rPr lang="pt-BR" dirty="0"/>
            </a:br>
            <a:r>
              <a:rPr lang="pt-BR" dirty="0"/>
              <a:t>-&gt; Dissolver os silos; </a:t>
            </a:r>
            <a:br>
              <a:rPr lang="pt-BR" dirty="0"/>
            </a:br>
            <a:r>
              <a:rPr lang="pt-BR" dirty="0"/>
              <a:t>-&gt; Tomada de decisões em conjunto.</a:t>
            </a:r>
            <a:br>
              <a:rPr lang="pt-BR" dirty="0"/>
            </a:br>
            <a:br>
              <a:rPr lang="pt-BR" dirty="0"/>
            </a:br>
            <a:r>
              <a:rPr lang="pt-BR" b="1" i="1" dirty="0"/>
              <a:t>Interação entre as pessoas</a:t>
            </a:r>
            <a:br>
              <a:rPr lang="pt-BR" dirty="0"/>
            </a:br>
            <a:r>
              <a:rPr lang="pt-BR" dirty="0"/>
              <a:t>-&gt; Metas compartilhadas; </a:t>
            </a:r>
            <a:br>
              <a:rPr lang="pt-BR" dirty="0"/>
            </a:br>
            <a:r>
              <a:rPr lang="pt-BR" dirty="0"/>
              <a:t>-&gt; Pensar soluções cada um dentro da sua área de conhecimento;</a:t>
            </a:r>
            <a:br>
              <a:rPr lang="pt-BR" dirty="0"/>
            </a:br>
            <a:r>
              <a:rPr lang="pt-BR" dirty="0"/>
              <a:t>-&gt; Consolidar processos em conjunto. </a:t>
            </a:r>
          </a:p>
        </p:txBody>
      </p:sp>
    </p:spTree>
    <p:extLst>
      <p:ext uri="{BB962C8B-B14F-4D97-AF65-F5344CB8AC3E}">
        <p14:creationId xmlns:p14="http://schemas.microsoft.com/office/powerpoint/2010/main" val="320103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EFEAC-1F0E-6D92-F6A2-421A61A74EF1}"/>
              </a:ext>
            </a:extLst>
          </p:cNvPr>
          <p:cNvSpPr>
            <a:spLocks noGrp="1"/>
          </p:cNvSpPr>
          <p:nvPr>
            <p:ph type="title"/>
          </p:nvPr>
        </p:nvSpPr>
        <p:spPr/>
        <p:txBody>
          <a:bodyPr/>
          <a:lstStyle/>
          <a:p>
            <a:r>
              <a:rPr lang="pt-BR" dirty="0"/>
              <a:t>Agilidade para além do TI </a:t>
            </a:r>
          </a:p>
        </p:txBody>
      </p:sp>
      <p:sp>
        <p:nvSpPr>
          <p:cNvPr id="3" name="Espaço Reservado para Conteúdo 2">
            <a:extLst>
              <a:ext uri="{FF2B5EF4-FFF2-40B4-BE49-F238E27FC236}">
                <a16:creationId xmlns:a16="http://schemas.microsoft.com/office/drawing/2014/main" id="{0CAFC910-F184-1938-BA96-3C7541E324E9}"/>
              </a:ext>
            </a:extLst>
          </p:cNvPr>
          <p:cNvSpPr>
            <a:spLocks noGrp="1"/>
          </p:cNvSpPr>
          <p:nvPr>
            <p:ph sz="quarter" idx="10"/>
          </p:nvPr>
        </p:nvSpPr>
        <p:spPr>
          <a:xfrm>
            <a:off x="539496" y="1435608"/>
            <a:ext cx="4416552" cy="4974336"/>
          </a:xfrm>
        </p:spPr>
        <p:txBody>
          <a:bodyPr/>
          <a:lstStyle/>
          <a:p>
            <a:r>
              <a:rPr lang="pt-BR" sz="1400" b="1" dirty="0"/>
              <a:t>SQUAD: </a:t>
            </a:r>
          </a:p>
          <a:p>
            <a:r>
              <a:rPr lang="pt-BR" b="1" i="1" dirty="0"/>
              <a:t>Recursos Humanos: </a:t>
            </a:r>
            <a:r>
              <a:rPr lang="pt-BR" dirty="0"/>
              <a:t>Recrutar e desenvolver pessoas importantes para o funcionamento de todos os processos; </a:t>
            </a:r>
          </a:p>
          <a:p>
            <a:r>
              <a:rPr lang="pt-BR" b="1" i="1" dirty="0"/>
              <a:t>Atendimento: </a:t>
            </a:r>
            <a:r>
              <a:rPr lang="pt-BR" dirty="0"/>
              <a:t>Tem um contato direto com o cliente; </a:t>
            </a:r>
          </a:p>
          <a:p>
            <a:r>
              <a:rPr lang="pt-BR" b="1" i="1" dirty="0"/>
              <a:t>Comercial e Operacional: </a:t>
            </a:r>
            <a:r>
              <a:rPr lang="pt-BR" dirty="0"/>
              <a:t>Trabalha com vendas, operação e prospecção de novos clientes; </a:t>
            </a:r>
          </a:p>
          <a:p>
            <a:r>
              <a:rPr lang="pt-BR" b="1" i="1" dirty="0"/>
              <a:t>Jurídico: </a:t>
            </a:r>
            <a:r>
              <a:rPr lang="pt-BR" dirty="0"/>
              <a:t>Visa identificar se as ações estão em conformidade ou não com as regulamentações vigentes; </a:t>
            </a:r>
          </a:p>
          <a:p>
            <a:r>
              <a:rPr lang="pt-BR" b="1" i="1" dirty="0"/>
              <a:t>Scrum Master: </a:t>
            </a:r>
            <a:r>
              <a:rPr lang="pt-BR" dirty="0"/>
              <a:t>Participa de todos os processos para garantir que funcione de forma harmônica e que qualquer impedimento seja resolvido rapidamente. </a:t>
            </a:r>
          </a:p>
          <a:p>
            <a:endParaRPr lang="pt-BR" dirty="0"/>
          </a:p>
        </p:txBody>
      </p:sp>
      <p:pic>
        <p:nvPicPr>
          <p:cNvPr id="4" name="Imagem 3">
            <a:extLst>
              <a:ext uri="{FF2B5EF4-FFF2-40B4-BE49-F238E27FC236}">
                <a16:creationId xmlns:a16="http://schemas.microsoft.com/office/drawing/2014/main" id="{9AD66595-C2BB-9E10-6559-56E21EA35F13}"/>
              </a:ext>
            </a:extLst>
          </p:cNvPr>
          <p:cNvPicPr>
            <a:picLocks noChangeAspect="1"/>
          </p:cNvPicPr>
          <p:nvPr/>
        </p:nvPicPr>
        <p:blipFill rotWithShape="1">
          <a:blip r:embed="rId2"/>
          <a:srcRect l="30436" t="38836" r="28260" b="12058"/>
          <a:stretch/>
        </p:blipFill>
        <p:spPr>
          <a:xfrm>
            <a:off x="6096000" y="1895060"/>
            <a:ext cx="5035826" cy="3366052"/>
          </a:xfrm>
          <a:prstGeom prst="rect">
            <a:avLst/>
          </a:prstGeom>
        </p:spPr>
      </p:pic>
    </p:spTree>
    <p:extLst>
      <p:ext uri="{BB962C8B-B14F-4D97-AF65-F5344CB8AC3E}">
        <p14:creationId xmlns:p14="http://schemas.microsoft.com/office/powerpoint/2010/main" val="101521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EFEAC-1F0E-6D92-F6A2-421A61A74EF1}"/>
              </a:ext>
            </a:extLst>
          </p:cNvPr>
          <p:cNvSpPr>
            <a:spLocks noGrp="1"/>
          </p:cNvSpPr>
          <p:nvPr>
            <p:ph type="title"/>
          </p:nvPr>
        </p:nvSpPr>
        <p:spPr/>
        <p:txBody>
          <a:bodyPr/>
          <a:lstStyle/>
          <a:p>
            <a:r>
              <a:rPr lang="pt-BR" dirty="0"/>
              <a:t>Agilidade para além do TI </a:t>
            </a:r>
          </a:p>
        </p:txBody>
      </p:sp>
      <p:sp>
        <p:nvSpPr>
          <p:cNvPr id="3" name="Espaço Reservado para Conteúdo 2">
            <a:extLst>
              <a:ext uri="{FF2B5EF4-FFF2-40B4-BE49-F238E27FC236}">
                <a16:creationId xmlns:a16="http://schemas.microsoft.com/office/drawing/2014/main" id="{0CAFC910-F184-1938-BA96-3C7541E324E9}"/>
              </a:ext>
            </a:extLst>
          </p:cNvPr>
          <p:cNvSpPr>
            <a:spLocks noGrp="1"/>
          </p:cNvSpPr>
          <p:nvPr>
            <p:ph sz="quarter" idx="10"/>
          </p:nvPr>
        </p:nvSpPr>
        <p:spPr>
          <a:xfrm>
            <a:off x="539496" y="1435608"/>
            <a:ext cx="4416552" cy="4974336"/>
          </a:xfrm>
        </p:spPr>
        <p:txBody>
          <a:bodyPr/>
          <a:lstStyle/>
          <a:p>
            <a:r>
              <a:rPr lang="pt-BR" sz="1400" b="1" dirty="0"/>
              <a:t>SQUAD: </a:t>
            </a:r>
          </a:p>
          <a:p>
            <a:r>
              <a:rPr lang="pt-BR" b="1" i="1" dirty="0"/>
              <a:t>Marketing e Comunicação: </a:t>
            </a:r>
            <a:r>
              <a:rPr lang="pt-BR" dirty="0"/>
              <a:t>Trabalha na comunicação interna e externa da empresa sobre mudanças e novidades; </a:t>
            </a:r>
          </a:p>
          <a:p>
            <a:r>
              <a:rPr lang="pt-BR" b="1" i="1" dirty="0" err="1"/>
              <a:t>Product</a:t>
            </a:r>
            <a:r>
              <a:rPr lang="pt-BR" b="1" i="1" dirty="0"/>
              <a:t> </a:t>
            </a:r>
            <a:r>
              <a:rPr lang="pt-BR" b="1" i="1" dirty="0" err="1"/>
              <a:t>Owner</a:t>
            </a:r>
            <a:r>
              <a:rPr lang="pt-BR" b="1" i="1" dirty="0"/>
              <a:t>:  </a:t>
            </a:r>
            <a:r>
              <a:rPr lang="pt-BR" dirty="0"/>
              <a:t>Outro papel específico do Scrum. Conhecido como dono do produto. Ele identifica as demandas que o time pode pegar e depois conversar com cada pessoa para que seja desenvolvido da melhor forma em conformidade com o que é prioritário para o momento; </a:t>
            </a:r>
          </a:p>
          <a:p>
            <a:r>
              <a:rPr lang="pt-BR" b="1" i="1" dirty="0"/>
              <a:t>T.I: </a:t>
            </a:r>
            <a:r>
              <a:rPr lang="pt-BR" dirty="0"/>
              <a:t>Trabalha na área de Tecnologia da Informação, que vai garantir o funcionamento dos sistemas e trabalha também na criação de novas funcionalidades</a:t>
            </a:r>
          </a:p>
          <a:p>
            <a:endParaRPr lang="pt-BR" dirty="0"/>
          </a:p>
        </p:txBody>
      </p:sp>
      <p:pic>
        <p:nvPicPr>
          <p:cNvPr id="4" name="Imagem 3">
            <a:extLst>
              <a:ext uri="{FF2B5EF4-FFF2-40B4-BE49-F238E27FC236}">
                <a16:creationId xmlns:a16="http://schemas.microsoft.com/office/drawing/2014/main" id="{9AD66595-C2BB-9E10-6559-56E21EA35F13}"/>
              </a:ext>
            </a:extLst>
          </p:cNvPr>
          <p:cNvPicPr>
            <a:picLocks noChangeAspect="1"/>
          </p:cNvPicPr>
          <p:nvPr/>
        </p:nvPicPr>
        <p:blipFill rotWithShape="1">
          <a:blip r:embed="rId2"/>
          <a:srcRect l="30436" t="38836" r="28260" b="12058"/>
          <a:stretch/>
        </p:blipFill>
        <p:spPr>
          <a:xfrm>
            <a:off x="6096000" y="1895060"/>
            <a:ext cx="5035826" cy="3366052"/>
          </a:xfrm>
          <a:prstGeom prst="rect">
            <a:avLst/>
          </a:prstGeom>
        </p:spPr>
      </p:pic>
    </p:spTree>
    <p:extLst>
      <p:ext uri="{BB962C8B-B14F-4D97-AF65-F5344CB8AC3E}">
        <p14:creationId xmlns:p14="http://schemas.microsoft.com/office/powerpoint/2010/main" val="395072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2B5E9-260D-10D2-201B-B80B20BB30FA}"/>
              </a:ext>
            </a:extLst>
          </p:cNvPr>
          <p:cNvSpPr>
            <a:spLocks noGrp="1"/>
          </p:cNvSpPr>
          <p:nvPr>
            <p:ph type="title"/>
          </p:nvPr>
        </p:nvSpPr>
        <p:spPr/>
        <p:txBody>
          <a:bodyPr/>
          <a:lstStyle/>
          <a:p>
            <a:r>
              <a:rPr lang="pt-BR" dirty="0"/>
              <a:t>Agilidade para além do TI </a:t>
            </a:r>
          </a:p>
        </p:txBody>
      </p:sp>
      <p:sp>
        <p:nvSpPr>
          <p:cNvPr id="3" name="Espaço Reservado para Conteúdo 2">
            <a:extLst>
              <a:ext uri="{FF2B5EF4-FFF2-40B4-BE49-F238E27FC236}">
                <a16:creationId xmlns:a16="http://schemas.microsoft.com/office/drawing/2014/main" id="{226CE4AA-F6BA-6B25-2AB6-2F77117AB133}"/>
              </a:ext>
            </a:extLst>
          </p:cNvPr>
          <p:cNvSpPr>
            <a:spLocks noGrp="1"/>
          </p:cNvSpPr>
          <p:nvPr>
            <p:ph sz="quarter" idx="10"/>
          </p:nvPr>
        </p:nvSpPr>
        <p:spPr/>
        <p:txBody>
          <a:bodyPr/>
          <a:lstStyle/>
          <a:p>
            <a:r>
              <a:rPr lang="pt-BR" b="1" dirty="0"/>
              <a:t>ETAPAS DA CERIMÔNIA</a:t>
            </a:r>
            <a:br>
              <a:rPr lang="pt-BR" b="1" dirty="0"/>
            </a:br>
            <a:endParaRPr lang="pt-BR" b="1" dirty="0"/>
          </a:p>
          <a:p>
            <a:pPr marL="171450" indent="-171450">
              <a:buFont typeface="Courier New" panose="02070309020205020404" pitchFamily="49" charset="0"/>
              <a:buChar char="o"/>
            </a:pPr>
            <a:r>
              <a:rPr lang="pt-BR" b="1" i="1" dirty="0"/>
              <a:t>Retrospectiva: </a:t>
            </a:r>
            <a:r>
              <a:rPr lang="pt-BR" dirty="0"/>
              <a:t>Análise de melhorias necessárias – equipe, comunicação, processos, ferramentas... </a:t>
            </a:r>
          </a:p>
          <a:p>
            <a:pPr marL="171450" indent="-171450">
              <a:buFont typeface="Courier New" panose="02070309020205020404" pitchFamily="49" charset="0"/>
              <a:buChar char="o"/>
            </a:pPr>
            <a:r>
              <a:rPr lang="pt-BR" b="1" i="1" dirty="0"/>
              <a:t>Planejamento: </a:t>
            </a:r>
            <a:r>
              <a:rPr lang="pt-BR" dirty="0"/>
              <a:t>Demandas prioritárias são divididas entre o time. </a:t>
            </a:r>
          </a:p>
          <a:p>
            <a:pPr marL="171450" indent="-171450">
              <a:buFont typeface="Courier New" panose="02070309020205020404" pitchFamily="49" charset="0"/>
              <a:buChar char="o"/>
            </a:pPr>
            <a:r>
              <a:rPr lang="pt-BR" b="1" i="1" dirty="0"/>
              <a:t>Sprint: </a:t>
            </a:r>
            <a:r>
              <a:rPr lang="pt-BR" dirty="0"/>
              <a:t>Período para trabalhar as demandas estabelecidas (desenvolvedores); </a:t>
            </a:r>
          </a:p>
          <a:p>
            <a:pPr marL="171450" indent="-171450">
              <a:buFont typeface="Courier New" panose="02070309020205020404" pitchFamily="49" charset="0"/>
              <a:buChar char="o"/>
            </a:pPr>
            <a:r>
              <a:rPr lang="pt-BR" b="1" i="1" dirty="0"/>
              <a:t>Review: </a:t>
            </a:r>
            <a:r>
              <a:rPr lang="pt-BR" dirty="0"/>
              <a:t>Apresentação das entregas de valores realizadas. </a:t>
            </a:r>
          </a:p>
          <a:p>
            <a:pPr marL="171450" indent="-171450">
              <a:buFontTx/>
              <a:buChar char="-"/>
            </a:pPr>
            <a:endParaRPr lang="pt-BR" dirty="0"/>
          </a:p>
          <a:p>
            <a:endParaRPr lang="pt-BR" dirty="0"/>
          </a:p>
        </p:txBody>
      </p:sp>
    </p:spTree>
    <p:extLst>
      <p:ext uri="{BB962C8B-B14F-4D97-AF65-F5344CB8AC3E}">
        <p14:creationId xmlns:p14="http://schemas.microsoft.com/office/powerpoint/2010/main" val="52746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7D33E-8DDF-F27B-E913-B3639A5B4CB0}"/>
              </a:ext>
            </a:extLst>
          </p:cNvPr>
          <p:cNvSpPr>
            <a:spLocks noGrp="1"/>
          </p:cNvSpPr>
          <p:nvPr>
            <p:ph type="title"/>
          </p:nvPr>
        </p:nvSpPr>
        <p:spPr/>
        <p:txBody>
          <a:bodyPr/>
          <a:lstStyle/>
          <a:p>
            <a:r>
              <a:rPr lang="pt-BR" dirty="0"/>
              <a:t>Agilidade para além do TI </a:t>
            </a:r>
          </a:p>
        </p:txBody>
      </p:sp>
      <p:sp>
        <p:nvSpPr>
          <p:cNvPr id="3" name="Espaço Reservado para Conteúdo 2">
            <a:extLst>
              <a:ext uri="{FF2B5EF4-FFF2-40B4-BE49-F238E27FC236}">
                <a16:creationId xmlns:a16="http://schemas.microsoft.com/office/drawing/2014/main" id="{E3C30E1B-8CC2-15D9-4495-C7F38C41B3D4}"/>
              </a:ext>
            </a:extLst>
          </p:cNvPr>
          <p:cNvSpPr>
            <a:spLocks noGrp="1"/>
          </p:cNvSpPr>
          <p:nvPr>
            <p:ph sz="quarter" idx="10"/>
          </p:nvPr>
        </p:nvSpPr>
        <p:spPr/>
        <p:txBody>
          <a:bodyPr/>
          <a:lstStyle/>
          <a:p>
            <a:r>
              <a:rPr lang="pt-BR" b="1" i="1" dirty="0"/>
              <a:t>01. Problemas de contexto </a:t>
            </a:r>
            <a:br>
              <a:rPr lang="pt-BR" b="1" i="1" dirty="0"/>
            </a:br>
            <a:r>
              <a:rPr lang="pt-BR" dirty="0"/>
              <a:t>Analisar o contexto e reconhecer os problemas </a:t>
            </a:r>
            <a:br>
              <a:rPr lang="pt-BR" dirty="0"/>
            </a:br>
            <a:br>
              <a:rPr lang="pt-BR" dirty="0"/>
            </a:br>
            <a:r>
              <a:rPr lang="pt-BR" b="1" i="1" dirty="0"/>
              <a:t>02. Tomada de decisão </a:t>
            </a:r>
            <a:br>
              <a:rPr lang="pt-BR" b="1" i="1" dirty="0"/>
            </a:br>
            <a:r>
              <a:rPr lang="pt-BR" dirty="0"/>
              <a:t>Identificar a frequência da tomada de decisão </a:t>
            </a:r>
            <a:br>
              <a:rPr lang="pt-BR" dirty="0"/>
            </a:br>
            <a:br>
              <a:rPr lang="pt-BR" dirty="0"/>
            </a:br>
            <a:r>
              <a:rPr lang="pt-BR" b="1" i="1" dirty="0"/>
              <a:t>03. Estrutura e silos </a:t>
            </a:r>
            <a:br>
              <a:rPr lang="pt-BR" b="1" i="1" dirty="0"/>
            </a:br>
            <a:r>
              <a:rPr lang="pt-BR" dirty="0"/>
              <a:t>Estudar frameworks e pensar em soluções para os problemas. </a:t>
            </a:r>
          </a:p>
        </p:txBody>
      </p:sp>
    </p:spTree>
    <p:extLst>
      <p:ext uri="{BB962C8B-B14F-4D97-AF65-F5344CB8AC3E}">
        <p14:creationId xmlns:p14="http://schemas.microsoft.com/office/powerpoint/2010/main" val="288348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278296" y="2412757"/>
            <a:ext cx="11396870" cy="4537943"/>
          </a:xfrm>
        </p:spPr>
        <p:txBody>
          <a:bodyPr>
            <a:normAutofit fontScale="40000" lnSpcReduction="20000"/>
          </a:bodyPr>
          <a:lstStyle/>
          <a:p>
            <a:pPr algn="l"/>
            <a:r>
              <a:rPr lang="pt-BR" sz="2800" b="1" i="0" dirty="0">
                <a:solidFill>
                  <a:srgbClr val="3D464D"/>
                </a:solidFill>
                <a:effectLst/>
                <a:latin typeface="+mn-lt"/>
              </a:rPr>
              <a:t>Qual a origem do </a:t>
            </a:r>
            <a:r>
              <a:rPr lang="pt-BR" sz="2800" b="1" i="0" dirty="0" err="1">
                <a:solidFill>
                  <a:srgbClr val="3D464D"/>
                </a:solidFill>
                <a:effectLst/>
                <a:latin typeface="+mn-lt"/>
              </a:rPr>
              <a:t>Agile</a:t>
            </a:r>
            <a:r>
              <a:rPr lang="pt-BR" sz="2800" b="1" i="0" dirty="0">
                <a:solidFill>
                  <a:srgbClr val="3D464D"/>
                </a:solidFill>
                <a:effectLst/>
                <a:latin typeface="+mn-lt"/>
              </a:rPr>
              <a:t>?</a:t>
            </a:r>
            <a:endParaRPr lang="pt-BR" sz="2800" b="0" i="0" dirty="0">
              <a:solidFill>
                <a:srgbClr val="3D464D"/>
              </a:solidFill>
              <a:effectLst/>
              <a:latin typeface="+mn-lt"/>
            </a:endParaRPr>
          </a:p>
          <a:p>
            <a:pPr algn="l"/>
            <a:r>
              <a:rPr lang="pt-BR" sz="2800" b="0" i="0" dirty="0">
                <a:solidFill>
                  <a:srgbClr val="3D464D"/>
                </a:solidFill>
                <a:effectLst/>
                <a:latin typeface="+mn-lt"/>
              </a:rPr>
              <a:t>A engenharia de Software surgiu depois das outras engenharias já existentes e, por ser uma engenharia, ela herdou o </a:t>
            </a:r>
            <a:r>
              <a:rPr lang="pt-BR" sz="2800" b="0" i="0" dirty="0" err="1">
                <a:solidFill>
                  <a:srgbClr val="3D464D"/>
                </a:solidFill>
                <a:effectLst/>
                <a:latin typeface="+mn-lt"/>
              </a:rPr>
              <a:t>mindset</a:t>
            </a:r>
            <a:r>
              <a:rPr lang="pt-BR" sz="2800" b="0" i="0" dirty="0">
                <a:solidFill>
                  <a:srgbClr val="3D464D"/>
                </a:solidFill>
                <a:effectLst/>
                <a:latin typeface="+mn-lt"/>
              </a:rPr>
              <a:t> das que vieram antes.</a:t>
            </a:r>
          </a:p>
          <a:p>
            <a:pPr algn="l"/>
            <a:r>
              <a:rPr lang="pt-BR" sz="2800" b="0" i="0" dirty="0">
                <a:solidFill>
                  <a:srgbClr val="3D464D"/>
                </a:solidFill>
                <a:effectLst/>
                <a:latin typeface="+mn-lt"/>
              </a:rPr>
              <a:t>O método de desenvolvimento de projetos usado, chamado de </a:t>
            </a:r>
            <a:r>
              <a:rPr lang="pt-BR" sz="2800" b="0" i="0" dirty="0" err="1">
                <a:solidFill>
                  <a:srgbClr val="3D464D"/>
                </a:solidFill>
                <a:effectLst/>
                <a:latin typeface="+mn-lt"/>
              </a:rPr>
              <a:t>Waterfall</a:t>
            </a:r>
            <a:r>
              <a:rPr lang="pt-BR" sz="2800" b="0" i="0" dirty="0">
                <a:solidFill>
                  <a:srgbClr val="3D464D"/>
                </a:solidFill>
                <a:effectLst/>
                <a:latin typeface="+mn-lt"/>
              </a:rPr>
              <a:t>, foi herdado de outras engenharias, nas quais cada projeto era dividido em fases que dependiam da fase anterior ser aprovada, tendo um conjunto de requisitos. As fases só avançam, e isso tornava seus clientes satisfeitos.</a:t>
            </a:r>
          </a:p>
          <a:p>
            <a:pPr algn="l"/>
            <a:r>
              <a:rPr lang="pt-BR" sz="2800" b="0" i="0" dirty="0">
                <a:solidFill>
                  <a:srgbClr val="3D464D"/>
                </a:solidFill>
                <a:effectLst/>
                <a:latin typeface="+mn-lt"/>
              </a:rPr>
              <a:t>Um exemplo que aplica o método </a:t>
            </a:r>
            <a:r>
              <a:rPr lang="pt-BR" sz="2800" b="0" i="0" dirty="0" err="1">
                <a:solidFill>
                  <a:srgbClr val="3D464D"/>
                </a:solidFill>
                <a:effectLst/>
                <a:latin typeface="+mn-lt"/>
              </a:rPr>
              <a:t>Waterfall</a:t>
            </a:r>
            <a:r>
              <a:rPr lang="pt-BR" sz="2800" b="0" i="0" dirty="0">
                <a:solidFill>
                  <a:srgbClr val="3D464D"/>
                </a:solidFill>
                <a:effectLst/>
                <a:latin typeface="+mn-lt"/>
              </a:rPr>
              <a:t> na engenharia civil é o de construção de imóveis: o processo de construção de um imóvel é dividido em fases, como análise do terreno, fundação e pilares de sustentação. Uma vez que uma fase é aprovada e finalizada ela não pode ser alterada.</a:t>
            </a:r>
          </a:p>
          <a:p>
            <a:pPr algn="l"/>
            <a:r>
              <a:rPr lang="pt-BR" sz="2800" b="0" i="0" dirty="0">
                <a:solidFill>
                  <a:srgbClr val="3D464D"/>
                </a:solidFill>
                <a:effectLst/>
                <a:latin typeface="+mn-lt"/>
              </a:rPr>
              <a:t>Porém, para o desenvolvimento de software, esse método herdado de engenharias não era o ideal, porque a cada tarefa concluída eram validadas novas mudanças a partir de feedbacks, o que fazia com que o fluxo fosse alterado. Para a engenharia de software o método </a:t>
            </a:r>
            <a:r>
              <a:rPr lang="pt-BR" sz="2800" b="0" i="0" dirty="0" err="1">
                <a:solidFill>
                  <a:srgbClr val="3D464D"/>
                </a:solidFill>
                <a:effectLst/>
                <a:latin typeface="+mn-lt"/>
              </a:rPr>
              <a:t>Waterfall</a:t>
            </a:r>
            <a:r>
              <a:rPr lang="pt-BR" sz="2800" b="0" i="0" dirty="0">
                <a:solidFill>
                  <a:srgbClr val="3D464D"/>
                </a:solidFill>
                <a:effectLst/>
                <a:latin typeface="+mn-lt"/>
              </a:rPr>
              <a:t> já não dava conta das mudanças que ocorriam no meio do caminho. Então ele teve que passar por uma reestruturação para que, depois dos feedbacks de cada tarefa desenvolvida, o fluxo pudesse ser alterado durante o processo de desenvolvimento do projeto.</a:t>
            </a:r>
          </a:p>
          <a:p>
            <a:pPr algn="l"/>
            <a:r>
              <a:rPr lang="pt-BR" sz="2800" b="0" i="0" dirty="0">
                <a:solidFill>
                  <a:srgbClr val="3D464D"/>
                </a:solidFill>
                <a:effectLst/>
                <a:latin typeface="+mn-lt"/>
              </a:rPr>
              <a:t>Ah...para você que realmente ficou curioso(a) sobre a origem do café, recomendamos a leitura da História do Café contida no link a seguir da Associação Brasileira da Indústria do Café como estudo complementar -&gt; </a:t>
            </a:r>
            <a:r>
              <a:rPr lang="pt-BR" sz="2800" b="0" i="0" dirty="0">
                <a:solidFill>
                  <a:srgbClr val="3D464D"/>
                </a:solidFill>
                <a:effectLst/>
                <a:latin typeface="+mn-lt"/>
                <a:hlinkClick r:id="rId2"/>
              </a:rPr>
              <a:t>https://www.graogourmet.com/blog/historia-do-cafe/</a:t>
            </a:r>
            <a:endParaRPr lang="pt-BR" sz="2800" b="0" i="0" dirty="0">
              <a:solidFill>
                <a:srgbClr val="3D464D"/>
              </a:solidFill>
              <a:effectLst/>
              <a:latin typeface="+mn-lt"/>
            </a:endParaRPr>
          </a:p>
          <a:p>
            <a:pPr algn="l"/>
            <a:endParaRPr lang="pt-BR" sz="2800" b="0" i="0" dirty="0">
              <a:solidFill>
                <a:srgbClr val="3D464D"/>
              </a:solidFill>
              <a:effectLst/>
              <a:latin typeface="+mn-lt"/>
            </a:endParaRPr>
          </a:p>
          <a:p>
            <a:endParaRPr lang="pt-BR" dirty="0"/>
          </a:p>
        </p:txBody>
      </p:sp>
    </p:spTree>
    <p:extLst>
      <p:ext uri="{BB962C8B-B14F-4D97-AF65-F5344CB8AC3E}">
        <p14:creationId xmlns:p14="http://schemas.microsoft.com/office/powerpoint/2010/main" val="107895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02. O Método </a:t>
            </a:r>
            <a:r>
              <a:rPr lang="pt-BR" sz="2300" b="1" dirty="0" err="1">
                <a:solidFill>
                  <a:schemeClr val="bg1"/>
                </a:solidFill>
                <a:latin typeface="+mj-lt"/>
              </a:rPr>
              <a:t>Waterfall</a:t>
            </a:r>
            <a:endParaRPr lang="pt-BR" sz="2300" b="1" dirty="0">
              <a:solidFill>
                <a:schemeClr val="bg1"/>
              </a:solidFill>
              <a:latin typeface="+mj-lt"/>
            </a:endParaRPr>
          </a:p>
        </p:txBody>
      </p:sp>
    </p:spTree>
    <p:extLst>
      <p:ext uri="{BB962C8B-B14F-4D97-AF65-F5344CB8AC3E}">
        <p14:creationId xmlns:p14="http://schemas.microsoft.com/office/powerpoint/2010/main" val="380959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05817-5191-55B8-F3B0-E088D6BFD6A2}"/>
              </a:ext>
            </a:extLst>
          </p:cNvPr>
          <p:cNvSpPr>
            <a:spLocks noGrp="1"/>
          </p:cNvSpPr>
          <p:nvPr>
            <p:ph type="title"/>
          </p:nvPr>
        </p:nvSpPr>
        <p:spPr/>
        <p:txBody>
          <a:bodyPr/>
          <a:lstStyle/>
          <a:p>
            <a:r>
              <a:rPr lang="pt-BR" dirty="0"/>
              <a:t>Método </a:t>
            </a:r>
            <a:r>
              <a:rPr lang="pt-BR" dirty="0" err="1"/>
              <a:t>Waterfall</a:t>
            </a:r>
            <a:endParaRPr lang="pt-BR" dirty="0"/>
          </a:p>
        </p:txBody>
      </p:sp>
      <p:sp>
        <p:nvSpPr>
          <p:cNvPr id="3" name="Espaço Reservado para Conteúdo 2">
            <a:extLst>
              <a:ext uri="{FF2B5EF4-FFF2-40B4-BE49-F238E27FC236}">
                <a16:creationId xmlns:a16="http://schemas.microsoft.com/office/drawing/2014/main" id="{7B29A085-9412-8352-C5D8-D0DFB1051E59}"/>
              </a:ext>
            </a:extLst>
          </p:cNvPr>
          <p:cNvSpPr>
            <a:spLocks noGrp="1"/>
          </p:cNvSpPr>
          <p:nvPr>
            <p:ph sz="quarter" idx="10"/>
          </p:nvPr>
        </p:nvSpPr>
        <p:spPr/>
        <p:txBody>
          <a:bodyPr/>
          <a:lstStyle/>
          <a:p>
            <a:r>
              <a:rPr lang="pt-BR" b="1" dirty="0" err="1"/>
              <a:t>Waterfall</a:t>
            </a:r>
            <a:r>
              <a:rPr lang="pt-BR" b="1" dirty="0"/>
              <a:t> </a:t>
            </a:r>
          </a:p>
          <a:p>
            <a:r>
              <a:rPr lang="pt-BR" dirty="0"/>
              <a:t>Requisitos: </a:t>
            </a:r>
          </a:p>
          <a:p>
            <a:pPr marL="228600" indent="-228600">
              <a:buAutoNum type="arabicParenR"/>
            </a:pPr>
            <a:r>
              <a:rPr lang="pt-BR" dirty="0"/>
              <a:t>Não mudamos o tamanho do lote </a:t>
            </a:r>
          </a:p>
          <a:p>
            <a:pPr marL="228600" indent="-228600">
              <a:buAutoNum type="arabicParenR"/>
            </a:pPr>
            <a:r>
              <a:rPr lang="pt-BR" dirty="0"/>
              <a:t>Priorização por etapas</a:t>
            </a:r>
          </a:p>
          <a:p>
            <a:pPr marL="228600" indent="-228600">
              <a:buAutoNum type="arabicParenR"/>
            </a:pPr>
            <a:r>
              <a:rPr lang="pt-BR" dirty="0"/>
              <a:t>Feedback tardio</a:t>
            </a:r>
          </a:p>
        </p:txBody>
      </p:sp>
    </p:spTree>
    <p:extLst>
      <p:ext uri="{BB962C8B-B14F-4D97-AF65-F5344CB8AC3E}">
        <p14:creationId xmlns:p14="http://schemas.microsoft.com/office/powerpoint/2010/main" val="3298694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397565" y="2571784"/>
            <a:ext cx="11396870" cy="3789260"/>
          </a:xfrm>
        </p:spPr>
        <p:txBody>
          <a:bodyPr>
            <a:normAutofit fontScale="70000" lnSpcReduction="20000"/>
          </a:bodyPr>
          <a:lstStyle/>
          <a:p>
            <a:pPr algn="l"/>
            <a:r>
              <a:rPr lang="pt-BR" sz="2000" b="0" i="0" dirty="0">
                <a:solidFill>
                  <a:srgbClr val="3D464D"/>
                </a:solidFill>
                <a:effectLst/>
                <a:latin typeface="Source Serif Pro" panose="02040603050405020204" pitchFamily="18" charset="0"/>
              </a:rPr>
              <a:t>Para utilizar o Método </a:t>
            </a:r>
            <a:r>
              <a:rPr lang="pt-BR" sz="2000" b="0" i="0" dirty="0" err="1">
                <a:solidFill>
                  <a:srgbClr val="3D464D"/>
                </a:solidFill>
                <a:effectLst/>
                <a:latin typeface="Source Serif Pro" panose="02040603050405020204" pitchFamily="18" charset="0"/>
              </a:rPr>
              <a:t>Waterfall</a:t>
            </a:r>
            <a:r>
              <a:rPr lang="pt-BR" sz="2000" b="0" i="0" dirty="0">
                <a:solidFill>
                  <a:srgbClr val="3D464D"/>
                </a:solidFill>
                <a:effectLst/>
                <a:latin typeface="Source Serif Pro" panose="02040603050405020204" pitchFamily="18" charset="0"/>
              </a:rPr>
              <a:t> em um desenvolvimento de Software é necessário que os requisitos/documentação sejam aprovados e assinados pelo cliente e responsável do projeto.</a:t>
            </a:r>
          </a:p>
          <a:p>
            <a:pPr algn="l"/>
            <a:r>
              <a:rPr lang="pt-BR" sz="2000" b="0" i="0" dirty="0">
                <a:solidFill>
                  <a:srgbClr val="3D464D"/>
                </a:solidFill>
                <a:effectLst/>
                <a:latin typeface="Source Serif Pro" panose="02040603050405020204" pitchFamily="18" charset="0"/>
              </a:rPr>
              <a:t>Esse requisito tem todo o detalhamento do fluxo que deve ser seguido para atingir o seu objetivo final e, uma vez assinado, esse fluxo não muda mais.</a:t>
            </a:r>
          </a:p>
          <a:p>
            <a:pPr algn="l"/>
            <a:r>
              <a:rPr lang="pt-BR" sz="2000" b="0" i="0" dirty="0">
                <a:solidFill>
                  <a:srgbClr val="3D464D"/>
                </a:solidFill>
                <a:effectLst/>
                <a:latin typeface="Source Serif Pro" panose="02040603050405020204" pitchFamily="18" charset="0"/>
              </a:rPr>
              <a:t>No </a:t>
            </a:r>
            <a:r>
              <a:rPr lang="pt-BR" sz="2000" b="0" i="0" dirty="0" err="1">
                <a:solidFill>
                  <a:srgbClr val="3D464D"/>
                </a:solidFill>
                <a:effectLst/>
                <a:latin typeface="Source Serif Pro" panose="02040603050405020204" pitchFamily="18" charset="0"/>
              </a:rPr>
              <a:t>Waterfall</a:t>
            </a:r>
            <a:r>
              <a:rPr lang="pt-BR" sz="2000" b="0" i="0" dirty="0">
                <a:solidFill>
                  <a:srgbClr val="3D464D"/>
                </a:solidFill>
                <a:effectLst/>
                <a:latin typeface="Source Serif Pro" panose="02040603050405020204" pitchFamily="18" charset="0"/>
              </a:rPr>
              <a:t>, quando dividimos o modelo em etapas, a primeira etapa se direciona para a segunda e esta se movimenta para a terceira e assim por diante. Com isso, o impacto de um melhor feedback do projeto diminui, porque além do resultado ser visto só no final do processo, as fases não podem ser retrocedidas, excluindo a possibilidade de alguma alteração.</a:t>
            </a:r>
          </a:p>
          <a:p>
            <a:pPr algn="l"/>
            <a:r>
              <a:rPr lang="pt-BR" sz="2000" b="0" i="0" dirty="0">
                <a:solidFill>
                  <a:srgbClr val="3D464D"/>
                </a:solidFill>
                <a:effectLst/>
                <a:latin typeface="Source Serif Pro" panose="02040603050405020204" pitchFamily="18" charset="0"/>
              </a:rPr>
              <a:t>Outro problema que podemos observar é que um projeto definido hoje pode não ter o mesmo sentido daqui 6 meses, porque há muita volatilidade no mundo, as coisas evoluem rapidamente, principalmente a tecnologia.</a:t>
            </a:r>
          </a:p>
          <a:p>
            <a:pPr algn="l"/>
            <a:endParaRPr lang="pt-BR" sz="2800" b="0" i="0" dirty="0">
              <a:solidFill>
                <a:srgbClr val="3D464D"/>
              </a:solidFill>
              <a:effectLst/>
              <a:latin typeface="+mn-lt"/>
            </a:endParaRPr>
          </a:p>
          <a:p>
            <a:endParaRPr lang="pt-BR" dirty="0"/>
          </a:p>
        </p:txBody>
      </p:sp>
    </p:spTree>
    <p:extLst>
      <p:ext uri="{BB962C8B-B14F-4D97-AF65-F5344CB8AC3E}">
        <p14:creationId xmlns:p14="http://schemas.microsoft.com/office/powerpoint/2010/main" val="264229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01. O Método Ágil</a:t>
            </a:r>
          </a:p>
        </p:txBody>
      </p:sp>
    </p:spTree>
    <p:extLst>
      <p:ext uri="{BB962C8B-B14F-4D97-AF65-F5344CB8AC3E}">
        <p14:creationId xmlns:p14="http://schemas.microsoft.com/office/powerpoint/2010/main" val="3143061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03. Priorização</a:t>
            </a:r>
          </a:p>
        </p:txBody>
      </p:sp>
    </p:spTree>
    <p:extLst>
      <p:ext uri="{BB962C8B-B14F-4D97-AF65-F5344CB8AC3E}">
        <p14:creationId xmlns:p14="http://schemas.microsoft.com/office/powerpoint/2010/main" val="71469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344B6-F3BD-E42D-D6B7-66290280C5D2}"/>
              </a:ext>
            </a:extLst>
          </p:cNvPr>
          <p:cNvSpPr>
            <a:spLocks noGrp="1"/>
          </p:cNvSpPr>
          <p:nvPr>
            <p:ph type="title"/>
          </p:nvPr>
        </p:nvSpPr>
        <p:spPr/>
        <p:txBody>
          <a:bodyPr/>
          <a:lstStyle/>
          <a:p>
            <a:r>
              <a:rPr lang="pt-BR" dirty="0"/>
              <a:t>Priorização</a:t>
            </a:r>
          </a:p>
        </p:txBody>
      </p:sp>
      <p:sp>
        <p:nvSpPr>
          <p:cNvPr id="3" name="Espaço Reservado para Conteúdo 2">
            <a:extLst>
              <a:ext uri="{FF2B5EF4-FFF2-40B4-BE49-F238E27FC236}">
                <a16:creationId xmlns:a16="http://schemas.microsoft.com/office/drawing/2014/main" id="{561E0FA8-375E-B533-5B42-7EC393F912DE}"/>
              </a:ext>
            </a:extLst>
          </p:cNvPr>
          <p:cNvSpPr>
            <a:spLocks noGrp="1"/>
          </p:cNvSpPr>
          <p:nvPr>
            <p:ph sz="quarter" idx="10"/>
          </p:nvPr>
        </p:nvSpPr>
        <p:spPr>
          <a:xfrm>
            <a:off x="539496" y="1435607"/>
            <a:ext cx="4416552" cy="5071209"/>
          </a:xfrm>
        </p:spPr>
        <p:txBody>
          <a:bodyPr/>
          <a:lstStyle/>
          <a:p>
            <a:r>
              <a:rPr lang="pt-BR" sz="1400" b="1" dirty="0"/>
              <a:t>Três diferenças: </a:t>
            </a:r>
          </a:p>
          <a:p>
            <a:pPr marL="171450" indent="-171450">
              <a:buFont typeface="Courier New" panose="02070309020205020404" pitchFamily="49" charset="0"/>
              <a:buChar char="o"/>
            </a:pPr>
            <a:r>
              <a:rPr lang="pt-BR" dirty="0"/>
              <a:t>Agilidade</a:t>
            </a:r>
          </a:p>
          <a:p>
            <a:pPr marL="171450" indent="-171450">
              <a:buFont typeface="Courier New" panose="02070309020205020404" pitchFamily="49" charset="0"/>
              <a:buChar char="o"/>
            </a:pPr>
            <a:r>
              <a:rPr lang="pt-BR" dirty="0"/>
              <a:t>Métodos Ágeis </a:t>
            </a:r>
          </a:p>
          <a:p>
            <a:pPr marL="171450" indent="-171450">
              <a:buFont typeface="Courier New" panose="02070309020205020404" pitchFamily="49" charset="0"/>
              <a:buChar char="o"/>
            </a:pPr>
            <a:r>
              <a:rPr lang="pt-BR" dirty="0" err="1"/>
              <a:t>Waterfall</a:t>
            </a:r>
            <a:endParaRPr lang="pt-BR" dirty="0"/>
          </a:p>
          <a:p>
            <a:r>
              <a:rPr lang="pt-BR" b="1" dirty="0"/>
              <a:t>PRIORIZAÇÃO</a:t>
            </a:r>
            <a:r>
              <a:rPr lang="pt-BR" dirty="0"/>
              <a:t> (é o mais importante): </a:t>
            </a:r>
          </a:p>
          <a:p>
            <a:pPr marL="171450" indent="-171450">
              <a:buFontTx/>
              <a:buChar char="-"/>
            </a:pPr>
            <a:r>
              <a:rPr lang="pt-BR" dirty="0"/>
              <a:t>Critério utilizado para a priorização vai depender do contexto: do momento, da empresa, do projeto, do cliente, mas geralmente é dinheiro (expectativa de retorno). </a:t>
            </a:r>
            <a:br>
              <a:rPr lang="pt-BR" dirty="0"/>
            </a:br>
            <a:br>
              <a:rPr lang="pt-BR" dirty="0"/>
            </a:br>
            <a:r>
              <a:rPr lang="pt-BR" dirty="0"/>
              <a:t>Exemplo: </a:t>
            </a:r>
            <a:r>
              <a:rPr lang="pt-BR" dirty="0" err="1"/>
              <a:t>Nubank</a:t>
            </a:r>
            <a:r>
              <a:rPr lang="pt-BR" dirty="0"/>
              <a:t> -&gt; Priorizaram uma coisa e lançaram o banco. Inicialmente só tinha como depositar e o dinheiro rendia na conta. </a:t>
            </a:r>
          </a:p>
          <a:p>
            <a:endParaRPr lang="pt-BR" dirty="0"/>
          </a:p>
        </p:txBody>
      </p:sp>
      <p:sp>
        <p:nvSpPr>
          <p:cNvPr id="4" name="Espaço Reservado para Conteúdo 2">
            <a:extLst>
              <a:ext uri="{FF2B5EF4-FFF2-40B4-BE49-F238E27FC236}">
                <a16:creationId xmlns:a16="http://schemas.microsoft.com/office/drawing/2014/main" id="{6E03A982-BB30-E7CB-0D9D-FCDA8B8AD6B6}"/>
              </a:ext>
            </a:extLst>
          </p:cNvPr>
          <p:cNvSpPr txBox="1">
            <a:spLocks/>
          </p:cNvSpPr>
          <p:nvPr/>
        </p:nvSpPr>
        <p:spPr>
          <a:xfrm>
            <a:off x="6096000" y="1435606"/>
            <a:ext cx="4416552" cy="507120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400" b="1" dirty="0"/>
              <a:t>Exercício: </a:t>
            </a:r>
          </a:p>
          <a:p>
            <a:pPr marL="285750" indent="-285750">
              <a:buFont typeface="Courier New" panose="02070309020205020404" pitchFamily="49" charset="0"/>
              <a:buChar char="o"/>
            </a:pPr>
            <a:r>
              <a:rPr lang="pt-BR" dirty="0"/>
              <a:t>Pensar quais tarefas do dia a dia você tem para fazer e não faz. </a:t>
            </a:r>
          </a:p>
          <a:p>
            <a:pPr marL="285750" indent="-285750">
              <a:buFont typeface="Courier New" panose="02070309020205020404" pitchFamily="49" charset="0"/>
              <a:buChar char="o"/>
            </a:pPr>
            <a:r>
              <a:rPr lang="pt-BR" dirty="0"/>
              <a:t>Pensar e priorizar </a:t>
            </a:r>
          </a:p>
          <a:p>
            <a:pPr marL="285750" indent="-285750">
              <a:buFont typeface="Courier New" panose="02070309020205020404" pitchFamily="49" charset="0"/>
              <a:buChar char="o"/>
            </a:pPr>
            <a:r>
              <a:rPr lang="pt-BR" dirty="0"/>
              <a:t>Qual é a nossa prioridade? O que eu dou mais valor? Com o que eu gasto mais tempo? </a:t>
            </a:r>
          </a:p>
          <a:p>
            <a:r>
              <a:rPr lang="pt-BR" sz="1400" b="1" dirty="0"/>
              <a:t>Fazer lista de prioridade das atividades que você não está fazendo. </a:t>
            </a:r>
            <a:endParaRPr lang="pt-BR" b="1" dirty="0"/>
          </a:p>
          <a:p>
            <a:endParaRPr lang="pt-BR" dirty="0"/>
          </a:p>
        </p:txBody>
      </p:sp>
    </p:spTree>
    <p:extLst>
      <p:ext uri="{BB962C8B-B14F-4D97-AF65-F5344CB8AC3E}">
        <p14:creationId xmlns:p14="http://schemas.microsoft.com/office/powerpoint/2010/main" val="12740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FEC0D-7B11-00BE-3881-CEA6E5167580}"/>
              </a:ext>
            </a:extLst>
          </p:cNvPr>
          <p:cNvSpPr>
            <a:spLocks noGrp="1"/>
          </p:cNvSpPr>
          <p:nvPr>
            <p:ph type="title"/>
          </p:nvPr>
        </p:nvSpPr>
        <p:spPr/>
        <p:txBody>
          <a:bodyPr/>
          <a:lstStyle/>
          <a:p>
            <a:r>
              <a:rPr lang="pt-BR" dirty="0"/>
              <a:t>Para saber mais</a:t>
            </a:r>
          </a:p>
        </p:txBody>
      </p:sp>
      <p:sp>
        <p:nvSpPr>
          <p:cNvPr id="3" name="Espaço Reservado para Conteúdo 2">
            <a:extLst>
              <a:ext uri="{FF2B5EF4-FFF2-40B4-BE49-F238E27FC236}">
                <a16:creationId xmlns:a16="http://schemas.microsoft.com/office/drawing/2014/main" id="{55D8C55E-C4B2-125C-CAED-8D2974FEB722}"/>
              </a:ext>
            </a:extLst>
          </p:cNvPr>
          <p:cNvSpPr>
            <a:spLocks noGrp="1"/>
          </p:cNvSpPr>
          <p:nvPr>
            <p:ph sz="quarter" idx="10"/>
          </p:nvPr>
        </p:nvSpPr>
        <p:spPr>
          <a:xfrm>
            <a:off x="539496" y="1435608"/>
            <a:ext cx="4416552" cy="4974336"/>
          </a:xfrm>
        </p:spPr>
        <p:txBody>
          <a:bodyPr/>
          <a:lstStyle/>
          <a:p>
            <a:pPr algn="l"/>
            <a:r>
              <a:rPr lang="pt-BR" sz="1400" b="0" i="0" dirty="0">
                <a:solidFill>
                  <a:srgbClr val="3D464D"/>
                </a:solidFill>
                <a:effectLst/>
              </a:rPr>
              <a:t>As Matrizes de Priorização têm como objetivo ajudar na visualização das tarefas e dar clareza para os processos decisórios, além de ajudar a montar uma cadeia de priorização mais eficiente.</a:t>
            </a:r>
          </a:p>
          <a:p>
            <a:pPr algn="l"/>
            <a:r>
              <a:rPr lang="pt-BR" sz="1400" b="0" i="0" dirty="0">
                <a:solidFill>
                  <a:srgbClr val="3D464D"/>
                </a:solidFill>
                <a:effectLst/>
              </a:rPr>
              <a:t>Uma delas é a </a:t>
            </a:r>
            <a:r>
              <a:rPr lang="pt-BR" sz="1400" b="0" i="1" dirty="0">
                <a:solidFill>
                  <a:srgbClr val="3D464D"/>
                </a:solidFill>
                <a:effectLst/>
              </a:rPr>
              <a:t>Matriz de Eisenhower</a:t>
            </a:r>
            <a:r>
              <a:rPr lang="pt-BR" sz="1400" b="0" i="0" dirty="0">
                <a:solidFill>
                  <a:srgbClr val="3D464D"/>
                </a:solidFill>
                <a:effectLst/>
              </a:rPr>
              <a:t>, um jeito fácil de definir como priorizar suas tarefas de modo que as mais importantes não sejam deixadas de lado pelas que aparecem de repente ou delegar aquelas que são urgentes.</a:t>
            </a:r>
          </a:p>
          <a:p>
            <a:br>
              <a:rPr lang="pt-BR" dirty="0"/>
            </a:br>
            <a:endParaRPr lang="pt-BR" dirty="0"/>
          </a:p>
        </p:txBody>
      </p:sp>
      <p:pic>
        <p:nvPicPr>
          <p:cNvPr id="1026" name="Picture 2">
            <a:extLst>
              <a:ext uri="{FF2B5EF4-FFF2-40B4-BE49-F238E27FC236}">
                <a16:creationId xmlns:a16="http://schemas.microsoft.com/office/drawing/2014/main" id="{5BBEF3EA-B09D-9561-D2CF-DA7770676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068" y="1435608"/>
            <a:ext cx="521017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6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E11D3-2836-2317-37FC-23119F1413ED}"/>
              </a:ext>
            </a:extLst>
          </p:cNvPr>
          <p:cNvSpPr>
            <a:spLocks noGrp="1"/>
          </p:cNvSpPr>
          <p:nvPr>
            <p:ph type="title"/>
          </p:nvPr>
        </p:nvSpPr>
        <p:spPr/>
        <p:txBody>
          <a:bodyPr/>
          <a:lstStyle/>
          <a:p>
            <a:r>
              <a:rPr lang="pt-BR" dirty="0"/>
              <a:t>Para saber mais</a:t>
            </a:r>
          </a:p>
        </p:txBody>
      </p:sp>
      <p:sp>
        <p:nvSpPr>
          <p:cNvPr id="3" name="Espaço Reservado para Conteúdo 2">
            <a:extLst>
              <a:ext uri="{FF2B5EF4-FFF2-40B4-BE49-F238E27FC236}">
                <a16:creationId xmlns:a16="http://schemas.microsoft.com/office/drawing/2014/main" id="{739180ED-2642-29EE-C813-DB5E1A7C27A6}"/>
              </a:ext>
            </a:extLst>
          </p:cNvPr>
          <p:cNvSpPr>
            <a:spLocks noGrp="1"/>
          </p:cNvSpPr>
          <p:nvPr>
            <p:ph sz="quarter" idx="10"/>
          </p:nvPr>
        </p:nvSpPr>
        <p:spPr>
          <a:xfrm>
            <a:off x="539495" y="1435607"/>
            <a:ext cx="4814383" cy="6568706"/>
          </a:xfrm>
        </p:spPr>
        <p:txBody>
          <a:bodyPr>
            <a:normAutofit fontScale="92500" lnSpcReduction="20000"/>
          </a:bodyPr>
          <a:lstStyle/>
          <a:p>
            <a:pPr algn="l"/>
            <a:r>
              <a:rPr lang="pt-BR" sz="1400" b="1" i="0" dirty="0">
                <a:solidFill>
                  <a:srgbClr val="3D464D"/>
                </a:solidFill>
                <a:effectLst/>
              </a:rPr>
              <a:t>Como funciona a Matriz de Eisenhower?</a:t>
            </a:r>
          </a:p>
          <a:p>
            <a:pPr algn="l"/>
            <a:r>
              <a:rPr lang="pt-BR" sz="1400" b="0" i="0" dirty="0">
                <a:solidFill>
                  <a:srgbClr val="3D464D"/>
                </a:solidFill>
                <a:effectLst/>
              </a:rPr>
              <a:t>A ideia é que todas as suas tarefas possam ser distribuídas em quadrantes, divididas em dois eixos: </a:t>
            </a:r>
            <a:r>
              <a:rPr lang="pt-BR" sz="1400" b="0" i="1" dirty="0">
                <a:solidFill>
                  <a:srgbClr val="3D464D"/>
                </a:solidFill>
                <a:effectLst/>
              </a:rPr>
              <a:t>Importância</a:t>
            </a:r>
            <a:r>
              <a:rPr lang="pt-BR" sz="1400" b="0" i="0" dirty="0">
                <a:solidFill>
                  <a:srgbClr val="3D464D"/>
                </a:solidFill>
                <a:effectLst/>
              </a:rPr>
              <a:t> e </a:t>
            </a:r>
            <a:r>
              <a:rPr lang="pt-BR" sz="1400" b="0" i="1" dirty="0">
                <a:solidFill>
                  <a:srgbClr val="3D464D"/>
                </a:solidFill>
                <a:effectLst/>
              </a:rPr>
              <a:t>Urgência</a:t>
            </a:r>
            <a:r>
              <a:rPr lang="pt-BR" sz="1400" b="0" i="0" dirty="0">
                <a:solidFill>
                  <a:srgbClr val="3D464D"/>
                </a:solidFill>
                <a:effectLst/>
              </a:rPr>
              <a:t>. Esses quadrantes recebem um valor de 1 a 4 baseado em sua prioridade.</a:t>
            </a:r>
          </a:p>
          <a:p>
            <a:pPr algn="l"/>
            <a:r>
              <a:rPr lang="pt-BR" sz="1400" b="1" i="0" dirty="0">
                <a:solidFill>
                  <a:srgbClr val="3D464D"/>
                </a:solidFill>
                <a:effectLst/>
              </a:rPr>
              <a:t>Cada quadrante corresponde às tarefas:</a:t>
            </a:r>
            <a:endParaRPr lang="pt-BR" sz="1400" b="1" dirty="0">
              <a:solidFill>
                <a:srgbClr val="3D464D"/>
              </a:solidFill>
            </a:endParaRPr>
          </a:p>
          <a:p>
            <a:pPr marL="285750" indent="-285750" algn="l">
              <a:buFont typeface="Courier New" panose="02070309020205020404" pitchFamily="49" charset="0"/>
              <a:buChar char="o"/>
            </a:pPr>
            <a:r>
              <a:rPr lang="pt-BR" sz="1400" b="0" i="0" dirty="0">
                <a:solidFill>
                  <a:srgbClr val="3D464D"/>
                </a:solidFill>
                <a:effectLst/>
              </a:rPr>
              <a:t>De muita importância e muita urgência: Crises.</a:t>
            </a:r>
            <a:endParaRPr lang="pt-BR" sz="1400" dirty="0">
              <a:solidFill>
                <a:srgbClr val="3D464D"/>
              </a:solidFill>
            </a:endParaRPr>
          </a:p>
          <a:p>
            <a:pPr marL="285750" indent="-285750" algn="l">
              <a:buFont typeface="Courier New" panose="02070309020205020404" pitchFamily="49" charset="0"/>
              <a:buChar char="o"/>
            </a:pPr>
            <a:r>
              <a:rPr lang="pt-BR" sz="1400" b="0" i="0" dirty="0">
                <a:solidFill>
                  <a:srgbClr val="3D464D"/>
                </a:solidFill>
                <a:effectLst/>
              </a:rPr>
              <a:t>De muita importância, mas pouca urgência: Metas e planejamentos.</a:t>
            </a:r>
          </a:p>
          <a:p>
            <a:pPr marL="285750" indent="-285750" algn="l">
              <a:buFont typeface="Courier New" panose="02070309020205020404" pitchFamily="49" charset="0"/>
              <a:buChar char="o"/>
            </a:pPr>
            <a:r>
              <a:rPr lang="pt-BR" sz="1400" b="0" i="0" dirty="0">
                <a:solidFill>
                  <a:srgbClr val="3D464D"/>
                </a:solidFill>
                <a:effectLst/>
              </a:rPr>
              <a:t>De pouca importância, mas muita urgência: Interrupções.</a:t>
            </a:r>
          </a:p>
          <a:p>
            <a:pPr marL="285750" indent="-285750" algn="l">
              <a:buFont typeface="Courier New" panose="02070309020205020404" pitchFamily="49" charset="0"/>
              <a:buChar char="o"/>
            </a:pPr>
            <a:r>
              <a:rPr lang="pt-BR" sz="1400" b="0" i="0" dirty="0">
                <a:solidFill>
                  <a:srgbClr val="3D464D"/>
                </a:solidFill>
                <a:effectLst/>
              </a:rPr>
              <a:t>De pouco importância e pouca urgência: Distrações</a:t>
            </a:r>
            <a:r>
              <a:rPr lang="pt-BR" sz="1500" b="0" i="0" dirty="0">
                <a:solidFill>
                  <a:srgbClr val="3D464D"/>
                </a:solidFill>
                <a:effectLst/>
              </a:rPr>
              <a:t>.</a:t>
            </a:r>
          </a:p>
          <a:p>
            <a:pPr algn="l"/>
            <a:endParaRPr lang="pt-BR" b="0" i="0" dirty="0">
              <a:solidFill>
                <a:srgbClr val="3D464D"/>
              </a:solidFill>
              <a:effectLst/>
            </a:endParaRPr>
          </a:p>
          <a:p>
            <a:pPr algn="l"/>
            <a:endParaRPr lang="pt-BR" b="0" i="0" dirty="0">
              <a:solidFill>
                <a:srgbClr val="3D464D"/>
              </a:solidFill>
              <a:effectLst/>
            </a:endParaRPr>
          </a:p>
          <a:p>
            <a:br>
              <a:rPr lang="pt-BR" dirty="0"/>
            </a:br>
            <a:endParaRPr lang="pt-BR" dirty="0"/>
          </a:p>
        </p:txBody>
      </p:sp>
      <p:sp>
        <p:nvSpPr>
          <p:cNvPr id="4" name="Espaço Reservado para Conteúdo 2">
            <a:extLst>
              <a:ext uri="{FF2B5EF4-FFF2-40B4-BE49-F238E27FC236}">
                <a16:creationId xmlns:a16="http://schemas.microsoft.com/office/drawing/2014/main" id="{CBD79686-394F-092C-8148-68693A33B722}"/>
              </a:ext>
            </a:extLst>
          </p:cNvPr>
          <p:cNvSpPr txBox="1">
            <a:spLocks/>
          </p:cNvSpPr>
          <p:nvPr/>
        </p:nvSpPr>
        <p:spPr>
          <a:xfrm>
            <a:off x="6430086" y="1435607"/>
            <a:ext cx="4814383" cy="656870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gn="l">
              <a:buFont typeface="Courier New" panose="02070309020205020404" pitchFamily="49" charset="0"/>
              <a:buChar char="o"/>
            </a:pPr>
            <a:r>
              <a:rPr lang="pt-BR" sz="1300" b="1" i="0" dirty="0">
                <a:solidFill>
                  <a:srgbClr val="3D464D"/>
                </a:solidFill>
                <a:effectLst/>
              </a:rPr>
              <a:t>Crises: </a:t>
            </a:r>
            <a:r>
              <a:rPr lang="pt-BR" sz="1300" b="0" i="0" dirty="0">
                <a:solidFill>
                  <a:srgbClr val="3D464D"/>
                </a:solidFill>
                <a:effectLst/>
              </a:rPr>
              <a:t>não há tempo a perder, coloque no topo das suas tarefas.</a:t>
            </a:r>
          </a:p>
          <a:p>
            <a:pPr marL="285750" indent="-285750" algn="l">
              <a:buFont typeface="Courier New" panose="02070309020205020404" pitchFamily="49" charset="0"/>
              <a:buChar char="o"/>
            </a:pPr>
            <a:r>
              <a:rPr lang="pt-BR" sz="1300" b="1" i="0" dirty="0">
                <a:solidFill>
                  <a:srgbClr val="3D464D"/>
                </a:solidFill>
                <a:effectLst/>
              </a:rPr>
              <a:t>Metas e planos: </a:t>
            </a:r>
            <a:r>
              <a:rPr lang="pt-BR" sz="1300" b="0" i="0" dirty="0">
                <a:solidFill>
                  <a:srgbClr val="3D464D"/>
                </a:solidFill>
                <a:effectLst/>
              </a:rPr>
              <a:t>programe-se para fazer, e tente reservar um tempo para isso.</a:t>
            </a:r>
          </a:p>
          <a:p>
            <a:pPr marL="285750" indent="-285750" algn="l">
              <a:buFont typeface="Courier New" panose="02070309020205020404" pitchFamily="49" charset="0"/>
              <a:buChar char="o"/>
            </a:pPr>
            <a:r>
              <a:rPr lang="pt-BR" sz="1300" b="1" i="0" dirty="0">
                <a:solidFill>
                  <a:srgbClr val="3D464D"/>
                </a:solidFill>
                <a:effectLst/>
              </a:rPr>
              <a:t>Interrupções: </a:t>
            </a:r>
            <a:r>
              <a:rPr lang="pt-BR" sz="1300" b="0" i="0" dirty="0">
                <a:solidFill>
                  <a:srgbClr val="3D464D"/>
                </a:solidFill>
                <a:effectLst/>
              </a:rPr>
              <a:t>delegue ou faça apenas o que não for atrapalhar seu trabalho.</a:t>
            </a:r>
          </a:p>
          <a:p>
            <a:pPr marL="285750" indent="-285750" algn="l">
              <a:buFont typeface="Courier New" panose="02070309020205020404" pitchFamily="49" charset="0"/>
              <a:buChar char="o"/>
            </a:pPr>
            <a:r>
              <a:rPr lang="pt-BR" sz="1300" b="1" i="0" dirty="0">
                <a:solidFill>
                  <a:srgbClr val="3D464D"/>
                </a:solidFill>
                <a:effectLst/>
              </a:rPr>
              <a:t>Distrações</a:t>
            </a:r>
            <a:r>
              <a:rPr lang="pt-BR" sz="1300" b="0" i="0" dirty="0">
                <a:solidFill>
                  <a:srgbClr val="3D464D"/>
                </a:solidFill>
                <a:effectLst/>
              </a:rPr>
              <a:t>: ignore.</a:t>
            </a:r>
            <a:br>
              <a:rPr lang="pt-BR" sz="1300" b="0" i="0" dirty="0">
                <a:solidFill>
                  <a:srgbClr val="3D464D"/>
                </a:solidFill>
                <a:effectLst/>
              </a:rPr>
            </a:br>
            <a:br>
              <a:rPr lang="pt-BR" sz="1300" b="0" i="0" dirty="0">
                <a:solidFill>
                  <a:srgbClr val="3D464D"/>
                </a:solidFill>
                <a:effectLst/>
              </a:rPr>
            </a:br>
            <a:r>
              <a:rPr lang="pt-BR" sz="1300" b="0" i="0" dirty="0">
                <a:solidFill>
                  <a:srgbClr val="3D464D"/>
                </a:solidFill>
                <a:effectLst/>
              </a:rPr>
              <a:t>Uma vez classificadas as tarefas disponíveis dentro destes quadrantes, você pode então decidir como irá proceder.</a:t>
            </a:r>
          </a:p>
          <a:p>
            <a:endParaRPr lang="pt-BR" dirty="0">
              <a:solidFill>
                <a:srgbClr val="3D464D"/>
              </a:solidFill>
            </a:endParaRPr>
          </a:p>
          <a:p>
            <a:endParaRPr lang="pt-BR" dirty="0">
              <a:solidFill>
                <a:srgbClr val="3D464D"/>
              </a:solidFill>
            </a:endParaRPr>
          </a:p>
          <a:p>
            <a:br>
              <a:rPr lang="pt-BR" dirty="0"/>
            </a:br>
            <a:endParaRPr lang="pt-BR" dirty="0"/>
          </a:p>
        </p:txBody>
      </p:sp>
    </p:spTree>
    <p:extLst>
      <p:ext uri="{BB962C8B-B14F-4D97-AF65-F5344CB8AC3E}">
        <p14:creationId xmlns:p14="http://schemas.microsoft.com/office/powerpoint/2010/main" val="3172814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AE67B-0E96-7075-F569-A1F17809C5F0}"/>
              </a:ext>
            </a:extLst>
          </p:cNvPr>
          <p:cNvSpPr>
            <a:spLocks noGrp="1"/>
          </p:cNvSpPr>
          <p:nvPr>
            <p:ph type="title"/>
          </p:nvPr>
        </p:nvSpPr>
        <p:spPr>
          <a:xfrm>
            <a:off x="521207" y="448056"/>
            <a:ext cx="7562619" cy="640080"/>
          </a:xfrm>
        </p:spPr>
        <p:txBody>
          <a:bodyPr/>
          <a:lstStyle/>
          <a:p>
            <a:r>
              <a:rPr lang="pt-BR" dirty="0"/>
              <a:t>Priorização utilizando a matriz Eisenhower </a:t>
            </a:r>
          </a:p>
        </p:txBody>
      </p:sp>
      <p:sp>
        <p:nvSpPr>
          <p:cNvPr id="3" name="Espaço Reservado para Conteúdo 2">
            <a:extLst>
              <a:ext uri="{FF2B5EF4-FFF2-40B4-BE49-F238E27FC236}">
                <a16:creationId xmlns:a16="http://schemas.microsoft.com/office/drawing/2014/main" id="{685C78CC-F5D4-326C-7019-FF515CC58C30}"/>
              </a:ext>
            </a:extLst>
          </p:cNvPr>
          <p:cNvSpPr>
            <a:spLocks noGrp="1"/>
          </p:cNvSpPr>
          <p:nvPr>
            <p:ph sz="quarter" idx="10"/>
          </p:nvPr>
        </p:nvSpPr>
        <p:spPr/>
        <p:txBody>
          <a:bodyPr/>
          <a:lstStyle/>
          <a:p>
            <a:pPr algn="l"/>
            <a:r>
              <a:rPr lang="pt-BR" sz="1400" b="0" i="0" dirty="0">
                <a:solidFill>
                  <a:srgbClr val="3D464D"/>
                </a:solidFill>
                <a:effectLst/>
              </a:rPr>
              <a:t>Nessa aula aprendemos sobre o que é priorização e métodos que nos proporcionam mais clareza na hora de definir as tarefas mais importantes e de mais urgência.</a:t>
            </a:r>
          </a:p>
          <a:p>
            <a:pPr algn="l"/>
            <a:r>
              <a:rPr lang="pt-BR" sz="1400" b="0" i="0" dirty="0">
                <a:solidFill>
                  <a:srgbClr val="3D464D"/>
                </a:solidFill>
                <a:effectLst/>
              </a:rPr>
              <a:t>Agora faça você mesmo, pegue uma caneta e papel, escreva todas suas tarefas/atividades pendentes e/ou desejadas, sejam elas relacionadas ao trabalho, faculdade ou até mesmo coisas mais pessoais, e priorize-as de acordo com a </a:t>
            </a:r>
            <a:r>
              <a:rPr lang="pt-BR" sz="1400" b="0" i="1" dirty="0">
                <a:solidFill>
                  <a:srgbClr val="3D464D"/>
                </a:solidFill>
                <a:effectLst/>
              </a:rPr>
              <a:t>Matriz de Eisenhower</a:t>
            </a:r>
            <a:r>
              <a:rPr lang="pt-BR" sz="1400" b="0" i="0" dirty="0">
                <a:solidFill>
                  <a:srgbClr val="3D464D"/>
                </a:solidFill>
                <a:effectLst/>
              </a:rPr>
              <a:t>.</a:t>
            </a:r>
          </a:p>
          <a:p>
            <a:endParaRPr lang="pt-BR" dirty="0"/>
          </a:p>
        </p:txBody>
      </p:sp>
      <p:sp>
        <p:nvSpPr>
          <p:cNvPr id="4" name="Espaço Reservado para Conteúdo 2">
            <a:extLst>
              <a:ext uri="{FF2B5EF4-FFF2-40B4-BE49-F238E27FC236}">
                <a16:creationId xmlns:a16="http://schemas.microsoft.com/office/drawing/2014/main" id="{69980B07-9B61-0912-AC52-90572E18F84A}"/>
              </a:ext>
            </a:extLst>
          </p:cNvPr>
          <p:cNvSpPr txBox="1">
            <a:spLocks/>
          </p:cNvSpPr>
          <p:nvPr/>
        </p:nvSpPr>
        <p:spPr>
          <a:xfrm>
            <a:off x="6310817" y="1435608"/>
            <a:ext cx="4416552" cy="5097714"/>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28600" indent="-228600">
              <a:buAutoNum type="arabicPeriod"/>
            </a:pPr>
            <a:r>
              <a:rPr lang="pt-BR" sz="1400" b="0" i="0" dirty="0">
                <a:solidFill>
                  <a:srgbClr val="3D464D"/>
                </a:solidFill>
                <a:effectLst/>
              </a:rPr>
              <a:t>Escreva uma lista de tarefas e atividades pendentes e desejadas do seu dia a dia.</a:t>
            </a:r>
          </a:p>
          <a:p>
            <a:pPr marL="228600" indent="-228600">
              <a:buAutoNum type="arabicPeriod"/>
            </a:pPr>
            <a:r>
              <a:rPr lang="pt-BR" sz="1400" b="0" i="0" dirty="0">
                <a:solidFill>
                  <a:srgbClr val="3D464D"/>
                </a:solidFill>
                <a:effectLst/>
              </a:rPr>
              <a:t>Determine quais são as tarefas e atividades</a:t>
            </a:r>
            <a:r>
              <a:rPr lang="pt-BR" sz="1400" dirty="0">
                <a:solidFill>
                  <a:srgbClr val="3D464D"/>
                </a:solidFill>
              </a:rPr>
              <a:t>: </a:t>
            </a:r>
          </a:p>
          <a:p>
            <a:pPr marL="171450" indent="-171450">
              <a:buFontTx/>
              <a:buChar char="-"/>
            </a:pPr>
            <a:r>
              <a:rPr lang="pt-BR" sz="1400" b="0" i="0" dirty="0">
                <a:solidFill>
                  <a:srgbClr val="3D464D"/>
                </a:solidFill>
                <a:effectLst/>
              </a:rPr>
              <a:t>De maior urgência e importância: defina as mesmas como </a:t>
            </a:r>
            <a:r>
              <a:rPr lang="pt-BR" sz="1400" b="1" i="0" dirty="0">
                <a:solidFill>
                  <a:srgbClr val="3D464D"/>
                </a:solidFill>
                <a:effectLst/>
              </a:rPr>
              <a:t>crises</a:t>
            </a:r>
            <a:r>
              <a:rPr lang="pt-BR" sz="1400" b="0" i="0" dirty="0">
                <a:solidFill>
                  <a:srgbClr val="3D464D"/>
                </a:solidFill>
                <a:effectLst/>
              </a:rPr>
              <a:t>.</a:t>
            </a:r>
          </a:p>
          <a:p>
            <a:pPr marL="171450" indent="-171450">
              <a:buFontTx/>
              <a:buChar char="-"/>
            </a:pPr>
            <a:r>
              <a:rPr lang="pt-BR" sz="1400" b="0" i="0" dirty="0">
                <a:solidFill>
                  <a:srgbClr val="3D464D"/>
                </a:solidFill>
                <a:effectLst/>
              </a:rPr>
              <a:t>De menor urgência e maior importância: defina as mesmas como </a:t>
            </a:r>
            <a:r>
              <a:rPr lang="pt-BR" sz="1400" b="1" i="0" dirty="0">
                <a:solidFill>
                  <a:srgbClr val="3D464D"/>
                </a:solidFill>
                <a:effectLst/>
              </a:rPr>
              <a:t>metas e planejamentos</a:t>
            </a:r>
            <a:r>
              <a:rPr lang="pt-BR" sz="1400" b="0" i="0" dirty="0">
                <a:solidFill>
                  <a:srgbClr val="3D464D"/>
                </a:solidFill>
                <a:effectLst/>
              </a:rPr>
              <a:t>.</a:t>
            </a:r>
          </a:p>
          <a:p>
            <a:pPr marL="171450" indent="-171450">
              <a:buFontTx/>
              <a:buChar char="-"/>
            </a:pPr>
            <a:r>
              <a:rPr lang="pt-BR" sz="1400" b="0" i="0" dirty="0">
                <a:solidFill>
                  <a:srgbClr val="3D464D"/>
                </a:solidFill>
                <a:effectLst/>
              </a:rPr>
              <a:t>De maior urgência e menor importância: defina as mesmas como </a:t>
            </a:r>
            <a:r>
              <a:rPr lang="pt-BR" sz="1400" b="1" i="0" dirty="0">
                <a:solidFill>
                  <a:srgbClr val="3D464D"/>
                </a:solidFill>
                <a:effectLst/>
              </a:rPr>
              <a:t>interrupções</a:t>
            </a:r>
            <a:r>
              <a:rPr lang="pt-BR" sz="1400" b="0" i="0" dirty="0">
                <a:solidFill>
                  <a:srgbClr val="3D464D"/>
                </a:solidFill>
                <a:effectLst/>
              </a:rPr>
              <a:t>.</a:t>
            </a:r>
          </a:p>
          <a:p>
            <a:pPr marL="171450" indent="-171450">
              <a:buFontTx/>
              <a:buChar char="-"/>
            </a:pPr>
            <a:r>
              <a:rPr lang="pt-BR" sz="1400" b="0" i="0" dirty="0">
                <a:solidFill>
                  <a:srgbClr val="3D464D"/>
                </a:solidFill>
                <a:effectLst/>
              </a:rPr>
              <a:t>De menor urgência e importância: defina as mesmas como </a:t>
            </a:r>
            <a:r>
              <a:rPr lang="pt-BR" sz="1400" b="1" i="0" dirty="0">
                <a:solidFill>
                  <a:srgbClr val="3D464D"/>
                </a:solidFill>
                <a:effectLst/>
              </a:rPr>
              <a:t>distrações</a:t>
            </a:r>
            <a:r>
              <a:rPr lang="pt-BR" sz="1400" b="0" i="0" dirty="0">
                <a:solidFill>
                  <a:srgbClr val="3D464D"/>
                </a:solidFill>
                <a:effectLst/>
              </a:rPr>
              <a:t>.</a:t>
            </a:r>
          </a:p>
          <a:p>
            <a:endParaRPr lang="pt-BR" b="0" i="0" dirty="0">
              <a:solidFill>
                <a:srgbClr val="3D464D"/>
              </a:solidFill>
              <a:effectLst/>
              <a:latin typeface="Source Serif Pro" panose="02040603050405020204" pitchFamily="18" charset="0"/>
            </a:endParaRPr>
          </a:p>
          <a:p>
            <a:endParaRPr lang="pt-BR" dirty="0"/>
          </a:p>
        </p:txBody>
      </p:sp>
    </p:spTree>
    <p:extLst>
      <p:ext uri="{BB962C8B-B14F-4D97-AF65-F5344CB8AC3E}">
        <p14:creationId xmlns:p14="http://schemas.microsoft.com/office/powerpoint/2010/main" val="36160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397565" y="2571784"/>
            <a:ext cx="11396870" cy="4286216"/>
          </a:xfrm>
        </p:spPr>
        <p:txBody>
          <a:bodyPr>
            <a:normAutofit/>
          </a:bodyPr>
          <a:lstStyle/>
          <a:p>
            <a:pPr algn="l"/>
            <a:r>
              <a:rPr lang="pt-BR" sz="1200" b="0" i="0" dirty="0">
                <a:solidFill>
                  <a:srgbClr val="3D464D"/>
                </a:solidFill>
                <a:effectLst/>
                <a:latin typeface="+mn-lt"/>
              </a:rPr>
              <a:t>Nessa aula foi pautada a primeira importante diferença entre </a:t>
            </a:r>
            <a:r>
              <a:rPr lang="pt-BR" sz="1200" b="0" i="0" dirty="0" err="1">
                <a:solidFill>
                  <a:srgbClr val="3D464D"/>
                </a:solidFill>
                <a:effectLst/>
                <a:latin typeface="+mn-lt"/>
              </a:rPr>
              <a:t>Agile</a:t>
            </a:r>
            <a:r>
              <a:rPr lang="pt-BR" sz="1200" b="0" i="0" dirty="0">
                <a:solidFill>
                  <a:srgbClr val="3D464D"/>
                </a:solidFill>
                <a:effectLst/>
                <a:latin typeface="+mn-lt"/>
              </a:rPr>
              <a:t> e </a:t>
            </a:r>
            <a:r>
              <a:rPr lang="pt-BR" sz="1200" b="0" i="0" dirty="0" err="1">
                <a:solidFill>
                  <a:srgbClr val="3D464D"/>
                </a:solidFill>
                <a:effectLst/>
                <a:latin typeface="+mn-lt"/>
              </a:rPr>
              <a:t>Waterfall</a:t>
            </a:r>
            <a:r>
              <a:rPr lang="pt-BR" sz="1200" b="0" i="0" dirty="0">
                <a:solidFill>
                  <a:srgbClr val="3D464D"/>
                </a:solidFill>
                <a:effectLst/>
                <a:latin typeface="+mn-lt"/>
              </a:rPr>
              <a:t>: </a:t>
            </a:r>
            <a:r>
              <a:rPr lang="pt-BR" sz="1200" b="1" i="0" dirty="0">
                <a:solidFill>
                  <a:srgbClr val="3D464D"/>
                </a:solidFill>
                <a:effectLst/>
                <a:latin typeface="+mn-lt"/>
              </a:rPr>
              <a:t>a priorização</a:t>
            </a:r>
            <a:r>
              <a:rPr lang="pt-BR" sz="1200" b="0" i="0" dirty="0">
                <a:solidFill>
                  <a:srgbClr val="3D464D"/>
                </a:solidFill>
                <a:effectLst/>
                <a:latin typeface="+mn-lt"/>
              </a:rPr>
              <a:t>. Mas o que é priorização? Como podemos definir a priorização?</a:t>
            </a:r>
          </a:p>
          <a:p>
            <a:pPr algn="l"/>
            <a:r>
              <a:rPr lang="pt-BR" sz="1200" b="0" i="0" dirty="0">
                <a:solidFill>
                  <a:srgbClr val="3D464D"/>
                </a:solidFill>
                <a:effectLst/>
                <a:latin typeface="+mn-lt"/>
              </a:rPr>
              <a:t>Deve ser definida como priorização a tarefa de </a:t>
            </a:r>
            <a:r>
              <a:rPr lang="pt-BR" sz="1200" b="0" i="1" dirty="0">
                <a:solidFill>
                  <a:srgbClr val="3D464D"/>
                </a:solidFill>
                <a:effectLst/>
                <a:latin typeface="+mn-lt"/>
              </a:rPr>
              <a:t>mais importância e mais urgência</a:t>
            </a:r>
            <a:r>
              <a:rPr lang="pt-BR" sz="1200" b="0" i="0" dirty="0">
                <a:solidFill>
                  <a:srgbClr val="3D464D"/>
                </a:solidFill>
                <a:effectLst/>
                <a:latin typeface="+mn-lt"/>
              </a:rPr>
              <a:t>.</a:t>
            </a:r>
            <a:endParaRPr lang="pt-BR" sz="1200" dirty="0">
              <a:solidFill>
                <a:srgbClr val="3D464D"/>
              </a:solidFill>
              <a:latin typeface="+mn-lt"/>
            </a:endParaRPr>
          </a:p>
          <a:p>
            <a:pPr marL="171450" indent="-171450" algn="l">
              <a:buFontTx/>
              <a:buChar char="-"/>
            </a:pPr>
            <a:r>
              <a:rPr lang="pt-BR" sz="1200" b="0" i="0" dirty="0">
                <a:solidFill>
                  <a:srgbClr val="3D464D"/>
                </a:solidFill>
                <a:effectLst/>
                <a:latin typeface="+mn-lt"/>
              </a:rPr>
              <a:t>Importância: deve caracterizar qual o objetivo que essa tarefa estará ajudando a atingir.</a:t>
            </a:r>
          </a:p>
          <a:p>
            <a:pPr marL="171450" indent="-171450" algn="l">
              <a:buFontTx/>
              <a:buChar char="-"/>
            </a:pPr>
            <a:r>
              <a:rPr lang="pt-BR" sz="1200" b="0" i="0" dirty="0">
                <a:solidFill>
                  <a:srgbClr val="3D464D"/>
                </a:solidFill>
                <a:effectLst/>
                <a:latin typeface="+mn-lt"/>
              </a:rPr>
              <a:t>Urgência: a atividade que tem um prazo menor de entrega.</a:t>
            </a:r>
          </a:p>
          <a:p>
            <a:pPr algn="l"/>
            <a:r>
              <a:rPr lang="pt-BR" sz="1200" b="1" i="0" dirty="0">
                <a:solidFill>
                  <a:srgbClr val="3D464D"/>
                </a:solidFill>
                <a:effectLst/>
                <a:latin typeface="+mn-lt"/>
              </a:rPr>
              <a:t>Qual critério utilizar para fazer a priorização?</a:t>
            </a:r>
          </a:p>
          <a:p>
            <a:pPr algn="l"/>
            <a:r>
              <a:rPr lang="pt-BR" sz="1200" b="0" i="0" dirty="0">
                <a:solidFill>
                  <a:srgbClr val="3D464D"/>
                </a:solidFill>
                <a:effectLst/>
                <a:latin typeface="+mn-lt"/>
              </a:rPr>
              <a:t>O critério para traçar a priorização nas tarefas/atividades depende do contexto da empresa, do momento, do tipo de projeto e do cliente. Porém, independentemente do critério, geralmente devemos priorizar aquilo que nos gera um maior retorno financeiro.</a:t>
            </a:r>
          </a:p>
          <a:p>
            <a:pPr algn="l"/>
            <a:endParaRPr lang="pt-BR" sz="1200" b="0" i="0" dirty="0">
              <a:solidFill>
                <a:srgbClr val="3D464D"/>
              </a:solidFill>
              <a:effectLst/>
              <a:latin typeface="+mn-lt"/>
            </a:endParaRPr>
          </a:p>
        </p:txBody>
      </p:sp>
    </p:spTree>
    <p:extLst>
      <p:ext uri="{BB962C8B-B14F-4D97-AF65-F5344CB8AC3E}">
        <p14:creationId xmlns:p14="http://schemas.microsoft.com/office/powerpoint/2010/main" val="4282402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04. Fluxos</a:t>
            </a:r>
          </a:p>
        </p:txBody>
      </p:sp>
    </p:spTree>
    <p:extLst>
      <p:ext uri="{BB962C8B-B14F-4D97-AF65-F5344CB8AC3E}">
        <p14:creationId xmlns:p14="http://schemas.microsoft.com/office/powerpoint/2010/main" val="100564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A1B49-4B54-B038-A964-914EE7327A74}"/>
              </a:ext>
            </a:extLst>
          </p:cNvPr>
          <p:cNvSpPr>
            <a:spLocks noGrp="1"/>
          </p:cNvSpPr>
          <p:nvPr>
            <p:ph type="title"/>
          </p:nvPr>
        </p:nvSpPr>
        <p:spPr/>
        <p:txBody>
          <a:bodyPr/>
          <a:lstStyle/>
          <a:p>
            <a:r>
              <a:rPr lang="pt-BR" dirty="0"/>
              <a:t>Fluxo de tarefas </a:t>
            </a:r>
          </a:p>
        </p:txBody>
      </p:sp>
      <p:sp>
        <p:nvSpPr>
          <p:cNvPr id="3" name="Espaço Reservado para Conteúdo 2">
            <a:extLst>
              <a:ext uri="{FF2B5EF4-FFF2-40B4-BE49-F238E27FC236}">
                <a16:creationId xmlns:a16="http://schemas.microsoft.com/office/drawing/2014/main" id="{36EE2DAA-A713-C0A4-A435-38057ADC9D60}"/>
              </a:ext>
            </a:extLst>
          </p:cNvPr>
          <p:cNvSpPr>
            <a:spLocks noGrp="1"/>
          </p:cNvSpPr>
          <p:nvPr>
            <p:ph sz="quarter" idx="10"/>
          </p:nvPr>
        </p:nvSpPr>
        <p:spPr>
          <a:xfrm>
            <a:off x="539495" y="1435608"/>
            <a:ext cx="9412888" cy="4974336"/>
          </a:xfrm>
        </p:spPr>
        <p:txBody>
          <a:bodyPr>
            <a:normAutofit/>
          </a:bodyPr>
          <a:lstStyle/>
          <a:p>
            <a:pPr algn="l"/>
            <a:r>
              <a:rPr lang="pt-BR" sz="1400" b="0" i="0" dirty="0">
                <a:solidFill>
                  <a:srgbClr val="3D464D"/>
                </a:solidFill>
                <a:effectLst/>
              </a:rPr>
              <a:t>Sabemos que, para delinear um fluxo de tarefas, é necessário que as tarefas estejam priorizadas.</a:t>
            </a:r>
          </a:p>
          <a:p>
            <a:pPr algn="l"/>
            <a:r>
              <a:rPr lang="pt-BR" sz="1400" b="0" i="0" dirty="0">
                <a:solidFill>
                  <a:srgbClr val="3D464D"/>
                </a:solidFill>
                <a:effectLst/>
              </a:rPr>
              <a:t>Na aula anterior você priorizou suas tarefas, agora estabeleça seu fluxo de tarefas.</a:t>
            </a:r>
          </a:p>
          <a:p>
            <a:pPr marL="342900" indent="-342900" algn="l">
              <a:buAutoNum type="arabicPeriod"/>
            </a:pPr>
            <a:r>
              <a:rPr lang="pt-BR" sz="1400" b="0" i="0" dirty="0">
                <a:solidFill>
                  <a:srgbClr val="3D464D"/>
                </a:solidFill>
                <a:effectLst/>
              </a:rPr>
              <a:t>Defina o projeto e seu objetivo final.</a:t>
            </a:r>
          </a:p>
          <a:p>
            <a:pPr marL="342900" indent="-342900" algn="l">
              <a:buAutoNum type="arabicPeriod"/>
            </a:pPr>
            <a:r>
              <a:rPr lang="pt-BR" sz="1400" b="0" i="0" dirty="0">
                <a:solidFill>
                  <a:srgbClr val="3D464D"/>
                </a:solidFill>
                <a:effectLst/>
              </a:rPr>
              <a:t>Defina o que você quer solucionar com esse projeto.</a:t>
            </a:r>
          </a:p>
          <a:p>
            <a:pPr marL="342900" indent="-342900" algn="l">
              <a:buAutoNum type="arabicPeriod"/>
            </a:pPr>
            <a:r>
              <a:rPr lang="pt-BR" sz="1400" b="0" i="0" dirty="0">
                <a:solidFill>
                  <a:srgbClr val="3D464D"/>
                </a:solidFill>
                <a:effectLst/>
              </a:rPr>
              <a:t>Divida o projeto em metas/tarefas para atingir o objetivo final.</a:t>
            </a:r>
          </a:p>
          <a:p>
            <a:pPr marL="342900" indent="-342900" algn="l">
              <a:buAutoNum type="arabicPeriod"/>
            </a:pPr>
            <a:r>
              <a:rPr lang="pt-BR" sz="1400" b="0" i="0" dirty="0">
                <a:solidFill>
                  <a:srgbClr val="3D464D"/>
                </a:solidFill>
                <a:effectLst/>
              </a:rPr>
              <a:t>Defina o critério de priorização.</a:t>
            </a:r>
          </a:p>
          <a:p>
            <a:pPr marL="342900" indent="-342900" algn="l">
              <a:buAutoNum type="arabicPeriod"/>
            </a:pPr>
            <a:r>
              <a:rPr lang="pt-BR" sz="1400" b="0" i="0" dirty="0">
                <a:solidFill>
                  <a:srgbClr val="3D464D"/>
                </a:solidFill>
                <a:effectLst/>
              </a:rPr>
              <a:t>Estabeleça um fluxo que priorize a resolução desse problema, ou seja, foque no que é mais importante.</a:t>
            </a:r>
          </a:p>
          <a:p>
            <a:endParaRPr lang="pt-BR" dirty="0"/>
          </a:p>
        </p:txBody>
      </p:sp>
    </p:spTree>
    <p:extLst>
      <p:ext uri="{BB962C8B-B14F-4D97-AF65-F5344CB8AC3E}">
        <p14:creationId xmlns:p14="http://schemas.microsoft.com/office/powerpoint/2010/main" val="135246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397565" y="2571784"/>
            <a:ext cx="11396870" cy="3616981"/>
          </a:xfrm>
        </p:spPr>
        <p:txBody>
          <a:bodyPr>
            <a:normAutofit/>
          </a:bodyPr>
          <a:lstStyle/>
          <a:p>
            <a:pPr algn="l"/>
            <a:r>
              <a:rPr lang="pt-BR" sz="1400" b="0" i="0" dirty="0">
                <a:solidFill>
                  <a:srgbClr val="3D464D"/>
                </a:solidFill>
                <a:effectLst/>
                <a:latin typeface="+mn-lt"/>
              </a:rPr>
              <a:t>Nessa aula aprendemos sobre a segunda importante diferença entre </a:t>
            </a:r>
            <a:r>
              <a:rPr lang="pt-BR" sz="1400" b="0" i="0" dirty="0" err="1">
                <a:solidFill>
                  <a:srgbClr val="3D464D"/>
                </a:solidFill>
                <a:effectLst/>
                <a:latin typeface="+mn-lt"/>
              </a:rPr>
              <a:t>Agile</a:t>
            </a:r>
            <a:r>
              <a:rPr lang="pt-BR" sz="1400" b="0" i="0" dirty="0">
                <a:solidFill>
                  <a:srgbClr val="3D464D"/>
                </a:solidFill>
                <a:effectLst/>
                <a:latin typeface="+mn-lt"/>
              </a:rPr>
              <a:t> e </a:t>
            </a:r>
            <a:r>
              <a:rPr lang="pt-BR" sz="1400" b="0" i="0" dirty="0" err="1">
                <a:solidFill>
                  <a:srgbClr val="3D464D"/>
                </a:solidFill>
                <a:effectLst/>
                <a:latin typeface="+mn-lt"/>
              </a:rPr>
              <a:t>Waterfall</a:t>
            </a:r>
            <a:r>
              <a:rPr lang="pt-BR" sz="1400" b="0" i="0" dirty="0">
                <a:solidFill>
                  <a:srgbClr val="3D464D"/>
                </a:solidFill>
                <a:effectLst/>
                <a:latin typeface="+mn-lt"/>
              </a:rPr>
              <a:t>: </a:t>
            </a:r>
            <a:r>
              <a:rPr lang="pt-BR" sz="1400" b="1" i="0" dirty="0">
                <a:solidFill>
                  <a:srgbClr val="3D464D"/>
                </a:solidFill>
                <a:effectLst/>
                <a:latin typeface="+mn-lt"/>
              </a:rPr>
              <a:t>Fluxo de Tarefas.</a:t>
            </a:r>
          </a:p>
          <a:p>
            <a:pPr algn="l"/>
            <a:r>
              <a:rPr lang="pt-BR" sz="1400" b="0" i="0" dirty="0">
                <a:solidFill>
                  <a:srgbClr val="3D464D"/>
                </a:solidFill>
                <a:effectLst/>
                <a:latin typeface="+mn-lt"/>
              </a:rPr>
              <a:t>Para delinear um fluxo, é necessário que as priorizações estejam estabelecidas. Ou seja, </a:t>
            </a:r>
            <a:r>
              <a:rPr lang="pt-BR" sz="1400" b="1" i="0" dirty="0">
                <a:solidFill>
                  <a:srgbClr val="3D464D"/>
                </a:solidFill>
                <a:effectLst/>
                <a:latin typeface="+mn-lt"/>
              </a:rPr>
              <a:t>definir o critério</a:t>
            </a:r>
            <a:r>
              <a:rPr lang="pt-BR" sz="1400" b="0" i="0" dirty="0">
                <a:solidFill>
                  <a:srgbClr val="3D464D"/>
                </a:solidFill>
                <a:effectLst/>
                <a:latin typeface="+mn-lt"/>
              </a:rPr>
              <a:t> de uma tarefa, para que mudem de ordem no fluxo. Exemplo: A tarefa "dormir" é mais importante do que a tarefa "cozinhar".</a:t>
            </a:r>
            <a:endParaRPr lang="pt-BR" sz="1400" b="1" dirty="0">
              <a:solidFill>
                <a:srgbClr val="3D464D"/>
              </a:solidFill>
              <a:latin typeface="+mn-lt"/>
            </a:endParaRPr>
          </a:p>
          <a:p>
            <a:pPr algn="l"/>
            <a:r>
              <a:rPr lang="pt-BR" sz="1400" b="0" i="0" dirty="0">
                <a:solidFill>
                  <a:srgbClr val="3D464D"/>
                </a:solidFill>
                <a:effectLst/>
                <a:latin typeface="+mn-lt"/>
              </a:rPr>
              <a:t>Primeiramente, o </a:t>
            </a:r>
            <a:r>
              <a:rPr lang="pt-BR" sz="1400" b="1" i="0" dirty="0">
                <a:solidFill>
                  <a:srgbClr val="3D464D"/>
                </a:solidFill>
                <a:effectLst/>
                <a:latin typeface="+mn-lt"/>
              </a:rPr>
              <a:t>projeto e o objetivo final devem ser estabelecidos</a:t>
            </a:r>
            <a:r>
              <a:rPr lang="pt-BR" sz="1400" b="0" i="0" dirty="0">
                <a:solidFill>
                  <a:srgbClr val="3D464D"/>
                </a:solidFill>
                <a:effectLst/>
                <a:latin typeface="+mn-lt"/>
              </a:rPr>
              <a:t> para que o problema seja resolvido de maneira rápida e eficaz.</a:t>
            </a:r>
            <a:endParaRPr lang="pt-BR" sz="1400" b="1" i="0" dirty="0">
              <a:solidFill>
                <a:srgbClr val="3D464D"/>
              </a:solidFill>
              <a:effectLst/>
              <a:latin typeface="+mn-lt"/>
            </a:endParaRPr>
          </a:p>
          <a:p>
            <a:pPr algn="l"/>
            <a:r>
              <a:rPr lang="pt-BR" sz="1400" b="0" i="0" dirty="0">
                <a:solidFill>
                  <a:srgbClr val="3D464D"/>
                </a:solidFill>
                <a:effectLst/>
                <a:latin typeface="+mn-lt"/>
              </a:rPr>
              <a:t>Então, </a:t>
            </a:r>
            <a:r>
              <a:rPr lang="pt-BR" sz="1400" b="1" i="0" dirty="0">
                <a:solidFill>
                  <a:srgbClr val="3D464D"/>
                </a:solidFill>
                <a:effectLst/>
                <a:latin typeface="+mn-lt"/>
              </a:rPr>
              <a:t>segmente em pequenas metas</a:t>
            </a:r>
            <a:r>
              <a:rPr lang="pt-BR" sz="1400" b="0" i="0" dirty="0">
                <a:solidFill>
                  <a:srgbClr val="3D464D"/>
                </a:solidFill>
                <a:effectLst/>
                <a:latin typeface="+mn-lt"/>
              </a:rPr>
              <a:t>. Determine a tarefa que deve ser resolvida com prioridade, tendo um fluxo focado no que mais importa</a:t>
            </a:r>
            <a:r>
              <a:rPr lang="pt-BR" sz="1050" b="0" i="0" dirty="0">
                <a:solidFill>
                  <a:srgbClr val="3D464D"/>
                </a:solidFill>
                <a:effectLst/>
                <a:latin typeface="Source Serif Pro" panose="02040603050405020204" pitchFamily="18" charset="0"/>
              </a:rPr>
              <a:t>.</a:t>
            </a:r>
            <a:endParaRPr lang="pt-BR" sz="1200" b="0" i="0" dirty="0">
              <a:solidFill>
                <a:srgbClr val="3D464D"/>
              </a:solidFill>
              <a:effectLst/>
              <a:latin typeface="+mn-lt"/>
            </a:endParaRPr>
          </a:p>
        </p:txBody>
      </p:sp>
    </p:spTree>
    <p:extLst>
      <p:ext uri="{BB962C8B-B14F-4D97-AF65-F5344CB8AC3E}">
        <p14:creationId xmlns:p14="http://schemas.microsoft.com/office/powerpoint/2010/main" val="1106659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05. Rápido Feedback</a:t>
            </a:r>
          </a:p>
        </p:txBody>
      </p:sp>
    </p:spTree>
    <p:extLst>
      <p:ext uri="{BB962C8B-B14F-4D97-AF65-F5344CB8AC3E}">
        <p14:creationId xmlns:p14="http://schemas.microsoft.com/office/powerpoint/2010/main" val="10299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21207" y="874643"/>
            <a:ext cx="11432253" cy="1338470"/>
          </a:xfrm>
        </p:spPr>
        <p:txBody>
          <a:bodyPr rtlCol="0">
            <a:normAutofit/>
          </a:bodyPr>
          <a:lstStyle/>
          <a:p>
            <a:pPr rtl="0"/>
            <a:r>
              <a:rPr lang="pt-BR" sz="3200" b="1" dirty="0">
                <a:latin typeface="Segoe UI Light" panose="020B0502040204020203" pitchFamily="34" charset="0"/>
                <a:cs typeface="Segoe UI Light" panose="020B0502040204020203" pitchFamily="34" charset="0"/>
              </a:rPr>
              <a:t>Introdução </a:t>
            </a:r>
            <a:endParaRPr lang="pt-BR" sz="3200" dirty="0">
              <a:latin typeface="Segoe UI Light" panose="020B0502040204020203" pitchFamily="34" charset="0"/>
              <a:cs typeface="Segoe UI Light" panose="020B0502040204020203" pitchFamily="34" charset="0"/>
            </a:endParaRPr>
          </a:p>
        </p:txBody>
      </p:sp>
      <p:sp>
        <p:nvSpPr>
          <p:cNvPr id="2" name="CaixaDeTexto 1">
            <a:extLst>
              <a:ext uri="{FF2B5EF4-FFF2-40B4-BE49-F238E27FC236}">
                <a16:creationId xmlns:a16="http://schemas.microsoft.com/office/drawing/2014/main" id="{1E007850-F746-F3B7-4812-81FC9A70B5F4}"/>
              </a:ext>
            </a:extLst>
          </p:cNvPr>
          <p:cNvSpPr txBox="1"/>
          <p:nvPr/>
        </p:nvSpPr>
        <p:spPr>
          <a:xfrm>
            <a:off x="521206" y="2676941"/>
            <a:ext cx="11206967" cy="3877985"/>
          </a:xfrm>
          <a:prstGeom prst="rect">
            <a:avLst/>
          </a:prstGeom>
          <a:noFill/>
        </p:spPr>
        <p:txBody>
          <a:bodyPr wrap="square" rtlCol="0">
            <a:spAutoFit/>
          </a:bodyPr>
          <a:lstStyle/>
          <a:p>
            <a:pPr>
              <a:lnSpc>
                <a:spcPct val="150000"/>
              </a:lnSpc>
            </a:pPr>
            <a:r>
              <a:rPr lang="pt-BR" sz="1400" b="1" dirty="0"/>
              <a:t>Fundamentos de Agilidade:</a:t>
            </a:r>
          </a:p>
          <a:p>
            <a:pPr>
              <a:lnSpc>
                <a:spcPct val="150000"/>
              </a:lnSpc>
            </a:pPr>
            <a:endParaRPr lang="pt-BR" sz="1400" dirty="0"/>
          </a:p>
          <a:p>
            <a:pPr marL="285750" indent="-285750">
              <a:lnSpc>
                <a:spcPct val="150000"/>
              </a:lnSpc>
              <a:buFont typeface="Courier New" panose="02070309020205020404" pitchFamily="49" charset="0"/>
              <a:buChar char="o"/>
            </a:pPr>
            <a:r>
              <a:rPr lang="pt-BR" sz="1400" dirty="0"/>
              <a:t>A origem: </a:t>
            </a:r>
            <a:r>
              <a:rPr lang="pt-BR" sz="1200" dirty="0"/>
              <a:t>Por que o </a:t>
            </a:r>
            <a:r>
              <a:rPr lang="pt-BR" sz="1200" dirty="0" err="1"/>
              <a:t>Agile</a:t>
            </a:r>
            <a:r>
              <a:rPr lang="pt-BR" sz="1200" dirty="0"/>
              <a:t> surgiu? De onde ele veio? Por que as pessoas começaram a praticar?</a:t>
            </a:r>
          </a:p>
          <a:p>
            <a:pPr marL="285750" indent="-285750">
              <a:lnSpc>
                <a:spcPct val="150000"/>
              </a:lnSpc>
              <a:buFont typeface="Courier New" panose="02070309020205020404" pitchFamily="49" charset="0"/>
              <a:buChar char="o"/>
            </a:pPr>
            <a:r>
              <a:rPr lang="pt-BR" sz="1400" dirty="0" err="1"/>
              <a:t>Waterfall</a:t>
            </a:r>
            <a:r>
              <a:rPr lang="pt-BR" sz="1400" dirty="0"/>
              <a:t>: </a:t>
            </a:r>
            <a:r>
              <a:rPr lang="pt-BR" sz="1200" dirty="0"/>
              <a:t>mecanismo tradicional utilizado para desenvolver software</a:t>
            </a:r>
          </a:p>
          <a:p>
            <a:pPr marL="285750" indent="-285750">
              <a:lnSpc>
                <a:spcPct val="150000"/>
              </a:lnSpc>
              <a:buFont typeface="Courier New" panose="02070309020205020404" pitchFamily="49" charset="0"/>
              <a:buChar char="o"/>
            </a:pPr>
            <a:r>
              <a:rPr lang="pt-BR" sz="1400" dirty="0"/>
              <a:t>Priorização: </a:t>
            </a:r>
            <a:r>
              <a:rPr lang="pt-BR" sz="1200" dirty="0"/>
              <a:t>o que é mais importante em um dado momento do projeto?</a:t>
            </a:r>
          </a:p>
          <a:p>
            <a:pPr marL="285750" indent="-285750">
              <a:lnSpc>
                <a:spcPct val="150000"/>
              </a:lnSpc>
              <a:buFont typeface="Courier New" panose="02070309020205020404" pitchFamily="49" charset="0"/>
              <a:buChar char="o"/>
            </a:pPr>
            <a:r>
              <a:rPr lang="pt-BR" sz="1400" dirty="0"/>
              <a:t>Fluxo: </a:t>
            </a:r>
            <a:r>
              <a:rPr lang="pt-BR" sz="1200" dirty="0"/>
              <a:t>Diferenças do fluxo de desenvolvimento de um projeto </a:t>
            </a:r>
            <a:r>
              <a:rPr lang="pt-BR" sz="1200" dirty="0" err="1"/>
              <a:t>waterfall</a:t>
            </a:r>
            <a:r>
              <a:rPr lang="pt-BR" sz="1200" dirty="0"/>
              <a:t> para um projeto </a:t>
            </a:r>
            <a:r>
              <a:rPr lang="pt-BR" sz="1200" dirty="0" err="1"/>
              <a:t>agile</a:t>
            </a:r>
            <a:endParaRPr lang="pt-BR" sz="1200" dirty="0"/>
          </a:p>
          <a:p>
            <a:pPr marL="285750" indent="-285750">
              <a:lnSpc>
                <a:spcPct val="150000"/>
              </a:lnSpc>
              <a:buFont typeface="Courier New" panose="02070309020205020404" pitchFamily="49" charset="0"/>
              <a:buChar char="o"/>
            </a:pPr>
            <a:r>
              <a:rPr lang="pt-BR" sz="1400" dirty="0"/>
              <a:t>Feedback: </a:t>
            </a:r>
            <a:r>
              <a:rPr lang="pt-BR" sz="1200" dirty="0"/>
              <a:t>Porque o fluxo de informação é benéfico para o desenvolvimento de software</a:t>
            </a:r>
          </a:p>
          <a:p>
            <a:pPr marL="285750" indent="-285750">
              <a:lnSpc>
                <a:spcPct val="150000"/>
              </a:lnSpc>
              <a:buFont typeface="Courier New" panose="02070309020205020404" pitchFamily="49" charset="0"/>
              <a:buChar char="o"/>
            </a:pPr>
            <a:r>
              <a:rPr lang="pt-BR" sz="1400" dirty="0"/>
              <a:t>O que é ser ágil? </a:t>
            </a:r>
            <a:r>
              <a:rPr lang="pt-BR" sz="1200" dirty="0"/>
              <a:t>O que existe por trás dele </a:t>
            </a:r>
          </a:p>
          <a:p>
            <a:pPr marL="285750" indent="-285750">
              <a:lnSpc>
                <a:spcPct val="150000"/>
              </a:lnSpc>
              <a:buFont typeface="Courier New" panose="02070309020205020404" pitchFamily="49" charset="0"/>
              <a:buChar char="o"/>
            </a:pPr>
            <a:r>
              <a:rPr lang="pt-BR" sz="1400" dirty="0"/>
              <a:t>Manifesto: </a:t>
            </a:r>
            <a:r>
              <a:rPr lang="pt-BR" sz="1200" dirty="0"/>
              <a:t>Manifesto ágil escrito em 2001 </a:t>
            </a:r>
          </a:p>
          <a:p>
            <a:pPr marL="285750" indent="-285750">
              <a:lnSpc>
                <a:spcPct val="150000"/>
              </a:lnSpc>
              <a:buFont typeface="Courier New" panose="02070309020205020404" pitchFamily="49" charset="0"/>
              <a:buChar char="o"/>
            </a:pPr>
            <a:r>
              <a:rPr lang="pt-BR" sz="1400" dirty="0"/>
              <a:t>Cases: </a:t>
            </a:r>
            <a:r>
              <a:rPr lang="pt-BR" sz="1200" dirty="0"/>
              <a:t>Empresas que aplicaram agilidade e tiveram um benefício nesse processo de transformação </a:t>
            </a:r>
          </a:p>
          <a:p>
            <a:endParaRPr lang="pt-BR" dirty="0"/>
          </a:p>
          <a:p>
            <a:r>
              <a:rPr lang="pt-BR" dirty="0"/>
              <a:t> </a:t>
            </a:r>
          </a:p>
        </p:txBody>
      </p:sp>
    </p:spTree>
    <p:extLst>
      <p:ext uri="{BB962C8B-B14F-4D97-AF65-F5344CB8AC3E}">
        <p14:creationId xmlns:p14="http://schemas.microsoft.com/office/powerpoint/2010/main" val="277621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B765D-82A0-C56D-EDE0-C5C5C1425D99}"/>
              </a:ext>
            </a:extLst>
          </p:cNvPr>
          <p:cNvSpPr>
            <a:spLocks noGrp="1"/>
          </p:cNvSpPr>
          <p:nvPr>
            <p:ph type="title"/>
          </p:nvPr>
        </p:nvSpPr>
        <p:spPr/>
        <p:txBody>
          <a:bodyPr/>
          <a:lstStyle/>
          <a:p>
            <a:r>
              <a:rPr lang="pt-BR" dirty="0"/>
              <a:t>Feedback</a:t>
            </a:r>
          </a:p>
        </p:txBody>
      </p:sp>
      <p:sp>
        <p:nvSpPr>
          <p:cNvPr id="3" name="Espaço Reservado para Conteúdo 2">
            <a:extLst>
              <a:ext uri="{FF2B5EF4-FFF2-40B4-BE49-F238E27FC236}">
                <a16:creationId xmlns:a16="http://schemas.microsoft.com/office/drawing/2014/main" id="{20C2A4FC-5F97-67CB-33F9-3E97D60E0ED8}"/>
              </a:ext>
            </a:extLst>
          </p:cNvPr>
          <p:cNvSpPr>
            <a:spLocks noGrp="1"/>
          </p:cNvSpPr>
          <p:nvPr>
            <p:ph sz="quarter" idx="10"/>
          </p:nvPr>
        </p:nvSpPr>
        <p:spPr/>
        <p:txBody>
          <a:bodyPr>
            <a:normAutofit/>
          </a:bodyPr>
          <a:lstStyle/>
          <a:p>
            <a:r>
              <a:rPr lang="pt-BR" sz="1400" b="1" i="0" dirty="0">
                <a:solidFill>
                  <a:srgbClr val="3D464D"/>
                </a:solidFill>
                <a:effectLst/>
              </a:rPr>
              <a:t>O que é o feedback? </a:t>
            </a:r>
          </a:p>
          <a:p>
            <a:r>
              <a:rPr lang="pt-BR" sz="1400" b="0" i="0" dirty="0">
                <a:solidFill>
                  <a:srgbClr val="3D464D"/>
                </a:solidFill>
                <a:effectLst/>
              </a:rPr>
              <a:t>O termo vem do inglês e sua tradução literal seria "retroalimentação". É quando obtemos uma informação, um retorno em relação ao que entregamos para um determinado ou uma determinada cliente. </a:t>
            </a:r>
            <a:endParaRPr lang="pt-BR" sz="1400" dirty="0"/>
          </a:p>
        </p:txBody>
      </p:sp>
    </p:spTree>
    <p:extLst>
      <p:ext uri="{BB962C8B-B14F-4D97-AF65-F5344CB8AC3E}">
        <p14:creationId xmlns:p14="http://schemas.microsoft.com/office/powerpoint/2010/main" val="1969449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512CB-3D16-E58A-0D09-45273F350310}"/>
              </a:ext>
            </a:extLst>
          </p:cNvPr>
          <p:cNvSpPr>
            <a:spLocks noGrp="1"/>
          </p:cNvSpPr>
          <p:nvPr>
            <p:ph type="title"/>
          </p:nvPr>
        </p:nvSpPr>
        <p:spPr/>
        <p:txBody>
          <a:bodyPr/>
          <a:lstStyle/>
          <a:p>
            <a:r>
              <a:rPr lang="pt-BR" dirty="0"/>
              <a:t>Diferença entre </a:t>
            </a:r>
            <a:r>
              <a:rPr lang="pt-BR" dirty="0" err="1"/>
              <a:t>Agile</a:t>
            </a:r>
            <a:r>
              <a:rPr lang="pt-BR" dirty="0"/>
              <a:t> e </a:t>
            </a:r>
            <a:r>
              <a:rPr lang="pt-BR" dirty="0" err="1"/>
              <a:t>Waterfall</a:t>
            </a:r>
            <a:r>
              <a:rPr lang="pt-BR" dirty="0"/>
              <a:t> </a:t>
            </a:r>
          </a:p>
        </p:txBody>
      </p:sp>
      <p:sp>
        <p:nvSpPr>
          <p:cNvPr id="3" name="Espaço Reservado para Conteúdo 2">
            <a:extLst>
              <a:ext uri="{FF2B5EF4-FFF2-40B4-BE49-F238E27FC236}">
                <a16:creationId xmlns:a16="http://schemas.microsoft.com/office/drawing/2014/main" id="{1E2355C6-AF85-930B-0A99-D3ABD3156B23}"/>
              </a:ext>
            </a:extLst>
          </p:cNvPr>
          <p:cNvSpPr>
            <a:spLocks noGrp="1"/>
          </p:cNvSpPr>
          <p:nvPr>
            <p:ph sz="quarter" idx="10"/>
          </p:nvPr>
        </p:nvSpPr>
        <p:spPr>
          <a:xfrm>
            <a:off x="539495" y="1435607"/>
            <a:ext cx="4443321" cy="5163975"/>
          </a:xfrm>
        </p:spPr>
        <p:txBody>
          <a:bodyPr>
            <a:normAutofit lnSpcReduction="10000"/>
          </a:bodyPr>
          <a:lstStyle/>
          <a:p>
            <a:pPr algn="l"/>
            <a:r>
              <a:rPr lang="pt-BR" sz="1400" b="0" i="0" dirty="0">
                <a:solidFill>
                  <a:srgbClr val="3D464D"/>
                </a:solidFill>
                <a:effectLst/>
              </a:rPr>
              <a:t>Podemos observar que, durante esse curso, aprendemos as três principais características que demonstram a diferença entre os modelos </a:t>
            </a:r>
            <a:r>
              <a:rPr lang="pt-BR" sz="1400" b="0" i="0" dirty="0" err="1">
                <a:solidFill>
                  <a:srgbClr val="3D464D"/>
                </a:solidFill>
                <a:effectLst/>
              </a:rPr>
              <a:t>Agile</a:t>
            </a:r>
            <a:r>
              <a:rPr lang="pt-BR" sz="1400" b="0" i="0" dirty="0">
                <a:solidFill>
                  <a:srgbClr val="3D464D"/>
                </a:solidFill>
                <a:effectLst/>
              </a:rPr>
              <a:t> e </a:t>
            </a:r>
            <a:r>
              <a:rPr lang="pt-BR" sz="1400" b="0" i="0" dirty="0" err="1">
                <a:solidFill>
                  <a:srgbClr val="3D464D"/>
                </a:solidFill>
                <a:effectLst/>
              </a:rPr>
              <a:t>Waterfall</a:t>
            </a:r>
            <a:r>
              <a:rPr lang="pt-BR" sz="1400" b="0" i="0" dirty="0">
                <a:solidFill>
                  <a:srgbClr val="3D464D"/>
                </a:solidFill>
                <a:effectLst/>
              </a:rPr>
              <a:t>, mostrando como podemos ser ágeis nos processos de desenvolvimento de um serviço ou produto, tendo como consequência melhores resultados.</a:t>
            </a:r>
          </a:p>
          <a:p>
            <a:pPr algn="l"/>
            <a:r>
              <a:rPr lang="pt-BR" sz="1400" b="0" i="0" dirty="0">
                <a:solidFill>
                  <a:srgbClr val="3D464D"/>
                </a:solidFill>
                <a:effectLst/>
              </a:rPr>
              <a:t>Falando nessas diferenças, quais são elas?</a:t>
            </a:r>
          </a:p>
          <a:p>
            <a:pPr algn="l"/>
            <a:r>
              <a:rPr lang="pt-BR" sz="1400" dirty="0">
                <a:solidFill>
                  <a:srgbClr val="3D464D"/>
                </a:solidFill>
              </a:rPr>
              <a:t>Priorização, fluxo e feedbacks. </a:t>
            </a:r>
          </a:p>
          <a:p>
            <a:pPr algn="l"/>
            <a:r>
              <a:rPr lang="pt-BR" sz="1400" dirty="0">
                <a:solidFill>
                  <a:srgbClr val="767E85"/>
                </a:solidFill>
              </a:rPr>
              <a:t>A</a:t>
            </a:r>
            <a:r>
              <a:rPr lang="pt-BR" sz="1400" b="0" i="0" dirty="0">
                <a:solidFill>
                  <a:srgbClr val="767E85"/>
                </a:solidFill>
                <a:effectLst/>
              </a:rPr>
              <a:t>prendemos sobre priorizar tarefas, mudanças de fluxos conforme as tarefas são priorizadas e feedbacks de clientes durante a finalização de cada uma dessas tarefas.</a:t>
            </a:r>
            <a:endParaRPr lang="pt-BR" sz="1400" b="0" i="0" dirty="0">
              <a:solidFill>
                <a:srgbClr val="3D464D"/>
              </a:solidFill>
              <a:effectLst/>
            </a:endParaRPr>
          </a:p>
          <a:p>
            <a:endParaRPr lang="pt-BR" dirty="0"/>
          </a:p>
        </p:txBody>
      </p:sp>
    </p:spTree>
    <p:extLst>
      <p:ext uri="{BB962C8B-B14F-4D97-AF65-F5344CB8AC3E}">
        <p14:creationId xmlns:p14="http://schemas.microsoft.com/office/powerpoint/2010/main" val="267034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397565" y="2571784"/>
            <a:ext cx="11396870" cy="3961538"/>
          </a:xfrm>
        </p:spPr>
        <p:txBody>
          <a:bodyPr>
            <a:normAutofit/>
          </a:bodyPr>
          <a:lstStyle/>
          <a:p>
            <a:pPr algn="l"/>
            <a:r>
              <a:rPr lang="pt-BR" sz="1400" b="0" i="0" dirty="0">
                <a:solidFill>
                  <a:srgbClr val="3D464D"/>
                </a:solidFill>
                <a:effectLst/>
                <a:latin typeface="+mn-lt"/>
              </a:rPr>
              <a:t>Nessa aula foi pautada a terceira importante diferença entre </a:t>
            </a:r>
            <a:r>
              <a:rPr lang="pt-BR" sz="1400" b="0" i="0" dirty="0" err="1">
                <a:solidFill>
                  <a:srgbClr val="3D464D"/>
                </a:solidFill>
                <a:effectLst/>
                <a:latin typeface="+mn-lt"/>
              </a:rPr>
              <a:t>Agile</a:t>
            </a:r>
            <a:r>
              <a:rPr lang="pt-BR" sz="1400" b="0" i="0" dirty="0">
                <a:solidFill>
                  <a:srgbClr val="3D464D"/>
                </a:solidFill>
                <a:effectLst/>
                <a:latin typeface="+mn-lt"/>
              </a:rPr>
              <a:t> e </a:t>
            </a:r>
            <a:r>
              <a:rPr lang="pt-BR" sz="1400" b="0" i="0" dirty="0" err="1">
                <a:solidFill>
                  <a:srgbClr val="3D464D"/>
                </a:solidFill>
                <a:effectLst/>
                <a:latin typeface="+mn-lt"/>
              </a:rPr>
              <a:t>Waterfall</a:t>
            </a:r>
            <a:r>
              <a:rPr lang="pt-BR" sz="1400" b="0" i="0" dirty="0">
                <a:solidFill>
                  <a:srgbClr val="3D464D"/>
                </a:solidFill>
                <a:effectLst/>
                <a:latin typeface="+mn-lt"/>
              </a:rPr>
              <a:t>: </a:t>
            </a:r>
            <a:r>
              <a:rPr lang="pt-BR" sz="1400" b="1" i="0" dirty="0">
                <a:solidFill>
                  <a:srgbClr val="3D464D"/>
                </a:solidFill>
                <a:effectLst/>
                <a:latin typeface="+mn-lt"/>
              </a:rPr>
              <a:t>o feedback.</a:t>
            </a:r>
            <a:r>
              <a:rPr lang="pt-BR" sz="1400" b="0" i="0" dirty="0">
                <a:solidFill>
                  <a:srgbClr val="3D464D"/>
                </a:solidFill>
                <a:effectLst/>
                <a:latin typeface="+mn-lt"/>
              </a:rPr>
              <a:t> O feedback nada mais é do que avaliações e críticas sobre os resultados obtidos, sejam elas positivas ou negativas, colaborando para o crescimento da empresa.</a:t>
            </a:r>
          </a:p>
          <a:p>
            <a:pPr marL="171450" indent="-171450" algn="l">
              <a:buFont typeface="Courier New" panose="02070309020205020404" pitchFamily="49" charset="0"/>
              <a:buChar char="o"/>
            </a:pPr>
            <a:r>
              <a:rPr lang="pt-BR" sz="1400" b="0" i="0" dirty="0">
                <a:solidFill>
                  <a:srgbClr val="3D464D"/>
                </a:solidFill>
                <a:effectLst/>
                <a:latin typeface="+mn-lt"/>
              </a:rPr>
              <a:t>Primeiro há a </a:t>
            </a:r>
            <a:r>
              <a:rPr lang="pt-BR" sz="1400" b="1" i="0" dirty="0">
                <a:solidFill>
                  <a:srgbClr val="3D464D"/>
                </a:solidFill>
                <a:effectLst/>
                <a:latin typeface="+mn-lt"/>
              </a:rPr>
              <a:t>priorização</a:t>
            </a:r>
            <a:r>
              <a:rPr lang="pt-BR" sz="1400" b="0" i="0" dirty="0">
                <a:solidFill>
                  <a:srgbClr val="3D464D"/>
                </a:solidFill>
                <a:effectLst/>
                <a:latin typeface="+mn-lt"/>
              </a:rPr>
              <a:t> das tarefas estabelecidas que vão gerar o objetivo final.</a:t>
            </a:r>
          </a:p>
          <a:p>
            <a:pPr marL="171450" indent="-171450" algn="l">
              <a:buFont typeface="Courier New" panose="02070309020205020404" pitchFamily="49" charset="0"/>
              <a:buChar char="o"/>
            </a:pPr>
            <a:r>
              <a:rPr lang="pt-BR" sz="1400" b="0" i="0" dirty="0">
                <a:solidFill>
                  <a:srgbClr val="3D464D"/>
                </a:solidFill>
                <a:effectLst/>
                <a:latin typeface="+mn-lt"/>
              </a:rPr>
              <a:t>Depois de priorizá-las, o </a:t>
            </a:r>
            <a:r>
              <a:rPr lang="pt-BR" sz="1400" b="1" i="0" dirty="0">
                <a:solidFill>
                  <a:srgbClr val="3D464D"/>
                </a:solidFill>
                <a:effectLst/>
                <a:latin typeface="+mn-lt"/>
              </a:rPr>
              <a:t>fluxo de trabalho</a:t>
            </a:r>
            <a:r>
              <a:rPr lang="pt-BR" sz="1400" b="0" i="0" dirty="0">
                <a:solidFill>
                  <a:srgbClr val="3D464D"/>
                </a:solidFill>
                <a:effectLst/>
                <a:latin typeface="+mn-lt"/>
              </a:rPr>
              <a:t> é definido, seja ele dividido por etapas ou finalidades.</a:t>
            </a:r>
          </a:p>
          <a:p>
            <a:pPr marL="171450" indent="-171450" algn="l">
              <a:buFont typeface="Courier New" panose="02070309020205020404" pitchFamily="49" charset="0"/>
              <a:buChar char="o"/>
            </a:pPr>
            <a:r>
              <a:rPr lang="pt-BR" sz="1400" b="0" i="0" dirty="0">
                <a:solidFill>
                  <a:srgbClr val="3D464D"/>
                </a:solidFill>
                <a:effectLst/>
                <a:latin typeface="+mn-lt"/>
              </a:rPr>
              <a:t>Quando é terminada uma finalidade, faz sentido ir atrás do </a:t>
            </a:r>
            <a:r>
              <a:rPr lang="pt-BR" sz="1400" b="1" i="1" dirty="0">
                <a:solidFill>
                  <a:srgbClr val="3D464D"/>
                </a:solidFill>
                <a:effectLst/>
                <a:latin typeface="+mn-lt"/>
              </a:rPr>
              <a:t>Feedback</a:t>
            </a:r>
            <a:r>
              <a:rPr lang="pt-BR" sz="1400" b="0" i="0" dirty="0">
                <a:solidFill>
                  <a:srgbClr val="3D464D"/>
                </a:solidFill>
                <a:effectLst/>
                <a:latin typeface="+mn-lt"/>
              </a:rPr>
              <a:t> de seu cliente.</a:t>
            </a:r>
          </a:p>
          <a:p>
            <a:pPr marL="171450" indent="-171450" algn="l">
              <a:buFont typeface="Courier New" panose="02070309020205020404" pitchFamily="49" charset="0"/>
              <a:buChar char="o"/>
            </a:pPr>
            <a:r>
              <a:rPr lang="pt-BR" sz="1400" b="0" i="0" dirty="0">
                <a:solidFill>
                  <a:srgbClr val="3D464D"/>
                </a:solidFill>
                <a:effectLst/>
                <a:latin typeface="+mn-lt"/>
              </a:rPr>
              <a:t>Com essa reação do cliente (feedback) é possível fazer alterações no fluxo ou até eliminar tarefas que não sejam mais necessárias.</a:t>
            </a:r>
          </a:p>
          <a:p>
            <a:pPr algn="l"/>
            <a:endParaRPr lang="pt-BR" sz="1200" b="0" i="0" dirty="0">
              <a:solidFill>
                <a:srgbClr val="3D464D"/>
              </a:solidFill>
              <a:effectLst/>
              <a:latin typeface="+mn-lt"/>
            </a:endParaRPr>
          </a:p>
        </p:txBody>
      </p:sp>
    </p:spTree>
    <p:extLst>
      <p:ext uri="{BB962C8B-B14F-4D97-AF65-F5344CB8AC3E}">
        <p14:creationId xmlns:p14="http://schemas.microsoft.com/office/powerpoint/2010/main" val="4054174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06. O que é ser Ágil?</a:t>
            </a:r>
          </a:p>
        </p:txBody>
      </p:sp>
    </p:spTree>
    <p:extLst>
      <p:ext uri="{BB962C8B-B14F-4D97-AF65-F5344CB8AC3E}">
        <p14:creationId xmlns:p14="http://schemas.microsoft.com/office/powerpoint/2010/main" val="2224037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AEDEA-5E41-37DE-B418-93BF6C8D978E}"/>
              </a:ext>
            </a:extLst>
          </p:cNvPr>
          <p:cNvSpPr>
            <a:spLocks noGrp="1"/>
          </p:cNvSpPr>
          <p:nvPr>
            <p:ph type="title"/>
          </p:nvPr>
        </p:nvSpPr>
        <p:spPr/>
        <p:txBody>
          <a:bodyPr/>
          <a:lstStyle/>
          <a:p>
            <a:r>
              <a:rPr lang="pt-BR" dirty="0"/>
              <a:t>O que é ser Ágil</a:t>
            </a:r>
          </a:p>
        </p:txBody>
      </p:sp>
      <p:sp>
        <p:nvSpPr>
          <p:cNvPr id="3" name="Espaço Reservado para Conteúdo 2">
            <a:extLst>
              <a:ext uri="{FF2B5EF4-FFF2-40B4-BE49-F238E27FC236}">
                <a16:creationId xmlns:a16="http://schemas.microsoft.com/office/drawing/2014/main" id="{7EBBA1C4-7A9E-3B1E-6F10-33541650E975}"/>
              </a:ext>
            </a:extLst>
          </p:cNvPr>
          <p:cNvSpPr>
            <a:spLocks noGrp="1"/>
          </p:cNvSpPr>
          <p:nvPr>
            <p:ph sz="quarter" idx="10"/>
          </p:nvPr>
        </p:nvSpPr>
        <p:spPr>
          <a:xfrm>
            <a:off x="539495" y="1435607"/>
            <a:ext cx="4840887" cy="4726653"/>
          </a:xfrm>
        </p:spPr>
        <p:txBody>
          <a:bodyPr>
            <a:normAutofit/>
          </a:bodyPr>
          <a:lstStyle/>
          <a:p>
            <a:r>
              <a:rPr lang="pt-BR" sz="1400" b="1" dirty="0"/>
              <a:t>O que é ser ágil?</a:t>
            </a:r>
          </a:p>
          <a:p>
            <a:r>
              <a:rPr lang="pt-BR" sz="1400" b="0" i="0" dirty="0">
                <a:solidFill>
                  <a:srgbClr val="3D464D"/>
                </a:solidFill>
                <a:effectLst/>
              </a:rPr>
              <a:t>“Entregar valor mais rapidamente", é analisar um problema e abordá-lo da maneira que dá retorno mais rápido. </a:t>
            </a:r>
          </a:p>
          <a:p>
            <a:pPr marL="285750" indent="-285750">
              <a:buFont typeface="Courier New" panose="02070309020205020404" pitchFamily="49" charset="0"/>
              <a:buChar char="o"/>
            </a:pPr>
            <a:r>
              <a:rPr lang="pt-BR" sz="1400" dirty="0">
                <a:solidFill>
                  <a:srgbClr val="3D464D"/>
                </a:solidFill>
              </a:rPr>
              <a:t>Priorização</a:t>
            </a:r>
          </a:p>
          <a:p>
            <a:pPr marL="285750" indent="-285750">
              <a:buFont typeface="Courier New" panose="02070309020205020404" pitchFamily="49" charset="0"/>
              <a:buChar char="o"/>
            </a:pPr>
            <a:r>
              <a:rPr lang="pt-BR" sz="1400" b="1" i="1" dirty="0">
                <a:solidFill>
                  <a:srgbClr val="3D464D"/>
                </a:solidFill>
              </a:rPr>
              <a:t>Ciclos rápidos </a:t>
            </a:r>
            <a:r>
              <a:rPr lang="pt-BR" sz="1400" dirty="0">
                <a:solidFill>
                  <a:srgbClr val="3D464D"/>
                </a:solidFill>
              </a:rPr>
              <a:t>(iterações, famosas </a:t>
            </a:r>
            <a:r>
              <a:rPr lang="pt-BR" sz="1400" b="1" i="1" dirty="0">
                <a:solidFill>
                  <a:srgbClr val="3D464D"/>
                </a:solidFill>
              </a:rPr>
              <a:t>s</a:t>
            </a:r>
            <a:r>
              <a:rPr lang="pt-BR" sz="1400" b="1" i="1" dirty="0"/>
              <a:t>prints </a:t>
            </a:r>
            <a:r>
              <a:rPr lang="pt-BR" sz="1400" dirty="0"/>
              <a:t>do Scrum) </a:t>
            </a:r>
            <a:endParaRPr lang="pt-BR" sz="1400" b="1" i="1" dirty="0">
              <a:solidFill>
                <a:srgbClr val="3D464D"/>
              </a:solidFill>
            </a:endParaRPr>
          </a:p>
          <a:p>
            <a:pPr marL="285750" indent="-285750">
              <a:buFont typeface="Courier New" panose="02070309020205020404" pitchFamily="49" charset="0"/>
              <a:buChar char="o"/>
            </a:pPr>
            <a:r>
              <a:rPr lang="pt-BR" sz="1400" dirty="0">
                <a:solidFill>
                  <a:srgbClr val="3D464D"/>
                </a:solidFill>
              </a:rPr>
              <a:t>Feedback </a:t>
            </a:r>
          </a:p>
          <a:p>
            <a:r>
              <a:rPr lang="pt-BR" sz="1400" dirty="0">
                <a:solidFill>
                  <a:srgbClr val="3D464D"/>
                </a:solidFill>
              </a:rPr>
              <a:t>A priorização, ciclos rápido e o feedback fazem parte de uma interseção dos </a:t>
            </a:r>
            <a:r>
              <a:rPr lang="pt-BR" sz="1400" b="1" dirty="0">
                <a:solidFill>
                  <a:srgbClr val="3D464D"/>
                </a:solidFill>
              </a:rPr>
              <a:t>métodos</a:t>
            </a:r>
            <a:r>
              <a:rPr lang="pt-BR" sz="1400" dirty="0">
                <a:solidFill>
                  <a:srgbClr val="3D464D"/>
                </a:solidFill>
              </a:rPr>
              <a:t> e frameworks ágeis. </a:t>
            </a:r>
            <a:endParaRPr lang="pt-BR" sz="1400" dirty="0"/>
          </a:p>
          <a:p>
            <a:pPr marL="285750" indent="-285750">
              <a:buFontTx/>
              <a:buChar char="-"/>
            </a:pPr>
            <a:endParaRPr lang="pt-BR" sz="1400" dirty="0"/>
          </a:p>
        </p:txBody>
      </p:sp>
    </p:spTree>
    <p:extLst>
      <p:ext uri="{BB962C8B-B14F-4D97-AF65-F5344CB8AC3E}">
        <p14:creationId xmlns:p14="http://schemas.microsoft.com/office/powerpoint/2010/main" val="583719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9D32-92A3-A105-E396-5F620E63009D}"/>
              </a:ext>
            </a:extLst>
          </p:cNvPr>
          <p:cNvSpPr>
            <a:spLocks noGrp="1"/>
          </p:cNvSpPr>
          <p:nvPr>
            <p:ph type="title"/>
          </p:nvPr>
        </p:nvSpPr>
        <p:spPr/>
        <p:txBody>
          <a:bodyPr/>
          <a:lstStyle/>
          <a:p>
            <a:r>
              <a:rPr lang="pt-BR" dirty="0"/>
              <a:t>Ser Ágil</a:t>
            </a:r>
          </a:p>
        </p:txBody>
      </p:sp>
      <p:sp>
        <p:nvSpPr>
          <p:cNvPr id="3" name="Espaço Reservado para Conteúdo 2">
            <a:extLst>
              <a:ext uri="{FF2B5EF4-FFF2-40B4-BE49-F238E27FC236}">
                <a16:creationId xmlns:a16="http://schemas.microsoft.com/office/drawing/2014/main" id="{2E2659B1-0644-4BC9-AAF5-8D46D0062EF9}"/>
              </a:ext>
            </a:extLst>
          </p:cNvPr>
          <p:cNvSpPr>
            <a:spLocks noGrp="1"/>
          </p:cNvSpPr>
          <p:nvPr>
            <p:ph sz="quarter" idx="10"/>
          </p:nvPr>
        </p:nvSpPr>
        <p:spPr>
          <a:xfrm>
            <a:off x="539495" y="1435608"/>
            <a:ext cx="6060088" cy="4974336"/>
          </a:xfrm>
        </p:spPr>
        <p:txBody>
          <a:bodyPr>
            <a:normAutofit fontScale="92500" lnSpcReduction="10000"/>
          </a:bodyPr>
          <a:lstStyle/>
          <a:p>
            <a:pPr algn="l"/>
            <a:r>
              <a:rPr lang="pt-BR" sz="1500" b="0" i="0" dirty="0">
                <a:solidFill>
                  <a:srgbClr val="3D464D"/>
                </a:solidFill>
                <a:effectLst/>
              </a:rPr>
              <a:t>Sabemos que as três principais diferenças entre </a:t>
            </a:r>
            <a:r>
              <a:rPr lang="pt-BR" sz="1500" b="0" i="0" dirty="0" err="1">
                <a:solidFill>
                  <a:srgbClr val="3D464D"/>
                </a:solidFill>
                <a:effectLst/>
              </a:rPr>
              <a:t>Agile</a:t>
            </a:r>
            <a:r>
              <a:rPr lang="pt-BR" sz="1500" b="0" i="0" dirty="0">
                <a:solidFill>
                  <a:srgbClr val="3D464D"/>
                </a:solidFill>
                <a:effectLst/>
              </a:rPr>
              <a:t> e </a:t>
            </a:r>
            <a:r>
              <a:rPr lang="pt-BR" sz="1500" b="0" i="0" dirty="0" err="1">
                <a:solidFill>
                  <a:srgbClr val="3D464D"/>
                </a:solidFill>
                <a:effectLst/>
              </a:rPr>
              <a:t>Waterfall</a:t>
            </a:r>
            <a:r>
              <a:rPr lang="pt-BR" sz="1500" b="0" i="0" dirty="0">
                <a:solidFill>
                  <a:srgbClr val="3D464D"/>
                </a:solidFill>
                <a:effectLst/>
              </a:rPr>
              <a:t> são:</a:t>
            </a:r>
            <a:r>
              <a:rPr lang="pt-BR" sz="1500" b="1" i="0" dirty="0">
                <a:solidFill>
                  <a:srgbClr val="3D464D"/>
                </a:solidFill>
                <a:effectLst/>
              </a:rPr>
              <a:t> </a:t>
            </a:r>
            <a:r>
              <a:rPr lang="pt-BR" sz="1500" b="1" i="1" dirty="0">
                <a:solidFill>
                  <a:srgbClr val="3D464D"/>
                </a:solidFill>
                <a:effectLst/>
              </a:rPr>
              <a:t>priorização</a:t>
            </a:r>
            <a:r>
              <a:rPr lang="pt-BR" sz="1500" b="1" i="0" dirty="0">
                <a:solidFill>
                  <a:srgbClr val="3D464D"/>
                </a:solidFill>
                <a:effectLst/>
              </a:rPr>
              <a:t>, </a:t>
            </a:r>
            <a:r>
              <a:rPr lang="pt-BR" sz="1500" b="1" i="1" dirty="0">
                <a:solidFill>
                  <a:srgbClr val="3D464D"/>
                </a:solidFill>
                <a:effectLst/>
              </a:rPr>
              <a:t>fluxos</a:t>
            </a:r>
            <a:r>
              <a:rPr lang="pt-BR" sz="1500" b="1" i="0" dirty="0">
                <a:solidFill>
                  <a:srgbClr val="3D464D"/>
                </a:solidFill>
                <a:effectLst/>
              </a:rPr>
              <a:t> e </a:t>
            </a:r>
            <a:r>
              <a:rPr lang="pt-BR" sz="1500" b="1" i="1" dirty="0">
                <a:solidFill>
                  <a:srgbClr val="3D464D"/>
                </a:solidFill>
                <a:effectLst/>
              </a:rPr>
              <a:t>feedback</a:t>
            </a:r>
            <a:r>
              <a:rPr lang="pt-BR" sz="1500" b="0" i="0" dirty="0">
                <a:solidFill>
                  <a:srgbClr val="3D464D"/>
                </a:solidFill>
                <a:effectLst/>
              </a:rPr>
              <a:t>. Utilizando da maneira correta essas três características durante o desenvolvimento de algum projeto, teremos um resultado melhor que o esperado.</a:t>
            </a:r>
          </a:p>
          <a:p>
            <a:pPr algn="l"/>
            <a:r>
              <a:rPr lang="pt-BR" sz="1500" b="0" i="0" dirty="0">
                <a:solidFill>
                  <a:srgbClr val="3D464D"/>
                </a:solidFill>
                <a:effectLst/>
              </a:rPr>
              <a:t>Com isso, aprendemos como fazer o desenvolvimento de algum serviço de maneira </a:t>
            </a:r>
            <a:r>
              <a:rPr lang="pt-BR" sz="1500" b="1" i="0" dirty="0">
                <a:solidFill>
                  <a:srgbClr val="3D464D"/>
                </a:solidFill>
                <a:effectLst/>
              </a:rPr>
              <a:t>Ágil</a:t>
            </a:r>
            <a:r>
              <a:rPr lang="pt-BR" sz="1500" b="0" i="0" dirty="0">
                <a:solidFill>
                  <a:srgbClr val="3D464D"/>
                </a:solidFill>
                <a:effectLst/>
              </a:rPr>
              <a:t>. Mas afinal, depois de tudo isso, e de acordo com o conteúdo passado nesta aula, pense e responda em poucas palavras:</a:t>
            </a:r>
          </a:p>
          <a:p>
            <a:pPr algn="l"/>
            <a:r>
              <a:rPr lang="pt-BR" sz="1500" b="1" i="0" dirty="0">
                <a:solidFill>
                  <a:srgbClr val="3D464D"/>
                </a:solidFill>
                <a:effectLst/>
              </a:rPr>
              <a:t>O que é ser ágil?</a:t>
            </a:r>
          </a:p>
          <a:p>
            <a:pPr algn="l"/>
            <a:r>
              <a:rPr lang="pt-BR" sz="1500" dirty="0">
                <a:solidFill>
                  <a:srgbClr val="3D464D"/>
                </a:solidFill>
              </a:rPr>
              <a:t>É entregar resultado/valor para o cliente de maneira eficaz/rápida.</a:t>
            </a:r>
          </a:p>
          <a:p>
            <a:pPr algn="l"/>
            <a:r>
              <a:rPr lang="pt-BR" sz="1500" b="1" i="1" dirty="0">
                <a:solidFill>
                  <a:srgbClr val="3D464D"/>
                </a:solidFill>
                <a:effectLst/>
              </a:rPr>
              <a:t>Opinião do instrutor: </a:t>
            </a:r>
            <a:r>
              <a:rPr lang="pt-BR" sz="1500" b="0" i="0" dirty="0">
                <a:solidFill>
                  <a:srgbClr val="3D464D"/>
                </a:solidFill>
                <a:effectLst/>
              </a:rPr>
              <a:t>Ser ágil é entregar valor rapidamente, reduzindo os custos de mudança e de incertezas</a:t>
            </a:r>
            <a:r>
              <a:rPr lang="pt-BR" sz="2000" b="0" i="0" dirty="0">
                <a:solidFill>
                  <a:srgbClr val="3D464D"/>
                </a:solidFill>
                <a:effectLst/>
                <a:latin typeface="Source Serif Pro" panose="02040603050405020204" pitchFamily="18" charset="0"/>
              </a:rPr>
              <a:t>.</a:t>
            </a:r>
            <a:endParaRPr lang="pt-BR" sz="1400" i="0" dirty="0">
              <a:solidFill>
                <a:srgbClr val="3D464D"/>
              </a:solidFill>
              <a:effectLst/>
            </a:endParaRPr>
          </a:p>
          <a:p>
            <a:endParaRPr lang="pt-BR" dirty="0"/>
          </a:p>
        </p:txBody>
      </p:sp>
    </p:spTree>
    <p:extLst>
      <p:ext uri="{BB962C8B-B14F-4D97-AF65-F5344CB8AC3E}">
        <p14:creationId xmlns:p14="http://schemas.microsoft.com/office/powerpoint/2010/main" val="269106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397565" y="2571784"/>
            <a:ext cx="11396870" cy="3961538"/>
          </a:xfrm>
        </p:spPr>
        <p:txBody>
          <a:bodyPr>
            <a:normAutofit/>
          </a:bodyPr>
          <a:lstStyle/>
          <a:p>
            <a:pPr algn="l"/>
            <a:r>
              <a:rPr lang="pt-BR" sz="1400" b="0" i="0" dirty="0">
                <a:solidFill>
                  <a:srgbClr val="3D464D"/>
                </a:solidFill>
                <a:effectLst/>
                <a:latin typeface="+mn-lt"/>
              </a:rPr>
              <a:t>Nas aulas anteriores aprendemos sobre as três principais diferenças entre </a:t>
            </a:r>
            <a:r>
              <a:rPr lang="pt-BR" sz="1400" b="0" i="0" dirty="0" err="1">
                <a:solidFill>
                  <a:srgbClr val="3D464D"/>
                </a:solidFill>
                <a:effectLst/>
                <a:latin typeface="+mn-lt"/>
              </a:rPr>
              <a:t>Waterfall</a:t>
            </a:r>
            <a:r>
              <a:rPr lang="pt-BR" sz="1400" b="0" i="0" dirty="0">
                <a:solidFill>
                  <a:srgbClr val="3D464D"/>
                </a:solidFill>
                <a:effectLst/>
                <a:latin typeface="+mn-lt"/>
              </a:rPr>
              <a:t> e </a:t>
            </a:r>
            <a:r>
              <a:rPr lang="pt-BR" sz="1400" b="0" i="0" dirty="0" err="1">
                <a:solidFill>
                  <a:srgbClr val="3D464D"/>
                </a:solidFill>
                <a:effectLst/>
                <a:latin typeface="+mn-lt"/>
              </a:rPr>
              <a:t>Agile</a:t>
            </a:r>
            <a:r>
              <a:rPr lang="pt-BR" sz="1400" b="0" i="0" dirty="0">
                <a:solidFill>
                  <a:srgbClr val="3D464D"/>
                </a:solidFill>
                <a:effectLst/>
                <a:latin typeface="+mn-lt"/>
              </a:rPr>
              <a:t> para gerar resultados ágeis: a priorização, fluxo e feedback. Em vista disso, é importante saber: </a:t>
            </a:r>
            <a:r>
              <a:rPr lang="pt-BR" sz="1400" b="1" i="0" dirty="0">
                <a:solidFill>
                  <a:srgbClr val="3D464D"/>
                </a:solidFill>
                <a:effectLst/>
                <a:latin typeface="+mn-lt"/>
              </a:rPr>
              <a:t>o que é ser ágil?</a:t>
            </a:r>
          </a:p>
          <a:p>
            <a:pPr algn="l"/>
            <a:r>
              <a:rPr lang="pt-BR" sz="1400" b="0" i="0" dirty="0">
                <a:solidFill>
                  <a:srgbClr val="3D464D"/>
                </a:solidFill>
                <a:effectLst/>
                <a:latin typeface="+mn-lt"/>
              </a:rPr>
              <a:t>Ser ágil significa </a:t>
            </a:r>
            <a:r>
              <a:rPr lang="pt-BR" sz="1400" b="1" i="1" dirty="0">
                <a:solidFill>
                  <a:srgbClr val="3D464D"/>
                </a:solidFill>
                <a:effectLst/>
                <a:latin typeface="+mn-lt"/>
              </a:rPr>
              <a:t>entregar valor rapidamente</a:t>
            </a:r>
            <a:r>
              <a:rPr lang="pt-BR" sz="1400" b="0" i="0" dirty="0">
                <a:solidFill>
                  <a:srgbClr val="3D464D"/>
                </a:solidFill>
                <a:effectLst/>
                <a:latin typeface="+mn-lt"/>
              </a:rPr>
              <a:t>, ter uma abordagem com foco naquilo que gera mais valor para o cliente e empresa, ou seja, quando algum cliente apresenta um problema, devemos oferecer a ele </a:t>
            </a:r>
            <a:r>
              <a:rPr lang="pt-BR" sz="1400" b="1" i="1" dirty="0">
                <a:solidFill>
                  <a:srgbClr val="3D464D"/>
                </a:solidFill>
                <a:effectLst/>
                <a:latin typeface="+mn-lt"/>
              </a:rPr>
              <a:t>entregas parciais</a:t>
            </a:r>
            <a:r>
              <a:rPr lang="pt-BR" sz="1400" b="0" i="0" dirty="0">
                <a:solidFill>
                  <a:srgbClr val="3D464D"/>
                </a:solidFill>
                <a:effectLst/>
                <a:latin typeface="+mn-lt"/>
              </a:rPr>
              <a:t> de acordo com a necessidade desse cliente.</a:t>
            </a:r>
            <a:endParaRPr lang="pt-BR" sz="1400" b="1" dirty="0">
              <a:solidFill>
                <a:srgbClr val="3D464D"/>
              </a:solidFill>
              <a:latin typeface="+mn-lt"/>
            </a:endParaRPr>
          </a:p>
          <a:p>
            <a:pPr algn="l"/>
            <a:r>
              <a:rPr lang="pt-BR" sz="1400" b="0" i="0" dirty="0">
                <a:solidFill>
                  <a:srgbClr val="3D464D"/>
                </a:solidFill>
                <a:effectLst/>
                <a:latin typeface="+mn-lt"/>
              </a:rPr>
              <a:t>Esses ciclos rápidos de entrega fazem com que os </a:t>
            </a:r>
            <a:r>
              <a:rPr lang="pt-BR" sz="1400" b="1" i="1" dirty="0">
                <a:solidFill>
                  <a:srgbClr val="3D464D"/>
                </a:solidFill>
                <a:effectLst/>
                <a:latin typeface="+mn-lt"/>
              </a:rPr>
              <a:t>fluxos e feedbacks sejam constantes</a:t>
            </a:r>
            <a:r>
              <a:rPr lang="pt-BR" sz="1400" b="0" i="0" dirty="0">
                <a:solidFill>
                  <a:srgbClr val="3D464D"/>
                </a:solidFill>
                <a:effectLst/>
                <a:latin typeface="+mn-lt"/>
              </a:rPr>
              <a:t> e o aprimoramento do serviço/produto seja cada vez melhor, alcançando </a:t>
            </a:r>
            <a:r>
              <a:rPr lang="pt-BR" sz="1400" b="1" i="1" dirty="0">
                <a:solidFill>
                  <a:srgbClr val="3D464D"/>
                </a:solidFill>
                <a:effectLst/>
                <a:latin typeface="+mn-lt"/>
              </a:rPr>
              <a:t>melhores resultados</a:t>
            </a:r>
            <a:r>
              <a:rPr lang="pt-BR" sz="1400" b="0" i="0" dirty="0">
                <a:solidFill>
                  <a:srgbClr val="3D464D"/>
                </a:solidFill>
                <a:effectLst/>
                <a:latin typeface="+mn-lt"/>
              </a:rPr>
              <a:t> no final do processo.</a:t>
            </a:r>
            <a:endParaRPr lang="pt-BR" sz="1400" b="1" i="0" dirty="0">
              <a:solidFill>
                <a:srgbClr val="3D464D"/>
              </a:solidFill>
              <a:effectLst/>
              <a:latin typeface="+mn-lt"/>
            </a:endParaRPr>
          </a:p>
          <a:p>
            <a:pPr algn="l"/>
            <a:r>
              <a:rPr lang="pt-BR" sz="1400" b="0" i="0" dirty="0">
                <a:solidFill>
                  <a:srgbClr val="3D464D"/>
                </a:solidFill>
                <a:effectLst/>
                <a:latin typeface="+mn-lt"/>
              </a:rPr>
              <a:t>A agilidade não trará mais velocidade logo de imediato, mas sim ao longo do tempo quando o desperdício for eliminado, e a qualidade for aumentada e percebida.</a:t>
            </a:r>
          </a:p>
        </p:txBody>
      </p:sp>
    </p:spTree>
    <p:extLst>
      <p:ext uri="{BB962C8B-B14F-4D97-AF65-F5344CB8AC3E}">
        <p14:creationId xmlns:p14="http://schemas.microsoft.com/office/powerpoint/2010/main" val="838763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07. O Manifesto Ágil</a:t>
            </a:r>
          </a:p>
        </p:txBody>
      </p:sp>
    </p:spTree>
    <p:extLst>
      <p:ext uri="{BB962C8B-B14F-4D97-AF65-F5344CB8AC3E}">
        <p14:creationId xmlns:p14="http://schemas.microsoft.com/office/powerpoint/2010/main" val="156676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5FBB3-A71B-7EDA-3ED2-36873E4FD917}"/>
              </a:ext>
            </a:extLst>
          </p:cNvPr>
          <p:cNvSpPr>
            <a:spLocks noGrp="1"/>
          </p:cNvSpPr>
          <p:nvPr>
            <p:ph type="title"/>
          </p:nvPr>
        </p:nvSpPr>
        <p:spPr/>
        <p:txBody>
          <a:bodyPr/>
          <a:lstStyle/>
          <a:p>
            <a:r>
              <a:rPr lang="pt-BR" dirty="0"/>
              <a:t>Manifesto Ágil</a:t>
            </a:r>
          </a:p>
        </p:txBody>
      </p:sp>
      <p:sp>
        <p:nvSpPr>
          <p:cNvPr id="3" name="Espaço Reservado para Conteúdo 2">
            <a:extLst>
              <a:ext uri="{FF2B5EF4-FFF2-40B4-BE49-F238E27FC236}">
                <a16:creationId xmlns:a16="http://schemas.microsoft.com/office/drawing/2014/main" id="{F3E0C4F2-D07C-D806-B703-021B89E598F2}"/>
              </a:ext>
            </a:extLst>
          </p:cNvPr>
          <p:cNvSpPr>
            <a:spLocks noGrp="1"/>
          </p:cNvSpPr>
          <p:nvPr>
            <p:ph sz="quarter" idx="10"/>
          </p:nvPr>
        </p:nvSpPr>
        <p:spPr>
          <a:xfrm>
            <a:off x="539495" y="1435608"/>
            <a:ext cx="4562591" cy="4974336"/>
          </a:xfrm>
        </p:spPr>
        <p:txBody>
          <a:bodyPr>
            <a:normAutofit/>
          </a:bodyPr>
          <a:lstStyle/>
          <a:p>
            <a:r>
              <a:rPr lang="pt-BR" sz="1400" b="0" i="0" dirty="0">
                <a:solidFill>
                  <a:srgbClr val="3D464D"/>
                </a:solidFill>
                <a:effectLst/>
              </a:rPr>
              <a:t>O Manifesto foi escrito em 2001, por 17 pessoas com um vasto conhecimento na área de desenvolvimento de software. Eles perceberam que existia uma interseção entre as coisas que praticavam. Alguns dos métodos e frameworks utilizados na Agilidade já existiam antes de o Manifesto Ágil ser escrito, como o SCRUM, por exemplo.</a:t>
            </a:r>
          </a:p>
          <a:p>
            <a:r>
              <a:rPr lang="pt-BR" sz="1400" b="0" i="0" dirty="0">
                <a:solidFill>
                  <a:srgbClr val="3D464D"/>
                </a:solidFill>
                <a:effectLst/>
              </a:rPr>
              <a:t>Com o Manifesto, eles buscaram reunir as semelhanças no trabalho que faziam: O que geralmente deixa clientes satisfeitos e satisfeitas? O que estamos fazendo parecido? Com isso, tentaram definir de forma simples as semelhanças e transmitir esses princípios a outras pessoas.</a:t>
            </a:r>
            <a:r>
              <a:rPr lang="pt-BR" sz="1400" dirty="0">
                <a:solidFill>
                  <a:srgbClr val="3D464D"/>
                </a:solidFill>
              </a:rPr>
              <a:t> </a:t>
            </a:r>
            <a:r>
              <a:rPr lang="pt-BR" sz="1400" b="0" i="0" dirty="0">
                <a:solidFill>
                  <a:srgbClr val="3D464D"/>
                </a:solidFill>
                <a:effectLst/>
              </a:rPr>
              <a:t>Foi aí que chegaram a quatro valores e doze princípios que compõem o Manifesto.</a:t>
            </a:r>
            <a:endParaRPr lang="pt-BR" sz="1400" dirty="0"/>
          </a:p>
        </p:txBody>
      </p:sp>
    </p:spTree>
    <p:extLst>
      <p:ext uri="{BB962C8B-B14F-4D97-AF65-F5344CB8AC3E}">
        <p14:creationId xmlns:p14="http://schemas.microsoft.com/office/powerpoint/2010/main" val="3914731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B1F1AB-392E-FCE6-071B-2595E3330F04}"/>
              </a:ext>
            </a:extLst>
          </p:cNvPr>
          <p:cNvSpPr>
            <a:spLocks noGrp="1"/>
          </p:cNvSpPr>
          <p:nvPr>
            <p:ph type="title"/>
          </p:nvPr>
        </p:nvSpPr>
        <p:spPr/>
        <p:txBody>
          <a:bodyPr/>
          <a:lstStyle/>
          <a:p>
            <a:r>
              <a:rPr lang="pt-BR" dirty="0"/>
              <a:t>Manifesto Ágil</a:t>
            </a:r>
          </a:p>
        </p:txBody>
      </p:sp>
      <p:sp>
        <p:nvSpPr>
          <p:cNvPr id="3" name="Espaço Reservado para Conteúdo 2">
            <a:extLst>
              <a:ext uri="{FF2B5EF4-FFF2-40B4-BE49-F238E27FC236}">
                <a16:creationId xmlns:a16="http://schemas.microsoft.com/office/drawing/2014/main" id="{1553A5A6-819E-67D9-C238-54131933087E}"/>
              </a:ext>
            </a:extLst>
          </p:cNvPr>
          <p:cNvSpPr>
            <a:spLocks noGrp="1"/>
          </p:cNvSpPr>
          <p:nvPr>
            <p:ph sz="quarter" idx="10"/>
          </p:nvPr>
        </p:nvSpPr>
        <p:spPr>
          <a:xfrm>
            <a:off x="539494" y="1435607"/>
            <a:ext cx="11122419" cy="4974337"/>
          </a:xfrm>
        </p:spPr>
        <p:txBody>
          <a:bodyPr>
            <a:normAutofit/>
          </a:bodyPr>
          <a:lstStyle/>
          <a:p>
            <a:r>
              <a:rPr lang="pt-BR" sz="1400" b="1" i="0" dirty="0">
                <a:solidFill>
                  <a:srgbClr val="3D464D"/>
                </a:solidFill>
                <a:effectLst/>
              </a:rPr>
              <a:t>4 valores </a:t>
            </a:r>
            <a:r>
              <a:rPr lang="pt-BR" sz="1400" i="0" dirty="0">
                <a:solidFill>
                  <a:srgbClr val="3D464D"/>
                </a:solidFill>
                <a:effectLst/>
              </a:rPr>
              <a:t>e doze princípios </a:t>
            </a:r>
            <a:r>
              <a:rPr lang="pt-BR" sz="1400" b="1" i="0" dirty="0">
                <a:solidFill>
                  <a:srgbClr val="3D464D"/>
                </a:solidFill>
                <a:effectLst/>
              </a:rPr>
              <a:t>que compõem o Manifesto.</a:t>
            </a:r>
          </a:p>
          <a:p>
            <a:r>
              <a:rPr lang="pt-BR" b="1" i="0" dirty="0">
                <a:solidFill>
                  <a:srgbClr val="3D464D"/>
                </a:solidFill>
                <a:effectLst/>
              </a:rPr>
              <a:t>1. Indivíduos e interações</a:t>
            </a:r>
            <a:br>
              <a:rPr lang="pt-BR" b="1" i="0" dirty="0">
                <a:solidFill>
                  <a:srgbClr val="3D464D"/>
                </a:solidFill>
                <a:effectLst/>
              </a:rPr>
            </a:br>
            <a:r>
              <a:rPr lang="pt-BR" dirty="0">
                <a:solidFill>
                  <a:srgbClr val="3D464D"/>
                </a:solidFill>
              </a:rPr>
              <a:t>O</a:t>
            </a:r>
            <a:r>
              <a:rPr lang="pt-BR" b="0" i="0" dirty="0">
                <a:solidFill>
                  <a:srgbClr val="3D464D"/>
                </a:solidFill>
                <a:effectLst/>
              </a:rPr>
              <a:t>s indivíduos e as interações são mais importantes que os processos e as ferramentas utilizadas na organização. </a:t>
            </a:r>
          </a:p>
          <a:p>
            <a:r>
              <a:rPr lang="pt-BR" b="1" i="0" dirty="0">
                <a:solidFill>
                  <a:srgbClr val="3D464D"/>
                </a:solidFill>
                <a:effectLst/>
              </a:rPr>
              <a:t>2. Software em funcionamento</a:t>
            </a:r>
            <a:br>
              <a:rPr lang="pt-BR" b="1" i="0" dirty="0">
                <a:solidFill>
                  <a:srgbClr val="3D464D"/>
                </a:solidFill>
                <a:effectLst/>
              </a:rPr>
            </a:br>
            <a:r>
              <a:rPr lang="pt-BR" dirty="0">
                <a:solidFill>
                  <a:srgbClr val="3D464D"/>
                </a:solidFill>
              </a:rPr>
              <a:t>T</a:t>
            </a:r>
            <a:r>
              <a:rPr lang="pt-BR" b="0" i="0" dirty="0">
                <a:solidFill>
                  <a:srgbClr val="3D464D"/>
                </a:solidFill>
                <a:effectLst/>
              </a:rPr>
              <a:t>er o software funcionando é mais importante que ter uma documentação abrangente. </a:t>
            </a:r>
          </a:p>
          <a:p>
            <a:r>
              <a:rPr lang="pt-BR" b="1" i="0" dirty="0">
                <a:solidFill>
                  <a:srgbClr val="3D464D"/>
                </a:solidFill>
                <a:effectLst/>
              </a:rPr>
              <a:t>3. Colaboração com clientes</a:t>
            </a:r>
            <a:br>
              <a:rPr lang="pt-BR" b="1" i="0" dirty="0">
                <a:solidFill>
                  <a:srgbClr val="3D464D"/>
                </a:solidFill>
                <a:effectLst/>
              </a:rPr>
            </a:br>
            <a:r>
              <a:rPr lang="pt-BR" dirty="0">
                <a:solidFill>
                  <a:srgbClr val="3D464D"/>
                </a:solidFill>
              </a:rPr>
              <a:t>A</a:t>
            </a:r>
            <a:r>
              <a:rPr lang="pt-BR" b="0" i="0" dirty="0">
                <a:solidFill>
                  <a:srgbClr val="3D464D"/>
                </a:solidFill>
                <a:effectLst/>
              </a:rPr>
              <a:t> colaboração com clientes é mais importante que a negociação de contrato.</a:t>
            </a:r>
          </a:p>
          <a:p>
            <a:r>
              <a:rPr lang="pt-BR" b="1" i="0" dirty="0">
                <a:solidFill>
                  <a:srgbClr val="3D464D"/>
                </a:solidFill>
                <a:effectLst/>
              </a:rPr>
              <a:t>4. Responder às mudanças</a:t>
            </a:r>
            <a:br>
              <a:rPr lang="pt-BR" b="1" i="0" dirty="0">
                <a:solidFill>
                  <a:srgbClr val="3D464D"/>
                </a:solidFill>
                <a:effectLst/>
              </a:rPr>
            </a:br>
            <a:r>
              <a:rPr lang="pt-BR" dirty="0">
                <a:solidFill>
                  <a:srgbClr val="3D464D"/>
                </a:solidFill>
              </a:rPr>
              <a:t>R</a:t>
            </a:r>
            <a:r>
              <a:rPr lang="pt-BR" b="0" i="0" dirty="0">
                <a:solidFill>
                  <a:srgbClr val="3D464D"/>
                </a:solidFill>
                <a:effectLst/>
              </a:rPr>
              <a:t>esponder a mudanças é mais importante que seguir um plano. </a:t>
            </a:r>
          </a:p>
          <a:p>
            <a:r>
              <a:rPr lang="pt-BR" b="0" i="0" dirty="0">
                <a:solidFill>
                  <a:srgbClr val="3D464D"/>
                </a:solidFill>
                <a:effectLst/>
              </a:rPr>
              <a:t>O Manifesto Ágil está disponível em </a:t>
            </a:r>
            <a:r>
              <a:rPr lang="pt-BR" b="0" i="0" dirty="0">
                <a:effectLst/>
                <a:hlinkClick r:id="rId2"/>
              </a:rPr>
              <a:t>https://agilemanifesto.org/iso/ptbr/manifesto.html</a:t>
            </a:r>
            <a:endParaRPr lang="pt-BR" dirty="0">
              <a:solidFill>
                <a:srgbClr val="3D464D"/>
              </a:solidFill>
            </a:endParaRPr>
          </a:p>
          <a:p>
            <a:endParaRPr lang="pt-BR" b="1" i="0" dirty="0">
              <a:solidFill>
                <a:srgbClr val="3D464D"/>
              </a:solidFill>
              <a:effectLst/>
            </a:endParaRPr>
          </a:p>
        </p:txBody>
      </p:sp>
    </p:spTree>
    <p:extLst>
      <p:ext uri="{BB962C8B-B14F-4D97-AF65-F5344CB8AC3E}">
        <p14:creationId xmlns:p14="http://schemas.microsoft.com/office/powerpoint/2010/main" val="15357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C15F9-5B22-676D-30EE-A13AE9184548}"/>
              </a:ext>
            </a:extLst>
          </p:cNvPr>
          <p:cNvSpPr>
            <a:spLocks noGrp="1"/>
          </p:cNvSpPr>
          <p:nvPr>
            <p:ph type="title"/>
          </p:nvPr>
        </p:nvSpPr>
        <p:spPr/>
        <p:txBody>
          <a:bodyPr/>
          <a:lstStyle/>
          <a:p>
            <a:r>
              <a:rPr lang="pt-BR" dirty="0"/>
              <a:t>Por que surgiu o método ágil </a:t>
            </a:r>
          </a:p>
        </p:txBody>
      </p:sp>
      <p:sp>
        <p:nvSpPr>
          <p:cNvPr id="3" name="Espaço Reservado para Conteúdo 2">
            <a:extLst>
              <a:ext uri="{FF2B5EF4-FFF2-40B4-BE49-F238E27FC236}">
                <a16:creationId xmlns:a16="http://schemas.microsoft.com/office/drawing/2014/main" id="{0FC034A9-3346-387E-3570-48B378227CE3}"/>
              </a:ext>
            </a:extLst>
          </p:cNvPr>
          <p:cNvSpPr>
            <a:spLocks noGrp="1"/>
          </p:cNvSpPr>
          <p:nvPr>
            <p:ph sz="quarter" idx="10"/>
          </p:nvPr>
        </p:nvSpPr>
        <p:spPr>
          <a:xfrm>
            <a:off x="539496" y="1435607"/>
            <a:ext cx="9081582" cy="4753157"/>
          </a:xfrm>
        </p:spPr>
        <p:txBody>
          <a:bodyPr>
            <a:normAutofit/>
          </a:bodyPr>
          <a:lstStyle/>
          <a:p>
            <a:r>
              <a:rPr lang="pt-BR" sz="1400" b="1" dirty="0"/>
              <a:t>A origem:</a:t>
            </a:r>
          </a:p>
          <a:p>
            <a:r>
              <a:rPr lang="pt-BR" sz="1400" b="1" dirty="0"/>
              <a:t>Outras engenharias </a:t>
            </a:r>
            <a:br>
              <a:rPr lang="pt-BR" sz="1400" dirty="0"/>
            </a:br>
            <a:br>
              <a:rPr lang="pt-BR" sz="1400" dirty="0"/>
            </a:br>
            <a:r>
              <a:rPr lang="pt-BR" sz="1400" b="1" dirty="0"/>
              <a:t>Projeto dividido em fases: </a:t>
            </a:r>
            <a:br>
              <a:rPr lang="pt-BR" sz="1400" dirty="0"/>
            </a:br>
            <a:r>
              <a:rPr lang="pt-BR" dirty="0"/>
              <a:t>Análise -&gt; Fundação -&gt; Pilares: </a:t>
            </a:r>
            <a:r>
              <a:rPr lang="pt-BR" b="1" dirty="0"/>
              <a:t>Modelo </a:t>
            </a:r>
            <a:r>
              <a:rPr lang="pt-BR" b="1" dirty="0" err="1"/>
              <a:t>waterfall</a:t>
            </a:r>
            <a:r>
              <a:rPr lang="pt-BR" b="1" dirty="0"/>
              <a:t> </a:t>
            </a:r>
          </a:p>
          <a:p>
            <a:pPr marL="171450" indent="-171450">
              <a:buFontTx/>
              <a:buChar char="-"/>
            </a:pPr>
            <a:r>
              <a:rPr lang="pt-BR" dirty="0"/>
              <a:t>As coisas mudam ao longo do processo de desenvolvimento de software </a:t>
            </a:r>
          </a:p>
          <a:p>
            <a:pPr marL="171450" indent="-171450">
              <a:buFontTx/>
              <a:buChar char="-"/>
            </a:pPr>
            <a:r>
              <a:rPr lang="pt-BR" dirty="0"/>
              <a:t>O software é baseado em hipóteses  </a:t>
            </a:r>
          </a:p>
          <a:p>
            <a:pPr marL="171450" indent="-171450">
              <a:buFontTx/>
              <a:buChar char="-"/>
            </a:pPr>
            <a:r>
              <a:rPr lang="pt-BR" b="1" i="1" dirty="0">
                <a:solidFill>
                  <a:srgbClr val="3D464D"/>
                </a:solidFill>
                <a:effectLst/>
                <a:latin typeface="Segoe UI" panose="020B0502040204020203" pitchFamily="34" charset="0"/>
                <a:cs typeface="Segoe UI" panose="020B0502040204020203" pitchFamily="34" charset="0"/>
              </a:rPr>
              <a:t>Ao longo do Processo de desenvolvimento do Software as coisas mudam através de feedbacks do cliente, promovendo uma alteração no fluxo estabelecido inicialmente, sendo que no Modelo </a:t>
            </a:r>
            <a:r>
              <a:rPr lang="pt-BR" b="1" i="1" dirty="0" err="1">
                <a:solidFill>
                  <a:srgbClr val="3D464D"/>
                </a:solidFill>
                <a:effectLst/>
                <a:latin typeface="Segoe UI" panose="020B0502040204020203" pitchFamily="34" charset="0"/>
                <a:cs typeface="Segoe UI" panose="020B0502040204020203" pitchFamily="34" charset="0"/>
              </a:rPr>
              <a:t>Waterfall</a:t>
            </a:r>
            <a:r>
              <a:rPr lang="pt-BR" b="1" i="1" dirty="0">
                <a:solidFill>
                  <a:srgbClr val="3D464D"/>
                </a:solidFill>
                <a:effectLst/>
                <a:latin typeface="Segoe UI" panose="020B0502040204020203" pitchFamily="34" charset="0"/>
                <a:cs typeface="Segoe UI" panose="020B0502040204020203" pitchFamily="34" charset="0"/>
              </a:rPr>
              <a:t> isso não seria possível de fazer, já que cada fase está muito bem estabelecida.</a:t>
            </a:r>
            <a:endParaRPr lang="pt-BR" b="1" i="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47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C6971-6947-68DD-DCB2-8C84A94335E1}"/>
              </a:ext>
            </a:extLst>
          </p:cNvPr>
          <p:cNvSpPr>
            <a:spLocks noGrp="1"/>
          </p:cNvSpPr>
          <p:nvPr>
            <p:ph type="title"/>
          </p:nvPr>
        </p:nvSpPr>
        <p:spPr/>
        <p:txBody>
          <a:bodyPr/>
          <a:lstStyle/>
          <a:p>
            <a:r>
              <a:rPr lang="pt-BR" dirty="0"/>
              <a:t>Para saber mais </a:t>
            </a:r>
          </a:p>
        </p:txBody>
      </p:sp>
      <p:sp>
        <p:nvSpPr>
          <p:cNvPr id="3" name="Espaço Reservado para Conteúdo 2">
            <a:extLst>
              <a:ext uri="{FF2B5EF4-FFF2-40B4-BE49-F238E27FC236}">
                <a16:creationId xmlns:a16="http://schemas.microsoft.com/office/drawing/2014/main" id="{47AECBAF-B71D-C3F1-9B5A-6060A5F7084C}"/>
              </a:ext>
            </a:extLst>
          </p:cNvPr>
          <p:cNvSpPr>
            <a:spLocks noGrp="1"/>
          </p:cNvSpPr>
          <p:nvPr>
            <p:ph sz="quarter" idx="10"/>
          </p:nvPr>
        </p:nvSpPr>
        <p:spPr>
          <a:xfrm>
            <a:off x="539496" y="1435608"/>
            <a:ext cx="7703356" cy="3977640"/>
          </a:xfrm>
        </p:spPr>
        <p:txBody>
          <a:bodyPr>
            <a:normAutofit/>
          </a:bodyPr>
          <a:lstStyle/>
          <a:p>
            <a:r>
              <a:rPr lang="pt-BR" sz="1400" b="0" i="0" dirty="0">
                <a:solidFill>
                  <a:srgbClr val="3D464D"/>
                </a:solidFill>
                <a:effectLst/>
              </a:rPr>
              <a:t>O </a:t>
            </a:r>
            <a:r>
              <a:rPr lang="pt-BR" sz="1400" b="0" i="1" dirty="0" err="1">
                <a:solidFill>
                  <a:srgbClr val="3D464D"/>
                </a:solidFill>
                <a:effectLst/>
              </a:rPr>
              <a:t>Agile</a:t>
            </a:r>
            <a:r>
              <a:rPr lang="pt-BR" sz="1400" b="0" i="1" dirty="0">
                <a:solidFill>
                  <a:srgbClr val="3D464D"/>
                </a:solidFill>
                <a:effectLst/>
              </a:rPr>
              <a:t> Manifesto</a:t>
            </a:r>
            <a:r>
              <a:rPr lang="pt-BR" sz="1400" b="0" i="0" dirty="0">
                <a:solidFill>
                  <a:srgbClr val="3D464D"/>
                </a:solidFill>
                <a:effectLst/>
              </a:rPr>
              <a:t> e seus quatro valores citados na aula estão disponíveis neste </a:t>
            </a:r>
            <a:r>
              <a:rPr lang="pt-BR" sz="1400" b="0" i="0" dirty="0">
                <a:solidFill>
                  <a:srgbClr val="3D464D"/>
                </a:solidFill>
                <a:effectLst/>
                <a:hlinkClick r:id="rId2"/>
              </a:rPr>
              <a:t>site</a:t>
            </a:r>
            <a:r>
              <a:rPr lang="pt-BR" sz="1400" b="0" i="0" dirty="0">
                <a:solidFill>
                  <a:srgbClr val="3D464D"/>
                </a:solidFill>
                <a:effectLst/>
              </a:rPr>
              <a:t>. </a:t>
            </a:r>
          </a:p>
          <a:p>
            <a:r>
              <a:rPr lang="pt-BR" sz="1400" b="0" i="0" dirty="0">
                <a:solidFill>
                  <a:srgbClr val="3D464D"/>
                </a:solidFill>
                <a:effectLst/>
                <a:hlinkClick r:id="rId3"/>
              </a:rPr>
              <a:t>Aqui</a:t>
            </a:r>
            <a:r>
              <a:rPr lang="pt-BR" sz="1400" b="0" i="0" dirty="0">
                <a:solidFill>
                  <a:srgbClr val="3D464D"/>
                </a:solidFill>
                <a:effectLst/>
              </a:rPr>
              <a:t> você encontra os 12 princípios do Manifesto Ágil.</a:t>
            </a:r>
            <a:endParaRPr lang="pt-BR" sz="1400" dirty="0"/>
          </a:p>
        </p:txBody>
      </p:sp>
    </p:spTree>
    <p:extLst>
      <p:ext uri="{BB962C8B-B14F-4D97-AF65-F5344CB8AC3E}">
        <p14:creationId xmlns:p14="http://schemas.microsoft.com/office/powerpoint/2010/main" val="2508633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278295" y="2451652"/>
            <a:ext cx="11635410" cy="4406348"/>
          </a:xfrm>
        </p:spPr>
        <p:txBody>
          <a:bodyPr>
            <a:noAutofit/>
          </a:bodyPr>
          <a:lstStyle/>
          <a:p>
            <a:pPr algn="l"/>
            <a:r>
              <a:rPr lang="pt-BR" sz="1200" b="0" i="0" dirty="0">
                <a:solidFill>
                  <a:srgbClr val="3D464D"/>
                </a:solidFill>
                <a:effectLst/>
                <a:latin typeface="+mn-lt"/>
              </a:rPr>
              <a:t>Nessa aula aprendemos sobre o </a:t>
            </a:r>
            <a:r>
              <a:rPr lang="pt-BR" sz="1200" b="0" i="1" dirty="0" err="1">
                <a:solidFill>
                  <a:srgbClr val="3D464D"/>
                </a:solidFill>
                <a:effectLst/>
                <a:latin typeface="+mn-lt"/>
              </a:rPr>
              <a:t>Agile</a:t>
            </a:r>
            <a:r>
              <a:rPr lang="pt-BR" sz="1200" b="0" i="1" dirty="0">
                <a:solidFill>
                  <a:srgbClr val="3D464D"/>
                </a:solidFill>
                <a:effectLst/>
                <a:latin typeface="+mn-lt"/>
              </a:rPr>
              <a:t> Manifesto</a:t>
            </a:r>
            <a:r>
              <a:rPr lang="pt-BR" sz="1200" b="0" i="0" dirty="0">
                <a:solidFill>
                  <a:srgbClr val="3D464D"/>
                </a:solidFill>
                <a:effectLst/>
                <a:latin typeface="+mn-lt"/>
              </a:rPr>
              <a:t>, O Manifesto Ágil, que foi escrito em 2001 por pessoas que já tinham um vasto conhecimento na área de desenvolvimento de Software. O objetivo era descobrir quais eram as semelhanças entre os diversos desenvolvimentos de software pelos quais eles haviam passado e que faziam com que os clientes ficassem mais ou menos satisfeitos. A partir desse pensamento, eles chegaram a 4 valores que foram escritos claramente para qualquer um entender:</a:t>
            </a:r>
            <a:endParaRPr lang="pt-BR" sz="1200" dirty="0">
              <a:solidFill>
                <a:srgbClr val="3D464D"/>
              </a:solidFill>
              <a:latin typeface="+mn-lt"/>
            </a:endParaRPr>
          </a:p>
          <a:p>
            <a:pPr algn="l"/>
            <a:r>
              <a:rPr lang="pt-BR" sz="1200" b="0" i="0" dirty="0">
                <a:solidFill>
                  <a:srgbClr val="3D464D"/>
                </a:solidFill>
                <a:effectLst/>
                <a:latin typeface="+mn-lt"/>
              </a:rPr>
              <a:t>O </a:t>
            </a:r>
            <a:r>
              <a:rPr lang="pt-BR" sz="1200" b="1" i="0" dirty="0">
                <a:solidFill>
                  <a:srgbClr val="3D464D"/>
                </a:solidFill>
                <a:effectLst/>
                <a:latin typeface="+mn-lt"/>
              </a:rPr>
              <a:t>primeiro valor</a:t>
            </a:r>
            <a:r>
              <a:rPr lang="pt-BR" sz="1200" b="0" i="0" dirty="0">
                <a:solidFill>
                  <a:srgbClr val="3D464D"/>
                </a:solidFill>
                <a:effectLst/>
                <a:latin typeface="+mn-lt"/>
              </a:rPr>
              <a:t> diz que as </a:t>
            </a:r>
            <a:r>
              <a:rPr lang="pt-BR" sz="1200" b="0" i="1" dirty="0">
                <a:solidFill>
                  <a:srgbClr val="3D464D"/>
                </a:solidFill>
                <a:effectLst/>
                <a:latin typeface="+mn-lt"/>
              </a:rPr>
              <a:t>interações entre os indivíduos</a:t>
            </a:r>
            <a:r>
              <a:rPr lang="pt-BR" sz="1200" b="0" i="0" dirty="0">
                <a:solidFill>
                  <a:srgbClr val="3D464D"/>
                </a:solidFill>
                <a:effectLst/>
                <a:latin typeface="+mn-lt"/>
              </a:rPr>
              <a:t> são mais importantes que os processos e as ferramentas, ou seja, a maneira como a equipe trabalha impacta diretamente no desenvolvimento do que será produzido.</a:t>
            </a:r>
          </a:p>
          <a:p>
            <a:pPr algn="l"/>
            <a:r>
              <a:rPr lang="pt-BR" sz="1200" b="0" i="0" dirty="0">
                <a:solidFill>
                  <a:srgbClr val="3D464D"/>
                </a:solidFill>
                <a:effectLst/>
                <a:latin typeface="+mn-lt"/>
              </a:rPr>
              <a:t>O </a:t>
            </a:r>
            <a:r>
              <a:rPr lang="pt-BR" sz="1200" b="1" i="0" dirty="0">
                <a:solidFill>
                  <a:srgbClr val="3D464D"/>
                </a:solidFill>
                <a:effectLst/>
                <a:latin typeface="+mn-lt"/>
              </a:rPr>
              <a:t>segundo valor</a:t>
            </a:r>
            <a:r>
              <a:rPr lang="pt-BR" sz="1200" b="0" i="0" dirty="0">
                <a:solidFill>
                  <a:srgbClr val="3D464D"/>
                </a:solidFill>
                <a:effectLst/>
                <a:latin typeface="+mn-lt"/>
              </a:rPr>
              <a:t> diz que ter um </a:t>
            </a:r>
            <a:r>
              <a:rPr lang="pt-BR" sz="1200" b="0" i="1" dirty="0">
                <a:solidFill>
                  <a:srgbClr val="3D464D"/>
                </a:solidFill>
                <a:effectLst/>
                <a:latin typeface="+mn-lt"/>
              </a:rPr>
              <a:t>software funcionando</a:t>
            </a:r>
            <a:r>
              <a:rPr lang="pt-BR" sz="1200" b="0" i="0" dirty="0">
                <a:solidFill>
                  <a:srgbClr val="3D464D"/>
                </a:solidFill>
                <a:effectLst/>
                <a:latin typeface="+mn-lt"/>
              </a:rPr>
              <a:t> é mais importante do que uma documentação detalhada e compreensiva, ou seja, devemos trabalhar para desenvolver um projeto para ele funcionar.</a:t>
            </a:r>
            <a:endParaRPr lang="pt-BR" sz="1200" dirty="0">
              <a:solidFill>
                <a:srgbClr val="3D464D"/>
              </a:solidFill>
              <a:latin typeface="+mn-lt"/>
            </a:endParaRPr>
          </a:p>
          <a:p>
            <a:pPr algn="l"/>
            <a:r>
              <a:rPr lang="pt-BR" sz="1200" b="0" i="0" dirty="0">
                <a:solidFill>
                  <a:srgbClr val="3D464D"/>
                </a:solidFill>
                <a:effectLst/>
                <a:latin typeface="+mn-lt"/>
              </a:rPr>
              <a:t>O </a:t>
            </a:r>
            <a:r>
              <a:rPr lang="pt-BR" sz="1200" b="1" i="0" dirty="0">
                <a:solidFill>
                  <a:srgbClr val="3D464D"/>
                </a:solidFill>
                <a:effectLst/>
                <a:latin typeface="+mn-lt"/>
              </a:rPr>
              <a:t>terceiro valor</a:t>
            </a:r>
            <a:r>
              <a:rPr lang="pt-BR" sz="1200" b="0" i="0" dirty="0">
                <a:solidFill>
                  <a:srgbClr val="3D464D"/>
                </a:solidFill>
                <a:effectLst/>
                <a:latin typeface="+mn-lt"/>
              </a:rPr>
              <a:t> diz que a </a:t>
            </a:r>
            <a:r>
              <a:rPr lang="pt-BR" sz="1200" b="0" i="1" dirty="0">
                <a:solidFill>
                  <a:srgbClr val="3D464D"/>
                </a:solidFill>
                <a:effectLst/>
                <a:latin typeface="+mn-lt"/>
              </a:rPr>
              <a:t>colaboração do cliente</a:t>
            </a:r>
            <a:r>
              <a:rPr lang="pt-BR" sz="1200" b="0" i="0" dirty="0">
                <a:solidFill>
                  <a:srgbClr val="3D464D"/>
                </a:solidFill>
                <a:effectLst/>
                <a:latin typeface="+mn-lt"/>
              </a:rPr>
              <a:t> é mais importante que a negociação de contrato, ou seja, a proximidade com o cliente é essencial para que o feedback tenha valor e fazer com que isso tenha impacto no fluxo de trabalho.</a:t>
            </a:r>
          </a:p>
          <a:p>
            <a:pPr algn="l"/>
            <a:r>
              <a:rPr lang="pt-BR" sz="1200" b="0" i="0" dirty="0">
                <a:solidFill>
                  <a:srgbClr val="3D464D"/>
                </a:solidFill>
                <a:effectLst/>
                <a:latin typeface="+mn-lt"/>
              </a:rPr>
              <a:t>O </a:t>
            </a:r>
            <a:r>
              <a:rPr lang="pt-BR" sz="1200" b="1" i="0" dirty="0">
                <a:solidFill>
                  <a:srgbClr val="3D464D"/>
                </a:solidFill>
                <a:effectLst/>
                <a:latin typeface="+mn-lt"/>
              </a:rPr>
              <a:t>quarto e último valor</a:t>
            </a:r>
            <a:r>
              <a:rPr lang="pt-BR" sz="1200" b="0" i="0" dirty="0">
                <a:solidFill>
                  <a:srgbClr val="3D464D"/>
                </a:solidFill>
                <a:effectLst/>
                <a:latin typeface="+mn-lt"/>
              </a:rPr>
              <a:t> diz que </a:t>
            </a:r>
            <a:r>
              <a:rPr lang="pt-BR" sz="1200" b="0" i="1" dirty="0">
                <a:solidFill>
                  <a:srgbClr val="3D464D"/>
                </a:solidFill>
                <a:effectLst/>
                <a:latin typeface="+mn-lt"/>
              </a:rPr>
              <a:t>responder às mudanças</a:t>
            </a:r>
            <a:r>
              <a:rPr lang="pt-BR" sz="1200" b="0" i="0" dirty="0">
                <a:solidFill>
                  <a:srgbClr val="3D464D"/>
                </a:solidFill>
                <a:effectLst/>
                <a:latin typeface="+mn-lt"/>
              </a:rPr>
              <a:t> é mais importante do que seguir o plano, ou seja, a mudança é algo natural e, se batermos de frente com essa situação, teremos um cliente insatisfeito.</a:t>
            </a:r>
          </a:p>
        </p:txBody>
      </p:sp>
    </p:spTree>
    <p:extLst>
      <p:ext uri="{BB962C8B-B14F-4D97-AF65-F5344CB8AC3E}">
        <p14:creationId xmlns:p14="http://schemas.microsoft.com/office/powerpoint/2010/main" val="3173904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855619" y="2469279"/>
            <a:ext cx="10077423" cy="1137793"/>
          </a:xfrm>
        </p:spPr>
        <p:txBody>
          <a:bodyPr rtlCol="0">
            <a:normAutofit/>
          </a:bodyPr>
          <a:lstStyle/>
          <a:p>
            <a:pPr marL="0" indent="0" algn="ctr" rtl="0">
              <a:buNone/>
            </a:pPr>
            <a:r>
              <a:rPr lang="pt-BR" sz="2300" b="1" dirty="0">
                <a:solidFill>
                  <a:schemeClr val="bg1"/>
                </a:solidFill>
                <a:latin typeface="+mj-lt"/>
              </a:rPr>
              <a:t>06. Cases do Método Ágil</a:t>
            </a:r>
          </a:p>
        </p:txBody>
      </p:sp>
    </p:spTree>
    <p:extLst>
      <p:ext uri="{BB962C8B-B14F-4D97-AF65-F5344CB8AC3E}">
        <p14:creationId xmlns:p14="http://schemas.microsoft.com/office/powerpoint/2010/main" val="415008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FEF81-EA08-672F-42CE-09CF8AE8FEA5}"/>
              </a:ext>
            </a:extLst>
          </p:cNvPr>
          <p:cNvSpPr>
            <a:spLocks noGrp="1"/>
          </p:cNvSpPr>
          <p:nvPr>
            <p:ph type="title"/>
          </p:nvPr>
        </p:nvSpPr>
        <p:spPr/>
        <p:txBody>
          <a:bodyPr/>
          <a:lstStyle/>
          <a:p>
            <a:r>
              <a:rPr lang="pt-BR" dirty="0"/>
              <a:t>Cases</a:t>
            </a:r>
          </a:p>
        </p:txBody>
      </p:sp>
      <p:sp>
        <p:nvSpPr>
          <p:cNvPr id="3" name="Espaço Reservado para Conteúdo 2">
            <a:extLst>
              <a:ext uri="{FF2B5EF4-FFF2-40B4-BE49-F238E27FC236}">
                <a16:creationId xmlns:a16="http://schemas.microsoft.com/office/drawing/2014/main" id="{6D9FBD9A-C7F2-07DC-ED0E-3FA7EEA2F68B}"/>
              </a:ext>
            </a:extLst>
          </p:cNvPr>
          <p:cNvSpPr>
            <a:spLocks noGrp="1"/>
          </p:cNvSpPr>
          <p:nvPr>
            <p:ph sz="quarter" idx="10"/>
          </p:nvPr>
        </p:nvSpPr>
        <p:spPr>
          <a:xfrm>
            <a:off x="539496" y="1435607"/>
            <a:ext cx="7093756" cy="5177227"/>
          </a:xfrm>
        </p:spPr>
        <p:txBody>
          <a:bodyPr>
            <a:noAutofit/>
          </a:bodyPr>
          <a:lstStyle/>
          <a:p>
            <a:r>
              <a:rPr lang="pt-BR" sz="1400" b="0" i="0" dirty="0">
                <a:solidFill>
                  <a:srgbClr val="3D464D"/>
                </a:solidFill>
                <a:effectLst/>
              </a:rPr>
              <a:t>o melhor lugar para pesquisarmos </a:t>
            </a:r>
            <a:r>
              <a:rPr lang="pt-BR" sz="1400" b="0" i="1" dirty="0">
                <a:solidFill>
                  <a:srgbClr val="3D464D"/>
                </a:solidFill>
                <a:effectLst/>
              </a:rPr>
              <a:t>cases</a:t>
            </a:r>
            <a:r>
              <a:rPr lang="pt-BR" sz="1400" b="0" i="0" dirty="0">
                <a:solidFill>
                  <a:srgbClr val="3D464D"/>
                </a:solidFill>
                <a:effectLst/>
              </a:rPr>
              <a:t> são os sites da</a:t>
            </a:r>
            <a:r>
              <a:rPr lang="pt-BR" sz="1400" b="0" i="0" dirty="0">
                <a:solidFill>
                  <a:srgbClr val="3D464D"/>
                </a:solidFill>
                <a:effectLst/>
                <a:hlinkClick r:id="rId2"/>
              </a:rPr>
              <a:t> </a:t>
            </a:r>
            <a:r>
              <a:rPr lang="pt-BR" sz="1400" b="0" i="0" dirty="0" err="1">
                <a:effectLst/>
                <a:hlinkClick r:id="rId2"/>
              </a:rPr>
              <a:t>Agile</a:t>
            </a:r>
            <a:r>
              <a:rPr lang="pt-BR" sz="1400" b="0" i="0" dirty="0">
                <a:effectLst/>
                <a:hlinkClick r:id="rId2"/>
              </a:rPr>
              <a:t> Alliance</a:t>
            </a:r>
            <a:r>
              <a:rPr lang="pt-BR" sz="1400" b="0" i="0" dirty="0">
                <a:solidFill>
                  <a:srgbClr val="3D464D"/>
                </a:solidFill>
                <a:effectLst/>
                <a:hlinkClick r:id="rId2"/>
              </a:rPr>
              <a:t> </a:t>
            </a:r>
            <a:r>
              <a:rPr lang="pt-BR" sz="1400" b="0" i="0" dirty="0">
                <a:solidFill>
                  <a:srgbClr val="3D464D"/>
                </a:solidFill>
                <a:effectLst/>
              </a:rPr>
              <a:t>e da </a:t>
            </a:r>
            <a:r>
              <a:rPr lang="pt-BR" sz="1400" b="0" i="0" dirty="0">
                <a:effectLst/>
                <a:hlinkClick r:id="rId3"/>
              </a:rPr>
              <a:t>Scrum Alliance</a:t>
            </a:r>
            <a:r>
              <a:rPr lang="pt-BR" sz="1400" b="0" i="0" dirty="0">
                <a:solidFill>
                  <a:srgbClr val="3D464D"/>
                </a:solidFill>
                <a:effectLst/>
              </a:rPr>
              <a:t>, ambas instituições que promovem eventos, certificam pessoas e estão sempre falando de </a:t>
            </a:r>
            <a:r>
              <a:rPr lang="pt-BR" sz="1400" b="0" i="0" dirty="0" err="1">
                <a:solidFill>
                  <a:srgbClr val="3D464D"/>
                </a:solidFill>
                <a:effectLst/>
              </a:rPr>
              <a:t>Agile</a:t>
            </a:r>
            <a:r>
              <a:rPr lang="pt-BR" sz="1400" dirty="0">
                <a:solidFill>
                  <a:srgbClr val="3D464D"/>
                </a:solidFill>
              </a:rPr>
              <a:t>. </a:t>
            </a:r>
          </a:p>
          <a:p>
            <a:r>
              <a:rPr lang="pt-BR" sz="1400" b="0" i="0" dirty="0">
                <a:solidFill>
                  <a:srgbClr val="3D464D"/>
                </a:solidFill>
                <a:effectLst/>
              </a:rPr>
              <a:t>É importante ver as empresas (especialmente as grandes) aplicando as metodologias ágeis e dando o exemplo. </a:t>
            </a:r>
          </a:p>
          <a:p>
            <a:r>
              <a:rPr lang="pt-BR" sz="1400" b="0" i="0" dirty="0">
                <a:solidFill>
                  <a:srgbClr val="3D464D"/>
                </a:solidFill>
                <a:effectLst/>
              </a:rPr>
              <a:t>O recomendável é separar um tempo para ler alguns cases, assistir os vídeos do </a:t>
            </a:r>
            <a:r>
              <a:rPr lang="pt-BR" sz="1400" b="0" i="0" dirty="0" err="1">
                <a:solidFill>
                  <a:srgbClr val="3D464D"/>
                </a:solidFill>
                <a:effectLst/>
              </a:rPr>
              <a:t>Spotify</a:t>
            </a:r>
            <a:r>
              <a:rPr lang="pt-BR" sz="1400" b="0" i="0" dirty="0">
                <a:solidFill>
                  <a:srgbClr val="3D464D"/>
                </a:solidFill>
                <a:effectLst/>
              </a:rPr>
              <a:t> no YouTube etc. Mas sempre lembrando que não podemos simplesmente copiar as suas práticas e esperar os mesmos resultados.</a:t>
            </a:r>
          </a:p>
          <a:p>
            <a:r>
              <a:rPr lang="pt-BR" sz="1400" b="0" i="0" dirty="0">
                <a:solidFill>
                  <a:srgbClr val="3D464D"/>
                </a:solidFill>
                <a:effectLst/>
              </a:rPr>
              <a:t>Os cases de </a:t>
            </a:r>
            <a:r>
              <a:rPr lang="pt-BR" sz="1400" b="0" i="0" dirty="0" err="1">
                <a:solidFill>
                  <a:srgbClr val="3D464D"/>
                </a:solidFill>
                <a:effectLst/>
              </a:rPr>
              <a:t>Agile</a:t>
            </a:r>
            <a:r>
              <a:rPr lang="pt-BR" sz="1400" b="0" i="0" dirty="0">
                <a:solidFill>
                  <a:srgbClr val="3D464D"/>
                </a:solidFill>
                <a:effectLst/>
              </a:rPr>
              <a:t> são importantes para aprendermos a jornada e o processo, para entendermos onde estamos e o que precisamos fazer. Não é simplesmente copiar e colar. O ciclo rápido e o feedback são formas de aprendermos mais rápido. E cada um vai aprender o caminho que é melhor para sua empresa, para o seu cliente, para o seu objetivo de negócio.</a:t>
            </a:r>
          </a:p>
        </p:txBody>
      </p:sp>
    </p:spTree>
    <p:extLst>
      <p:ext uri="{BB962C8B-B14F-4D97-AF65-F5344CB8AC3E}">
        <p14:creationId xmlns:p14="http://schemas.microsoft.com/office/powerpoint/2010/main" val="971728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F4DF9-6A91-350E-808A-0F5D1DA3585B}"/>
              </a:ext>
            </a:extLst>
          </p:cNvPr>
          <p:cNvSpPr>
            <a:spLocks noGrp="1"/>
          </p:cNvSpPr>
          <p:nvPr>
            <p:ph type="title"/>
          </p:nvPr>
        </p:nvSpPr>
        <p:spPr/>
        <p:txBody>
          <a:bodyPr/>
          <a:lstStyle/>
          <a:p>
            <a:r>
              <a:rPr lang="pt-BR" dirty="0"/>
              <a:t>Cases</a:t>
            </a:r>
          </a:p>
        </p:txBody>
      </p:sp>
      <p:sp>
        <p:nvSpPr>
          <p:cNvPr id="3" name="Espaço Reservado para Conteúdo 2">
            <a:extLst>
              <a:ext uri="{FF2B5EF4-FFF2-40B4-BE49-F238E27FC236}">
                <a16:creationId xmlns:a16="http://schemas.microsoft.com/office/drawing/2014/main" id="{02D9F7A1-1175-1554-B455-87F3962EC262}"/>
              </a:ext>
            </a:extLst>
          </p:cNvPr>
          <p:cNvSpPr>
            <a:spLocks noGrp="1"/>
          </p:cNvSpPr>
          <p:nvPr>
            <p:ph sz="quarter" idx="10"/>
          </p:nvPr>
        </p:nvSpPr>
        <p:spPr/>
        <p:txBody>
          <a:bodyPr>
            <a:normAutofit/>
          </a:bodyPr>
          <a:lstStyle/>
          <a:p>
            <a:r>
              <a:rPr lang="pt-BR" sz="1400" b="0" i="0" dirty="0">
                <a:solidFill>
                  <a:srgbClr val="3D464D"/>
                </a:solidFill>
                <a:effectLst/>
              </a:rPr>
              <a:t>Como foi dito na aula, nesse</a:t>
            </a:r>
            <a:r>
              <a:rPr lang="pt-BR" sz="1400" b="0" i="0" dirty="0">
                <a:solidFill>
                  <a:srgbClr val="3D464D"/>
                </a:solidFill>
                <a:effectLst/>
                <a:hlinkClick r:id="rId2"/>
              </a:rPr>
              <a:t> </a:t>
            </a:r>
            <a:r>
              <a:rPr lang="pt-BR" sz="1400" b="0" i="0" dirty="0">
                <a:effectLst/>
                <a:hlinkClick r:id="rId2"/>
              </a:rPr>
              <a:t>site</a:t>
            </a:r>
            <a:r>
              <a:rPr lang="pt-BR" sz="1400" b="0" i="0" dirty="0">
                <a:solidFill>
                  <a:srgbClr val="3D464D"/>
                </a:solidFill>
                <a:effectLst/>
                <a:hlinkClick r:id="rId2"/>
              </a:rPr>
              <a:t> </a:t>
            </a:r>
            <a:r>
              <a:rPr lang="pt-BR" sz="1400" b="0" i="0" dirty="0">
                <a:solidFill>
                  <a:srgbClr val="3D464D"/>
                </a:solidFill>
                <a:effectLst/>
              </a:rPr>
              <a:t>você consegue ver uma lista de </a:t>
            </a:r>
            <a:r>
              <a:rPr lang="pt-BR" sz="1400" b="0" i="1" dirty="0">
                <a:solidFill>
                  <a:srgbClr val="3D464D"/>
                </a:solidFill>
                <a:effectLst/>
              </a:rPr>
              <a:t>cases</a:t>
            </a:r>
            <a:r>
              <a:rPr lang="pt-BR" sz="1400" b="0" i="0" dirty="0">
                <a:solidFill>
                  <a:srgbClr val="3D464D"/>
                </a:solidFill>
                <a:effectLst/>
              </a:rPr>
              <a:t> que contém pequenas e grandes empresas que adotaram os métodos de agilidade.</a:t>
            </a:r>
          </a:p>
          <a:p>
            <a:r>
              <a:rPr lang="pt-BR" sz="1400" b="0" i="0" dirty="0">
                <a:solidFill>
                  <a:srgbClr val="3D464D"/>
                </a:solidFill>
                <a:effectLst/>
              </a:rPr>
              <a:t>Agora entre no site, leia alguns dos cases disponíveis na plataforma e veja como eles conseguiram chegar em tal resultado, como e porque adotaram a agilidade para resolver seus de problemas.</a:t>
            </a:r>
            <a:endParaRPr lang="pt-BR" sz="1400" dirty="0"/>
          </a:p>
        </p:txBody>
      </p:sp>
    </p:spTree>
    <p:extLst>
      <p:ext uri="{BB962C8B-B14F-4D97-AF65-F5344CB8AC3E}">
        <p14:creationId xmlns:p14="http://schemas.microsoft.com/office/powerpoint/2010/main" val="2652072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4B0C40-3058-0F90-8E45-9F1D5E6CA47E}"/>
              </a:ext>
            </a:extLst>
          </p:cNvPr>
          <p:cNvSpPr>
            <a:spLocks noGrp="1"/>
          </p:cNvSpPr>
          <p:nvPr>
            <p:ph type="title"/>
          </p:nvPr>
        </p:nvSpPr>
        <p:spPr/>
        <p:txBody>
          <a:bodyPr/>
          <a:lstStyle/>
          <a:p>
            <a:r>
              <a:rPr lang="pt-BR" dirty="0"/>
              <a:t>O que aprendemos? </a:t>
            </a:r>
          </a:p>
        </p:txBody>
      </p:sp>
      <p:sp>
        <p:nvSpPr>
          <p:cNvPr id="3" name="Espaço Reservado para Conteúdo 2">
            <a:extLst>
              <a:ext uri="{FF2B5EF4-FFF2-40B4-BE49-F238E27FC236}">
                <a16:creationId xmlns:a16="http://schemas.microsoft.com/office/drawing/2014/main" id="{FCFFF6FF-ED6B-3C05-2307-B08979CB2609}"/>
              </a:ext>
            </a:extLst>
          </p:cNvPr>
          <p:cNvSpPr>
            <a:spLocks noGrp="1"/>
          </p:cNvSpPr>
          <p:nvPr>
            <p:ph sz="quarter" idx="13"/>
          </p:nvPr>
        </p:nvSpPr>
        <p:spPr>
          <a:xfrm>
            <a:off x="278295" y="2451652"/>
            <a:ext cx="11078818" cy="4055165"/>
          </a:xfrm>
        </p:spPr>
        <p:txBody>
          <a:bodyPr>
            <a:noAutofit/>
          </a:bodyPr>
          <a:lstStyle/>
          <a:p>
            <a:pPr algn="l"/>
            <a:r>
              <a:rPr lang="pt-BR" sz="1400" b="0" i="0" dirty="0">
                <a:solidFill>
                  <a:srgbClr val="3D464D"/>
                </a:solidFill>
                <a:effectLst/>
                <a:latin typeface="+mn-lt"/>
              </a:rPr>
              <a:t>A </a:t>
            </a:r>
            <a:r>
              <a:rPr lang="pt-BR" sz="1400" b="0" i="0" dirty="0" err="1">
                <a:effectLst/>
                <a:latin typeface="+mn-lt"/>
                <a:hlinkClick r:id="rId2"/>
              </a:rPr>
              <a:t>Agile</a:t>
            </a:r>
            <a:r>
              <a:rPr lang="pt-BR" sz="1400" b="0" i="0" dirty="0">
                <a:effectLst/>
                <a:latin typeface="+mn-lt"/>
                <a:hlinkClick r:id="rId2"/>
              </a:rPr>
              <a:t> Alliance</a:t>
            </a:r>
            <a:r>
              <a:rPr lang="pt-BR" sz="1400" b="0" i="0" dirty="0">
                <a:solidFill>
                  <a:srgbClr val="3D464D"/>
                </a:solidFill>
                <a:effectLst/>
                <a:latin typeface="+mn-lt"/>
                <a:hlinkClick r:id="rId2"/>
              </a:rPr>
              <a:t> </a:t>
            </a:r>
            <a:r>
              <a:rPr lang="pt-BR" sz="1400" b="0" i="0" dirty="0">
                <a:solidFill>
                  <a:srgbClr val="3D464D"/>
                </a:solidFill>
                <a:effectLst/>
                <a:latin typeface="+mn-lt"/>
              </a:rPr>
              <a:t>e a </a:t>
            </a:r>
            <a:r>
              <a:rPr lang="pt-BR" sz="1400" b="0" i="0" dirty="0">
                <a:effectLst/>
                <a:latin typeface="+mn-lt"/>
                <a:hlinkClick r:id="rId3"/>
              </a:rPr>
              <a:t>Scrum Alliance</a:t>
            </a:r>
            <a:r>
              <a:rPr lang="pt-BR" sz="1400" b="0" i="0" dirty="0">
                <a:solidFill>
                  <a:srgbClr val="3D464D"/>
                </a:solidFill>
                <a:effectLst/>
                <a:latin typeface="+mn-lt"/>
                <a:hlinkClick r:id="rId3"/>
              </a:rPr>
              <a:t> </a:t>
            </a:r>
            <a:r>
              <a:rPr lang="pt-BR" sz="1400" b="0" i="0" dirty="0">
                <a:solidFill>
                  <a:srgbClr val="3D464D"/>
                </a:solidFill>
                <a:effectLst/>
                <a:latin typeface="+mn-lt"/>
              </a:rPr>
              <a:t>são instituições que promovem eventos com o objetivo de compartilhar experiências e desafios de como foi introduzir os métodos de agilidade dentro de suas empresas, além de promover </a:t>
            </a:r>
            <a:r>
              <a:rPr lang="pt-BR" sz="1400" b="0" i="1" dirty="0">
                <a:solidFill>
                  <a:srgbClr val="3D464D"/>
                </a:solidFill>
                <a:effectLst/>
                <a:latin typeface="+mn-lt"/>
              </a:rPr>
              <a:t>networking</a:t>
            </a:r>
            <a:r>
              <a:rPr lang="pt-BR" sz="1400" b="0" i="0" dirty="0">
                <a:solidFill>
                  <a:srgbClr val="3D464D"/>
                </a:solidFill>
                <a:effectLst/>
                <a:latin typeface="+mn-lt"/>
              </a:rPr>
              <a:t> com outros empresários e empreendedores.</a:t>
            </a:r>
          </a:p>
          <a:p>
            <a:pPr algn="l"/>
            <a:r>
              <a:rPr lang="pt-BR" sz="1400" b="0" i="0" dirty="0">
                <a:solidFill>
                  <a:srgbClr val="3D464D"/>
                </a:solidFill>
                <a:effectLst/>
                <a:latin typeface="+mn-lt"/>
              </a:rPr>
              <a:t>Também conseguimos observar diversos resultados com a implantação de métodos de agilidade dentro de pequenas e grandes empresas a partir de </a:t>
            </a:r>
            <a:r>
              <a:rPr lang="pt-BR" sz="1400" b="0" i="1" dirty="0">
                <a:solidFill>
                  <a:srgbClr val="3D464D"/>
                </a:solidFill>
                <a:effectLst/>
                <a:latin typeface="+mn-lt"/>
              </a:rPr>
              <a:t>cases</a:t>
            </a:r>
            <a:r>
              <a:rPr lang="pt-BR" sz="1400" b="0" i="0" dirty="0">
                <a:solidFill>
                  <a:srgbClr val="3D464D"/>
                </a:solidFill>
                <a:effectLst/>
                <a:latin typeface="+mn-lt"/>
              </a:rPr>
              <a:t>.</a:t>
            </a:r>
            <a:endParaRPr lang="pt-BR" sz="1400" dirty="0">
              <a:solidFill>
                <a:srgbClr val="3D464D"/>
              </a:solidFill>
              <a:latin typeface="+mn-lt"/>
            </a:endParaRPr>
          </a:p>
          <a:p>
            <a:pPr algn="l"/>
            <a:r>
              <a:rPr lang="pt-BR" sz="1400" b="0" i="0" dirty="0">
                <a:solidFill>
                  <a:srgbClr val="3D464D"/>
                </a:solidFill>
                <a:effectLst/>
                <a:latin typeface="+mn-lt"/>
              </a:rPr>
              <a:t>Ao ler tais </a:t>
            </a:r>
            <a:r>
              <a:rPr lang="pt-BR" sz="1400" b="0" i="1" dirty="0">
                <a:solidFill>
                  <a:srgbClr val="3D464D"/>
                </a:solidFill>
                <a:effectLst/>
                <a:latin typeface="+mn-lt"/>
              </a:rPr>
              <a:t>cases</a:t>
            </a:r>
            <a:r>
              <a:rPr lang="pt-BR" sz="1400" b="0" i="0" dirty="0">
                <a:solidFill>
                  <a:srgbClr val="3D464D"/>
                </a:solidFill>
                <a:effectLst/>
                <a:latin typeface="+mn-lt"/>
              </a:rPr>
              <a:t>, não “copie e cole” as práticas de agilidade que já foram feitas dentro de outras organizações. Não é porque elas geraram um resultado enorme que você terá o mesmo resultado. </a:t>
            </a:r>
            <a:r>
              <a:rPr lang="pt-BR" sz="1400" b="1" i="0" dirty="0">
                <a:solidFill>
                  <a:srgbClr val="3D464D"/>
                </a:solidFill>
                <a:effectLst/>
                <a:latin typeface="+mn-lt"/>
              </a:rPr>
              <a:t>Deve ser entendido o porquê</a:t>
            </a:r>
            <a:r>
              <a:rPr lang="pt-BR" sz="1400" b="0" i="0" dirty="0">
                <a:solidFill>
                  <a:srgbClr val="3D464D"/>
                </a:solidFill>
                <a:effectLst/>
                <a:latin typeface="+mn-lt"/>
              </a:rPr>
              <a:t> de determinada empresa ter aplicado certa característica ágil, o que ela queria resolver com isso, e analisar vários fatores dentro da empresa antes de implantar a mesma metodologia na sua empresa/equipe.</a:t>
            </a:r>
          </a:p>
        </p:txBody>
      </p:sp>
    </p:spTree>
    <p:extLst>
      <p:ext uri="{BB962C8B-B14F-4D97-AF65-F5344CB8AC3E}">
        <p14:creationId xmlns:p14="http://schemas.microsoft.com/office/powerpoint/2010/main" val="1344192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710CA-2812-931E-59F5-2D68993F65DD}"/>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6184DA24-650B-CE39-868E-3C79A5DF0A53}"/>
              </a:ext>
            </a:extLst>
          </p:cNvPr>
          <p:cNvSpPr>
            <a:spLocks noGrp="1"/>
          </p:cNvSpPr>
          <p:nvPr>
            <p:ph sz="quarter" idx="13"/>
          </p:nvPr>
        </p:nvSpPr>
        <p:spPr>
          <a:xfrm>
            <a:off x="539495" y="2560319"/>
            <a:ext cx="11387461" cy="4198289"/>
          </a:xfrm>
        </p:spPr>
        <p:txBody>
          <a:bodyPr>
            <a:normAutofit/>
          </a:bodyPr>
          <a:lstStyle/>
          <a:p>
            <a:r>
              <a:rPr lang="pt-BR" sz="1200" b="1" i="0" dirty="0">
                <a:solidFill>
                  <a:srgbClr val="3D464D"/>
                </a:solidFill>
                <a:effectLst/>
                <a:latin typeface="+mn-lt"/>
              </a:rPr>
              <a:t>Origem do </a:t>
            </a:r>
            <a:r>
              <a:rPr lang="pt-BR" sz="1200" b="1" i="0" dirty="0" err="1">
                <a:solidFill>
                  <a:srgbClr val="3D464D"/>
                </a:solidFill>
                <a:effectLst/>
                <a:latin typeface="+mn-lt"/>
              </a:rPr>
              <a:t>Agile</a:t>
            </a:r>
            <a:r>
              <a:rPr lang="pt-BR" sz="1200" b="1" dirty="0">
                <a:solidFill>
                  <a:srgbClr val="3D464D"/>
                </a:solidFill>
                <a:latin typeface="+mn-lt"/>
              </a:rPr>
              <a:t>: </a:t>
            </a:r>
            <a:r>
              <a:rPr lang="pt-BR" sz="1200" b="0" i="0" dirty="0">
                <a:solidFill>
                  <a:srgbClr val="3D464D"/>
                </a:solidFill>
                <a:effectLst/>
                <a:latin typeface="+mn-lt"/>
              </a:rPr>
              <a:t>inspirado em outras engenharias e que seguia um modelo </a:t>
            </a:r>
            <a:r>
              <a:rPr lang="pt-BR" sz="1200" b="0" i="0" dirty="0" err="1">
                <a:solidFill>
                  <a:srgbClr val="3D464D"/>
                </a:solidFill>
                <a:effectLst/>
                <a:latin typeface="+mn-lt"/>
              </a:rPr>
              <a:t>Waterfall</a:t>
            </a:r>
            <a:r>
              <a:rPr lang="pt-BR" sz="1200" b="0" i="0" dirty="0">
                <a:solidFill>
                  <a:srgbClr val="3D464D"/>
                </a:solidFill>
                <a:effectLst/>
                <a:latin typeface="+mn-lt"/>
              </a:rPr>
              <a:t>, onde dividíamos o projeto por etapas. Primeiro, vinha a análise, depois, a fundação e assim por diante. Seguíamos sempre por etapas, e não por funcionalidades. Esse modelo, embora funcionasse muito bem para as engenharias tradicionais, quando aplicado no software, deixou os e as clientes insatisfeitas, pois suas ideias novas e necessidades não eram incorporadas ao projeto depois que ele começava.</a:t>
            </a:r>
          </a:p>
          <a:p>
            <a:r>
              <a:rPr lang="pt-BR" sz="1200" b="1" i="0" dirty="0">
                <a:solidFill>
                  <a:srgbClr val="3D464D"/>
                </a:solidFill>
                <a:effectLst/>
                <a:latin typeface="+mn-lt"/>
              </a:rPr>
              <a:t>Método </a:t>
            </a:r>
            <a:r>
              <a:rPr lang="pt-BR" sz="1200" b="1" i="0" dirty="0" err="1">
                <a:solidFill>
                  <a:srgbClr val="3D464D"/>
                </a:solidFill>
                <a:effectLst/>
                <a:latin typeface="+mn-lt"/>
              </a:rPr>
              <a:t>Waterfall</a:t>
            </a:r>
            <a:r>
              <a:rPr lang="pt-BR" sz="1200" b="1" i="0" dirty="0">
                <a:solidFill>
                  <a:srgbClr val="3D464D"/>
                </a:solidFill>
                <a:effectLst/>
                <a:latin typeface="+mn-lt"/>
              </a:rPr>
              <a:t>:</a:t>
            </a:r>
            <a:r>
              <a:rPr lang="pt-BR" sz="1200" dirty="0">
                <a:solidFill>
                  <a:srgbClr val="3D464D"/>
                </a:solidFill>
                <a:latin typeface="+mn-lt"/>
              </a:rPr>
              <a:t> </a:t>
            </a:r>
            <a:r>
              <a:rPr lang="pt-BR" sz="1200" b="1" i="0" dirty="0">
                <a:solidFill>
                  <a:srgbClr val="3D464D"/>
                </a:solidFill>
                <a:effectLst/>
                <a:latin typeface="+mn-lt"/>
              </a:rPr>
              <a:t>principais diferenças entre o </a:t>
            </a:r>
            <a:r>
              <a:rPr lang="pt-BR" sz="1200" b="1" i="0" dirty="0" err="1">
                <a:solidFill>
                  <a:srgbClr val="3D464D"/>
                </a:solidFill>
                <a:effectLst/>
                <a:latin typeface="+mn-lt"/>
              </a:rPr>
              <a:t>Waterfall</a:t>
            </a:r>
            <a:r>
              <a:rPr lang="pt-BR" sz="1200" b="1" i="0" dirty="0">
                <a:solidFill>
                  <a:srgbClr val="3D464D"/>
                </a:solidFill>
                <a:effectLst/>
                <a:latin typeface="+mn-lt"/>
              </a:rPr>
              <a:t> e o </a:t>
            </a:r>
            <a:r>
              <a:rPr lang="pt-BR" sz="1200" b="1" i="0" dirty="0" err="1">
                <a:solidFill>
                  <a:srgbClr val="3D464D"/>
                </a:solidFill>
                <a:effectLst/>
                <a:latin typeface="+mn-lt"/>
              </a:rPr>
              <a:t>Agile</a:t>
            </a:r>
            <a:r>
              <a:rPr lang="pt-BR" sz="1200" b="1" dirty="0">
                <a:solidFill>
                  <a:srgbClr val="3D464D"/>
                </a:solidFill>
                <a:latin typeface="+mn-lt"/>
              </a:rPr>
              <a:t>: </a:t>
            </a:r>
            <a:br>
              <a:rPr lang="pt-BR" sz="1200" b="1" dirty="0">
                <a:solidFill>
                  <a:srgbClr val="3D464D"/>
                </a:solidFill>
                <a:latin typeface="+mn-lt"/>
              </a:rPr>
            </a:br>
            <a:r>
              <a:rPr lang="pt-BR" sz="1200" b="1" dirty="0">
                <a:solidFill>
                  <a:srgbClr val="3D464D"/>
                </a:solidFill>
                <a:latin typeface="+mn-lt"/>
              </a:rPr>
              <a:t>1ª</a:t>
            </a:r>
            <a:r>
              <a:rPr lang="pt-BR" sz="1200" dirty="0">
                <a:solidFill>
                  <a:srgbClr val="3D464D"/>
                </a:solidFill>
                <a:latin typeface="+mn-lt"/>
              </a:rPr>
              <a:t> - N</a:t>
            </a:r>
            <a:r>
              <a:rPr lang="pt-BR" sz="1200" b="0" i="0" dirty="0">
                <a:solidFill>
                  <a:srgbClr val="3D464D"/>
                </a:solidFill>
                <a:effectLst/>
                <a:latin typeface="+mn-lt"/>
              </a:rPr>
              <a:t>ão mudar o tamanho do lote:  No </a:t>
            </a:r>
            <a:r>
              <a:rPr lang="pt-BR" sz="1200" b="0" i="0" dirty="0" err="1">
                <a:solidFill>
                  <a:srgbClr val="3D464D"/>
                </a:solidFill>
                <a:effectLst/>
                <a:latin typeface="+mn-lt"/>
              </a:rPr>
              <a:t>Waterfall</a:t>
            </a:r>
            <a:r>
              <a:rPr lang="pt-BR" sz="1200" b="0" i="0" dirty="0">
                <a:solidFill>
                  <a:srgbClr val="3D464D"/>
                </a:solidFill>
                <a:effectLst/>
                <a:latin typeface="+mn-lt"/>
              </a:rPr>
              <a:t>, travamos os nossos requisitos. Uma vez assinados os documentos pertinentes ao projeto, não mudamos mais os nossos planos.</a:t>
            </a:r>
            <a:br>
              <a:rPr lang="pt-BR" sz="1200" b="0" i="0" dirty="0">
                <a:solidFill>
                  <a:srgbClr val="3D464D"/>
                </a:solidFill>
                <a:effectLst/>
                <a:latin typeface="+mn-lt"/>
              </a:rPr>
            </a:br>
            <a:br>
              <a:rPr lang="pt-BR" sz="1200" b="0" i="0" dirty="0">
                <a:solidFill>
                  <a:srgbClr val="3D464D"/>
                </a:solidFill>
                <a:effectLst/>
                <a:latin typeface="+mn-lt"/>
              </a:rPr>
            </a:br>
            <a:r>
              <a:rPr lang="pt-BR" sz="1200" b="1" i="0" dirty="0">
                <a:solidFill>
                  <a:srgbClr val="3D464D"/>
                </a:solidFill>
                <a:effectLst/>
                <a:latin typeface="+mn-lt"/>
              </a:rPr>
              <a:t>2ª</a:t>
            </a:r>
            <a:r>
              <a:rPr lang="pt-BR" sz="1200" b="0" i="0" dirty="0">
                <a:solidFill>
                  <a:srgbClr val="3D464D"/>
                </a:solidFill>
                <a:effectLst/>
                <a:latin typeface="+mn-lt"/>
              </a:rPr>
              <a:t> - Priorização por etapas: Primeiro vem a análise, depois a estruturação e assim por diante. </a:t>
            </a:r>
            <a:br>
              <a:rPr lang="pt-BR" sz="1200" b="0" i="0" dirty="0">
                <a:solidFill>
                  <a:srgbClr val="3D464D"/>
                </a:solidFill>
                <a:effectLst/>
                <a:latin typeface="+mn-lt"/>
              </a:rPr>
            </a:br>
            <a:br>
              <a:rPr lang="pt-BR" sz="1200" b="0" i="0" dirty="0">
                <a:solidFill>
                  <a:srgbClr val="3D464D"/>
                </a:solidFill>
                <a:effectLst/>
                <a:latin typeface="+mn-lt"/>
              </a:rPr>
            </a:br>
            <a:r>
              <a:rPr lang="pt-BR" sz="1200" b="1" i="0" dirty="0">
                <a:solidFill>
                  <a:srgbClr val="3D464D"/>
                </a:solidFill>
                <a:effectLst/>
                <a:latin typeface="+mn-lt"/>
              </a:rPr>
              <a:t>3ª</a:t>
            </a:r>
            <a:r>
              <a:rPr lang="pt-BR" sz="1200" b="0" i="0" dirty="0">
                <a:solidFill>
                  <a:srgbClr val="3D464D"/>
                </a:solidFill>
                <a:effectLst/>
                <a:latin typeface="+mn-lt"/>
              </a:rPr>
              <a:t> - Feedback: </a:t>
            </a:r>
            <a:r>
              <a:rPr lang="pt-BR" sz="1200" dirty="0">
                <a:solidFill>
                  <a:srgbClr val="3D464D"/>
                </a:solidFill>
                <a:latin typeface="+mn-lt"/>
              </a:rPr>
              <a:t>É </a:t>
            </a:r>
            <a:r>
              <a:rPr lang="pt-BR" sz="1200" b="0" i="0" dirty="0">
                <a:solidFill>
                  <a:srgbClr val="3D464D"/>
                </a:solidFill>
                <a:effectLst/>
                <a:latin typeface="+mn-lt"/>
              </a:rPr>
              <a:t>tardio no </a:t>
            </a:r>
            <a:r>
              <a:rPr lang="pt-BR" sz="1200" b="0" i="0" dirty="0" err="1">
                <a:solidFill>
                  <a:srgbClr val="3D464D"/>
                </a:solidFill>
                <a:effectLst/>
                <a:latin typeface="+mn-lt"/>
              </a:rPr>
              <a:t>Walterfall</a:t>
            </a:r>
            <a:r>
              <a:rPr lang="pt-BR" sz="1200" b="0" i="0" dirty="0">
                <a:solidFill>
                  <a:srgbClr val="3D464D"/>
                </a:solidFill>
                <a:effectLst/>
                <a:latin typeface="+mn-lt"/>
              </a:rPr>
              <a:t>, e mais rápido no </a:t>
            </a:r>
            <a:r>
              <a:rPr lang="pt-BR" sz="1200" b="0" i="0" dirty="0" err="1">
                <a:solidFill>
                  <a:srgbClr val="3D464D"/>
                </a:solidFill>
                <a:effectLst/>
                <a:latin typeface="+mn-lt"/>
              </a:rPr>
              <a:t>Agile</a:t>
            </a:r>
            <a:r>
              <a:rPr lang="pt-BR" sz="1200" b="0" i="0" dirty="0">
                <a:solidFill>
                  <a:srgbClr val="3D464D"/>
                </a:solidFill>
                <a:effectLst/>
                <a:latin typeface="+mn-lt"/>
              </a:rPr>
              <a:t>. Quando desenvolvemos um sistema por seis meses e só então entregamos ao cliente, demoramos para escutar o que ele tem a dizer.</a:t>
            </a:r>
          </a:p>
          <a:p>
            <a:endParaRPr lang="pt-BR" sz="1200" b="0" i="0" dirty="0">
              <a:solidFill>
                <a:srgbClr val="3D464D"/>
              </a:solidFill>
              <a:effectLst/>
              <a:latin typeface="+mn-lt"/>
            </a:endParaRPr>
          </a:p>
          <a:p>
            <a:endParaRPr lang="pt-BR" sz="1400" dirty="0">
              <a:latin typeface="+mn-lt"/>
            </a:endParaRPr>
          </a:p>
        </p:txBody>
      </p:sp>
    </p:spTree>
    <p:extLst>
      <p:ext uri="{BB962C8B-B14F-4D97-AF65-F5344CB8AC3E}">
        <p14:creationId xmlns:p14="http://schemas.microsoft.com/office/powerpoint/2010/main" val="3074610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710CA-2812-931E-59F5-2D68993F65DD}"/>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6184DA24-650B-CE39-868E-3C79A5DF0A53}"/>
              </a:ext>
            </a:extLst>
          </p:cNvPr>
          <p:cNvSpPr>
            <a:spLocks noGrp="1"/>
          </p:cNvSpPr>
          <p:nvPr>
            <p:ph sz="quarter" idx="13"/>
          </p:nvPr>
        </p:nvSpPr>
        <p:spPr>
          <a:xfrm>
            <a:off x="521208" y="2388040"/>
            <a:ext cx="11387461" cy="4469960"/>
          </a:xfrm>
        </p:spPr>
        <p:txBody>
          <a:bodyPr>
            <a:normAutofit fontScale="92500" lnSpcReduction="20000"/>
          </a:bodyPr>
          <a:lstStyle/>
          <a:p>
            <a:pPr algn="l"/>
            <a:r>
              <a:rPr lang="pt-BR" sz="1200" b="1" dirty="0">
                <a:solidFill>
                  <a:srgbClr val="3D464D"/>
                </a:solidFill>
                <a:latin typeface="+mn-lt"/>
              </a:rPr>
              <a:t>Detalhes sobre as três </a:t>
            </a:r>
            <a:r>
              <a:rPr lang="pt-BR" sz="1200" b="1" i="0" dirty="0">
                <a:solidFill>
                  <a:srgbClr val="3D464D"/>
                </a:solidFill>
                <a:effectLst/>
                <a:latin typeface="+mn-lt"/>
              </a:rPr>
              <a:t>principais diferenças entre o </a:t>
            </a:r>
            <a:r>
              <a:rPr lang="pt-BR" sz="1200" b="1" i="0" dirty="0" err="1">
                <a:solidFill>
                  <a:srgbClr val="3D464D"/>
                </a:solidFill>
                <a:effectLst/>
                <a:latin typeface="+mn-lt"/>
              </a:rPr>
              <a:t>Waterfall</a:t>
            </a:r>
            <a:r>
              <a:rPr lang="pt-BR" sz="1200" b="1" i="0" dirty="0">
                <a:solidFill>
                  <a:srgbClr val="3D464D"/>
                </a:solidFill>
                <a:effectLst/>
                <a:latin typeface="+mn-lt"/>
              </a:rPr>
              <a:t> e o </a:t>
            </a:r>
            <a:r>
              <a:rPr lang="pt-BR" sz="1200" b="1" i="0" dirty="0" err="1">
                <a:solidFill>
                  <a:srgbClr val="3D464D"/>
                </a:solidFill>
                <a:effectLst/>
                <a:latin typeface="+mn-lt"/>
              </a:rPr>
              <a:t>Agile</a:t>
            </a:r>
            <a:r>
              <a:rPr lang="pt-BR" sz="1200" b="1" dirty="0">
                <a:solidFill>
                  <a:srgbClr val="3D464D"/>
                </a:solidFill>
                <a:latin typeface="+mn-lt"/>
              </a:rPr>
              <a:t>: </a:t>
            </a:r>
            <a:br>
              <a:rPr lang="pt-BR" sz="1200" b="1" dirty="0">
                <a:solidFill>
                  <a:srgbClr val="3D464D"/>
                </a:solidFill>
                <a:latin typeface="+mn-lt"/>
              </a:rPr>
            </a:br>
            <a:br>
              <a:rPr lang="pt-BR" sz="1200" b="1" dirty="0">
                <a:solidFill>
                  <a:srgbClr val="3D464D"/>
                </a:solidFill>
                <a:latin typeface="+mn-lt"/>
              </a:rPr>
            </a:br>
            <a:r>
              <a:rPr lang="pt-BR" sz="1200" b="1" dirty="0">
                <a:solidFill>
                  <a:srgbClr val="3D464D"/>
                </a:solidFill>
                <a:latin typeface="+mn-lt"/>
              </a:rPr>
              <a:t>Priorização: </a:t>
            </a:r>
            <a:r>
              <a:rPr lang="pt-BR" sz="1200" dirty="0">
                <a:solidFill>
                  <a:srgbClr val="3D464D"/>
                </a:solidFill>
                <a:latin typeface="+mn-lt"/>
              </a:rPr>
              <a:t>U</a:t>
            </a:r>
            <a:r>
              <a:rPr lang="pt-BR" sz="1200" b="0" i="0" dirty="0">
                <a:solidFill>
                  <a:srgbClr val="3D464D"/>
                </a:solidFill>
                <a:effectLst/>
                <a:latin typeface="+mn-lt"/>
              </a:rPr>
              <a:t>samos o exemplo de assistir a uma série, ler um livro ou jogar um jogo simultaneamente enquanto três grupos de amigos queriam conversar sobre esses assuntos. Enquanto o Mário fazia os três os mesmo tempo, não podia conversar com nenhum dos grupos, pois tinha receio de escutar algo que tirasse a graça do livro, do jogo ou da série. A partir do momento que ele definiu que ia assistir primeiro a série, ele conseguiu priorizar um grupo de amigos com o qual poderia voltar a conviver sem receber nenhum spoiler. Ao fim dessa aula, você fez o exercício de priorizar atividades do seu dia a dia.</a:t>
            </a:r>
          </a:p>
          <a:p>
            <a:pPr algn="l"/>
            <a:r>
              <a:rPr lang="pt-BR" sz="1200" b="1" dirty="0">
                <a:solidFill>
                  <a:srgbClr val="3D464D"/>
                </a:solidFill>
                <a:latin typeface="+mn-lt"/>
              </a:rPr>
              <a:t>Fluxo: </a:t>
            </a:r>
            <a:r>
              <a:rPr lang="pt-BR" sz="1200" b="0" i="0" dirty="0">
                <a:solidFill>
                  <a:srgbClr val="3D464D"/>
                </a:solidFill>
                <a:effectLst/>
                <a:latin typeface="+mn-lt"/>
              </a:rPr>
              <a:t>permite entregar parte de um projeto por vez. Usamos o exemplo de parar de pagar o aluguel com a construção de uma casa. A principal dor era pagar o aluguel e, para solucioná-la, precisávamos de um quarto e de um banheiro. Pensando nesses dois cômodos, fizemos a análise, a fundação, os pilares, a estrutura, ligamos a luz etc. Fizemos também a instalação hidráulica no banheiro. A planta da casa tinha só o estritamente necessário. A partir do momento que a suíte estava disponível, começaram a surgir outras dúvidas. Como os moradores vão se alimentar? Vão sair para comer fora? E o carro? Seria melhor alugar uma garagem ou deixá-lo na rua mesmo?</a:t>
            </a:r>
          </a:p>
          <a:p>
            <a:pPr algn="l"/>
            <a:r>
              <a:rPr lang="pt-BR" sz="1200" b="1" dirty="0">
                <a:solidFill>
                  <a:srgbClr val="3D464D"/>
                </a:solidFill>
                <a:latin typeface="+mn-lt"/>
              </a:rPr>
              <a:t>Feedback: </a:t>
            </a:r>
            <a:r>
              <a:rPr lang="pt-BR" sz="1200" b="0" i="0" dirty="0">
                <a:solidFill>
                  <a:srgbClr val="3D464D"/>
                </a:solidFill>
                <a:effectLst/>
                <a:latin typeface="+mn-lt"/>
              </a:rPr>
              <a:t>Ainda no exemplo da casa, percebemos que o quarto era muito quente e identificamos a necessidade de instalar um ar-condicionado. A vizinhança também enfrentava um alto índice de roubos de carro. Optamos por construir a garagem primeiro em vez da cozinha porque encontramos um restaurante barato na região. Também comentamos que a lavanderia das redondezas estragava as roupas de clientes. Por isso, identificamos a necessidade de construir uma área de serviço o mais rápido possível. Com esses feedbacks, pudemos entregar ao cliente aquilo que tinha mais valor no momento. Primeiro, era o quarto e o banheiro, pois ele precisava deixar de pagar o aluguel. Depois, foi o ar-condicionado porque o quarto era muito quente. Em seguida, a construção da garagem. A cozinha ficou por último porque os restaurantes eram baratos e o ganho de ter uma cozinha em casa não seria tão grande.</a:t>
            </a:r>
          </a:p>
          <a:p>
            <a:pPr algn="l"/>
            <a:endParaRPr lang="pt-BR" sz="900" b="0" i="0" dirty="0">
              <a:solidFill>
                <a:srgbClr val="3D464D"/>
              </a:solidFill>
              <a:effectLst/>
              <a:latin typeface="Source Serif Pro" panose="02040603050405020204" pitchFamily="18" charset="0"/>
            </a:endParaRPr>
          </a:p>
          <a:p>
            <a:pPr algn="l"/>
            <a:endParaRPr lang="pt-BR" sz="1050" b="1" i="0" dirty="0">
              <a:solidFill>
                <a:srgbClr val="3D464D"/>
              </a:solidFill>
              <a:effectLst/>
              <a:latin typeface="Source Serif Pro" panose="02040603050405020204" pitchFamily="18" charset="0"/>
            </a:endParaRPr>
          </a:p>
          <a:p>
            <a:endParaRPr lang="pt-BR" sz="1200" b="0" i="0" dirty="0">
              <a:solidFill>
                <a:srgbClr val="3D464D"/>
              </a:solidFill>
              <a:effectLst/>
              <a:latin typeface="+mn-lt"/>
            </a:endParaRPr>
          </a:p>
          <a:p>
            <a:endParaRPr lang="pt-BR" sz="1400" dirty="0">
              <a:latin typeface="+mn-lt"/>
            </a:endParaRPr>
          </a:p>
        </p:txBody>
      </p:sp>
    </p:spTree>
    <p:extLst>
      <p:ext uri="{BB962C8B-B14F-4D97-AF65-F5344CB8AC3E}">
        <p14:creationId xmlns:p14="http://schemas.microsoft.com/office/powerpoint/2010/main" val="2104532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710CA-2812-931E-59F5-2D68993F65DD}"/>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6184DA24-650B-CE39-868E-3C79A5DF0A53}"/>
              </a:ext>
            </a:extLst>
          </p:cNvPr>
          <p:cNvSpPr>
            <a:spLocks noGrp="1"/>
          </p:cNvSpPr>
          <p:nvPr>
            <p:ph sz="quarter" idx="13"/>
          </p:nvPr>
        </p:nvSpPr>
        <p:spPr>
          <a:xfrm>
            <a:off x="521208" y="2560318"/>
            <a:ext cx="10398583" cy="4469960"/>
          </a:xfrm>
        </p:spPr>
        <p:txBody>
          <a:bodyPr>
            <a:normAutofit/>
          </a:bodyPr>
          <a:lstStyle/>
          <a:p>
            <a:pPr algn="l"/>
            <a:r>
              <a:rPr lang="pt-BR" sz="1200" b="1" dirty="0">
                <a:solidFill>
                  <a:srgbClr val="3D464D"/>
                </a:solidFill>
                <a:latin typeface="+mn-lt"/>
              </a:rPr>
              <a:t>O que é ser ágil?</a:t>
            </a:r>
          </a:p>
          <a:p>
            <a:pPr algn="l"/>
            <a:r>
              <a:rPr lang="pt-BR" sz="1200" b="0" i="0" dirty="0">
                <a:solidFill>
                  <a:srgbClr val="3D464D"/>
                </a:solidFill>
                <a:effectLst/>
                <a:latin typeface="+mn-lt"/>
              </a:rPr>
              <a:t>Em resumo, ser ágil é entregar valor mais rapidamente. No Ágil, entregamos valor a todo momento para nossos e nossas clientes. Para fazer isso, vale lembrar das três diferenças.: </a:t>
            </a:r>
            <a:r>
              <a:rPr lang="pt-BR" sz="1200" b="1" i="1" dirty="0">
                <a:solidFill>
                  <a:srgbClr val="3D464D"/>
                </a:solidFill>
                <a:effectLst/>
                <a:latin typeface="+mn-lt"/>
              </a:rPr>
              <a:t>Ciclo rápido, priorização e feedback</a:t>
            </a:r>
            <a:r>
              <a:rPr lang="pt-BR" sz="1200" b="0" i="0" dirty="0">
                <a:solidFill>
                  <a:srgbClr val="3D464D"/>
                </a:solidFill>
                <a:effectLst/>
                <a:latin typeface="+mn-lt"/>
              </a:rPr>
              <a:t>. Se seguirmos esses três preceitos, provavelmente entregaremos valor mais rápido.</a:t>
            </a:r>
          </a:p>
          <a:p>
            <a:pPr marL="228600" indent="-228600" algn="l">
              <a:buAutoNum type="arabicParenR"/>
            </a:pPr>
            <a:r>
              <a:rPr lang="pt-BR" sz="1200" b="0" i="0" dirty="0">
                <a:solidFill>
                  <a:srgbClr val="3D464D"/>
                </a:solidFill>
                <a:effectLst/>
                <a:latin typeface="+mn-lt"/>
              </a:rPr>
              <a:t> A primeira linha é a mais importante do Manifesto. As ferramentas e os processos não são o principal. Elas são importantes, mas os indivíduos e as interações vêm primeiro. Se conseguirmos incorporar isso de verdade no nosso trabalho, o resto fluirá naturalmente. Além de ser o ponto mais importante, esse é aquele no qual as pessoas mais erram, porque estão muito preocupadas com a ferramenta que usarão para gerir suas equipes. As equipes ágeis também são autogerenciáveis: são elas quem escolhem a ferramenta que melhor se adequa ao gerenciamento do próprio trabalho.</a:t>
            </a:r>
          </a:p>
          <a:p>
            <a:pPr marL="228600" indent="-228600" algn="l">
              <a:buAutoNum type="arabicParenR"/>
            </a:pPr>
            <a:r>
              <a:rPr lang="pt-BR" sz="1200" dirty="0">
                <a:solidFill>
                  <a:srgbClr val="3D464D"/>
                </a:solidFill>
                <a:latin typeface="+mn-lt"/>
              </a:rPr>
              <a:t>o</a:t>
            </a:r>
            <a:r>
              <a:rPr lang="pt-BR" sz="1200" b="0" i="0" dirty="0">
                <a:solidFill>
                  <a:srgbClr val="3D464D"/>
                </a:solidFill>
                <a:effectLst/>
                <a:latin typeface="+mn-lt"/>
              </a:rPr>
              <a:t> software precisa estar funcionando. No Manifesto, os itens da esquerda têm mais valor que os da direita. Isso significa que, se houver algum conflito entre ambos, devemos favorecer o que está à esquerda.</a:t>
            </a:r>
          </a:p>
          <a:p>
            <a:pPr algn="l"/>
            <a:endParaRPr lang="pt-BR" sz="900" b="0" i="0" dirty="0">
              <a:solidFill>
                <a:srgbClr val="3D464D"/>
              </a:solidFill>
              <a:effectLst/>
              <a:latin typeface="Source Serif Pro" panose="02040603050405020204" pitchFamily="18" charset="0"/>
            </a:endParaRPr>
          </a:p>
          <a:p>
            <a:pPr algn="l"/>
            <a:endParaRPr lang="pt-BR" sz="1050" b="1" i="0" dirty="0">
              <a:solidFill>
                <a:srgbClr val="3D464D"/>
              </a:solidFill>
              <a:effectLst/>
              <a:latin typeface="Source Serif Pro" panose="02040603050405020204" pitchFamily="18" charset="0"/>
            </a:endParaRPr>
          </a:p>
          <a:p>
            <a:endParaRPr lang="pt-BR" sz="1200" b="0" i="0" dirty="0">
              <a:solidFill>
                <a:srgbClr val="3D464D"/>
              </a:solidFill>
              <a:effectLst/>
              <a:latin typeface="+mn-lt"/>
            </a:endParaRPr>
          </a:p>
          <a:p>
            <a:endParaRPr lang="pt-BR" sz="1400" dirty="0">
              <a:latin typeface="+mn-lt"/>
            </a:endParaRPr>
          </a:p>
        </p:txBody>
      </p:sp>
    </p:spTree>
    <p:extLst>
      <p:ext uri="{BB962C8B-B14F-4D97-AF65-F5344CB8AC3E}">
        <p14:creationId xmlns:p14="http://schemas.microsoft.com/office/powerpoint/2010/main" val="2113854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710CA-2812-931E-59F5-2D68993F65DD}"/>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6184DA24-650B-CE39-868E-3C79A5DF0A53}"/>
              </a:ext>
            </a:extLst>
          </p:cNvPr>
          <p:cNvSpPr>
            <a:spLocks noGrp="1"/>
          </p:cNvSpPr>
          <p:nvPr>
            <p:ph sz="quarter" idx="13"/>
          </p:nvPr>
        </p:nvSpPr>
        <p:spPr>
          <a:xfrm>
            <a:off x="521208" y="2560318"/>
            <a:ext cx="10398583" cy="4469960"/>
          </a:xfrm>
        </p:spPr>
        <p:txBody>
          <a:bodyPr>
            <a:normAutofit/>
          </a:bodyPr>
          <a:lstStyle/>
          <a:p>
            <a:pPr algn="l"/>
            <a:r>
              <a:rPr lang="pt-BR" sz="1200" b="1" dirty="0">
                <a:solidFill>
                  <a:srgbClr val="3D464D"/>
                </a:solidFill>
                <a:latin typeface="+mn-lt"/>
              </a:rPr>
              <a:t>Cases: </a:t>
            </a:r>
            <a:r>
              <a:rPr lang="pt-BR" sz="1200" dirty="0">
                <a:solidFill>
                  <a:srgbClr val="3D464D"/>
                </a:solidFill>
                <a:latin typeface="+mn-lt"/>
              </a:rPr>
              <a:t>S</a:t>
            </a:r>
            <a:r>
              <a:rPr lang="pt-BR" sz="1200" b="0" i="0" dirty="0">
                <a:solidFill>
                  <a:srgbClr val="3D464D"/>
                </a:solidFill>
                <a:effectLst/>
                <a:latin typeface="+mn-lt"/>
              </a:rPr>
              <a:t>ão os casos de sucesso na aplicação do </a:t>
            </a:r>
            <a:r>
              <a:rPr lang="pt-BR" sz="1200" b="0" i="0" dirty="0" err="1">
                <a:solidFill>
                  <a:srgbClr val="3D464D"/>
                </a:solidFill>
                <a:effectLst/>
                <a:latin typeface="+mn-lt"/>
              </a:rPr>
              <a:t>Agile</a:t>
            </a:r>
            <a:r>
              <a:rPr lang="pt-BR" sz="1200" b="0" i="0" dirty="0">
                <a:solidFill>
                  <a:srgbClr val="3D464D"/>
                </a:solidFill>
                <a:effectLst/>
                <a:latin typeface="+mn-lt"/>
              </a:rPr>
              <a:t> e seus resultados palpáveis. Esses cases estão descritos nesse site “</a:t>
            </a:r>
            <a:r>
              <a:rPr lang="pt-BR" sz="1200" b="0" i="0" dirty="0">
                <a:solidFill>
                  <a:srgbClr val="3D464D"/>
                </a:solidFill>
                <a:effectLst/>
                <a:latin typeface="+mn-lt"/>
                <a:hlinkClick r:id="rId2"/>
              </a:rPr>
              <a:t>scrumcasestudies.com</a:t>
            </a:r>
            <a:r>
              <a:rPr lang="pt-BR" sz="1200" b="0" i="0" dirty="0">
                <a:solidFill>
                  <a:srgbClr val="3D464D"/>
                </a:solidFill>
                <a:effectLst/>
                <a:latin typeface="+mn-lt"/>
              </a:rPr>
              <a:t>”.</a:t>
            </a:r>
          </a:p>
          <a:p>
            <a:pPr algn="l"/>
            <a:r>
              <a:rPr lang="pt-BR" sz="1200" b="0" i="0" dirty="0">
                <a:solidFill>
                  <a:srgbClr val="3D464D"/>
                </a:solidFill>
                <a:effectLst/>
                <a:latin typeface="+mn-lt"/>
              </a:rPr>
              <a:t>Algumas instituições que possuem artigos interessantes para leitura, escritos por pessoas com vasta experiência em </a:t>
            </a:r>
            <a:r>
              <a:rPr lang="pt-BR" sz="1200" b="0" i="0" dirty="0" err="1">
                <a:solidFill>
                  <a:srgbClr val="3D464D"/>
                </a:solidFill>
                <a:effectLst/>
                <a:latin typeface="+mn-lt"/>
              </a:rPr>
              <a:t>Agile</a:t>
            </a:r>
            <a:r>
              <a:rPr lang="pt-BR" sz="1200" b="0" i="0" dirty="0">
                <a:solidFill>
                  <a:srgbClr val="3D464D"/>
                </a:solidFill>
                <a:effectLst/>
                <a:latin typeface="+mn-lt"/>
              </a:rPr>
              <a:t>, e os eventos dos quais você deve participar, se puder. Comece indo como ouvinte, conversando com as pessoas nos intervalos e pode ser que você termine dando palestras e contando os seus experimentos.</a:t>
            </a:r>
          </a:p>
          <a:p>
            <a:pPr algn="l"/>
            <a:r>
              <a:rPr lang="pt-BR" sz="1200" b="0" i="0" dirty="0">
                <a:solidFill>
                  <a:srgbClr val="3D464D"/>
                </a:solidFill>
                <a:effectLst/>
                <a:latin typeface="+mn-lt"/>
              </a:rPr>
              <a:t>Por fim, não copie e cole as práticas de outras empresas sem entender os motivos que as levaram a usá-las. As empresas optam por adotar práticas que se adequam às suas realidades. Quando trabalhamos com agilidade, o nosso objetivo é aprender rapidamente, entregando sempre algo novo e pedindo feedback. Com os ciclos rápidos, se errarmos, erraremos pouco e teremos tempo hábil para corrigir o problema o quanto antes.</a:t>
            </a:r>
          </a:p>
          <a:p>
            <a:pPr algn="l"/>
            <a:endParaRPr lang="pt-BR" sz="900" b="0" i="0" dirty="0">
              <a:solidFill>
                <a:srgbClr val="3D464D"/>
              </a:solidFill>
              <a:effectLst/>
              <a:latin typeface="Source Serif Pro" panose="02040603050405020204" pitchFamily="18" charset="0"/>
            </a:endParaRPr>
          </a:p>
          <a:p>
            <a:pPr algn="l"/>
            <a:endParaRPr lang="pt-BR" sz="1050" b="1" i="0" dirty="0">
              <a:solidFill>
                <a:srgbClr val="3D464D"/>
              </a:solidFill>
              <a:effectLst/>
              <a:latin typeface="Source Serif Pro" panose="02040603050405020204" pitchFamily="18" charset="0"/>
            </a:endParaRPr>
          </a:p>
          <a:p>
            <a:endParaRPr lang="pt-BR" sz="1200" b="0" i="0" dirty="0">
              <a:solidFill>
                <a:srgbClr val="3D464D"/>
              </a:solidFill>
              <a:effectLst/>
              <a:latin typeface="+mn-lt"/>
            </a:endParaRPr>
          </a:p>
          <a:p>
            <a:endParaRPr lang="pt-BR" sz="1400" dirty="0">
              <a:latin typeface="+mn-lt"/>
            </a:endParaRPr>
          </a:p>
        </p:txBody>
      </p:sp>
    </p:spTree>
    <p:extLst>
      <p:ext uri="{BB962C8B-B14F-4D97-AF65-F5344CB8AC3E}">
        <p14:creationId xmlns:p14="http://schemas.microsoft.com/office/powerpoint/2010/main" val="138615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8AF331-C14D-B8D3-5A2B-D43C752B466A}"/>
              </a:ext>
            </a:extLst>
          </p:cNvPr>
          <p:cNvSpPr>
            <a:spLocks noGrp="1"/>
          </p:cNvSpPr>
          <p:nvPr>
            <p:ph type="title"/>
          </p:nvPr>
        </p:nvSpPr>
        <p:spPr/>
        <p:txBody>
          <a:bodyPr/>
          <a:lstStyle/>
          <a:p>
            <a:r>
              <a:rPr lang="pt-BR" dirty="0"/>
              <a:t>Agilidade para além do TI </a:t>
            </a:r>
          </a:p>
        </p:txBody>
      </p:sp>
      <p:graphicFrame>
        <p:nvGraphicFramePr>
          <p:cNvPr id="4" name="Espaço Reservado para Conteúdo 3">
            <a:extLst>
              <a:ext uri="{FF2B5EF4-FFF2-40B4-BE49-F238E27FC236}">
                <a16:creationId xmlns:a16="http://schemas.microsoft.com/office/drawing/2014/main" id="{0B76B032-88D0-1348-980E-692D78D86338}"/>
              </a:ext>
            </a:extLst>
          </p:cNvPr>
          <p:cNvGraphicFramePr>
            <a:graphicFrameLocks noGrp="1"/>
          </p:cNvGraphicFramePr>
          <p:nvPr>
            <p:ph sz="quarter" idx="10"/>
            <p:extLst>
              <p:ext uri="{D42A27DB-BD31-4B8C-83A1-F6EECF244321}">
                <p14:modId xmlns:p14="http://schemas.microsoft.com/office/powerpoint/2010/main" val="1098364126"/>
              </p:ext>
            </p:extLst>
          </p:nvPr>
        </p:nvGraphicFramePr>
        <p:xfrm>
          <a:off x="521207" y="1872424"/>
          <a:ext cx="5049078" cy="364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0543443D-E80A-F588-2542-1ED2121C33DA}"/>
              </a:ext>
            </a:extLst>
          </p:cNvPr>
          <p:cNvGraphicFramePr/>
          <p:nvPr>
            <p:extLst>
              <p:ext uri="{D42A27DB-BD31-4B8C-83A1-F6EECF244321}">
                <p14:modId xmlns:p14="http://schemas.microsoft.com/office/powerpoint/2010/main" val="2345651503"/>
              </p:ext>
            </p:extLst>
          </p:nvPr>
        </p:nvGraphicFramePr>
        <p:xfrm>
          <a:off x="6643756" y="1872424"/>
          <a:ext cx="4726608" cy="3865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087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00A4C-879A-B2A0-1F9A-C042610C4BC6}"/>
              </a:ext>
            </a:extLst>
          </p:cNvPr>
          <p:cNvSpPr>
            <a:spLocks noGrp="1"/>
          </p:cNvSpPr>
          <p:nvPr>
            <p:ph type="title"/>
          </p:nvPr>
        </p:nvSpPr>
        <p:spPr/>
        <p:txBody>
          <a:bodyPr/>
          <a:lstStyle/>
          <a:p>
            <a:r>
              <a:rPr lang="pt-BR" dirty="0"/>
              <a:t>Agilidade para além do TI </a:t>
            </a:r>
          </a:p>
        </p:txBody>
      </p:sp>
      <p:graphicFrame>
        <p:nvGraphicFramePr>
          <p:cNvPr id="12" name="Diagrama 11">
            <a:extLst>
              <a:ext uri="{FF2B5EF4-FFF2-40B4-BE49-F238E27FC236}">
                <a16:creationId xmlns:a16="http://schemas.microsoft.com/office/drawing/2014/main" id="{3E017ACC-AC71-B45E-22F6-37AE2DC8BE35}"/>
              </a:ext>
            </a:extLst>
          </p:cNvPr>
          <p:cNvGraphicFramePr/>
          <p:nvPr>
            <p:extLst>
              <p:ext uri="{D42A27DB-BD31-4B8C-83A1-F6EECF244321}">
                <p14:modId xmlns:p14="http://schemas.microsoft.com/office/powerpoint/2010/main" val="3901656218"/>
              </p:ext>
            </p:extLst>
          </p:nvPr>
        </p:nvGraphicFramePr>
        <p:xfrm>
          <a:off x="2844799" y="2857867"/>
          <a:ext cx="6502401" cy="3733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5C3A4F17-2EAF-9325-9F4F-1C8967337469}"/>
              </a:ext>
            </a:extLst>
          </p:cNvPr>
          <p:cNvGraphicFramePr/>
          <p:nvPr>
            <p:extLst>
              <p:ext uri="{D42A27DB-BD31-4B8C-83A1-F6EECF244321}">
                <p14:modId xmlns:p14="http://schemas.microsoft.com/office/powerpoint/2010/main" val="1756121521"/>
              </p:ext>
            </p:extLst>
          </p:nvPr>
        </p:nvGraphicFramePr>
        <p:xfrm>
          <a:off x="2557674" y="1587212"/>
          <a:ext cx="7407961" cy="8776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804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4D369-A0E0-8AA4-0B16-1B579B839306}"/>
              </a:ext>
            </a:extLst>
          </p:cNvPr>
          <p:cNvSpPr>
            <a:spLocks noGrp="1"/>
          </p:cNvSpPr>
          <p:nvPr>
            <p:ph type="title"/>
          </p:nvPr>
        </p:nvSpPr>
        <p:spPr/>
        <p:txBody>
          <a:bodyPr/>
          <a:lstStyle/>
          <a:p>
            <a:r>
              <a:rPr lang="pt-BR" dirty="0"/>
              <a:t>Agilidade para além do TI </a:t>
            </a:r>
          </a:p>
        </p:txBody>
      </p:sp>
      <p:sp>
        <p:nvSpPr>
          <p:cNvPr id="3" name="Espaço Reservado para Conteúdo 2">
            <a:extLst>
              <a:ext uri="{FF2B5EF4-FFF2-40B4-BE49-F238E27FC236}">
                <a16:creationId xmlns:a16="http://schemas.microsoft.com/office/drawing/2014/main" id="{B50011F3-ECAE-4753-67A0-8F4A8005D63B}"/>
              </a:ext>
            </a:extLst>
          </p:cNvPr>
          <p:cNvSpPr>
            <a:spLocks noGrp="1"/>
          </p:cNvSpPr>
          <p:nvPr>
            <p:ph sz="quarter" idx="10"/>
          </p:nvPr>
        </p:nvSpPr>
        <p:spPr>
          <a:xfrm>
            <a:off x="539496" y="1435607"/>
            <a:ext cx="7849130" cy="1771419"/>
          </a:xfrm>
        </p:spPr>
        <p:txBody>
          <a:bodyPr/>
          <a:lstStyle/>
          <a:p>
            <a:r>
              <a:rPr lang="pt-BR" sz="1400" b="1" dirty="0"/>
              <a:t>Será que os métodos ágeis podem ser aplicados em qualquer cenário? </a:t>
            </a:r>
          </a:p>
          <a:p>
            <a:r>
              <a:rPr lang="pt-BR" b="1" dirty="0"/>
              <a:t>DEPENTE</a:t>
            </a:r>
          </a:p>
          <a:p>
            <a:r>
              <a:rPr lang="pt-BR" dirty="0"/>
              <a:t>É preciso </a:t>
            </a:r>
            <a:r>
              <a:rPr lang="pt-BR" b="1" dirty="0">
                <a:solidFill>
                  <a:schemeClr val="accent2"/>
                </a:solidFill>
              </a:rPr>
              <a:t>analisar</a:t>
            </a:r>
            <a:r>
              <a:rPr lang="pt-BR" dirty="0"/>
              <a:t> informações importantes, </a:t>
            </a:r>
            <a:r>
              <a:rPr lang="pt-BR" b="1" dirty="0">
                <a:solidFill>
                  <a:schemeClr val="accent2"/>
                </a:solidFill>
              </a:rPr>
              <a:t>reconhecer e valorizar </a:t>
            </a:r>
            <a:r>
              <a:rPr lang="pt-BR" dirty="0"/>
              <a:t>a essência da organização. </a:t>
            </a:r>
          </a:p>
          <a:p>
            <a:endParaRPr lang="pt-BR" dirty="0"/>
          </a:p>
        </p:txBody>
      </p:sp>
    </p:spTree>
    <p:extLst>
      <p:ext uri="{BB962C8B-B14F-4D97-AF65-F5344CB8AC3E}">
        <p14:creationId xmlns:p14="http://schemas.microsoft.com/office/powerpoint/2010/main" val="52073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2DB33-2E69-8C11-83D5-AEA6454DFE32}"/>
              </a:ext>
            </a:extLst>
          </p:cNvPr>
          <p:cNvSpPr>
            <a:spLocks noGrp="1"/>
          </p:cNvSpPr>
          <p:nvPr>
            <p:ph type="title"/>
          </p:nvPr>
        </p:nvSpPr>
        <p:spPr/>
        <p:txBody>
          <a:bodyPr/>
          <a:lstStyle/>
          <a:p>
            <a:r>
              <a:rPr lang="pt-BR" dirty="0"/>
              <a:t>Agilidade para além do TI </a:t>
            </a:r>
          </a:p>
        </p:txBody>
      </p:sp>
      <p:sp>
        <p:nvSpPr>
          <p:cNvPr id="4" name="Espaço Reservado para Conteúdo 2">
            <a:extLst>
              <a:ext uri="{FF2B5EF4-FFF2-40B4-BE49-F238E27FC236}">
                <a16:creationId xmlns:a16="http://schemas.microsoft.com/office/drawing/2014/main" id="{01CCD390-24A5-455E-AB91-D353A3BB081A}"/>
              </a:ext>
            </a:extLst>
          </p:cNvPr>
          <p:cNvSpPr txBox="1">
            <a:spLocks/>
          </p:cNvSpPr>
          <p:nvPr/>
        </p:nvSpPr>
        <p:spPr>
          <a:xfrm>
            <a:off x="653729" y="1680774"/>
            <a:ext cx="4647141" cy="536938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400" b="1" dirty="0"/>
              <a:t>ANALISAR</a:t>
            </a:r>
            <a:r>
              <a:rPr lang="pt-BR" sz="1400" dirty="0"/>
              <a:t> </a:t>
            </a:r>
            <a:endParaRPr lang="pt-BR" sz="1400" b="1" dirty="0"/>
          </a:p>
          <a:p>
            <a:r>
              <a:rPr lang="pt-BR" sz="1400" b="1" dirty="0"/>
              <a:t>01. Problemas e contexto</a:t>
            </a:r>
            <a:br>
              <a:rPr lang="pt-BR" sz="1400" dirty="0"/>
            </a:br>
            <a:br>
              <a:rPr lang="pt-BR" dirty="0"/>
            </a:br>
            <a:r>
              <a:rPr lang="pt-BR" b="1" i="1" dirty="0" err="1"/>
              <a:t>Contexto</a:t>
            </a:r>
            <a:r>
              <a:rPr lang="pt-BR" b="1" i="1" dirty="0"/>
              <a:t> externo </a:t>
            </a:r>
            <a:br>
              <a:rPr lang="pt-BR" b="1" i="1" dirty="0"/>
            </a:br>
            <a:br>
              <a:rPr lang="pt-BR" dirty="0"/>
            </a:br>
            <a:r>
              <a:rPr lang="pt-BR" dirty="0"/>
              <a:t>-&gt; Mercado;  </a:t>
            </a:r>
            <a:br>
              <a:rPr lang="pt-BR" dirty="0"/>
            </a:br>
            <a:r>
              <a:rPr lang="pt-BR" dirty="0"/>
              <a:t>-&gt; Mudanças do mundo. </a:t>
            </a:r>
            <a:br>
              <a:rPr lang="pt-BR" dirty="0"/>
            </a:br>
            <a:br>
              <a:rPr lang="pt-BR" dirty="0"/>
            </a:br>
            <a:r>
              <a:rPr lang="pt-BR" b="1" i="1" dirty="0"/>
              <a:t>Contexto interno</a:t>
            </a:r>
            <a:br>
              <a:rPr lang="pt-BR" b="1" i="1" dirty="0"/>
            </a:br>
            <a:br>
              <a:rPr lang="pt-BR" dirty="0"/>
            </a:br>
            <a:r>
              <a:rPr lang="pt-BR" dirty="0"/>
              <a:t>-&gt; Feedbacks dos clientes;</a:t>
            </a:r>
            <a:br>
              <a:rPr lang="pt-BR" dirty="0"/>
            </a:br>
            <a:r>
              <a:rPr lang="pt-BR" dirty="0"/>
              <a:t>-&gt; Relações entre colaboradores.</a:t>
            </a:r>
            <a:br>
              <a:rPr lang="pt-BR" dirty="0"/>
            </a:br>
            <a:br>
              <a:rPr lang="pt-BR" dirty="0"/>
            </a:br>
            <a:r>
              <a:rPr lang="pt-BR" b="1" dirty="0"/>
              <a:t>Comunicação transparente com toda a companhia. </a:t>
            </a:r>
          </a:p>
          <a:p>
            <a:endParaRPr lang="pt-BR" dirty="0"/>
          </a:p>
        </p:txBody>
      </p:sp>
    </p:spTree>
    <p:extLst>
      <p:ext uri="{BB962C8B-B14F-4D97-AF65-F5344CB8AC3E}">
        <p14:creationId xmlns:p14="http://schemas.microsoft.com/office/powerpoint/2010/main" val="250990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3EBA9-46B9-4250-8376-DAAB35D18EB3}"/>
              </a:ext>
            </a:extLst>
          </p:cNvPr>
          <p:cNvSpPr>
            <a:spLocks noGrp="1"/>
          </p:cNvSpPr>
          <p:nvPr>
            <p:ph type="title"/>
          </p:nvPr>
        </p:nvSpPr>
        <p:spPr/>
        <p:txBody>
          <a:bodyPr/>
          <a:lstStyle/>
          <a:p>
            <a:r>
              <a:rPr lang="pt-BR" dirty="0"/>
              <a:t>Agilidade para além do TI </a:t>
            </a:r>
          </a:p>
        </p:txBody>
      </p:sp>
      <p:sp>
        <p:nvSpPr>
          <p:cNvPr id="4" name="Espaço Reservado para Conteúdo 2">
            <a:extLst>
              <a:ext uri="{FF2B5EF4-FFF2-40B4-BE49-F238E27FC236}">
                <a16:creationId xmlns:a16="http://schemas.microsoft.com/office/drawing/2014/main" id="{B3275851-23C2-5557-33FE-631B9B7C433C}"/>
              </a:ext>
            </a:extLst>
          </p:cNvPr>
          <p:cNvSpPr txBox="1">
            <a:spLocks/>
          </p:cNvSpPr>
          <p:nvPr/>
        </p:nvSpPr>
        <p:spPr>
          <a:xfrm>
            <a:off x="728870" y="1647633"/>
            <a:ext cx="5367130" cy="507120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i="1" dirty="0"/>
              <a:t>Problemas</a:t>
            </a:r>
            <a:br>
              <a:rPr lang="pt-BR" b="1" i="1" dirty="0"/>
            </a:br>
            <a:br>
              <a:rPr lang="pt-BR" dirty="0"/>
            </a:br>
            <a:r>
              <a:rPr lang="pt-BR" dirty="0"/>
              <a:t>-&gt; Canais de comunicação ineficientes, dificultando o contato e o atendimento ao cliente;</a:t>
            </a:r>
            <a:br>
              <a:rPr lang="pt-BR" dirty="0"/>
            </a:br>
            <a:br>
              <a:rPr lang="pt-BR" dirty="0"/>
            </a:br>
            <a:r>
              <a:rPr lang="pt-BR" dirty="0"/>
              <a:t>-&gt; Necessidade de atualizar o aplicativo do banco: pagamentos e pedidos de empréstimo de forma digital. </a:t>
            </a:r>
          </a:p>
          <a:p>
            <a:r>
              <a:rPr lang="pt-BR" b="1" i="1" dirty="0"/>
              <a:t>Problemas simples</a:t>
            </a:r>
            <a:br>
              <a:rPr lang="pt-BR" dirty="0"/>
            </a:br>
            <a:r>
              <a:rPr lang="pt-BR" dirty="0"/>
              <a:t>-&gt; Não pedem frameworks ágeis. </a:t>
            </a:r>
          </a:p>
          <a:p>
            <a:r>
              <a:rPr lang="pt-BR" b="1" i="1" dirty="0"/>
              <a:t>Problemas complexos</a:t>
            </a:r>
            <a:br>
              <a:rPr lang="pt-BR" dirty="0"/>
            </a:br>
            <a:r>
              <a:rPr lang="pt-BR" dirty="0"/>
              <a:t>-&gt; Pedem frameworks ágeis; </a:t>
            </a:r>
            <a:br>
              <a:rPr lang="pt-BR" dirty="0"/>
            </a:br>
            <a:r>
              <a:rPr lang="pt-BR" dirty="0"/>
              <a:t>-&gt; Cultura de experimentação.</a:t>
            </a:r>
          </a:p>
          <a:p>
            <a:endParaRPr lang="pt-BR" dirty="0"/>
          </a:p>
        </p:txBody>
      </p:sp>
    </p:spTree>
    <p:extLst>
      <p:ext uri="{BB962C8B-B14F-4D97-AF65-F5344CB8AC3E}">
        <p14:creationId xmlns:p14="http://schemas.microsoft.com/office/powerpoint/2010/main" val="516211328"/>
      </p:ext>
    </p:extLst>
  </p:cSld>
  <p:clrMapOvr>
    <a:masterClrMapping/>
  </p:clrMapOvr>
</p:sld>
</file>

<file path=ppt/theme/theme1.xml><?xml version="1.0" encoding="utf-8"?>
<a:theme xmlns:a="http://schemas.openxmlformats.org/drawingml/2006/main" name="DocBoas-vind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5_TF10001108_Win32" id="{28A79BE7-1959-4F88-894F-C0DF83BEA638}" vid="{43AF368F-97C8-445F-AF65-9C3884FDC69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{490CAC70-9455-490A-9D57-74F09AA546B7}tf10001108_win32</Template>
  <TotalTime>1339</TotalTime>
  <Words>4737</Words>
  <Application>Microsoft Office PowerPoint</Application>
  <PresentationFormat>Widescreen</PresentationFormat>
  <Paragraphs>260</Paragraphs>
  <Slides>49</Slides>
  <Notes>10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49</vt:i4>
      </vt:variant>
    </vt:vector>
  </HeadingPairs>
  <TitlesOfParts>
    <vt:vector size="57" baseType="lpstr">
      <vt:lpstr>Arial</vt:lpstr>
      <vt:lpstr>Calibri</vt:lpstr>
      <vt:lpstr>Courier New</vt:lpstr>
      <vt:lpstr>Open sans</vt:lpstr>
      <vt:lpstr>Segoe UI</vt:lpstr>
      <vt:lpstr>Segoe UI Light</vt:lpstr>
      <vt:lpstr>Source Serif Pro</vt:lpstr>
      <vt:lpstr>DocBoas-vindas</vt:lpstr>
      <vt:lpstr>Business Agility T5 - ONE</vt:lpstr>
      <vt:lpstr>Apresentação do PowerPoint</vt:lpstr>
      <vt:lpstr>Introdução </vt:lpstr>
      <vt:lpstr>Por que surgiu o método ágil </vt:lpstr>
      <vt:lpstr>Agilidade para além do TI </vt:lpstr>
      <vt:lpstr>Agilidade para além do TI </vt:lpstr>
      <vt:lpstr>Agilidade para além do TI </vt:lpstr>
      <vt:lpstr>Agilidade para além do TI </vt:lpstr>
      <vt:lpstr>Agilidade para além do TI </vt:lpstr>
      <vt:lpstr>Agilidade para além do TI </vt:lpstr>
      <vt:lpstr>Agilidade para além do TI </vt:lpstr>
      <vt:lpstr>Agilidade para além do TI </vt:lpstr>
      <vt:lpstr>Agilidade para além do TI </vt:lpstr>
      <vt:lpstr>Agilidade para além do TI </vt:lpstr>
      <vt:lpstr>Agilidade para além do TI </vt:lpstr>
      <vt:lpstr>O que aprendemos? </vt:lpstr>
      <vt:lpstr>Apresentação do PowerPoint</vt:lpstr>
      <vt:lpstr>Método Waterfall</vt:lpstr>
      <vt:lpstr>O que aprendemos? </vt:lpstr>
      <vt:lpstr>Apresentação do PowerPoint</vt:lpstr>
      <vt:lpstr>Priorização</vt:lpstr>
      <vt:lpstr>Para saber mais</vt:lpstr>
      <vt:lpstr>Para saber mais</vt:lpstr>
      <vt:lpstr>Priorização utilizando a matriz Eisenhower </vt:lpstr>
      <vt:lpstr>O que aprendemos? </vt:lpstr>
      <vt:lpstr>Apresentação do PowerPoint</vt:lpstr>
      <vt:lpstr>Fluxo de tarefas </vt:lpstr>
      <vt:lpstr>O que aprendemos? </vt:lpstr>
      <vt:lpstr>Apresentação do PowerPoint</vt:lpstr>
      <vt:lpstr>Feedback</vt:lpstr>
      <vt:lpstr>Diferença entre Agile e Waterfall </vt:lpstr>
      <vt:lpstr>O que aprendemos? </vt:lpstr>
      <vt:lpstr>Apresentação do PowerPoint</vt:lpstr>
      <vt:lpstr>O que é ser Ágil</vt:lpstr>
      <vt:lpstr>Ser Ágil</vt:lpstr>
      <vt:lpstr>O que aprendemos? </vt:lpstr>
      <vt:lpstr>Apresentação do PowerPoint</vt:lpstr>
      <vt:lpstr>Manifesto Ágil</vt:lpstr>
      <vt:lpstr>Manifesto Ágil</vt:lpstr>
      <vt:lpstr>Para saber mais </vt:lpstr>
      <vt:lpstr>O que aprendemos? </vt:lpstr>
      <vt:lpstr>Apresentação do PowerPoint</vt:lpstr>
      <vt:lpstr>Cases</vt:lpstr>
      <vt:lpstr>Cases</vt:lpstr>
      <vt:lpstr>O que aprendemos? </vt:lpstr>
      <vt:lpstr>CONCLUSÃO</vt:lpstr>
      <vt:lpstr>CONCLUSÃO</vt:lpstr>
      <vt:lpstr>CONCLUSÃO</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Pessoal T5 - ONE</dc:title>
  <dc:creator>Raíza</dc:creator>
  <cp:keywords/>
  <cp:lastModifiedBy>Raíza</cp:lastModifiedBy>
  <cp:revision>299</cp:revision>
  <dcterms:created xsi:type="dcterms:W3CDTF">2023-03-31T14:10:52Z</dcterms:created>
  <dcterms:modified xsi:type="dcterms:W3CDTF">2023-06-05T15:13:20Z</dcterms:modified>
  <cp:version/>
</cp:coreProperties>
</file>