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56" r:id="rId2"/>
    <p:sldId id="283" r:id="rId3"/>
    <p:sldId id="284" r:id="rId4"/>
    <p:sldId id="285" r:id="rId5"/>
    <p:sldId id="286" r:id="rId6"/>
    <p:sldId id="287" r:id="rId7"/>
    <p:sldId id="288" r:id="rId8"/>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TML5 e CSS3: parte 2" id="{E75E278A-FF0E-49A4-B170-79828D63BBAD}">
          <p14:sldIdLst>
            <p14:sldId id="256"/>
            <p14:sldId id="283"/>
            <p14:sldId id="284"/>
            <p14:sldId id="285"/>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E8EFE0-5F29-4A8F-882F-2C5E3702D946}" type="datetime1">
              <a:rPr lang="pt-BR" smtClean="0"/>
              <a:t>07/05/2023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pt-BR" smtClean="0"/>
              <a:t>‹nº›</a:t>
            </a:fld>
            <a:endParaRPr lang="pt-B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5AE-A572-46FB-8F05-B028884B90C4}" type="datetime1">
              <a:rPr lang="pt-BR" smtClean="0"/>
              <a:pPr/>
              <a:t>07/05/2023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pt-BR" noProof="0" smtClean="0"/>
              <a:t>‹nº›</a:t>
            </a:fld>
            <a:endParaRPr lang="pt-B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a:t>
            </a:fld>
            <a:endParaRPr lang="pt-B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7" name="Retâ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9" name="Retâ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cxnSp>
        <p:nvCxnSpPr>
          <p:cNvPr id="12" name="Conector Re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pt-BR" noProof="0"/>
              <a:t>Clique para editar o estilo de título Mestre</a:t>
            </a:r>
          </a:p>
        </p:txBody>
      </p:sp>
      <p:sp>
        <p:nvSpPr>
          <p:cNvPr id="3" name="Espaço Reservado para Conteúdo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dirty="0"/>
              <a:t>Clique para editar o texto Mestre</a:t>
            </a:r>
          </a:p>
          <a:p>
            <a:pPr marL="0" lvl="1" indent="0" rtl="0">
              <a:lnSpc>
                <a:spcPct val="150000"/>
              </a:lnSpc>
              <a:spcBef>
                <a:spcPts val="1000"/>
              </a:spcBef>
              <a:spcAft>
                <a:spcPts val="1200"/>
              </a:spcAft>
              <a:buNone/>
            </a:pPr>
            <a:r>
              <a:rPr lang="pt-BR" noProof="0" dirty="0"/>
              <a:t>Segundo nível</a:t>
            </a:r>
          </a:p>
          <a:p>
            <a:pPr marL="0" lvl="2" indent="0" rtl="0">
              <a:lnSpc>
                <a:spcPct val="150000"/>
              </a:lnSpc>
              <a:spcBef>
                <a:spcPts val="1000"/>
              </a:spcBef>
              <a:spcAft>
                <a:spcPts val="1200"/>
              </a:spcAft>
              <a:buNone/>
            </a:pPr>
            <a:r>
              <a:rPr lang="pt-BR" noProof="0" dirty="0"/>
              <a:t>Terceiro nível</a:t>
            </a:r>
          </a:p>
          <a:p>
            <a:pPr marL="0" lvl="3" indent="0" rtl="0">
              <a:lnSpc>
                <a:spcPct val="150000"/>
              </a:lnSpc>
              <a:spcBef>
                <a:spcPts val="1000"/>
              </a:spcBef>
              <a:spcAft>
                <a:spcPts val="1200"/>
              </a:spcAft>
              <a:buNone/>
            </a:pPr>
            <a:r>
              <a:rPr lang="pt-BR" noProof="0" dirty="0"/>
              <a:t>Quarto nível</a:t>
            </a:r>
          </a:p>
          <a:p>
            <a:pPr marL="0" lvl="4" indent="0" rtl="0">
              <a:lnSpc>
                <a:spcPct val="150000"/>
              </a:lnSpc>
              <a:spcBef>
                <a:spcPts val="1000"/>
              </a:spcBef>
              <a:spcAft>
                <a:spcPts val="1200"/>
              </a:spcAft>
              <a:buNone/>
            </a:pPr>
            <a:r>
              <a:rPr lang="pt-BR" noProof="0" dirty="0"/>
              <a:t>Quinto nível</a:t>
            </a:r>
          </a:p>
        </p:txBody>
      </p:sp>
      <p:sp>
        <p:nvSpPr>
          <p:cNvPr id="6"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FFABA16-A60E-4C58-9DC9-284576B05B35}" type="datetime1">
              <a:rPr lang="pt-BR" noProof="0" smtClean="0"/>
              <a:t>07/05/2023</a:t>
            </a:fld>
            <a:endParaRPr lang="pt-BR" noProof="0"/>
          </a:p>
        </p:txBody>
      </p:sp>
      <p:sp>
        <p:nvSpPr>
          <p:cNvPr id="7"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8" name="Espaço Reservado para o Número do Slid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9" name="Retâ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10" name="Retâ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pt-BR" noProof="0"/>
              <a:t>Clique para editar o estilo de título Mestre</a:t>
            </a:r>
          </a:p>
        </p:txBody>
      </p:sp>
      <p:sp>
        <p:nvSpPr>
          <p:cNvPr id="7" name="Espaço Reservado para Conteúdo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a:t>Clique para editar o texto Mestre</a:t>
            </a:r>
          </a:p>
          <a:p>
            <a:pPr marL="0" lvl="1" indent="0" rtl="0">
              <a:lnSpc>
                <a:spcPct val="150000"/>
              </a:lnSpc>
              <a:spcBef>
                <a:spcPts val="1000"/>
              </a:spcBef>
              <a:spcAft>
                <a:spcPts val="1200"/>
              </a:spcAft>
              <a:buNone/>
            </a:pPr>
            <a:r>
              <a:rPr lang="pt-BR" noProof="0"/>
              <a:t>Segundo nível</a:t>
            </a:r>
          </a:p>
          <a:p>
            <a:pPr marL="0" lvl="2" indent="0" rtl="0">
              <a:lnSpc>
                <a:spcPct val="150000"/>
              </a:lnSpc>
              <a:spcBef>
                <a:spcPts val="1000"/>
              </a:spcBef>
              <a:spcAft>
                <a:spcPts val="1200"/>
              </a:spcAft>
              <a:buNone/>
            </a:pPr>
            <a:r>
              <a:rPr lang="pt-BR" noProof="0"/>
              <a:t>Terceiro nível</a:t>
            </a:r>
          </a:p>
          <a:p>
            <a:pPr marL="0" lvl="3" indent="0" rtl="0">
              <a:lnSpc>
                <a:spcPct val="150000"/>
              </a:lnSpc>
              <a:spcBef>
                <a:spcPts val="1000"/>
              </a:spcBef>
              <a:spcAft>
                <a:spcPts val="1200"/>
              </a:spcAft>
              <a:buNone/>
            </a:pPr>
            <a:r>
              <a:rPr lang="pt-BR" noProof="0"/>
              <a:t>Quarto nível</a:t>
            </a:r>
          </a:p>
          <a:p>
            <a:pPr marL="0" lvl="4" indent="0" rtl="0">
              <a:lnSpc>
                <a:spcPct val="150000"/>
              </a:lnSpc>
              <a:spcBef>
                <a:spcPts val="1000"/>
              </a:spcBef>
              <a:spcAft>
                <a:spcPts val="1200"/>
              </a:spcAft>
              <a:buNone/>
            </a:pPr>
            <a:r>
              <a:rPr lang="pt-BR" noProof="0"/>
              <a:t>Quinto nível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sp>
        <p:nvSpPr>
          <p:cNvPr id="2" name="Espaço Reservado para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95CCA5C-24EB-4738-B463-0ADFEF5D3564}" type="datetime1">
              <a:rPr lang="pt-BR" noProof="0" smtClean="0"/>
              <a:t>07/05/2023</a:t>
            </a:fld>
            <a:endParaRPr lang="pt-BR" noProof="0" dirty="0"/>
          </a:p>
        </p:txBody>
      </p:sp>
      <p:sp>
        <p:nvSpPr>
          <p:cNvPr id="5"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cxnSp>
        <p:nvCxnSpPr>
          <p:cNvPr id="8" name="Conector Re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rtl="0"/>
            <a:r>
              <a:rPr lang="pt-BR" sz="4800" b="1" dirty="0">
                <a:solidFill>
                  <a:schemeClr val="bg1"/>
                </a:solidFill>
              </a:rPr>
              <a:t>Iniciante em Programação T5 - ONE</a:t>
            </a:r>
            <a:endParaRPr lang="pt-BR" sz="4800" dirty="0">
              <a:solidFill>
                <a:schemeClr val="bg1"/>
              </a:solidFill>
            </a:endParaRPr>
          </a:p>
        </p:txBody>
      </p:sp>
      <p:sp>
        <p:nvSpPr>
          <p:cNvPr id="3" name="Subtítulo 2"/>
          <p:cNvSpPr>
            <a:spLocks noGrp="1"/>
          </p:cNvSpPr>
          <p:nvPr>
            <p:ph type="subTitle" idx="4294967295"/>
          </p:nvPr>
        </p:nvSpPr>
        <p:spPr>
          <a:xfrm>
            <a:off x="855620" y="2933105"/>
            <a:ext cx="9582736" cy="1137793"/>
          </a:xfrm>
        </p:spPr>
        <p:txBody>
          <a:bodyPr rtlCol="0">
            <a:normAutofit/>
          </a:bodyPr>
          <a:lstStyle/>
          <a:p>
            <a:pPr marL="0" indent="0" rtl="0">
              <a:buNone/>
            </a:pPr>
            <a:r>
              <a:rPr lang="pt-BR" sz="2400" dirty="0">
                <a:solidFill>
                  <a:schemeClr val="bg1"/>
                </a:solidFill>
                <a:latin typeface="+mj-lt"/>
              </a:rPr>
              <a:t>HTML5 e CSS3 parte 2: posicionamento, listas e navegação</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D4FD-F14C-A482-28F2-5B4487AB483B}"/>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A6CA0350-521D-50DF-7304-8189CC07A655}"/>
              </a:ext>
            </a:extLst>
          </p:cNvPr>
          <p:cNvSpPr>
            <a:spLocks noGrp="1"/>
          </p:cNvSpPr>
          <p:nvPr>
            <p:ph sz="quarter" idx="10"/>
          </p:nvPr>
        </p:nvSpPr>
        <p:spPr>
          <a:xfrm>
            <a:off x="521207" y="1516888"/>
            <a:ext cx="4416552" cy="4253992"/>
          </a:xfrm>
        </p:spPr>
        <p:txBody>
          <a:bodyPr/>
          <a:lstStyle/>
          <a:p>
            <a:r>
              <a:rPr lang="pt-BR" b="1" dirty="0"/>
              <a:t>&lt;a&gt; </a:t>
            </a:r>
          </a:p>
          <a:p>
            <a:r>
              <a:rPr lang="pt-BR" dirty="0"/>
              <a:t>O elemento &lt;a&gt; em HTML (ou elemento âncora), com o atributo </a:t>
            </a:r>
            <a:r>
              <a:rPr lang="pt-BR" dirty="0" err="1"/>
              <a:t>href</a:t>
            </a:r>
            <a:r>
              <a:rPr lang="pt-BR" dirty="0"/>
              <a:t> cria-se um hiperligação nas páginas web, arquivos, endereços de </a:t>
            </a:r>
            <a:r>
              <a:rPr lang="pt-BR" dirty="0" err="1"/>
              <a:t>emails</a:t>
            </a:r>
            <a:r>
              <a:rPr lang="pt-BR" dirty="0"/>
              <a:t>, ligações na mesma página ou endereços na URL. O conteúdo dentro de cada &lt;a&gt; precisará indicar o destino do link.</a:t>
            </a:r>
          </a:p>
          <a:p>
            <a:r>
              <a:rPr lang="pt-BR" b="1" dirty="0"/>
              <a:t>&lt;</a:t>
            </a:r>
            <a:r>
              <a:rPr lang="pt-BR" b="1" dirty="0" err="1"/>
              <a:t>nav</a:t>
            </a:r>
            <a:r>
              <a:rPr lang="pt-BR" b="1" dirty="0"/>
              <a:t>&gt; </a:t>
            </a:r>
            <a:endParaRPr lang="pt-BR" dirty="0"/>
          </a:p>
          <a:p>
            <a:r>
              <a:rPr lang="pt-BR" dirty="0"/>
              <a:t>O Elemento HTML de Navegação (&lt;</a:t>
            </a:r>
            <a:r>
              <a:rPr lang="pt-BR" dirty="0" err="1"/>
              <a:t>nav</a:t>
            </a:r>
            <a:r>
              <a:rPr lang="pt-BR" dirty="0"/>
              <a:t>&gt;) representa uma seção de uma página que aponta para outras páginas ou para outras áreas da página, ou seja, uma seção com links de navegação.</a:t>
            </a:r>
          </a:p>
          <a:p>
            <a:endParaRPr lang="pt-BR" dirty="0"/>
          </a:p>
          <a:p>
            <a:endParaRPr lang="pt-BR" dirty="0"/>
          </a:p>
        </p:txBody>
      </p:sp>
      <p:sp>
        <p:nvSpPr>
          <p:cNvPr id="6" name="Espaço Reservado para Conteúdo 2">
            <a:extLst>
              <a:ext uri="{FF2B5EF4-FFF2-40B4-BE49-F238E27FC236}">
                <a16:creationId xmlns:a16="http://schemas.microsoft.com/office/drawing/2014/main" id="{49A69207-D18C-BB65-79A5-49622C05E56C}"/>
              </a:ext>
            </a:extLst>
          </p:cNvPr>
          <p:cNvSpPr txBox="1">
            <a:spLocks/>
          </p:cNvSpPr>
          <p:nvPr/>
        </p:nvSpPr>
        <p:spPr>
          <a:xfrm>
            <a:off x="6190487" y="1516888"/>
            <a:ext cx="4416552" cy="425399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Nesta aula, aprendemos:</a:t>
            </a:r>
          </a:p>
          <a:p>
            <a:pPr marL="171450" indent="-171450">
              <a:buFont typeface="Wingdings" panose="05000000000000000000" pitchFamily="2" charset="2"/>
              <a:buChar char="q"/>
            </a:pPr>
            <a:r>
              <a:rPr lang="pt-BR" dirty="0"/>
              <a:t>A criar links para outras páginas, sejam elas do nosso projeto ou páginas externas</a:t>
            </a:r>
          </a:p>
          <a:p>
            <a:pPr marL="171450" indent="-171450">
              <a:buFont typeface="Wingdings" panose="05000000000000000000" pitchFamily="2" charset="2"/>
              <a:buChar char="q"/>
            </a:pPr>
            <a:r>
              <a:rPr lang="pt-BR" dirty="0"/>
              <a:t>Um reforço aos estilos </a:t>
            </a:r>
            <a:r>
              <a:rPr lang="pt-BR" dirty="0" err="1"/>
              <a:t>inline</a:t>
            </a:r>
            <a:r>
              <a:rPr lang="pt-BR" dirty="0"/>
              <a:t> e </a:t>
            </a:r>
            <a:r>
              <a:rPr lang="pt-BR" dirty="0" err="1"/>
              <a:t>block</a:t>
            </a:r>
            <a:endParaRPr lang="pt-BR" dirty="0"/>
          </a:p>
          <a:p>
            <a:pPr marL="171450" indent="-171450">
              <a:buFont typeface="Wingdings" panose="05000000000000000000" pitchFamily="2" charset="2"/>
              <a:buChar char="q"/>
            </a:pPr>
            <a:r>
              <a:rPr lang="pt-BR" dirty="0"/>
              <a:t>Como transformar o texto para ter todas as letras maiúsculas</a:t>
            </a:r>
          </a:p>
          <a:p>
            <a:pPr marL="171450" indent="-171450">
              <a:buFont typeface="Wingdings" panose="05000000000000000000" pitchFamily="2" charset="2"/>
              <a:buChar char="q"/>
            </a:pPr>
            <a:r>
              <a:rPr lang="pt-BR" dirty="0"/>
              <a:t>Como deixar o texto em negrito com CSS</a:t>
            </a:r>
          </a:p>
          <a:p>
            <a:pPr marL="171450" indent="-171450">
              <a:buFont typeface="Wingdings" panose="05000000000000000000" pitchFamily="2" charset="2"/>
              <a:buChar char="q"/>
            </a:pPr>
            <a:r>
              <a:rPr lang="pt-BR" dirty="0"/>
              <a:t>Como remover a decoração do texto</a:t>
            </a:r>
          </a:p>
          <a:p>
            <a:endParaRPr lang="pt-BR" dirty="0"/>
          </a:p>
        </p:txBody>
      </p:sp>
    </p:spTree>
    <p:extLst>
      <p:ext uri="{BB962C8B-B14F-4D97-AF65-F5344CB8AC3E}">
        <p14:creationId xmlns:p14="http://schemas.microsoft.com/office/powerpoint/2010/main" val="221300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7ADEF-2607-7D0F-2094-EA482596F129}"/>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AA3EC90F-4DA9-8A26-0929-1D7B04A5CE08}"/>
              </a:ext>
            </a:extLst>
          </p:cNvPr>
          <p:cNvSpPr>
            <a:spLocks noGrp="1"/>
          </p:cNvSpPr>
          <p:nvPr>
            <p:ph sz="quarter" idx="10"/>
          </p:nvPr>
        </p:nvSpPr>
        <p:spPr>
          <a:xfrm>
            <a:off x="539496" y="1435608"/>
            <a:ext cx="4416552" cy="5132340"/>
          </a:xfrm>
        </p:spPr>
        <p:txBody>
          <a:bodyPr>
            <a:normAutofit fontScale="85000" lnSpcReduction="10000"/>
          </a:bodyPr>
          <a:lstStyle/>
          <a:p>
            <a:r>
              <a:rPr lang="pt-BR" b="1" dirty="0"/>
              <a:t>position</a:t>
            </a:r>
          </a:p>
          <a:p>
            <a:r>
              <a:rPr lang="pt-BR" dirty="0"/>
              <a:t>A propriedade position, encontrada no CSS, define como um elemento pode ser posicionado (renderizado) no documento (página). Essa propriedade (position) pode ser acompanhada de outras, tais como, top, </a:t>
            </a:r>
            <a:r>
              <a:rPr lang="pt-BR" dirty="0" err="1"/>
              <a:t>right</a:t>
            </a:r>
            <a:r>
              <a:rPr lang="pt-BR" dirty="0"/>
              <a:t>, </a:t>
            </a:r>
            <a:r>
              <a:rPr lang="pt-BR" dirty="0" err="1"/>
              <a:t>bottom</a:t>
            </a:r>
            <a:r>
              <a:rPr lang="pt-BR" dirty="0"/>
              <a:t>, </a:t>
            </a:r>
            <a:r>
              <a:rPr lang="pt-BR" dirty="0" err="1"/>
              <a:t>and</a:t>
            </a:r>
            <a:r>
              <a:rPr lang="pt-BR" dirty="0"/>
              <a:t> </a:t>
            </a:r>
            <a:r>
              <a:rPr lang="pt-BR" dirty="0" err="1"/>
              <a:t>left</a:t>
            </a:r>
            <a:r>
              <a:rPr lang="pt-BR" dirty="0"/>
              <a:t>, que determinam como ficará a localização final do objeto, permitindo seu deslocamento, como será apresentado adiante.</a:t>
            </a:r>
          </a:p>
          <a:p>
            <a:r>
              <a:rPr lang="pt-BR" dirty="0"/>
              <a:t>position: </a:t>
            </a:r>
            <a:r>
              <a:rPr lang="pt-BR" b="1" dirty="0" err="1">
                <a:solidFill>
                  <a:srgbClr val="7030A0"/>
                </a:solidFill>
              </a:rPr>
              <a:t>static</a:t>
            </a:r>
            <a:r>
              <a:rPr lang="pt-BR" dirty="0"/>
              <a:t>; </a:t>
            </a:r>
            <a:br>
              <a:rPr lang="pt-BR" dirty="0"/>
            </a:br>
            <a:r>
              <a:rPr lang="pt-BR" dirty="0"/>
              <a:t>position: </a:t>
            </a:r>
            <a:r>
              <a:rPr lang="pt-BR" b="1" dirty="0" err="1">
                <a:solidFill>
                  <a:srgbClr val="7030A0"/>
                </a:solidFill>
              </a:rPr>
              <a:t>relative</a:t>
            </a:r>
            <a:r>
              <a:rPr lang="pt-BR" dirty="0"/>
              <a:t>; </a:t>
            </a:r>
            <a:br>
              <a:rPr lang="pt-BR" dirty="0"/>
            </a:br>
            <a:r>
              <a:rPr lang="pt-BR" dirty="0"/>
              <a:t>position: </a:t>
            </a:r>
            <a:r>
              <a:rPr lang="pt-BR" b="1" dirty="0" err="1">
                <a:solidFill>
                  <a:srgbClr val="7030A0"/>
                </a:solidFill>
              </a:rPr>
              <a:t>absolute</a:t>
            </a:r>
            <a:r>
              <a:rPr lang="pt-BR" dirty="0"/>
              <a:t>; </a:t>
            </a:r>
          </a:p>
          <a:p>
            <a:r>
              <a:rPr lang="pt-BR" dirty="0"/>
              <a:t>Toda a vez que a gente mexe em posicionamento e a gente está usando posicionamento absoluto, ele fica absoluto em relação a página, ou seja, o novo ponto inicial dele é qualquer ponto que a gente selecionou no navegador.</a:t>
            </a:r>
          </a:p>
          <a:p>
            <a:r>
              <a:rPr lang="pt-BR" dirty="0"/>
              <a:t>Quando eu quero que ele tenha um ponto absoluto, mas de dentro de alguma caixa, eu preciso que essa caixa levante, eu preciso que essa caixa também tenha um posicionamento, só que agora um posicionamento relativo, eu quero só que ela levante, position </a:t>
            </a:r>
            <a:r>
              <a:rPr lang="pt-BR" dirty="0" err="1"/>
              <a:t>relative</a:t>
            </a:r>
            <a:r>
              <a:rPr lang="pt-BR" dirty="0"/>
              <a:t>.</a:t>
            </a:r>
          </a:p>
          <a:p>
            <a:endParaRPr lang="pt-BR" dirty="0"/>
          </a:p>
          <a:p>
            <a:endParaRPr lang="pt-BR" dirty="0"/>
          </a:p>
          <a:p>
            <a:endParaRPr lang="pt-BR" dirty="0"/>
          </a:p>
        </p:txBody>
      </p:sp>
      <p:sp>
        <p:nvSpPr>
          <p:cNvPr id="5" name="Espaço Reservado para Conteúdo 2">
            <a:extLst>
              <a:ext uri="{FF2B5EF4-FFF2-40B4-BE49-F238E27FC236}">
                <a16:creationId xmlns:a16="http://schemas.microsoft.com/office/drawing/2014/main" id="{1C379070-5E34-9338-A64B-33768E83E203}"/>
              </a:ext>
            </a:extLst>
          </p:cNvPr>
          <p:cNvSpPr txBox="1">
            <a:spLocks/>
          </p:cNvSpPr>
          <p:nvPr/>
        </p:nvSpPr>
        <p:spPr>
          <a:xfrm>
            <a:off x="6096000" y="1435608"/>
            <a:ext cx="4416552" cy="51323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050" b="1" dirty="0"/>
              <a:t>Valores </a:t>
            </a:r>
          </a:p>
          <a:p>
            <a:r>
              <a:rPr lang="pt-BR" sz="1050" b="1" dirty="0" err="1"/>
              <a:t>static</a:t>
            </a:r>
            <a:r>
              <a:rPr lang="pt-BR" sz="1050" b="1" dirty="0"/>
              <a:t>: </a:t>
            </a:r>
            <a:r>
              <a:rPr lang="pt-BR" sz="1050" dirty="0"/>
              <a:t>O elemento é posicionado de acordo com o fluxo normal do documento. O top, </a:t>
            </a:r>
            <a:r>
              <a:rPr lang="pt-BR" sz="1050" dirty="0" err="1"/>
              <a:t>right</a:t>
            </a:r>
            <a:r>
              <a:rPr lang="pt-BR" sz="1050" dirty="0"/>
              <a:t>, </a:t>
            </a:r>
            <a:r>
              <a:rPr lang="pt-BR" sz="1050" dirty="0" err="1"/>
              <a:t>bottom</a:t>
            </a:r>
            <a:r>
              <a:rPr lang="pt-BR" sz="1050" dirty="0"/>
              <a:t>, </a:t>
            </a:r>
            <a:r>
              <a:rPr lang="pt-BR" sz="1050" dirty="0" err="1"/>
              <a:t>left</a:t>
            </a:r>
            <a:r>
              <a:rPr lang="pt-BR" sz="1050" dirty="0"/>
              <a:t>, e z-index propriedades não têm efeito.. Este é o valor padrão.</a:t>
            </a:r>
          </a:p>
          <a:p>
            <a:r>
              <a:rPr lang="pt-BR" sz="1050" b="1" dirty="0" err="1"/>
              <a:t>relative</a:t>
            </a:r>
            <a:r>
              <a:rPr lang="pt-BR" sz="1050" b="1" dirty="0"/>
              <a:t>: </a:t>
            </a:r>
            <a:r>
              <a:rPr lang="pt-BR" sz="1050" dirty="0"/>
              <a:t>O elemento é posicionado de acordo com o fluxo normal do documento e, em seguida, deslocado em relação a si mesmo com base nos valores de top, </a:t>
            </a:r>
            <a:r>
              <a:rPr lang="pt-BR" sz="1050" dirty="0" err="1"/>
              <a:t>right</a:t>
            </a:r>
            <a:r>
              <a:rPr lang="pt-BR" sz="1050" dirty="0"/>
              <a:t>, </a:t>
            </a:r>
            <a:r>
              <a:rPr lang="pt-BR" sz="1050" dirty="0" err="1"/>
              <a:t>bottom</a:t>
            </a:r>
            <a:r>
              <a:rPr lang="pt-BR" sz="1050" dirty="0"/>
              <a:t>, e </a:t>
            </a:r>
            <a:r>
              <a:rPr lang="pt-BR" sz="1050" dirty="0" err="1"/>
              <a:t>left</a:t>
            </a:r>
            <a:r>
              <a:rPr lang="pt-BR" sz="1050" dirty="0"/>
              <a:t>. O deslocamento não afeta a posição de nenhum outro elemento; assim, o espaço dado para o elemento no layout da página é o mesmo que se a posição fosse </a:t>
            </a:r>
            <a:r>
              <a:rPr lang="pt-BR" sz="1050" dirty="0" err="1"/>
              <a:t>static</a:t>
            </a:r>
            <a:r>
              <a:rPr lang="pt-BR" sz="1050" dirty="0"/>
              <a:t>. </a:t>
            </a:r>
          </a:p>
          <a:p>
            <a:r>
              <a:rPr lang="pt-BR" sz="1050" b="1" dirty="0" err="1"/>
              <a:t>absolute</a:t>
            </a:r>
            <a:r>
              <a:rPr lang="pt-BR" sz="1050" b="1" dirty="0"/>
              <a:t>: </a:t>
            </a:r>
            <a:r>
              <a:rPr lang="pt-BR" sz="1050" dirty="0"/>
              <a:t>O elemento é removido do fluxo normal de documentos e nenhum espaço é criado para o elemento no layout da página. Ele é posicionado em relação ao seu ancestral posicionado mais próximo, se houver; caso contrário, ele é colocado em relação ao inicial </a:t>
            </a:r>
            <a:r>
              <a:rPr lang="pt-BR" sz="1050" dirty="0" err="1"/>
              <a:t>containing</a:t>
            </a:r>
            <a:r>
              <a:rPr lang="pt-BR" sz="1050" dirty="0"/>
              <a:t> </a:t>
            </a:r>
            <a:r>
              <a:rPr lang="pt-BR" sz="1050" dirty="0" err="1"/>
              <a:t>block</a:t>
            </a:r>
            <a:r>
              <a:rPr lang="pt-BR" sz="1050" dirty="0"/>
              <a:t> . Sua posição final é determinada pelos valores de top, </a:t>
            </a:r>
            <a:r>
              <a:rPr lang="pt-BR" sz="1050" dirty="0" err="1"/>
              <a:t>right</a:t>
            </a:r>
            <a:r>
              <a:rPr lang="pt-BR" sz="1050" dirty="0"/>
              <a:t>, </a:t>
            </a:r>
            <a:r>
              <a:rPr lang="pt-BR" sz="1050" dirty="0" err="1"/>
              <a:t>bottom</a:t>
            </a:r>
            <a:r>
              <a:rPr lang="pt-BR" sz="1050" dirty="0"/>
              <a:t>, e </a:t>
            </a:r>
            <a:r>
              <a:rPr lang="pt-BR" sz="1050" dirty="0" err="1"/>
              <a:t>left</a:t>
            </a:r>
            <a:r>
              <a:rPr lang="pt-BR" sz="1050" dirty="0"/>
              <a:t>. </a:t>
            </a:r>
          </a:p>
        </p:txBody>
      </p:sp>
    </p:spTree>
    <p:extLst>
      <p:ext uri="{BB962C8B-B14F-4D97-AF65-F5344CB8AC3E}">
        <p14:creationId xmlns:p14="http://schemas.microsoft.com/office/powerpoint/2010/main" val="383627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36FCB-CC87-A380-D936-D44F7F30DB48}"/>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F27AF9B9-7F0D-43D8-846C-0CD57677D173}"/>
              </a:ext>
            </a:extLst>
          </p:cNvPr>
          <p:cNvSpPr>
            <a:spLocks noGrp="1"/>
          </p:cNvSpPr>
          <p:nvPr>
            <p:ph sz="quarter" idx="10"/>
          </p:nvPr>
        </p:nvSpPr>
        <p:spPr>
          <a:xfrm>
            <a:off x="539496" y="1435607"/>
            <a:ext cx="4416552" cy="5152005"/>
          </a:xfrm>
        </p:spPr>
        <p:txBody>
          <a:bodyPr/>
          <a:lstStyle/>
          <a:p>
            <a:r>
              <a:rPr lang="pt-BR" b="1" dirty="0" err="1"/>
              <a:t>width</a:t>
            </a:r>
            <a:endParaRPr lang="pt-BR" b="1" dirty="0"/>
          </a:p>
          <a:p>
            <a:r>
              <a:rPr lang="pt-BR" dirty="0"/>
              <a:t>A propriedade CSS </a:t>
            </a:r>
            <a:r>
              <a:rPr lang="pt-BR" dirty="0" err="1"/>
              <a:t>width</a:t>
            </a:r>
            <a:r>
              <a:rPr lang="pt-BR" dirty="0"/>
              <a:t> determina a largura da área de conteúdo de um elemento. A área de conteúdo fica dentro do preenchimento, da borda, e da margem de um elemento.</a:t>
            </a:r>
          </a:p>
          <a:p>
            <a:r>
              <a:rPr lang="pt-BR" dirty="0"/>
              <a:t>// </a:t>
            </a:r>
            <a:r>
              <a:rPr lang="pt-BR" b="1" dirty="0">
                <a:solidFill>
                  <a:schemeClr val="accent1"/>
                </a:solidFill>
              </a:rPr>
              <a:t>940px</a:t>
            </a:r>
            <a:r>
              <a:rPr lang="pt-BR" dirty="0"/>
              <a:t> largura padrão que se usa na web</a:t>
            </a:r>
            <a:br>
              <a:rPr lang="pt-BR" dirty="0"/>
            </a:br>
            <a:r>
              <a:rPr lang="pt-BR" dirty="0" err="1"/>
              <a:t>width</a:t>
            </a:r>
            <a:r>
              <a:rPr lang="pt-BR" dirty="0"/>
              <a:t>: </a:t>
            </a:r>
            <a:r>
              <a:rPr lang="pt-BR" b="1" dirty="0">
                <a:solidFill>
                  <a:schemeClr val="accent1"/>
                </a:solidFill>
              </a:rPr>
              <a:t>940px</a:t>
            </a:r>
            <a:r>
              <a:rPr lang="pt-BR" dirty="0"/>
              <a:t>; </a:t>
            </a:r>
          </a:p>
          <a:p>
            <a:r>
              <a:rPr lang="pt-BR" b="1" dirty="0" err="1"/>
              <a:t>margin</a:t>
            </a:r>
            <a:r>
              <a:rPr lang="pt-BR" b="1" dirty="0"/>
              <a:t>: </a:t>
            </a:r>
            <a:r>
              <a:rPr lang="pt-BR" dirty="0"/>
              <a:t>Eu</a:t>
            </a:r>
            <a:r>
              <a:rPr lang="pt-BR" b="0" i="0" dirty="0">
                <a:effectLst/>
              </a:rPr>
              <a:t> quero que na minha caixa, o espaçamento externo, ou seja, a margem, para cima e para baixo seja zero e para direita e para a esquerda, elas se calculem automaticamente e para isso, a gente declara que elas são auto, de automáticos.</a:t>
            </a:r>
            <a:br>
              <a:rPr lang="pt-BR" b="0" i="0" dirty="0">
                <a:effectLst/>
              </a:rPr>
            </a:br>
            <a:br>
              <a:rPr lang="pt-BR" b="0" i="0" dirty="0">
                <a:effectLst/>
              </a:rPr>
            </a:br>
            <a:r>
              <a:rPr lang="pt-BR" b="0" i="0" dirty="0" err="1">
                <a:effectLst/>
              </a:rPr>
              <a:t>margin</a:t>
            </a:r>
            <a:r>
              <a:rPr lang="pt-BR" b="0" i="0" dirty="0">
                <a:effectLst/>
              </a:rPr>
              <a:t>: </a:t>
            </a:r>
            <a:r>
              <a:rPr lang="pt-BR" b="1" i="0" dirty="0">
                <a:solidFill>
                  <a:schemeClr val="accent1"/>
                </a:solidFill>
                <a:effectLst/>
              </a:rPr>
              <a:t>0</a:t>
            </a:r>
            <a:r>
              <a:rPr lang="pt-BR" b="0" i="0" dirty="0">
                <a:effectLst/>
              </a:rPr>
              <a:t> </a:t>
            </a:r>
            <a:r>
              <a:rPr lang="pt-BR" b="1" i="0" dirty="0">
                <a:solidFill>
                  <a:srgbClr val="7030A0"/>
                </a:solidFill>
                <a:effectLst/>
              </a:rPr>
              <a:t>auto</a:t>
            </a:r>
            <a:r>
              <a:rPr lang="pt-BR" b="0" i="0" dirty="0">
                <a:effectLst/>
              </a:rPr>
              <a:t>; </a:t>
            </a:r>
          </a:p>
          <a:p>
            <a:r>
              <a:rPr lang="pt-BR" b="1" dirty="0"/>
              <a:t>Reset </a:t>
            </a:r>
            <a:r>
              <a:rPr lang="pt-BR" b="1" dirty="0" err="1"/>
              <a:t>css</a:t>
            </a:r>
            <a:r>
              <a:rPr lang="pt-BR" dirty="0"/>
              <a:t>: limpa todos os padrões do navegador</a:t>
            </a:r>
          </a:p>
        </p:txBody>
      </p:sp>
      <p:sp>
        <p:nvSpPr>
          <p:cNvPr id="4" name="Espaço Reservado para Conteúdo 2">
            <a:extLst>
              <a:ext uri="{FF2B5EF4-FFF2-40B4-BE49-F238E27FC236}">
                <a16:creationId xmlns:a16="http://schemas.microsoft.com/office/drawing/2014/main" id="{C2D449F0-DADD-6542-440B-0E7124E06BEA}"/>
              </a:ext>
            </a:extLst>
          </p:cNvPr>
          <p:cNvSpPr txBox="1">
            <a:spLocks/>
          </p:cNvSpPr>
          <p:nvPr/>
        </p:nvSpPr>
        <p:spPr>
          <a:xfrm>
            <a:off x="6149630" y="1435606"/>
            <a:ext cx="4416552" cy="515200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1" i="0" dirty="0">
                <a:effectLst/>
              </a:rPr>
              <a:t>Nesta aula, aprendemos:</a:t>
            </a:r>
          </a:p>
          <a:p>
            <a:pPr marL="171450" indent="-171450" algn="l">
              <a:buFont typeface="Wingdings" panose="05000000000000000000" pitchFamily="2" charset="2"/>
              <a:buChar char="q"/>
            </a:pPr>
            <a:r>
              <a:rPr lang="pt-BR" b="0" i="0" dirty="0">
                <a:effectLst/>
              </a:rPr>
              <a:t> Como remover os estilos que o navegador cria automaticamente</a:t>
            </a:r>
          </a:p>
          <a:p>
            <a:pPr marL="171450" indent="-171450" algn="l">
              <a:buFont typeface="Wingdings" panose="05000000000000000000" pitchFamily="2" charset="2"/>
              <a:buChar char="q"/>
            </a:pPr>
            <a:r>
              <a:rPr lang="pt-BR" b="0" i="0" dirty="0">
                <a:effectLst/>
              </a:rPr>
              <a:t> Como funciona os posicionamentos </a:t>
            </a:r>
            <a:r>
              <a:rPr lang="pt-BR" b="1" i="1" dirty="0" err="1">
                <a:effectLst/>
              </a:rPr>
              <a:t>static</a:t>
            </a:r>
            <a:r>
              <a:rPr lang="pt-BR" b="0" i="0" dirty="0">
                <a:effectLst/>
              </a:rPr>
              <a:t>, </a:t>
            </a:r>
            <a:r>
              <a:rPr lang="pt-BR" b="1" i="1" dirty="0" err="1">
                <a:effectLst/>
              </a:rPr>
              <a:t>relative</a:t>
            </a:r>
            <a:r>
              <a:rPr lang="pt-BR" b="0" i="0" dirty="0">
                <a:effectLst/>
              </a:rPr>
              <a:t> e </a:t>
            </a:r>
            <a:r>
              <a:rPr lang="pt-BR" b="1" i="1" dirty="0" err="1">
                <a:effectLst/>
              </a:rPr>
              <a:t>absolute</a:t>
            </a:r>
            <a:r>
              <a:rPr lang="pt-BR" b="0" i="0" dirty="0">
                <a:effectLst/>
              </a:rPr>
              <a:t> dos elementos</a:t>
            </a:r>
          </a:p>
          <a:p>
            <a:pPr marL="171450" indent="-171450" algn="l">
              <a:buFont typeface="Wingdings" panose="05000000000000000000" pitchFamily="2" charset="2"/>
              <a:buChar char="q"/>
            </a:pPr>
            <a:r>
              <a:rPr lang="pt-BR" b="0" i="0" dirty="0">
                <a:effectLst/>
              </a:rPr>
              <a:t> Como posicionar o cabeçalho da nossa página</a:t>
            </a:r>
          </a:p>
          <a:p>
            <a:endParaRPr lang="pt-BR" b="1" dirty="0"/>
          </a:p>
        </p:txBody>
      </p:sp>
    </p:spTree>
    <p:extLst>
      <p:ext uri="{BB962C8B-B14F-4D97-AF65-F5344CB8AC3E}">
        <p14:creationId xmlns:p14="http://schemas.microsoft.com/office/powerpoint/2010/main" val="244452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85F10-89D2-833D-43E4-BD74261E8081}"/>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EFA98159-4D16-D2E9-29AA-34D2519EF2C4}"/>
              </a:ext>
            </a:extLst>
          </p:cNvPr>
          <p:cNvSpPr>
            <a:spLocks noGrp="1"/>
          </p:cNvSpPr>
          <p:nvPr>
            <p:ph sz="quarter" idx="10"/>
          </p:nvPr>
        </p:nvSpPr>
        <p:spPr/>
        <p:txBody>
          <a:bodyPr/>
          <a:lstStyle/>
          <a:p>
            <a:r>
              <a:rPr lang="pt-BR" b="1" dirty="0"/>
              <a:t>&lt;</a:t>
            </a:r>
            <a:r>
              <a:rPr lang="pt-BR" b="1" dirty="0" err="1"/>
              <a:t>main</a:t>
            </a:r>
            <a:r>
              <a:rPr lang="pt-BR" b="1" dirty="0"/>
              <a:t>&gt; </a:t>
            </a:r>
          </a:p>
          <a:p>
            <a:r>
              <a:rPr lang="pt-BR" dirty="0"/>
              <a:t>O elemento &lt;</a:t>
            </a:r>
            <a:r>
              <a:rPr lang="pt-BR" dirty="0" err="1"/>
              <a:t>main</a:t>
            </a:r>
            <a:r>
              <a:rPr lang="pt-BR" dirty="0"/>
              <a:t>&gt; define o conteúdo principal dentro do &lt;body&gt; em seu documento ou aplicação. Entende-se como conteúdo principal aquele relacionado diretamente com o tópico central da página ou com a funcionalidade central da aplicação. O mesmo deverá ser único na página, ou seja, dentro do elemento &lt;</a:t>
            </a:r>
            <a:r>
              <a:rPr lang="pt-BR" dirty="0" err="1"/>
              <a:t>main</a:t>
            </a:r>
            <a:r>
              <a:rPr lang="pt-BR" dirty="0"/>
              <a:t>&gt; não deverão ser </a:t>
            </a:r>
            <a:r>
              <a:rPr lang="pt-BR" dirty="0" err="1"/>
              <a:t>incluidas</a:t>
            </a:r>
            <a:r>
              <a:rPr lang="pt-BR" dirty="0"/>
              <a:t> seções da página que sejam comuns a todo o site ou aplicação, tais como mecanismos de navegação, informações de copyright, logotipo e campos de busca (a não ser, é claro, caso a função principal do documento seja fazer algum tipo de busca).</a:t>
            </a:r>
          </a:p>
        </p:txBody>
      </p:sp>
      <p:sp>
        <p:nvSpPr>
          <p:cNvPr id="4" name="Espaço Reservado para Conteúdo 2">
            <a:extLst>
              <a:ext uri="{FF2B5EF4-FFF2-40B4-BE49-F238E27FC236}">
                <a16:creationId xmlns:a16="http://schemas.microsoft.com/office/drawing/2014/main" id="{D1D3C5EE-8551-5097-9319-A4BBC449DE69}"/>
              </a:ext>
            </a:extLst>
          </p:cNvPr>
          <p:cNvSpPr txBox="1">
            <a:spLocks/>
          </p:cNvSpPr>
          <p:nvPr/>
        </p:nvSpPr>
        <p:spPr>
          <a:xfrm>
            <a:off x="6266786"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Reforçando o </a:t>
            </a:r>
            <a:r>
              <a:rPr lang="pt-BR" b="1" dirty="0" err="1"/>
              <a:t>inline-block</a:t>
            </a:r>
            <a:r>
              <a:rPr lang="pt-BR" b="1" dirty="0"/>
              <a:t> </a:t>
            </a:r>
          </a:p>
          <a:p>
            <a:r>
              <a:rPr lang="pt-BR" dirty="0"/>
              <a:t>Quando temos uma lista, a lista é um elemento de bloco, ou seja, ocupa 100% da largura e cada um dos itens da lista também é um bloco, ocupa 100% da largura e o próximo item começa na linha debaixo. </a:t>
            </a:r>
          </a:p>
          <a:p>
            <a:r>
              <a:rPr lang="pt-BR" b="1" dirty="0" err="1"/>
              <a:t>inline</a:t>
            </a:r>
            <a:r>
              <a:rPr lang="pt-BR" b="1" dirty="0"/>
              <a:t>: </a:t>
            </a:r>
            <a:r>
              <a:rPr lang="pt-BR" dirty="0"/>
              <a:t>quando queremos que exiba somente o tamanho do </a:t>
            </a:r>
            <a:r>
              <a:rPr lang="pt-BR" dirty="0" err="1"/>
              <a:t>conteudo</a:t>
            </a:r>
            <a:r>
              <a:rPr lang="pt-BR" dirty="0"/>
              <a:t> dele </a:t>
            </a:r>
          </a:p>
          <a:p>
            <a:r>
              <a:rPr lang="pt-BR" b="1" dirty="0" err="1"/>
              <a:t>inline-block</a:t>
            </a:r>
            <a:r>
              <a:rPr lang="pt-BR" b="1" dirty="0"/>
              <a:t>: </a:t>
            </a:r>
            <a:r>
              <a:rPr lang="pt-BR" dirty="0"/>
              <a:t>por padrão vai exibir a largura do conteúdo dele, mas podemos alterar esse tamanho. </a:t>
            </a:r>
          </a:p>
        </p:txBody>
      </p:sp>
    </p:spTree>
    <p:extLst>
      <p:ext uri="{BB962C8B-B14F-4D97-AF65-F5344CB8AC3E}">
        <p14:creationId xmlns:p14="http://schemas.microsoft.com/office/powerpoint/2010/main" val="317343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76053-F019-755A-D6F7-CA5EA2FD8649}"/>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121AE7EA-2B0B-A446-5307-BD46A31F1BCD}"/>
              </a:ext>
            </a:extLst>
          </p:cNvPr>
          <p:cNvSpPr>
            <a:spLocks noGrp="1"/>
          </p:cNvSpPr>
          <p:nvPr>
            <p:ph sz="quarter" idx="10"/>
          </p:nvPr>
        </p:nvSpPr>
        <p:spPr>
          <a:xfrm>
            <a:off x="539496" y="1435608"/>
            <a:ext cx="4416552" cy="5112676"/>
          </a:xfrm>
        </p:spPr>
        <p:txBody>
          <a:bodyPr>
            <a:normAutofit lnSpcReduction="10000"/>
          </a:bodyPr>
          <a:lstStyle/>
          <a:p>
            <a:r>
              <a:rPr lang="pt-BR" b="1" dirty="0"/>
              <a:t>vertical-</a:t>
            </a:r>
            <a:r>
              <a:rPr lang="pt-BR" b="1" dirty="0" err="1"/>
              <a:t>align</a:t>
            </a:r>
            <a:endParaRPr lang="pt-BR" b="1" dirty="0"/>
          </a:p>
          <a:p>
            <a:r>
              <a:rPr lang="pt-BR" dirty="0"/>
              <a:t>A propriedade vertical-</a:t>
            </a:r>
            <a:r>
              <a:rPr lang="pt-BR" dirty="0" err="1"/>
              <a:t>align</a:t>
            </a:r>
            <a:r>
              <a:rPr lang="pt-BR" dirty="0"/>
              <a:t> do CSS define o alinhamento vertical de uma caixa </a:t>
            </a:r>
            <a:r>
              <a:rPr lang="pt-BR" dirty="0" err="1"/>
              <a:t>inline</a:t>
            </a:r>
            <a:r>
              <a:rPr lang="pt-BR" dirty="0"/>
              <a:t>, </a:t>
            </a:r>
            <a:r>
              <a:rPr lang="pt-BR" dirty="0" err="1"/>
              <a:t>inline-block</a:t>
            </a:r>
            <a:r>
              <a:rPr lang="pt-BR" dirty="0"/>
              <a:t> ou </a:t>
            </a:r>
            <a:r>
              <a:rPr lang="pt-BR" dirty="0" err="1"/>
              <a:t>table-cell</a:t>
            </a:r>
            <a:r>
              <a:rPr lang="pt-BR" dirty="0"/>
              <a:t>.</a:t>
            </a:r>
          </a:p>
          <a:p>
            <a:r>
              <a:rPr lang="pt-BR" dirty="0"/>
              <a:t>A propriedade vertical-</a:t>
            </a:r>
            <a:r>
              <a:rPr lang="pt-BR" dirty="0" err="1"/>
              <a:t>align</a:t>
            </a:r>
            <a:r>
              <a:rPr lang="pt-BR" dirty="0"/>
              <a:t> pode ser usada em dois contextos:</a:t>
            </a:r>
          </a:p>
          <a:p>
            <a:r>
              <a:rPr lang="pt-BR" dirty="0"/>
              <a:t>Para alinhar verticalmente a caixa de um elemento </a:t>
            </a:r>
            <a:r>
              <a:rPr lang="pt-BR" dirty="0" err="1"/>
              <a:t>inline</a:t>
            </a:r>
            <a:r>
              <a:rPr lang="pt-BR" dirty="0"/>
              <a:t> dentro da caixa de linha que a contém. Por exemplo, pode ser usado para posicionar verticalmente uma imagem em uma linha de texto.</a:t>
            </a:r>
          </a:p>
          <a:p>
            <a:r>
              <a:rPr lang="pt-BR" dirty="0"/>
              <a:t>Para alinhar verticalmente o conteúdo de uma célula em uma tabela.</a:t>
            </a:r>
          </a:p>
          <a:p>
            <a:r>
              <a:rPr lang="pt-BR" dirty="0"/>
              <a:t>Observe que vertical-</a:t>
            </a:r>
            <a:r>
              <a:rPr lang="pt-BR" dirty="0" err="1"/>
              <a:t>align</a:t>
            </a:r>
            <a:r>
              <a:rPr lang="pt-BR" dirty="0"/>
              <a:t> só se aplica a elementos </a:t>
            </a:r>
            <a:r>
              <a:rPr lang="pt-BR" dirty="0" err="1"/>
              <a:t>inline</a:t>
            </a:r>
            <a:r>
              <a:rPr lang="pt-BR" dirty="0"/>
              <a:t>, </a:t>
            </a:r>
            <a:r>
              <a:rPr lang="pt-BR" dirty="0" err="1"/>
              <a:t>inline-block</a:t>
            </a:r>
            <a:r>
              <a:rPr lang="pt-BR" dirty="0"/>
              <a:t> e </a:t>
            </a:r>
            <a:r>
              <a:rPr lang="pt-BR" dirty="0" err="1"/>
              <a:t>table-cell</a:t>
            </a:r>
            <a:r>
              <a:rPr lang="pt-BR" dirty="0"/>
              <a:t>: você não pode usá-lo para alinhar verticalmente elementos em nível de bloco.</a:t>
            </a:r>
          </a:p>
        </p:txBody>
      </p:sp>
      <p:sp>
        <p:nvSpPr>
          <p:cNvPr id="4" name="Espaço Reservado para Conteúdo 2">
            <a:extLst>
              <a:ext uri="{FF2B5EF4-FFF2-40B4-BE49-F238E27FC236}">
                <a16:creationId xmlns:a16="http://schemas.microsoft.com/office/drawing/2014/main" id="{767078DE-80B0-B0BB-EAAC-6E66CE01F607}"/>
              </a:ext>
            </a:extLst>
          </p:cNvPr>
          <p:cNvSpPr txBox="1">
            <a:spLocks/>
          </p:cNvSpPr>
          <p:nvPr/>
        </p:nvSpPr>
        <p:spPr>
          <a:xfrm>
            <a:off x="6315948" y="1435608"/>
            <a:ext cx="4416552" cy="511267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box-</a:t>
            </a:r>
            <a:r>
              <a:rPr lang="pt-BR" b="1" dirty="0" err="1"/>
              <a:t>sizing</a:t>
            </a:r>
            <a:endParaRPr lang="pt-BR" b="1" dirty="0"/>
          </a:p>
          <a:p>
            <a:r>
              <a:rPr lang="pt-BR" dirty="0"/>
              <a:t>A propriedade CSS box-</a:t>
            </a:r>
            <a:r>
              <a:rPr lang="pt-BR" dirty="0" err="1"/>
              <a:t>sizing</a:t>
            </a:r>
            <a:r>
              <a:rPr lang="pt-BR" dirty="0"/>
              <a:t> é utilizada para alterar a propriedade padrão da box model, usada para calcular larguras (</a:t>
            </a:r>
            <a:r>
              <a:rPr lang="pt-BR" dirty="0" err="1"/>
              <a:t>widths</a:t>
            </a:r>
            <a:r>
              <a:rPr lang="pt-BR" dirty="0"/>
              <a:t>) e alturas (</a:t>
            </a:r>
            <a:r>
              <a:rPr lang="pt-BR" dirty="0" err="1"/>
              <a:t>heights</a:t>
            </a:r>
            <a:r>
              <a:rPr lang="pt-BR" dirty="0"/>
              <a:t>) dos elementos. É possível usar essa propriedade para emular o comportamento dos navegadores (browsers) que não suportam corretamente a especificação da propriedade CSS box model.</a:t>
            </a:r>
          </a:p>
          <a:p>
            <a:r>
              <a:rPr lang="pt-BR" b="1" i="1" dirty="0" err="1"/>
              <a:t>border</a:t>
            </a:r>
            <a:r>
              <a:rPr lang="pt-BR" b="1" i="1" dirty="0"/>
              <a:t>-box</a:t>
            </a:r>
          </a:p>
          <a:p>
            <a:r>
              <a:rPr lang="pt-BR" dirty="0"/>
              <a:t>As propriedades de largura (</a:t>
            </a:r>
            <a:r>
              <a:rPr lang="pt-BR" dirty="0" err="1"/>
              <a:t>width</a:t>
            </a:r>
            <a:r>
              <a:rPr lang="pt-BR" dirty="0"/>
              <a:t>) e de altura (</a:t>
            </a:r>
            <a:r>
              <a:rPr lang="pt-BR" dirty="0" err="1"/>
              <a:t>height</a:t>
            </a:r>
            <a:r>
              <a:rPr lang="pt-BR" dirty="0"/>
              <a:t>) incluem o tamanho </a:t>
            </a:r>
            <a:r>
              <a:rPr lang="pt-BR" dirty="0" err="1"/>
              <a:t>padding</a:t>
            </a:r>
            <a:r>
              <a:rPr lang="pt-BR" dirty="0"/>
              <a:t> </a:t>
            </a:r>
            <a:r>
              <a:rPr lang="pt-BR" dirty="0" err="1"/>
              <a:t>size</a:t>
            </a:r>
            <a:r>
              <a:rPr lang="pt-BR" dirty="0"/>
              <a:t> e a propriedade </a:t>
            </a:r>
            <a:r>
              <a:rPr lang="pt-BR" dirty="0" err="1"/>
              <a:t>border</a:t>
            </a:r>
            <a:r>
              <a:rPr lang="pt-BR" dirty="0"/>
              <a:t>, mas não incluem a propriedade </a:t>
            </a:r>
            <a:r>
              <a:rPr lang="pt-BR" dirty="0" err="1"/>
              <a:t>margin</a:t>
            </a:r>
            <a:r>
              <a:rPr lang="pt-BR" dirty="0"/>
              <a:t>.</a:t>
            </a:r>
          </a:p>
        </p:txBody>
      </p:sp>
    </p:spTree>
    <p:extLst>
      <p:ext uri="{BB962C8B-B14F-4D97-AF65-F5344CB8AC3E}">
        <p14:creationId xmlns:p14="http://schemas.microsoft.com/office/powerpoint/2010/main" val="344052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6975-DCD2-629E-3683-C45A0652C77D}"/>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82DB0CEC-9D24-701D-DCCA-20D0E6131430}"/>
              </a:ext>
            </a:extLst>
          </p:cNvPr>
          <p:cNvSpPr>
            <a:spLocks noGrp="1"/>
          </p:cNvSpPr>
          <p:nvPr>
            <p:ph sz="quarter" idx="10"/>
          </p:nvPr>
        </p:nvSpPr>
        <p:spPr/>
        <p:txBody>
          <a:bodyPr/>
          <a:lstStyle/>
          <a:p>
            <a:r>
              <a:rPr lang="pt-BR" b="1" dirty="0"/>
              <a:t>Nesta aula, aprendemos:</a:t>
            </a:r>
          </a:p>
          <a:p>
            <a:pPr marL="171450" indent="-171450">
              <a:buFont typeface="Wingdings" panose="05000000000000000000" pitchFamily="2" charset="2"/>
              <a:buChar char="q"/>
            </a:pPr>
            <a:r>
              <a:rPr lang="pt-BR" dirty="0"/>
              <a:t>A </a:t>
            </a:r>
            <a:r>
              <a:rPr lang="pt-BR" dirty="0" err="1"/>
              <a:t>tag</a:t>
            </a:r>
            <a:r>
              <a:rPr lang="pt-BR" dirty="0"/>
              <a:t> </a:t>
            </a:r>
            <a:r>
              <a:rPr lang="pt-BR" dirty="0" err="1"/>
              <a:t>main</a:t>
            </a:r>
            <a:r>
              <a:rPr lang="pt-BR" dirty="0"/>
              <a:t>, para o conteúdo principal da nossa página</a:t>
            </a:r>
          </a:p>
          <a:p>
            <a:pPr marL="171450" indent="-171450">
              <a:buFont typeface="Wingdings" panose="05000000000000000000" pitchFamily="2" charset="2"/>
              <a:buChar char="q"/>
            </a:pPr>
            <a:r>
              <a:rPr lang="pt-BR" dirty="0"/>
              <a:t>A criar listas complexas, com títulos, imagens e parágrafos</a:t>
            </a:r>
          </a:p>
          <a:p>
            <a:pPr marL="171450" indent="-171450">
              <a:buFont typeface="Wingdings" panose="05000000000000000000" pitchFamily="2" charset="2"/>
              <a:buChar char="q"/>
            </a:pPr>
            <a:r>
              <a:rPr lang="pt-BR" dirty="0"/>
              <a:t>A utilizar o </a:t>
            </a:r>
            <a:r>
              <a:rPr lang="pt-BR" dirty="0" err="1"/>
              <a:t>inline-block</a:t>
            </a:r>
            <a:endParaRPr lang="pt-BR" dirty="0"/>
          </a:p>
          <a:p>
            <a:pPr marL="171450" indent="-171450">
              <a:buFont typeface="Wingdings" panose="05000000000000000000" pitchFamily="2" charset="2"/>
              <a:buChar char="q"/>
            </a:pPr>
            <a:r>
              <a:rPr lang="pt-BR" dirty="0"/>
              <a:t>A praticar e estilizar o conteúdo principal da nossa página</a:t>
            </a:r>
          </a:p>
        </p:txBody>
      </p:sp>
    </p:spTree>
    <p:extLst>
      <p:ext uri="{BB962C8B-B14F-4D97-AF65-F5344CB8AC3E}">
        <p14:creationId xmlns:p14="http://schemas.microsoft.com/office/powerpoint/2010/main" val="2469283028"/>
      </p:ext>
    </p:extLst>
  </p:cSld>
  <p:clrMapOvr>
    <a:masterClrMapping/>
  </p:clrMapOvr>
</p:sld>
</file>

<file path=ppt/theme/theme1.xml><?xml version="1.0" encoding="utf-8"?>
<a:theme xmlns:a="http://schemas.openxmlformats.org/drawingml/2006/main" name="DocBoas-vind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5_TF10001108_Win32" id="{28A79BE7-1959-4F88-894F-C0DF83BEA638}" vid="{43AF368F-97C8-445F-AF65-9C3884FDC69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{3632F81B-4712-4E3A-B89C-2C2A937D03C4}tf10001108_win32</Template>
  <TotalTime>150</TotalTime>
  <Words>1102</Words>
  <Application>Microsoft Office PowerPoint</Application>
  <PresentationFormat>Widescreen</PresentationFormat>
  <Paragraphs>59</Paragraphs>
  <Slides>7</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Arial</vt:lpstr>
      <vt:lpstr>Calibri</vt:lpstr>
      <vt:lpstr>Segoe UI</vt:lpstr>
      <vt:lpstr>Segoe UI Light</vt:lpstr>
      <vt:lpstr>Wingdings</vt:lpstr>
      <vt:lpstr>DocBoas-vindas</vt:lpstr>
      <vt:lpstr>Iniciante em Programação T5 - ONE</vt:lpstr>
      <vt:lpstr>Aprendizado</vt:lpstr>
      <vt:lpstr>Aprendizado</vt:lpstr>
      <vt:lpstr>Aprendizado</vt:lpstr>
      <vt:lpstr>Aprendizado</vt:lpstr>
      <vt:lpstr>Aprendizado</vt:lpstr>
      <vt:lpstr>Aprendizado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Iniciante em Programação T5 - ONE</dc:title>
  <dc:creator>RAIZA CIRNE BRAZ</dc:creator>
  <cp:keywords/>
  <cp:lastModifiedBy>RAIZA CIRNE BRAZ</cp:lastModifiedBy>
  <cp:revision>59</cp:revision>
  <dcterms:created xsi:type="dcterms:W3CDTF">2023-04-29T18:10:04Z</dcterms:created>
  <dcterms:modified xsi:type="dcterms:W3CDTF">2023-05-07T16:14:09Z</dcterms:modified>
  <cp:version/>
</cp:coreProperties>
</file>