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m-vindos" id="{E75E278A-FF0E-49A4-B170-79828D63BBAD}">
          <p14:sldIdLst>
            <p14:sldId id="256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301"/>
            <p14:sldId id="302"/>
            <p14:sldId id="303"/>
            <p14:sldId id="304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Design, Transformar, Anotação, Trabalhe em Conjunto, Diga-me" id="{B9B51309-D148-4332-87C2-07BE32FBCA3B}">
          <p14:sldIdLst/>
        </p14:section>
        <p14:section name="Saiba Mai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F8CFB6"/>
    <a:srgbClr val="D24726"/>
    <a:srgbClr val="404040"/>
    <a:srgbClr val="DD462F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2E8EFE0-5F29-4A8F-882F-2C5E3702D946}" type="datetime1">
              <a:rPr lang="pt-BR" smtClean="0"/>
              <a:t>17/04/2023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5AE-A572-46FB-8F05-B028884B90C4}" type="datetime1">
              <a:rPr lang="pt-BR" smtClean="0"/>
              <a:pPr/>
              <a:t>17/04/2023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27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9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928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371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053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cxnSp>
        <p:nvCxnSpPr>
          <p:cNvPr id="12" name="Conector Re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 dirty="0"/>
              <a:t>Quinto nível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DFFABA16-A60E-4C58-9DC9-284576B05B35}" type="datetime1">
              <a:rPr lang="pt-BR" noProof="0" smtClean="0"/>
              <a:t>17/04/2023</a:t>
            </a:fld>
            <a:endParaRPr lang="pt-BR" noProof="0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8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10" name="Retâ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Clique para editar o texto Mestre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Segundo nível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Terceiro nível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Quarto nível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pt-BR" sz="1800" noProof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495CCA5C-24EB-4738-B463-0ADFEF5D3564}" type="datetime1">
              <a:rPr lang="pt-BR" noProof="0" smtClean="0"/>
              <a:t>17/04/2023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" TargetMode="External"/><Relationship Id="rId2" Type="http://schemas.openxmlformats.org/officeDocument/2006/relationships/hyperlink" Target="https://es.freeimage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orguefile.com/photos" TargetMode="External"/><Relationship Id="rId4" Type="http://schemas.openxmlformats.org/officeDocument/2006/relationships/hyperlink" Target="https://www.freepik.e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rockcontent.com/br/talent-blog/como-pedir-uma-recomendacao-no-linkedi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vtGNxOdzBCJHdfRc-WVnE6NEDuTX9b3GeWsAolQwOJs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riscilastuani.com.br/como-definir-objetivos-no-linked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pt-BR" sz="4800" b="1" dirty="0">
                <a:solidFill>
                  <a:schemeClr val="bg1"/>
                </a:solidFill>
              </a:rPr>
              <a:t>Desenvolvimento Pessoal T5 - ONE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 fontScale="77500" lnSpcReduction="20000"/>
          </a:bodyPr>
          <a:lstStyle/>
          <a:p>
            <a:pPr marL="0" indent="0" rtl="0">
              <a:buNone/>
            </a:pPr>
            <a:r>
              <a:rPr lang="pt-BR" sz="36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LinkedIn: como fazer o seu perfil trabalhar para você</a:t>
            </a:r>
            <a:endParaRPr lang="pt-B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1C6EE-E1A6-EA61-3F67-2C1B7428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Foto de capa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77250-4DA6-833D-04B6-BF19128B71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9685160" cy="5200720"/>
          </a:xfrm>
        </p:spPr>
        <p:txBody>
          <a:bodyPr>
            <a:normAutofit/>
          </a:bodyPr>
          <a:lstStyle/>
          <a:p>
            <a:pPr algn="l"/>
            <a:r>
              <a:rPr lang="pt-BR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 você precisa de referências de bancos de imagem gratuitas e de alta resolução para deixar a sua capa com a sua cara, além de usar uma foto sua, você pode conferir as seguintes opções: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400" b="0" i="0" dirty="0" err="1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</a:t>
            </a:r>
            <a:r>
              <a:rPr lang="pt-BR" sz="1400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400" b="0" i="0" dirty="0" err="1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images</a:t>
            </a:r>
            <a:r>
              <a:rPr lang="pt-BR" sz="1400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pt-BR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[https://www.freeimages.com/es]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400" b="0" i="0" dirty="0" err="1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r>
              <a:rPr lang="pt-BR" sz="1400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pt-BR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[https://pixabay.com/</a:t>
            </a:r>
            <a:r>
              <a:rPr lang="pt-BR" sz="1400" b="0" i="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pt</a:t>
            </a:r>
            <a:r>
              <a:rPr lang="pt-BR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400" b="0" i="0" dirty="0" err="1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pt-BR" sz="1400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pt-BR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[https://www.freepik.es/]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400" b="0" i="0" dirty="0" err="1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Morguefile</a:t>
            </a:r>
            <a:r>
              <a:rPr lang="pt-BR" sz="1400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br>
              <a:rPr lang="pt-BR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[https://morguefile.com/]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99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A979-D047-8472-8DB5-568213CB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Conquistas e Recomendações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C247A-BDF4-C321-69FD-674C2EB38D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solidFill>
                  <a:schemeClr val="accent2"/>
                </a:solidFill>
              </a:rPr>
              <a:t>Conquistas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000" dirty="0"/>
              <a:t>Cursos: mais recentes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000" dirty="0"/>
              <a:t>Idioma: ser sincero na descrição e coerente com o nível que você se encontra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7682363-E5D0-86E2-F593-D4C5699EF538}"/>
              </a:ext>
            </a:extLst>
          </p:cNvPr>
          <p:cNvSpPr txBox="1">
            <a:spLocks/>
          </p:cNvSpPr>
          <p:nvPr/>
        </p:nvSpPr>
        <p:spPr>
          <a:xfrm>
            <a:off x="6430087" y="1435608"/>
            <a:ext cx="4416552" cy="5243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>
                <a:solidFill>
                  <a:schemeClr val="accent2"/>
                </a:solidFill>
              </a:rPr>
              <a:t>Recomendações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000" dirty="0"/>
              <a:t>É um plus;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000" dirty="0"/>
              <a:t>É uma aprovação;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2000" dirty="0"/>
              <a:t>Prova social; </a:t>
            </a:r>
            <a:r>
              <a:rPr lang="pt-BR" sz="1600" dirty="0"/>
              <a:t>(Recomendação versus comportamento do candidato) 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>
                <a:solidFill>
                  <a:srgbClr val="FF0000"/>
                </a:solidFill>
              </a:rPr>
              <a:t>Mas não substitui a referência formal de antigos empregadores. </a:t>
            </a:r>
          </a:p>
        </p:txBody>
      </p:sp>
    </p:spTree>
    <p:extLst>
      <p:ext uri="{BB962C8B-B14F-4D97-AF65-F5344CB8AC3E}">
        <p14:creationId xmlns:p14="http://schemas.microsoft.com/office/powerpoint/2010/main" val="109046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16D32-B442-D3F6-FB0F-AC6E3C00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Informações adicionais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7C097-3265-80F1-2A4D-311911B167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Atualizar: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Voluntariado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Formação Acadêmica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Competências </a:t>
            </a:r>
          </a:p>
        </p:txBody>
      </p:sp>
    </p:spTree>
    <p:extLst>
      <p:ext uri="{BB962C8B-B14F-4D97-AF65-F5344CB8AC3E}">
        <p14:creationId xmlns:p14="http://schemas.microsoft.com/office/powerpoint/2010/main" val="276884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708D8-6B69-4698-D400-B8E8F315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Faça sua recomendação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F32F9-DBB3-B613-8777-4339F168D1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697269" cy="5137470"/>
          </a:xfrm>
        </p:spPr>
        <p:txBody>
          <a:bodyPr>
            <a:normAutofit/>
          </a:bodyPr>
          <a:lstStyle/>
          <a:p>
            <a:r>
              <a:rPr lang="pt-BR" sz="1500" b="1" dirty="0"/>
              <a:t>Recomendações podem: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500" dirty="0"/>
              <a:t>Destacar seu perfil;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500" dirty="0"/>
              <a:t>Despertar curiosidade no recrutador;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500" dirty="0"/>
              <a:t>Reforçar a captura dos seus pontos fortes;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500" dirty="0"/>
              <a:t>Validar seus pontos fortes na entrevista. </a:t>
            </a:r>
          </a:p>
          <a:p>
            <a:r>
              <a:rPr lang="pt-BR" sz="1500" b="1" dirty="0"/>
              <a:t>Como conseguir recomendações?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500" dirty="0"/>
              <a:t>Escolha uma pessoa que você conhece bem (colegas da faculdade, estágio ou voluntariado).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1500" dirty="0"/>
              <a:t>Aguarde alguns dias e se a pessoa não recomendar de volta, envie uma mensagem.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462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97BA1-BBD5-A056-54F8-A0D54BB5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sobre recomendações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69746B-0438-2FD1-3EB4-1BBDD15F4C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5092678" cy="3977640"/>
          </a:xfrm>
        </p:spPr>
        <p:txBody>
          <a:bodyPr>
            <a:normAutofit/>
          </a:bodyPr>
          <a:lstStyle/>
          <a:p>
            <a:r>
              <a:rPr lang="pt-BR" sz="16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 recomendações do LinkedIn são uma ótima estratégia para conseguir maior visibilidade. Para conseguir essas indicações, contudo, é importante aprender como solicitá-las de maneira profissional.</a:t>
            </a:r>
          </a:p>
          <a:p>
            <a:pPr algn="l"/>
            <a:r>
              <a:rPr lang="pt-BR" sz="16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Confira: </a:t>
            </a:r>
            <a:r>
              <a:rPr lang="pt-BR" sz="1600" dirty="0"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https://rockcontent.com/br/talent-blog/como-pedir-uma-recomendacao-no-linkedin/</a:t>
            </a:r>
            <a:endParaRPr lang="pt-BR" sz="16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br>
              <a:rPr lang="pt-BR" dirty="0">
                <a:effectLst/>
              </a:rPr>
            </a:br>
            <a:endParaRPr lang="pt-BR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0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469279"/>
            <a:ext cx="10077423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300" b="1" dirty="0">
                <a:solidFill>
                  <a:schemeClr val="bg1"/>
                </a:solidFill>
                <a:latin typeface="+mj-lt"/>
              </a:rPr>
              <a:t>03. PERFIL COM ALGUMAS EXPERIÊNCIAS</a:t>
            </a:r>
          </a:p>
        </p:txBody>
      </p:sp>
    </p:spTree>
    <p:extLst>
      <p:ext uri="{BB962C8B-B14F-4D97-AF65-F5344CB8AC3E}">
        <p14:creationId xmlns:p14="http://schemas.microsoft.com/office/powerpoint/2010/main" val="343345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B2500-5A93-C023-96D3-C4BA22ED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pouco experiente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8ABD7A-A68C-8DDF-813A-10D11EBE0DD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416552" cy="5071209"/>
          </a:xfrm>
        </p:spPr>
        <p:txBody>
          <a:bodyPr>
            <a:normAutofit/>
          </a:bodyPr>
          <a:lstStyle/>
          <a:p>
            <a:r>
              <a:rPr lang="pt-BR" sz="2000" b="1" dirty="0"/>
              <a:t>Vamos começar pelas informações que já temos no CV!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2000" dirty="0"/>
              <a:t>Formação acadêmica;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2000" dirty="0"/>
              <a:t>Experiência profissional; </a:t>
            </a:r>
          </a:p>
          <a:p>
            <a:r>
              <a:rPr lang="pt-BR" sz="2000" b="1" dirty="0"/>
              <a:t>Profissão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sz="2000" dirty="0"/>
              <a:t>Estudante/Estagiário;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1623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DB35F6-9986-2B50-C396-7007DD46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Foto de perfil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CB4945-6AB1-FF89-B018-BEF6CB73A8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Como você quer ser visto pelo recrutador? </a:t>
            </a:r>
          </a:p>
          <a:p>
            <a:r>
              <a:rPr lang="pt-BR" sz="2000" dirty="0"/>
              <a:t>O ideal: Que mostre o busto, ombro, foco no rosto. </a:t>
            </a:r>
          </a:p>
        </p:txBody>
      </p:sp>
    </p:spTree>
    <p:extLst>
      <p:ext uri="{BB962C8B-B14F-4D97-AF65-F5344CB8AC3E}">
        <p14:creationId xmlns:p14="http://schemas.microsoft.com/office/powerpoint/2010/main" val="1843927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33651-991D-D5D9-D313-A698E7C9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742A1-32B1-E1D5-E547-2281198422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993141" cy="3977640"/>
          </a:xfrm>
        </p:spPr>
        <p:txBody>
          <a:bodyPr>
            <a:normAutofit/>
          </a:bodyPr>
          <a:lstStyle/>
          <a:p>
            <a:r>
              <a:rPr lang="pt-BR" sz="1400" b="1" dirty="0"/>
              <a:t>Exemplo: </a:t>
            </a:r>
          </a:p>
          <a:p>
            <a:r>
              <a:rPr lang="pt-BR" sz="1400" dirty="0"/>
              <a:t>Minha trajetória profissional começou como auxiliar administrativo. Atualmente, também estudo e entrego pequenos projetos na área de desenvolvimento web para negócios de pequeno e médio porte. </a:t>
            </a:r>
          </a:p>
          <a:p>
            <a:r>
              <a:rPr lang="pt-BR" sz="1400" dirty="0"/>
              <a:t>Sou uma pessoa curiosa e que gosta de resolver problemas. Aprender faz parte do meu dia a dia e os desafios me mantém sempre motivado a descobrir as melhores soluções.</a:t>
            </a:r>
          </a:p>
          <a:p>
            <a:r>
              <a:rPr lang="pt-BR" sz="1400" dirty="0"/>
              <a:t>Busco oportunidade para estagiar na área de Tecnologia da Informação, onde eu possa desenvolver meus conhecimentos técnicos e crescer junto com a empresa e meus colegas de trabalho. </a:t>
            </a:r>
          </a:p>
        </p:txBody>
      </p:sp>
    </p:spTree>
    <p:extLst>
      <p:ext uri="{BB962C8B-B14F-4D97-AF65-F5344CB8AC3E}">
        <p14:creationId xmlns:p14="http://schemas.microsoft.com/office/powerpoint/2010/main" val="2584368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E2E4C-3687-3F59-900C-878FC5DF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Cursos, Projetos e Competências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BEE786-5E13-65CD-EFE4-F0818C65E5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259271" cy="3977640"/>
          </a:xfrm>
        </p:spPr>
        <p:txBody>
          <a:bodyPr>
            <a:normAutofit/>
          </a:bodyPr>
          <a:lstStyle/>
          <a:p>
            <a:r>
              <a:rPr lang="pt-BR" sz="3600" dirty="0"/>
              <a:t>Cursos </a:t>
            </a:r>
          </a:p>
          <a:p>
            <a:r>
              <a:rPr lang="pt-BR" sz="3600" dirty="0"/>
              <a:t>Projetos</a:t>
            </a:r>
          </a:p>
          <a:p>
            <a:r>
              <a:rPr lang="pt-BR" sz="3600" dirty="0"/>
              <a:t>Competências</a:t>
            </a:r>
            <a:r>
              <a:rPr lang="pt-BR" sz="3200" dirty="0"/>
              <a:t>: </a:t>
            </a:r>
            <a:br>
              <a:rPr lang="pt-BR" sz="3200" dirty="0"/>
            </a:br>
            <a:r>
              <a:rPr lang="pt-BR" sz="2800" dirty="0"/>
              <a:t>hard skills e soft skills </a:t>
            </a:r>
          </a:p>
        </p:txBody>
      </p:sp>
    </p:spTree>
    <p:extLst>
      <p:ext uri="{BB962C8B-B14F-4D97-AF65-F5344CB8AC3E}">
        <p14:creationId xmlns:p14="http://schemas.microsoft.com/office/powerpoint/2010/main" val="255590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469279"/>
            <a:ext cx="10077423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300" b="1" dirty="0">
                <a:solidFill>
                  <a:schemeClr val="bg1"/>
                </a:solidFill>
                <a:latin typeface="+mj-lt"/>
              </a:rPr>
              <a:t>01. POR DENTRO DO LINKEDIN</a:t>
            </a:r>
          </a:p>
        </p:txBody>
      </p:sp>
    </p:spTree>
    <p:extLst>
      <p:ext uri="{BB962C8B-B14F-4D97-AF65-F5344CB8AC3E}">
        <p14:creationId xmlns:p14="http://schemas.microsoft.com/office/powerpoint/2010/main" val="314306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469279"/>
            <a:ext cx="10077423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300" b="1" dirty="0">
                <a:solidFill>
                  <a:schemeClr val="bg1"/>
                </a:solidFill>
                <a:latin typeface="+mj-lt"/>
              </a:rPr>
              <a:t>04. PERFIL MAIS EXPERIENTE</a:t>
            </a:r>
          </a:p>
        </p:txBody>
      </p:sp>
    </p:spTree>
    <p:extLst>
      <p:ext uri="{BB962C8B-B14F-4D97-AF65-F5344CB8AC3E}">
        <p14:creationId xmlns:p14="http://schemas.microsoft.com/office/powerpoint/2010/main" val="3685169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E2B66-431C-75A6-D908-64477F60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com mais experiência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45F23-C724-3C31-DC17-8A44E7A563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b="1" dirty="0"/>
              <a:t>Vamos começar pelas informações que já temos no CV!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/>
              <a:t>Formação Acadêmica;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/>
              <a:t>Experiência profissional;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/>
              <a:t>Cursos;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/>
              <a:t>Projetos;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/>
              <a:t>Idiomas;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accent2"/>
                </a:solidFill>
              </a:rPr>
              <a:t>Certificações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08459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FB3CA-487E-5C49-910F-63902999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Resumo, URL e certificações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E3EFBE-F69C-42F0-081D-4AA4D715CE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8511198" cy="4871886"/>
          </a:xfrm>
        </p:spPr>
        <p:txBody>
          <a:bodyPr>
            <a:normAutofit/>
          </a:bodyPr>
          <a:lstStyle/>
          <a:p>
            <a:r>
              <a:rPr lang="pt-BR" sz="1400" b="1" dirty="0"/>
              <a:t>Profissão:</a:t>
            </a:r>
            <a:br>
              <a:rPr lang="pt-BR" sz="1400" dirty="0"/>
            </a:br>
            <a:r>
              <a:rPr lang="pt-BR" sz="1400" dirty="0"/>
              <a:t>Gerente de Projetos de TI </a:t>
            </a:r>
          </a:p>
          <a:p>
            <a:r>
              <a:rPr lang="pt-BR" sz="1400" b="1" dirty="0"/>
              <a:t>Resumo:</a:t>
            </a:r>
            <a:br>
              <a:rPr lang="pt-BR" sz="1400" dirty="0"/>
            </a:br>
            <a:r>
              <a:rPr lang="pt-BR" sz="1400" dirty="0"/>
              <a:t>Com mais  de 15 anos de experiência e um MBA em Arquitetura de Soluções pela FIAP, possui vivência em desenvolvimento web utilizando a plataforma Java e conhecimentos sólidos em Engenharia de Software. </a:t>
            </a:r>
          </a:p>
          <a:p>
            <a:r>
              <a:rPr lang="pt-BR" sz="1400" dirty="0"/>
              <a:t>Com foco na construção de software com qualidade e boas práticas, que geram produtos testáveis e de fácil manutenção agregando valor aos clientes, à equipe e à inovação. </a:t>
            </a:r>
          </a:p>
          <a:p>
            <a:r>
              <a:rPr lang="pt-BR" sz="1400" dirty="0"/>
              <a:t>Possuo vasta experiência em: [ inserir experiências aqui ]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4182008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469279"/>
            <a:ext cx="10077423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300" b="1" dirty="0">
                <a:solidFill>
                  <a:schemeClr val="bg1"/>
                </a:solidFill>
                <a:latin typeface="+mj-lt"/>
              </a:rPr>
              <a:t>05. Pulse e SSI</a:t>
            </a:r>
          </a:p>
        </p:txBody>
      </p:sp>
    </p:spTree>
    <p:extLst>
      <p:ext uri="{BB962C8B-B14F-4D97-AF65-F5344CB8AC3E}">
        <p14:creationId xmlns:p14="http://schemas.microsoft.com/office/powerpoint/2010/main" val="2028570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3A129-27DC-AA1F-774D-E8262357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E936C7-B2C5-BCD2-5E8B-C3D1472941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750962" cy="4862555"/>
          </a:xfrm>
        </p:spPr>
        <p:txBody>
          <a:bodyPr>
            <a:normAutofit/>
          </a:bodyPr>
          <a:lstStyle/>
          <a:p>
            <a:r>
              <a:rPr lang="pt-BR" b="1" dirty="0"/>
              <a:t>LinkedIn: No plano gratuito, é possível adicionar até 3.000 pessoas;</a:t>
            </a:r>
          </a:p>
          <a:p>
            <a:r>
              <a:rPr lang="pt-BR" b="1" dirty="0"/>
              <a:t>Critérios para aceitar novas solicitações; </a:t>
            </a:r>
          </a:p>
          <a:p>
            <a:r>
              <a:rPr lang="pt-BR" b="1" dirty="0"/>
              <a:t>Grupos de interesses; </a:t>
            </a:r>
          </a:p>
          <a:p>
            <a:r>
              <a:rPr lang="pt-BR" dirty="0"/>
              <a:t>- Pessoas que trabalham na mesma empresa que você;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Membros dos grupos que você participa;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(</a:t>
            </a:r>
            <a:r>
              <a:rPr lang="pt-BR" dirty="0" err="1"/>
              <a:t>Ex</a:t>
            </a:r>
            <a:r>
              <a:rPr lang="pt-BR" dirty="0"/>
              <a:t>) colegas de faculdade.</a:t>
            </a:r>
          </a:p>
          <a:p>
            <a:r>
              <a:rPr lang="pt-BR" b="1" dirty="0"/>
              <a:t>Foco na qualidade </a:t>
            </a:r>
            <a:r>
              <a:rPr lang="pt-BR" dirty="0"/>
              <a:t>e não na quantidade: </a:t>
            </a:r>
            <a:r>
              <a:rPr lang="pt-BR" b="1" dirty="0">
                <a:highlight>
                  <a:srgbClr val="F8CFB6"/>
                </a:highlight>
              </a:rPr>
              <a:t>O ideal é unir os dois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ED05201-373D-2D01-9A30-254AC90544EC}"/>
              </a:ext>
            </a:extLst>
          </p:cNvPr>
          <p:cNvSpPr txBox="1">
            <a:spLocks/>
          </p:cNvSpPr>
          <p:nvPr/>
        </p:nvSpPr>
        <p:spPr>
          <a:xfrm>
            <a:off x="6327586" y="1435607"/>
            <a:ext cx="5404105" cy="4862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Boas práticas: </a:t>
            </a:r>
            <a:r>
              <a:rPr lang="pt-BR" dirty="0"/>
              <a:t>Ao enviar solicitação de contato: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Escreva uma mensagem para se apresentar de forma objetiva. </a:t>
            </a:r>
            <a:br>
              <a:rPr lang="pt-BR" dirty="0"/>
            </a:br>
            <a:r>
              <a:rPr lang="pt-BR" dirty="0"/>
              <a:t>- NÃO tente vender nada no primeiro contato.  </a:t>
            </a:r>
          </a:p>
          <a:p>
            <a:r>
              <a:rPr lang="pt-BR" i="1" dirty="0"/>
              <a:t>Exemplo de mensagem: </a:t>
            </a:r>
          </a:p>
          <a:p>
            <a:r>
              <a:rPr lang="pt-BR" sz="1000" i="1" dirty="0"/>
              <a:t>“Oi, Beltrão. Tudo bem?</a:t>
            </a:r>
            <a:br>
              <a:rPr lang="pt-BR" sz="1000" i="1" dirty="0"/>
            </a:br>
            <a:r>
              <a:rPr lang="pt-BR" sz="1000" i="1" dirty="0"/>
              <a:t>Vi que você trabalha com recrutamento e seleção e por isso gostaria de acompanhar mais de perto o seu trabalho.</a:t>
            </a:r>
            <a:br>
              <a:rPr lang="pt-BR" sz="1000" i="1" dirty="0"/>
            </a:br>
            <a:br>
              <a:rPr lang="pt-BR" sz="1000" i="1" dirty="0"/>
            </a:br>
            <a:r>
              <a:rPr lang="pt-BR" sz="1000" i="1" dirty="0"/>
              <a:t>Um abraço.”</a:t>
            </a:r>
          </a:p>
          <a:p>
            <a:r>
              <a:rPr lang="pt-BR" sz="1100" dirty="0"/>
              <a:t>Se a pessoa que te adicionou não mandou mensagem:</a:t>
            </a:r>
          </a:p>
          <a:p>
            <a:r>
              <a:rPr lang="pt-BR" sz="1100" dirty="0"/>
              <a:t>- Seja você a pessoa que vai se apresentar e agradeça o convite. </a:t>
            </a:r>
          </a:p>
          <a:p>
            <a:endParaRPr lang="pt-BR" b="1" dirty="0">
              <a:highlight>
                <a:srgbClr val="F8CFB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38899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376D6-6A95-8C61-5CD2-33863B82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148B5-48BD-240D-2964-8EBEE2E670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24131" y="1676901"/>
            <a:ext cx="3573625" cy="5759604"/>
          </a:xfrm>
        </p:spPr>
        <p:txBody>
          <a:bodyPr>
            <a:normAutofit/>
          </a:bodyPr>
          <a:lstStyle/>
          <a:p>
            <a:r>
              <a:rPr lang="pt-BR" sz="1300" b="1" dirty="0"/>
              <a:t>Etiqueta: </a:t>
            </a:r>
            <a:br>
              <a:rPr lang="pt-BR" b="1" dirty="0"/>
            </a:br>
            <a:br>
              <a:rPr lang="pt-BR" b="1" dirty="0"/>
            </a:br>
            <a:r>
              <a:rPr lang="pt-BR" dirty="0">
                <a:solidFill>
                  <a:srgbClr val="3D464D"/>
                </a:solidFill>
              </a:rPr>
              <a:t>- Ouça primeiro, e depois fale; </a:t>
            </a:r>
            <a:br>
              <a:rPr lang="pt-BR" dirty="0">
                <a:solidFill>
                  <a:srgbClr val="3D464D"/>
                </a:solidFill>
              </a:rPr>
            </a:br>
            <a:r>
              <a:rPr lang="pt-BR" dirty="0">
                <a:solidFill>
                  <a:srgbClr val="3D464D"/>
                </a:solidFill>
              </a:rPr>
              <a:t>- Nunca venda em um grupo; </a:t>
            </a:r>
            <a:br>
              <a:rPr lang="pt-BR" dirty="0">
                <a:solidFill>
                  <a:srgbClr val="3D464D"/>
                </a:solidFill>
              </a:rPr>
            </a:br>
            <a:r>
              <a:rPr lang="pt-BR" dirty="0">
                <a:solidFill>
                  <a:srgbClr val="3D464D"/>
                </a:solidFill>
              </a:rPr>
              <a:t>- Tenha cuidado com postagens multiplataforma (faça abordagens diferentes).</a:t>
            </a:r>
          </a:p>
          <a:p>
            <a:r>
              <a:rPr lang="pt-BR" sz="1300" dirty="0">
                <a:solidFill>
                  <a:srgbClr val="FF0000"/>
                </a:solidFill>
              </a:rPr>
              <a:t>Como ter destaque sem ser chato? [evitar]</a:t>
            </a:r>
            <a:br>
              <a:rPr lang="pt-BR" dirty="0">
                <a:solidFill>
                  <a:srgbClr val="3D464D"/>
                </a:solidFill>
              </a:rPr>
            </a:br>
            <a:br>
              <a:rPr lang="pt-BR" dirty="0">
                <a:solidFill>
                  <a:srgbClr val="3D464D"/>
                </a:solidFill>
              </a:rPr>
            </a:br>
            <a:r>
              <a:rPr lang="pt-BR" dirty="0">
                <a:solidFill>
                  <a:srgbClr val="3D464D"/>
                </a:solidFill>
              </a:rPr>
              <a:t>- Postar várias vezes a mesma coisa; </a:t>
            </a:r>
            <a:br>
              <a:rPr lang="pt-BR" dirty="0">
                <a:solidFill>
                  <a:srgbClr val="3D464D"/>
                </a:solidFill>
              </a:rPr>
            </a:br>
            <a:r>
              <a:rPr lang="pt-BR" dirty="0">
                <a:solidFill>
                  <a:srgbClr val="3D464D"/>
                </a:solidFill>
              </a:rPr>
              <a:t>- Divulgar insistentemente seu produto ou serviço;</a:t>
            </a:r>
            <a:br>
              <a:rPr lang="pt-BR" dirty="0">
                <a:solidFill>
                  <a:srgbClr val="3D464D"/>
                </a:solidFill>
              </a:rPr>
            </a:br>
            <a:r>
              <a:rPr lang="pt-BR" dirty="0">
                <a:solidFill>
                  <a:srgbClr val="3D464D"/>
                </a:solidFill>
              </a:rPr>
              <a:t>- Só falar de você; </a:t>
            </a:r>
            <a:br>
              <a:rPr lang="pt-BR" dirty="0">
                <a:solidFill>
                  <a:srgbClr val="3D464D"/>
                </a:solidFill>
              </a:rPr>
            </a:br>
            <a:r>
              <a:rPr lang="pt-BR" dirty="0">
                <a:solidFill>
                  <a:srgbClr val="3D464D"/>
                </a:solidFill>
              </a:rPr>
              <a:t>- Não contribuir com as discussões.</a:t>
            </a:r>
          </a:p>
          <a:p>
            <a:br>
              <a:rPr lang="pt-BR" sz="1600" b="0" i="0" dirty="0">
                <a:solidFill>
                  <a:srgbClr val="3D464D"/>
                </a:solidFill>
                <a:effectLst/>
              </a:rPr>
            </a:br>
            <a:endParaRPr lang="pt-BR" sz="1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7EC5C62-B2B3-8673-C49B-135C42EFFE39}"/>
              </a:ext>
            </a:extLst>
          </p:cNvPr>
          <p:cNvSpPr txBox="1">
            <a:spLocks/>
          </p:cNvSpPr>
          <p:nvPr/>
        </p:nvSpPr>
        <p:spPr>
          <a:xfrm>
            <a:off x="342122" y="1681317"/>
            <a:ext cx="3296817" cy="5605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300" b="1" dirty="0"/>
              <a:t>Prós X </a:t>
            </a:r>
            <a:r>
              <a:rPr lang="pt-BR" sz="1300" b="1" dirty="0">
                <a:solidFill>
                  <a:srgbClr val="FF0000"/>
                </a:solidFill>
              </a:rPr>
              <a:t>Contras </a:t>
            </a:r>
          </a:p>
          <a:p>
            <a:r>
              <a:rPr lang="pt-BR" sz="1300" b="1" dirty="0">
                <a:solidFill>
                  <a:srgbClr val="3D464D"/>
                </a:solidFill>
              </a:rPr>
              <a:t>Prós: </a:t>
            </a:r>
            <a:br>
              <a:rPr lang="pt-BR" dirty="0">
                <a:solidFill>
                  <a:srgbClr val="3D464D"/>
                </a:solidFill>
              </a:rPr>
            </a:br>
            <a:r>
              <a:rPr lang="pt-BR" dirty="0">
                <a:solidFill>
                  <a:srgbClr val="3D464D"/>
                </a:solidFill>
              </a:rPr>
              <a:t>Melhorar o networking, ver o que está rolando no mercado, quais são as principais dúvidas que as pessoas têm e a partir disso interagir e trocar ideias.</a:t>
            </a:r>
          </a:p>
          <a:p>
            <a:r>
              <a:rPr lang="pt-BR" sz="1300" b="1" dirty="0">
                <a:solidFill>
                  <a:srgbClr val="FF0000"/>
                </a:solidFill>
              </a:rPr>
              <a:t>Contras: </a:t>
            </a:r>
          </a:p>
          <a:p>
            <a:r>
              <a:rPr lang="pt-BR" dirty="0">
                <a:solidFill>
                  <a:srgbClr val="3D464D"/>
                </a:solidFill>
              </a:rPr>
              <a:t>Tem tido muito spam 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061213EF-9A5E-0EAA-54A2-DBD976666D05}"/>
              </a:ext>
            </a:extLst>
          </p:cNvPr>
          <p:cNvSpPr txBox="1">
            <a:spLocks/>
          </p:cNvSpPr>
          <p:nvPr/>
        </p:nvSpPr>
        <p:spPr>
          <a:xfrm>
            <a:off x="8033537" y="1676900"/>
            <a:ext cx="3741702" cy="561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300" dirty="0">
                <a:solidFill>
                  <a:schemeClr val="accent5"/>
                </a:solidFill>
              </a:rPr>
              <a:t>O que fazer para ter mais destaque? </a:t>
            </a:r>
          </a:p>
          <a:p>
            <a:r>
              <a:rPr lang="pt-BR" dirty="0"/>
              <a:t>- Compartilhar seu conhecimento de forma generosa;</a:t>
            </a:r>
            <a:br>
              <a:rPr lang="pt-BR" dirty="0"/>
            </a:br>
            <a:r>
              <a:rPr lang="pt-BR" dirty="0"/>
              <a:t>- Ajudar os colegas do grupo respondendo a dúvidas;</a:t>
            </a:r>
            <a:br>
              <a:rPr lang="pt-BR" dirty="0"/>
            </a:br>
            <a:r>
              <a:rPr lang="pt-BR" dirty="0"/>
              <a:t>- Publicar links úteis e conteúdo relevante; </a:t>
            </a:r>
            <a:br>
              <a:rPr lang="pt-BR" dirty="0"/>
            </a:br>
            <a:r>
              <a:rPr lang="pt-BR" dirty="0"/>
              <a:t>- Divulgar oportunidades realmente valiosas. </a:t>
            </a:r>
          </a:p>
          <a:p>
            <a:r>
              <a:rPr lang="pt-BR" sz="1300" b="1" dirty="0"/>
              <a:t>De quantos grupos participar?</a:t>
            </a:r>
          </a:p>
          <a:p>
            <a:r>
              <a:rPr lang="pt-BR" dirty="0"/>
              <a:t>- Limite máximo de participação em 100 grupos; </a:t>
            </a:r>
            <a:br>
              <a:rPr lang="pt-BR" dirty="0"/>
            </a:br>
            <a:r>
              <a:rPr lang="pt-BR" b="1" dirty="0"/>
              <a:t>- Identifique os grupos que tem mais a ver com a sua estratégia;</a:t>
            </a:r>
            <a:br>
              <a:rPr lang="pt-BR" dirty="0"/>
            </a:br>
            <a:r>
              <a:rPr lang="pt-BR" dirty="0"/>
              <a:t>- Participar de 2 a 5 grupos é muito razoável.  </a:t>
            </a:r>
            <a:br>
              <a:rPr lang="pt-BR" dirty="0"/>
            </a:br>
            <a:endParaRPr lang="pt-BR" dirty="0"/>
          </a:p>
          <a:p>
            <a:br>
              <a:rPr lang="pt-BR" sz="1600" dirty="0">
                <a:solidFill>
                  <a:srgbClr val="3D464D"/>
                </a:solidFill>
              </a:rPr>
            </a:b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05600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1660D-0309-3224-B3B6-DC84082C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Pulse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350C53-C51B-B52A-009B-306EFD7CF2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7"/>
            <a:ext cx="4125810" cy="4619959"/>
          </a:xfrm>
        </p:spPr>
        <p:txBody>
          <a:bodyPr/>
          <a:lstStyle/>
          <a:p>
            <a:r>
              <a:rPr lang="pt-BR" sz="1700" b="1" dirty="0"/>
              <a:t>Pulse: </a:t>
            </a:r>
          </a:p>
          <a:p>
            <a:r>
              <a:rPr lang="pt-BR" sz="1600" b="0" i="0" dirty="0">
                <a:effectLst/>
              </a:rPr>
              <a:t>Plataforma onde as pessoas podem compartilhar artigos, ideias e isso tem feito parte do planejamento estratégico de muitos profissionais que querem se posicionar no LinkedIn para ganhar visibilidade, ser uma referência na área onde elas atuam.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1901A95-0653-7D49-3578-8FE28CFC1170}"/>
              </a:ext>
            </a:extLst>
          </p:cNvPr>
          <p:cNvSpPr txBox="1">
            <a:spLocks/>
          </p:cNvSpPr>
          <p:nvPr/>
        </p:nvSpPr>
        <p:spPr>
          <a:xfrm>
            <a:off x="6096000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700" b="1" dirty="0"/>
              <a:t>Vantagens de usar o Pulse:</a:t>
            </a:r>
          </a:p>
          <a:p>
            <a:r>
              <a:rPr lang="pt-BR" sz="1600" dirty="0"/>
              <a:t>- Notificação aos contatos; </a:t>
            </a:r>
            <a:br>
              <a:rPr lang="pt-BR" sz="1600" dirty="0"/>
            </a:br>
            <a:r>
              <a:rPr lang="pt-BR" sz="1600" dirty="0"/>
              <a:t>- Pode ajudar a se posicionar no Google; </a:t>
            </a:r>
            <a:br>
              <a:rPr lang="pt-BR" sz="1600" dirty="0"/>
            </a:br>
            <a:r>
              <a:rPr lang="pt-BR" sz="1600" dirty="0"/>
              <a:t>- Gera visibilidade; </a:t>
            </a:r>
            <a:br>
              <a:rPr lang="pt-BR" sz="1600" dirty="0"/>
            </a:br>
            <a:r>
              <a:rPr lang="pt-BR" sz="1600" dirty="0"/>
              <a:t>- Aumento de influência; </a:t>
            </a:r>
            <a:br>
              <a:rPr lang="pt-BR" sz="1600" dirty="0"/>
            </a:br>
            <a:r>
              <a:rPr lang="pt-BR" sz="1600" dirty="0"/>
              <a:t>- Posicionar-se como expert; </a:t>
            </a:r>
          </a:p>
          <a:p>
            <a:r>
              <a:rPr lang="pt-BR" sz="1700" b="1" dirty="0"/>
              <a:t>Se já tenho blog: </a:t>
            </a:r>
            <a:r>
              <a:rPr lang="pt-BR" sz="1600" dirty="0"/>
              <a:t>Primeiro poste em seu blog e após uma semana resposte o conteúdo no seu Pulse.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307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EDE2A-A8D0-55B4-1240-D5C5709C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Pulse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957DE-E1E4-DC96-36D0-58E54E1C48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8840" y="1364066"/>
            <a:ext cx="5561038" cy="5316651"/>
          </a:xfrm>
        </p:spPr>
        <p:txBody>
          <a:bodyPr>
            <a:normAutofit/>
          </a:bodyPr>
          <a:lstStyle/>
          <a:p>
            <a:r>
              <a:rPr lang="pt-BR" sz="1400" b="1" dirty="0">
                <a:solidFill>
                  <a:schemeClr val="accent2"/>
                </a:solidFill>
              </a:rPr>
              <a:t>Como escrever bons conteúdos para o LinkedIn Pulse? </a:t>
            </a:r>
            <a:br>
              <a:rPr lang="pt-BR" sz="1400" b="1" dirty="0"/>
            </a:br>
            <a:br>
              <a:rPr lang="pt-BR" sz="1400" b="1" dirty="0"/>
            </a:br>
            <a:r>
              <a:rPr lang="pt-BR" sz="1400" b="1" u="sng" dirty="0"/>
              <a:t>Sugestões:</a:t>
            </a:r>
            <a:br>
              <a:rPr lang="pt-BR" dirty="0"/>
            </a:br>
            <a:r>
              <a:rPr lang="pt-BR" dirty="0"/>
              <a:t>- Ajude as pessoas/ofereça soluções;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Não queira vender algo de cara;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Coloque coisas que você aprendeu;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Livros que você leu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Filmes que você assistiu e que te despertou tal reflexão. </a:t>
            </a:r>
          </a:p>
          <a:p>
            <a:br>
              <a:rPr lang="pt-BR" dirty="0"/>
            </a:br>
            <a:r>
              <a:rPr lang="pt-BR" b="1" i="1" dirty="0"/>
              <a:t>Exemplo de pulse</a:t>
            </a:r>
            <a:r>
              <a:rPr lang="pt-BR" dirty="0"/>
              <a:t>: https://www.linkedin.com/pulse/7-h%C3%A1bitos-de-pessoas-com-alta-intelig%C3%AAncia-emocional-priscila-stuani/?trk=mp-reader-card</a:t>
            </a:r>
            <a:br>
              <a:rPr lang="pt-BR" dirty="0"/>
            </a:br>
            <a:r>
              <a:rPr lang="pt-BR" dirty="0"/>
              <a:t>      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3431CA-07CE-F577-3138-17C375A6E2A8}"/>
              </a:ext>
            </a:extLst>
          </p:cNvPr>
          <p:cNvSpPr txBox="1">
            <a:spLocks/>
          </p:cNvSpPr>
          <p:nvPr/>
        </p:nvSpPr>
        <p:spPr>
          <a:xfrm>
            <a:off x="521207" y="1364067"/>
            <a:ext cx="5381955" cy="497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Como usar o Pulse para minha estratégia pessoal? </a:t>
            </a:r>
          </a:p>
          <a:p>
            <a:r>
              <a:rPr lang="pt-BR" sz="1400" b="1" u="sng" dirty="0"/>
              <a:t>Planejamento</a:t>
            </a:r>
            <a:br>
              <a:rPr lang="pt-BR" sz="1400" b="1" dirty="0"/>
            </a:br>
            <a:r>
              <a:rPr lang="pt-BR" sz="1400" b="1" u="sng" dirty="0"/>
              <a:t>Defina suas estratégias</a:t>
            </a:r>
            <a:r>
              <a:rPr lang="pt-BR" b="1" u="sng" dirty="0"/>
              <a:t>: </a:t>
            </a:r>
            <a:br>
              <a:rPr lang="pt-BR" dirty="0"/>
            </a:br>
            <a:r>
              <a:rPr lang="pt-BR" dirty="0"/>
              <a:t>   -- Conquistar sua autoridade na área; </a:t>
            </a:r>
            <a:br>
              <a:rPr lang="pt-BR" dirty="0"/>
            </a:br>
            <a:r>
              <a:rPr lang="pt-BR" dirty="0"/>
              <a:t>   -- Fortalecer sua autoridade na área; </a:t>
            </a:r>
            <a:br>
              <a:rPr lang="pt-BR" dirty="0"/>
            </a:br>
            <a:r>
              <a:rPr lang="pt-BR" dirty="0"/>
              <a:t>   -- Compartilhar aprendizados. </a:t>
            </a:r>
          </a:p>
          <a:p>
            <a:r>
              <a:rPr lang="pt-BR" sz="1400" b="1" u="sng" dirty="0" err="1"/>
              <a:t>Peridiocidade</a:t>
            </a:r>
            <a:br>
              <a:rPr lang="pt-BR" sz="1400" b="1" u="sng" dirty="0"/>
            </a:br>
            <a:r>
              <a:rPr lang="pt-BR" sz="1300" b="1" dirty="0"/>
              <a:t>Calendário editorial</a:t>
            </a:r>
            <a:br>
              <a:rPr lang="pt-BR" dirty="0"/>
            </a:br>
            <a:r>
              <a:rPr lang="pt-BR" dirty="0"/>
              <a:t>- Data de publicações; </a:t>
            </a:r>
            <a:br>
              <a:rPr lang="pt-BR" dirty="0"/>
            </a:br>
            <a:r>
              <a:rPr lang="pt-BR" dirty="0"/>
              <a:t>- Prazos para produção de conteúdo; </a:t>
            </a:r>
            <a:br>
              <a:rPr lang="pt-BR" dirty="0"/>
            </a:br>
            <a:r>
              <a:rPr lang="pt-BR" dirty="0"/>
              <a:t>- Pautas e temas de conteúdos; </a:t>
            </a:r>
            <a:br>
              <a:rPr lang="pt-BR" dirty="0"/>
            </a:br>
            <a:r>
              <a:rPr lang="pt-BR" dirty="0"/>
              <a:t>- Palavras chaves; </a:t>
            </a:r>
            <a:br>
              <a:rPr lang="pt-BR" dirty="0"/>
            </a:br>
            <a:r>
              <a:rPr lang="pt-BR" dirty="0"/>
              <a:t>- Divulgação nas redes sociais. </a:t>
            </a:r>
            <a:br>
              <a:rPr lang="pt-BR" dirty="0"/>
            </a:br>
            <a:r>
              <a:rPr lang="pt-BR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131846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A740C-CC00-BC71-F0F7-CF26CEB8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Pulse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6228F22-E6EE-CF42-F55A-F5938492582D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987621" y="1439861"/>
            <a:ext cx="4153548" cy="5166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500" b="1" dirty="0"/>
              <a:t>Passo 1: </a:t>
            </a:r>
            <a:br>
              <a:rPr lang="pt-BR" sz="3500" dirty="0"/>
            </a:br>
            <a:r>
              <a:rPr lang="pt-BR" sz="3500" dirty="0"/>
              <a:t>Pensar na mensagem geral que você quer transmitir.</a:t>
            </a:r>
            <a:br>
              <a:rPr lang="pt-BR" sz="3500" dirty="0"/>
            </a:br>
            <a:br>
              <a:rPr lang="pt-BR" sz="3500" dirty="0"/>
            </a:br>
            <a:r>
              <a:rPr lang="pt-BR" sz="3500" dirty="0"/>
              <a:t>Exemplo: </a:t>
            </a:r>
            <a:br>
              <a:rPr lang="pt-BR" sz="3500" dirty="0"/>
            </a:br>
            <a:r>
              <a:rPr lang="pt-BR" sz="3500" dirty="0"/>
              <a:t>Empresas B2B costumam ser mais formais. </a:t>
            </a:r>
            <a:br>
              <a:rPr lang="pt-BR" sz="3500" dirty="0"/>
            </a:br>
            <a:r>
              <a:rPr lang="pt-BR" sz="3500" dirty="0"/>
              <a:t>Posts pessoais tendem a ser mais informais.</a:t>
            </a:r>
          </a:p>
          <a:p>
            <a:r>
              <a:rPr lang="pt-BR" sz="3500" dirty="0">
                <a:solidFill>
                  <a:schemeClr val="accent2"/>
                </a:solidFill>
              </a:rPr>
              <a:t>Encontre o seu jeito</a:t>
            </a:r>
            <a:r>
              <a:rPr lang="pt-BR" sz="3500" dirty="0"/>
              <a:t> </a:t>
            </a:r>
          </a:p>
          <a:p>
            <a:r>
              <a:rPr lang="pt-BR" sz="3500" b="1" dirty="0"/>
              <a:t>Passo 2: </a:t>
            </a:r>
            <a:br>
              <a:rPr lang="pt-BR" sz="3500" dirty="0"/>
            </a:br>
            <a:r>
              <a:rPr lang="pt-BR" sz="3500" dirty="0"/>
              <a:t>Faça um rascunho do seu artigo; </a:t>
            </a:r>
            <a:br>
              <a:rPr lang="pt-BR" sz="3500" dirty="0"/>
            </a:br>
            <a:r>
              <a:rPr lang="pt-BR" sz="3500" dirty="0"/>
              <a:t>Revise. </a:t>
            </a:r>
            <a:br>
              <a:rPr lang="pt-BR" sz="3500" dirty="0"/>
            </a:br>
            <a:br>
              <a:rPr lang="pt-BR" sz="3500" dirty="0"/>
            </a:br>
            <a:r>
              <a:rPr lang="pt-BR" sz="3500" dirty="0">
                <a:solidFill>
                  <a:schemeClr val="accent2"/>
                </a:solidFill>
              </a:rPr>
              <a:t>Tudo bem se tiver que corrigir. </a:t>
            </a:r>
          </a:p>
          <a:p>
            <a:br>
              <a:rPr lang="pt-BR" dirty="0"/>
            </a:br>
            <a:br>
              <a:rPr lang="pt-BR" dirty="0"/>
            </a:br>
            <a:r>
              <a:rPr lang="pt-BR" dirty="0"/>
              <a:t>      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82AA4D6-4D45-0365-BAD3-C7DE99965C43}"/>
              </a:ext>
            </a:extLst>
          </p:cNvPr>
          <p:cNvSpPr txBox="1">
            <a:spLocks/>
          </p:cNvSpPr>
          <p:nvPr/>
        </p:nvSpPr>
        <p:spPr>
          <a:xfrm>
            <a:off x="6096000" y="1439861"/>
            <a:ext cx="4153548" cy="506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/>
              <a:t>Passo 3: </a:t>
            </a:r>
            <a:br>
              <a:rPr lang="pt-BR" sz="1400" dirty="0"/>
            </a:br>
            <a:r>
              <a:rPr lang="pt-BR" sz="1400" dirty="0"/>
              <a:t>Título; </a:t>
            </a:r>
            <a:br>
              <a:rPr lang="pt-BR" sz="1400" dirty="0"/>
            </a:br>
            <a:r>
              <a:rPr lang="pt-BR" sz="1400" dirty="0"/>
              <a:t>Imagem principal [</a:t>
            </a:r>
            <a:r>
              <a:rPr lang="pt-BR" sz="1400" i="1" dirty="0"/>
              <a:t>site </a:t>
            </a:r>
            <a:r>
              <a:rPr lang="pt-BR" sz="1400" i="1" dirty="0" err="1"/>
              <a:t>pixabay</a:t>
            </a:r>
            <a:r>
              <a:rPr lang="pt-BR" sz="1400" dirty="0"/>
              <a:t>] 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>
                <a:solidFill>
                  <a:schemeClr val="accent2"/>
                </a:solidFill>
              </a:rPr>
              <a:t>Pode atrair mais audiência. </a:t>
            </a:r>
          </a:p>
          <a:p>
            <a:r>
              <a:rPr lang="pt-BR" sz="1400" b="1" dirty="0"/>
              <a:t>Passo 4: </a:t>
            </a:r>
            <a:br>
              <a:rPr lang="pt-BR" sz="1400" dirty="0"/>
            </a:br>
            <a:r>
              <a:rPr lang="pt-BR" sz="1400" dirty="0"/>
              <a:t>Formatação adequada. 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>
                <a:solidFill>
                  <a:schemeClr val="accent2"/>
                </a:solidFill>
              </a:rPr>
              <a:t>Ajuda a deixar o texto mais “</a:t>
            </a:r>
            <a:r>
              <a:rPr lang="pt-BR" sz="1400" dirty="0" err="1">
                <a:solidFill>
                  <a:schemeClr val="accent2"/>
                </a:solidFill>
              </a:rPr>
              <a:t>escaneável</a:t>
            </a:r>
            <a:r>
              <a:rPr lang="pt-BR" sz="1400" dirty="0">
                <a:solidFill>
                  <a:schemeClr val="accent2"/>
                </a:solidFill>
              </a:rPr>
              <a:t>”. </a:t>
            </a:r>
          </a:p>
          <a:p>
            <a:r>
              <a:rPr lang="pt-BR" sz="1400" b="1" dirty="0"/>
              <a:t>Passo 5: </a:t>
            </a:r>
            <a:br>
              <a:rPr lang="pt-BR" sz="1400" dirty="0"/>
            </a:br>
            <a:r>
              <a:rPr lang="pt-BR" sz="1400" dirty="0"/>
              <a:t>Divulgue.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>
                <a:solidFill>
                  <a:schemeClr val="accent2"/>
                </a:solidFill>
              </a:rPr>
              <a:t>Compartilhe com as pessoas. </a:t>
            </a:r>
            <a:br>
              <a:rPr lang="pt-BR" sz="1400" dirty="0"/>
            </a:br>
            <a:br>
              <a:rPr lang="pt-BR" dirty="0"/>
            </a:br>
            <a:r>
              <a:rPr lang="pt-BR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047437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74C97-39A7-3772-DB00-56E14BB9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cronograma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D1628-F713-BA52-81B0-D9156B91C2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1161093" cy="3977640"/>
          </a:xfrm>
        </p:spPr>
        <p:txBody>
          <a:bodyPr/>
          <a:lstStyle/>
          <a:p>
            <a:pPr algn="l"/>
            <a:r>
              <a:rPr lang="pt-BR" sz="1600" dirty="0">
                <a:effectLst/>
              </a:rPr>
              <a:t>Você viu que ter um cronograma de publicações pode te manter mais organizado e produtivo. Pensando nisso, compartilho o link de um exemplo que criamos na aula para que você faça uma cópia do arquivo para usá-lo.</a:t>
            </a:r>
          </a:p>
          <a:p>
            <a:pPr algn="l"/>
            <a:r>
              <a:rPr lang="pt-BR" sz="16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https://docs.google.com/spreadsheets/d/1vtGNxOdzBCJHdfRc-WVnE6NEDuTX9b3GeWsAolQwOJs/edit?usp=sharing</a:t>
            </a:r>
            <a:endParaRPr lang="pt-BR" sz="1600" dirty="0">
              <a:effectLst/>
            </a:endParaRP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53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09D13-CEB6-07A0-5F6E-50B9CCFF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FD6658-B19F-9C01-6CED-B5C224DE9E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Você vai aprender: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tornar seu perfil campeão;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A utilizar os principais recursos;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Criar uma rede de contatos de valor;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Usar o Pulse a favor da sua estratégia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gerenciar seu perfil;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Como ganhar mais visibilidade profissional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8E5FEB1-5F8F-E6DD-E1D9-57E51EACAD53}"/>
              </a:ext>
            </a:extLst>
          </p:cNvPr>
          <p:cNvSpPr txBox="1">
            <a:spLocks/>
          </p:cNvSpPr>
          <p:nvPr/>
        </p:nvSpPr>
        <p:spPr>
          <a:xfrm>
            <a:off x="6191548" y="1462112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Ao final do curso esperamos que você: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Tenha uma visão geral sobre LinkedIn;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Crie sua estratégia para atingir seus objetivos no LinkedIn;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Descubra como otimizar sua comunicação;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Pratique sua escrita, como foco no Pulse;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pt-BR" dirty="0"/>
              <a:t>Tenha mais interação com as pessoas.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12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DAD48-FBF8-2AC5-63C1-F8D18F9B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Social </a:t>
            </a:r>
            <a:r>
              <a:rPr lang="pt-BR" dirty="0" err="1"/>
              <a:t>Selling</a:t>
            </a:r>
            <a:r>
              <a:rPr lang="pt-BR" dirty="0"/>
              <a:t> Index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70A7DF-628A-1FD4-68EB-72F58CAB0A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853182" cy="3977640"/>
          </a:xfrm>
        </p:spPr>
        <p:txBody>
          <a:bodyPr>
            <a:normAutofit/>
          </a:bodyPr>
          <a:lstStyle/>
          <a:p>
            <a:r>
              <a:rPr lang="pt-BR" sz="1600" b="1" dirty="0"/>
              <a:t>Mas como sei se meu perfil tem relevância? </a:t>
            </a:r>
          </a:p>
          <a:p>
            <a:r>
              <a:rPr lang="pt-BR" sz="1600" dirty="0"/>
              <a:t>SSI (Social </a:t>
            </a:r>
            <a:r>
              <a:rPr lang="pt-BR" sz="1600" dirty="0" err="1"/>
              <a:t>Slling</a:t>
            </a:r>
            <a:r>
              <a:rPr lang="pt-BR" sz="1600" dirty="0"/>
              <a:t> Index):</a:t>
            </a:r>
            <a:br>
              <a:rPr lang="pt-BR" sz="1600" dirty="0"/>
            </a:br>
            <a:r>
              <a:rPr lang="pt-BR" sz="1600" dirty="0"/>
              <a:t>Índice </a:t>
            </a:r>
            <a:r>
              <a:rPr lang="pt-BR" sz="1600" b="0" i="0" dirty="0" err="1">
                <a:effectLst/>
              </a:rPr>
              <a:t>ue</a:t>
            </a:r>
            <a:r>
              <a:rPr lang="pt-BR" sz="1600" b="0" i="0" dirty="0">
                <a:effectLst/>
              </a:rPr>
              <a:t> funciona como um indicador dos seus esforços sobre a metodologia dos Social </a:t>
            </a:r>
            <a:r>
              <a:rPr lang="pt-BR" sz="1600" b="0" i="0" dirty="0" err="1">
                <a:effectLst/>
              </a:rPr>
              <a:t>Selling</a:t>
            </a:r>
            <a:r>
              <a:rPr lang="pt-BR" sz="1600" b="0" i="0" dirty="0">
                <a:effectLst/>
              </a:rPr>
              <a:t> no LinkedIn.</a:t>
            </a:r>
          </a:p>
          <a:p>
            <a:endParaRPr lang="pt-BR" sz="1600" dirty="0"/>
          </a:p>
          <a:p>
            <a:r>
              <a:rPr lang="pt-BR" sz="1600" b="1" i="1" dirty="0"/>
              <a:t>Para verificar o SSI:</a:t>
            </a:r>
            <a:br>
              <a:rPr lang="pt-BR" sz="1600" dirty="0"/>
            </a:br>
            <a:r>
              <a:rPr lang="pt-BR" sz="1600" dirty="0"/>
              <a:t>https://www.linkedin.com/sales/ssi</a:t>
            </a:r>
          </a:p>
        </p:txBody>
      </p:sp>
    </p:spTree>
    <p:extLst>
      <p:ext uri="{BB962C8B-B14F-4D97-AF65-F5344CB8AC3E}">
        <p14:creationId xmlns:p14="http://schemas.microsoft.com/office/powerpoint/2010/main" val="6632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F08C0-3003-2BF1-324D-F18FB95A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Social </a:t>
            </a:r>
            <a:r>
              <a:rPr lang="pt-BR" dirty="0" err="1"/>
              <a:t>Selling</a:t>
            </a:r>
            <a:r>
              <a:rPr lang="pt-BR" dirty="0"/>
              <a:t> Index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CD0BAD0-3B8E-8C8A-B64A-B409B59A01EF}"/>
              </a:ext>
            </a:extLst>
          </p:cNvPr>
          <p:cNvSpPr txBox="1">
            <a:spLocks/>
          </p:cNvSpPr>
          <p:nvPr/>
        </p:nvSpPr>
        <p:spPr>
          <a:xfrm>
            <a:off x="542611" y="1444938"/>
            <a:ext cx="5374673" cy="483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pt-BR" b="1" dirty="0"/>
              <a:t>Estabelecer sua marca profissional</a:t>
            </a:r>
            <a:br>
              <a:rPr lang="pt-BR" b="1" dirty="0"/>
            </a:br>
            <a:r>
              <a:rPr lang="pt-BR" dirty="0"/>
              <a:t>O quão completo é seu o perfil?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Tenha um perfil 100% completo;</a:t>
            </a:r>
            <a:br>
              <a:rPr lang="pt-BR" dirty="0"/>
            </a:br>
            <a:r>
              <a:rPr lang="pt-BR" dirty="0"/>
              <a:t>Publique conteúdo relevante que te posicione como um líder;</a:t>
            </a:r>
            <a:br>
              <a:rPr lang="pt-BR" dirty="0"/>
            </a:br>
            <a:r>
              <a:rPr lang="pt-BR" dirty="0"/>
              <a:t>Aumente sua visibilidade com publicações e interaja com conteúdos; </a:t>
            </a:r>
            <a:br>
              <a:rPr lang="pt-BR" dirty="0"/>
            </a:br>
            <a:r>
              <a:rPr lang="pt-BR" dirty="0"/>
              <a:t>Obtenha recomendações de colegas e clientes; </a:t>
            </a:r>
          </a:p>
          <a:p>
            <a:pPr marL="228600" indent="-228600">
              <a:buAutoNum type="arabicPeriod"/>
            </a:pPr>
            <a:r>
              <a:rPr lang="pt-BR" b="1" dirty="0"/>
              <a:t>Encontrar as pessoas certas</a:t>
            </a:r>
            <a:br>
              <a:rPr lang="pt-BR" dirty="0"/>
            </a:br>
            <a:r>
              <a:rPr lang="pt-BR" dirty="0"/>
              <a:t>Você usa a Pesquisa Avançada para identificar clientes potenciais?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Utilize </a:t>
            </a:r>
            <a:r>
              <a:rPr lang="pt-BR" b="0" i="0" dirty="0">
                <a:solidFill>
                  <a:srgbClr val="3D464D"/>
                </a:solidFill>
                <a:effectLst/>
              </a:rPr>
              <a:t>a ferramenta do LinkedIn para encontrar contatos de valor;</a:t>
            </a:r>
            <a:br>
              <a:rPr lang="pt-BR" b="0" i="0" dirty="0">
                <a:solidFill>
                  <a:srgbClr val="3D464D"/>
                </a:solidFill>
                <a:effectLst/>
              </a:rPr>
            </a:br>
            <a:r>
              <a:rPr lang="pt-BR" b="0" i="0" dirty="0">
                <a:solidFill>
                  <a:srgbClr val="3D464D"/>
                </a:solidFill>
                <a:effectLst/>
              </a:rPr>
              <a:t>Aproveite as apresentações de contatos em comum para expandir a rede;</a:t>
            </a:r>
            <a:br>
              <a:rPr lang="pt-BR" b="0" i="0" dirty="0">
                <a:solidFill>
                  <a:srgbClr val="3D464D"/>
                </a:solidFill>
                <a:effectLst/>
              </a:rPr>
            </a:br>
            <a:r>
              <a:rPr lang="pt-BR" b="0" i="0" dirty="0">
                <a:solidFill>
                  <a:srgbClr val="3D464D"/>
                </a:solidFill>
                <a:effectLst/>
              </a:rPr>
              <a:t>Acesse o perfil de potenciais clientes.  </a:t>
            </a:r>
            <a:endParaRPr lang="pt-BR" dirty="0"/>
          </a:p>
          <a:p>
            <a:pPr marL="228600" indent="-228600">
              <a:buAutoNum type="arabicPeriod"/>
            </a:pPr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947A59-A8DB-7DD5-3F3B-8DBF202C7278}"/>
              </a:ext>
            </a:extLst>
          </p:cNvPr>
          <p:cNvSpPr txBox="1">
            <a:spLocks/>
          </p:cNvSpPr>
          <p:nvPr/>
        </p:nvSpPr>
        <p:spPr>
          <a:xfrm>
            <a:off x="6274717" y="1444937"/>
            <a:ext cx="5456977" cy="483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3. Engajar com insights</a:t>
            </a:r>
            <a:br>
              <a:rPr lang="pt-BR" b="1" dirty="0"/>
            </a:br>
            <a:r>
              <a:rPr lang="pt-BR" dirty="0"/>
              <a:t>Você compartilha conteúdo e interage com o conteúdo fornecido por suas      conexões no LinkedIn? </a:t>
            </a:r>
          </a:p>
          <a:p>
            <a:r>
              <a:rPr lang="pt-BR" dirty="0"/>
              <a:t>Compartilhe conteúdo relevante;</a:t>
            </a:r>
            <a:br>
              <a:rPr lang="pt-BR" dirty="0"/>
            </a:br>
            <a:r>
              <a:rPr lang="pt-BR" dirty="0"/>
              <a:t>Converse com seus contatos de 1º nível; </a:t>
            </a:r>
            <a:br>
              <a:rPr lang="pt-BR" dirty="0"/>
            </a:br>
            <a:r>
              <a:rPr lang="pt-BR" dirty="0"/>
              <a:t>Use informações relevantes quando enviar um convite de conexão.</a:t>
            </a:r>
          </a:p>
          <a:p>
            <a:r>
              <a:rPr lang="pt-BR" b="1" dirty="0"/>
              <a:t>4. Estabelecer relacionamentos</a:t>
            </a:r>
            <a:br>
              <a:rPr lang="pt-BR" b="1" dirty="0"/>
            </a:br>
            <a:r>
              <a:rPr lang="pt-BR" dirty="0"/>
              <a:t>Você interage com as pessoas? </a:t>
            </a:r>
          </a:p>
          <a:p>
            <a:r>
              <a:rPr lang="pt-BR" dirty="0"/>
              <a:t>Conecte ou siga outros profissionais</a:t>
            </a:r>
            <a:br>
              <a:rPr lang="pt-BR" dirty="0"/>
            </a:br>
            <a:r>
              <a:rPr lang="pt-BR" dirty="0"/>
              <a:t>Concentre-se em tomadores de decisão</a:t>
            </a:r>
            <a:br>
              <a:rPr lang="pt-BR" dirty="0"/>
            </a:br>
            <a:r>
              <a:rPr lang="pt-BR" dirty="0"/>
              <a:t>Nutra a relação continuamente para ser lembrado. </a:t>
            </a:r>
            <a:br>
              <a:rPr lang="pt-BR" b="1" dirty="0"/>
            </a:br>
            <a:endParaRPr lang="pt-BR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628836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16FA5-DD21-3EA6-DD51-26AC2436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Social </a:t>
            </a:r>
            <a:r>
              <a:rPr lang="pt-BR" dirty="0" err="1"/>
              <a:t>Selling</a:t>
            </a:r>
            <a:r>
              <a:rPr lang="pt-BR" dirty="0"/>
              <a:t> Index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B9D5424-7045-9420-F6C9-1659240A3309}"/>
              </a:ext>
            </a:extLst>
          </p:cNvPr>
          <p:cNvSpPr txBox="1">
            <a:spLocks/>
          </p:cNvSpPr>
          <p:nvPr/>
        </p:nvSpPr>
        <p:spPr>
          <a:xfrm>
            <a:off x="10740989" y="6218039"/>
            <a:ext cx="987608" cy="20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500" dirty="0"/>
              <a:t>SSI em 16/04/2023</a:t>
            </a:r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8466532-5D43-AD87-5F4E-D9431A39C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276" y="1520891"/>
            <a:ext cx="10029045" cy="469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90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85AA9-C756-C15F-06FA-9149F2DA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EFFBEB-DD2E-5C32-82F3-F73442BC014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304974"/>
            <a:ext cx="11151761" cy="5133143"/>
          </a:xfrm>
        </p:spPr>
        <p:txBody>
          <a:bodyPr>
            <a:normAutofit/>
          </a:bodyPr>
          <a:lstStyle/>
          <a:p>
            <a:r>
              <a:rPr lang="pt-BR" b="1" dirty="0"/>
              <a:t>O que o LinkedIn </a:t>
            </a:r>
            <a:r>
              <a:rPr lang="pt-BR" b="1" dirty="0">
                <a:solidFill>
                  <a:srgbClr val="FF0000"/>
                </a:solidFill>
              </a:rPr>
              <a:t>não</a:t>
            </a:r>
            <a:r>
              <a:rPr lang="pt-BR" b="1" dirty="0"/>
              <a:t> é:</a:t>
            </a:r>
          </a:p>
          <a:p>
            <a:r>
              <a:rPr lang="pt-BR" dirty="0"/>
              <a:t>Estático; </a:t>
            </a:r>
            <a:br>
              <a:rPr lang="pt-BR" dirty="0"/>
            </a:br>
            <a:r>
              <a:rPr lang="pt-BR" dirty="0"/>
              <a:t>Repositório de currículos; </a:t>
            </a:r>
            <a:br>
              <a:rPr lang="pt-BR" dirty="0"/>
            </a:br>
            <a:r>
              <a:rPr lang="pt-BR" dirty="0"/>
              <a:t>Lugar para enviar spam. </a:t>
            </a:r>
          </a:p>
          <a:p>
            <a:r>
              <a:rPr lang="pt-BR" b="1" dirty="0"/>
              <a:t>Defina objetivos: </a:t>
            </a:r>
            <a:br>
              <a:rPr lang="pt-BR" dirty="0"/>
            </a:br>
            <a:r>
              <a:rPr lang="pt-BR" dirty="0"/>
              <a:t>Conseguir um novo emprego</a:t>
            </a:r>
            <a:br>
              <a:rPr lang="pt-BR" dirty="0"/>
            </a:br>
            <a:r>
              <a:rPr lang="pt-BR" dirty="0"/>
              <a:t>Se posicionar como um profissional referência na área </a:t>
            </a:r>
            <a:br>
              <a:rPr lang="pt-BR" dirty="0"/>
            </a:br>
            <a:r>
              <a:rPr lang="pt-BR" dirty="0"/>
              <a:t>Se aproximar de possíveis clientes/fornecedores</a:t>
            </a:r>
            <a:br>
              <a:rPr lang="pt-BR" dirty="0"/>
            </a:br>
            <a:r>
              <a:rPr lang="pt-BR" dirty="0"/>
              <a:t>Acompanhar tudo o que está rolando sobre nossa área de interesse</a:t>
            </a:r>
            <a:br>
              <a:rPr lang="pt-BR" dirty="0"/>
            </a:br>
            <a:r>
              <a:rPr lang="pt-BR" dirty="0"/>
              <a:t>Ganhar mais visibilidade</a:t>
            </a:r>
            <a:br>
              <a:rPr lang="pt-BR" dirty="0"/>
            </a:br>
            <a:r>
              <a:rPr lang="pt-BR" dirty="0"/>
              <a:t>Destaque profissional </a:t>
            </a:r>
            <a:br>
              <a:rPr lang="pt-BR" dirty="0"/>
            </a:br>
            <a:r>
              <a:rPr lang="pt-BR" dirty="0"/>
              <a:t>Conhecer as empresas, o dia a dia delas e interagir com elas. </a:t>
            </a:r>
          </a:p>
          <a:p>
            <a:br>
              <a:rPr lang="pt-BR" dirty="0"/>
            </a:br>
            <a:br>
              <a:rPr lang="pt-BR" dirty="0"/>
            </a:b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93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C6F09-115D-26FA-D532-BA2FD3F2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8060A37-5EDE-CEBE-BE69-3356B912AEBC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1183562" y="1435098"/>
            <a:ext cx="3966936" cy="51709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Resumo profissional: </a:t>
            </a:r>
            <a:r>
              <a:rPr lang="pt-BR" dirty="0">
                <a:solidFill>
                  <a:schemeClr val="accent2"/>
                </a:solidFill>
              </a:rPr>
              <a:t>É a cereja do bolo!</a:t>
            </a:r>
            <a:endParaRPr lang="pt-BR" b="1" dirty="0"/>
          </a:p>
          <a:p>
            <a:r>
              <a:rPr lang="pt-BR" b="1" dirty="0"/>
              <a:t>Experiência profissional</a:t>
            </a:r>
            <a:br>
              <a:rPr lang="pt-BR" b="1" dirty="0"/>
            </a:br>
            <a:r>
              <a:rPr lang="pt-BR" b="1" dirty="0"/>
              <a:t>Voluntariado </a:t>
            </a:r>
            <a:br>
              <a:rPr lang="pt-BR" b="1" dirty="0"/>
            </a:br>
            <a:r>
              <a:rPr lang="pt-BR" b="1" dirty="0"/>
              <a:t>Formação Acadêmica</a:t>
            </a:r>
            <a:br>
              <a:rPr lang="pt-BR" b="1" dirty="0"/>
            </a:br>
            <a:r>
              <a:rPr lang="pt-BR" b="1" dirty="0">
                <a:solidFill>
                  <a:schemeClr val="accent2"/>
                </a:solidFill>
              </a:rPr>
              <a:t>Competências</a:t>
            </a:r>
          </a:p>
          <a:p>
            <a:r>
              <a:rPr lang="pt-BR" b="1" dirty="0"/>
              <a:t>Conquistas</a:t>
            </a:r>
            <a:br>
              <a:rPr lang="pt-BR" b="1" dirty="0"/>
            </a:br>
            <a:r>
              <a:rPr lang="pt-BR" b="1" dirty="0"/>
              <a:t>Cursos </a:t>
            </a:r>
            <a:br>
              <a:rPr lang="pt-BR" b="1" dirty="0"/>
            </a:br>
            <a:r>
              <a:rPr lang="pt-BR" b="1" dirty="0"/>
              <a:t>Idiomas </a:t>
            </a:r>
          </a:p>
          <a:p>
            <a:r>
              <a:rPr lang="pt-BR" b="1" dirty="0"/>
              <a:t>Recomendações</a:t>
            </a:r>
            <a:br>
              <a:rPr lang="pt-BR" b="1" dirty="0"/>
            </a:br>
            <a:r>
              <a:rPr lang="pt-BR" dirty="0"/>
              <a:t>É um plus; </a:t>
            </a:r>
            <a:br>
              <a:rPr lang="pt-BR" dirty="0"/>
            </a:br>
            <a:r>
              <a:rPr lang="pt-BR" dirty="0"/>
              <a:t>É uma aprovação; </a:t>
            </a:r>
            <a:br>
              <a:rPr lang="pt-BR" dirty="0"/>
            </a:br>
            <a:r>
              <a:rPr lang="pt-BR" dirty="0"/>
              <a:t>Prova social: Recomendação </a:t>
            </a:r>
            <a:r>
              <a:rPr lang="pt-BR" dirty="0" err="1"/>
              <a:t>vs</a:t>
            </a:r>
            <a:r>
              <a:rPr lang="pt-BR" dirty="0"/>
              <a:t> comportamento do candidato</a:t>
            </a:r>
            <a:br>
              <a:rPr lang="pt-BR" dirty="0"/>
            </a:br>
            <a:r>
              <a:rPr lang="pt-BR" dirty="0">
                <a:solidFill>
                  <a:srgbClr val="FF0000"/>
                </a:solidFill>
              </a:rPr>
              <a:t>Mas não substitui a referência formal de antigos empregadores. </a:t>
            </a:r>
            <a:br>
              <a:rPr lang="pt-BR" dirty="0">
                <a:solidFill>
                  <a:srgbClr val="FF0000"/>
                </a:solidFill>
              </a:rPr>
            </a:br>
            <a:br>
              <a:rPr lang="pt-BR" dirty="0">
                <a:solidFill>
                  <a:srgbClr val="FF0000"/>
                </a:solidFill>
              </a:rPr>
            </a:br>
            <a:r>
              <a:rPr lang="pt-BR" b="1" dirty="0"/>
              <a:t>Recomendações podem: </a:t>
            </a:r>
            <a:br>
              <a:rPr lang="pt-BR" b="1" dirty="0"/>
            </a:br>
            <a:r>
              <a:rPr lang="pt-BR" dirty="0"/>
              <a:t>Destacar seu perfil; </a:t>
            </a:r>
            <a:br>
              <a:rPr lang="pt-BR" dirty="0"/>
            </a:br>
            <a:r>
              <a:rPr lang="pt-BR" dirty="0"/>
              <a:t>Despertar curiosidade no recrutador;</a:t>
            </a:r>
            <a:br>
              <a:rPr lang="pt-BR" dirty="0"/>
            </a:br>
            <a:r>
              <a:rPr lang="pt-BR" dirty="0"/>
              <a:t>Reforçar a captura dos seus pontos fortes; </a:t>
            </a:r>
            <a:br>
              <a:rPr lang="pt-BR" dirty="0"/>
            </a:br>
            <a:r>
              <a:rPr lang="pt-BR" dirty="0"/>
              <a:t>validar seus pontos fortes na entrevista.  </a:t>
            </a:r>
            <a:br>
              <a:rPr lang="pt-BR" b="1" dirty="0"/>
            </a:br>
            <a:br>
              <a:rPr lang="pt-BR" b="1" dirty="0"/>
            </a:br>
            <a:r>
              <a:rPr lang="pt-BR" b="1" dirty="0"/>
              <a:t>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D1EE84D-E4EA-E8F3-83D0-35891D7E574D}"/>
              </a:ext>
            </a:extLst>
          </p:cNvPr>
          <p:cNvSpPr txBox="1">
            <a:spLocks/>
          </p:cNvSpPr>
          <p:nvPr/>
        </p:nvSpPr>
        <p:spPr>
          <a:xfrm>
            <a:off x="5803641" y="1435098"/>
            <a:ext cx="3966936" cy="5170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00" b="1" dirty="0"/>
              <a:t>Como conseguir recomendações? </a:t>
            </a:r>
          </a:p>
          <a:p>
            <a:r>
              <a:rPr lang="pt-BR" sz="1000" b="1" dirty="0"/>
              <a:t>Escolha uma pessoa que você conhece bem; </a:t>
            </a:r>
            <a:br>
              <a:rPr lang="pt-BR" sz="1000" b="1" dirty="0"/>
            </a:br>
            <a:r>
              <a:rPr lang="pt-BR" sz="1000" dirty="0"/>
              <a:t>Colegas de faculdade, estágio ou voluntariado.</a:t>
            </a:r>
          </a:p>
          <a:p>
            <a:r>
              <a:rPr lang="pt-BR" sz="1000" b="1" dirty="0"/>
              <a:t>Aguarde alguns dias e se a pessoa não te recomendar de volta, envie uma mensagem.  </a:t>
            </a:r>
          </a:p>
          <a:p>
            <a:r>
              <a:rPr lang="pt-BR" sz="1000" b="1" dirty="0"/>
              <a:t>Foco na</a:t>
            </a:r>
            <a:r>
              <a:rPr lang="pt-BR" sz="1000" b="1" dirty="0">
                <a:solidFill>
                  <a:schemeClr val="accent2"/>
                </a:solidFill>
              </a:rPr>
              <a:t> qualidade </a:t>
            </a:r>
            <a:r>
              <a:rPr lang="pt-BR" sz="1000" b="1" dirty="0"/>
              <a:t>e não na quantidade. </a:t>
            </a:r>
            <a:br>
              <a:rPr lang="pt-BR" sz="1000" b="1" dirty="0"/>
            </a:br>
            <a:r>
              <a:rPr lang="pt-BR" sz="1000" b="1" dirty="0">
                <a:highlight>
                  <a:srgbClr val="FF9B45"/>
                </a:highlight>
              </a:rPr>
              <a:t>O ideal é unir os dois </a:t>
            </a:r>
          </a:p>
          <a:p>
            <a:r>
              <a:rPr lang="pt-BR" sz="1000" b="1" dirty="0"/>
              <a:t>Boas práticas:</a:t>
            </a:r>
            <a:br>
              <a:rPr lang="pt-BR" sz="1000" b="1" dirty="0"/>
            </a:br>
            <a:r>
              <a:rPr lang="pt-BR" sz="1000" dirty="0"/>
              <a:t>Ao enviar solicitação de contato: </a:t>
            </a:r>
            <a:br>
              <a:rPr lang="pt-BR" sz="1000" dirty="0"/>
            </a:br>
            <a:r>
              <a:rPr lang="pt-BR" sz="1000" dirty="0"/>
              <a:t>- Escreva uma mensagem para se apresentar de forma objetiva.</a:t>
            </a:r>
            <a:br>
              <a:rPr lang="pt-BR" sz="1000" dirty="0"/>
            </a:br>
            <a:r>
              <a:rPr lang="pt-BR" sz="1000" dirty="0"/>
              <a:t>- NÃO tente vender nada no primeiro contato. </a:t>
            </a:r>
            <a:br>
              <a:rPr lang="pt-BR" sz="1000" dirty="0"/>
            </a:br>
            <a:br>
              <a:rPr lang="pt-BR" sz="1000" dirty="0"/>
            </a:br>
            <a:r>
              <a:rPr lang="pt-BR" sz="1000" dirty="0"/>
              <a:t>Se a pessoa que te adicionou não mandou mensagem: </a:t>
            </a:r>
            <a:br>
              <a:rPr lang="pt-BR" sz="1000" dirty="0"/>
            </a:br>
            <a:r>
              <a:rPr lang="pt-BR" sz="1000" dirty="0"/>
              <a:t>- Seja você a pessoa que vai se apresentar e agradeça o convite. </a:t>
            </a:r>
            <a:endParaRPr lang="pt-BR" sz="1000" b="1" dirty="0"/>
          </a:p>
        </p:txBody>
      </p:sp>
    </p:spTree>
    <p:extLst>
      <p:ext uri="{BB962C8B-B14F-4D97-AF65-F5344CB8AC3E}">
        <p14:creationId xmlns:p14="http://schemas.microsoft.com/office/powerpoint/2010/main" val="73509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DB55A-C95D-8A43-E08E-E4E59B05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fazer no LinkedIn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DDFF66-5E61-5A76-FE37-4DC0B3D4DC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67219" y="1435608"/>
            <a:ext cx="2482000" cy="3977640"/>
          </a:xfrm>
        </p:spPr>
        <p:txBody>
          <a:bodyPr/>
          <a:lstStyle/>
          <a:p>
            <a:r>
              <a:rPr lang="pt-BR" dirty="0"/>
              <a:t>O que o LinkedIn </a:t>
            </a:r>
            <a:r>
              <a:rPr lang="pt-BR" b="1" dirty="0">
                <a:solidFill>
                  <a:schemeClr val="accent2"/>
                </a:solidFill>
              </a:rPr>
              <a:t>não</a:t>
            </a:r>
            <a:r>
              <a:rPr lang="pt-BR" dirty="0"/>
              <a:t> é: </a:t>
            </a:r>
          </a:p>
          <a:p>
            <a:r>
              <a:rPr lang="pt-BR" dirty="0"/>
              <a:t>Estático; </a:t>
            </a:r>
          </a:p>
          <a:p>
            <a:r>
              <a:rPr lang="pt-BR" dirty="0"/>
              <a:t>Repositório de currículos; </a:t>
            </a:r>
          </a:p>
          <a:p>
            <a:r>
              <a:rPr lang="pt-BR" dirty="0"/>
              <a:t>Lugar para enviar spam. 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CA68542-902B-F61B-25D0-EDCC529F3394}"/>
              </a:ext>
            </a:extLst>
          </p:cNvPr>
          <p:cNvSpPr txBox="1">
            <a:spLocks/>
          </p:cNvSpPr>
          <p:nvPr/>
        </p:nvSpPr>
        <p:spPr>
          <a:xfrm>
            <a:off x="2756455" y="1435608"/>
            <a:ext cx="4161182" cy="5300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chemeClr val="accent2"/>
                </a:solidFill>
              </a:rPr>
              <a:t>Defina objetivos: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Você quer conseguir um novo trabalho?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Fortalecer a sua presença digital ou sua marca pessoal no LinkedIn?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Quer estabelecer relações e contatos profissionais?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Ficar atualizado sobre as principais vagas do mercado? 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Aumentar a sua visibilidade ou melhorar o seu posicionamento profissional?</a:t>
            </a:r>
          </a:p>
          <a:p>
            <a:pPr marL="171450" indent="-171450">
              <a:buFontTx/>
              <a:buChar char="-"/>
            </a:pPr>
            <a:r>
              <a:rPr lang="pt-BR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Ou acompanhar as empresas em que gostaria de trabalhar, seja para ficar sabendo de eventos dos quais possa participar ou de vagas que tenham o seu perfil?</a:t>
            </a:r>
            <a:endParaRPr lang="pt-BR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2D9A8D2-461A-9EF0-245F-A16E1986FE56}"/>
              </a:ext>
            </a:extLst>
          </p:cNvPr>
          <p:cNvSpPr txBox="1">
            <a:spLocks/>
          </p:cNvSpPr>
          <p:nvPr/>
        </p:nvSpPr>
        <p:spPr>
          <a:xfrm>
            <a:off x="7129670" y="1440179"/>
            <a:ext cx="4784033" cy="52960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 que usar o LinkedIn?</a:t>
            </a:r>
          </a:p>
          <a:p>
            <a:pPr marL="285750" indent="-285750" algn="l">
              <a:buFontTx/>
              <a:buChar char="-"/>
            </a:pPr>
            <a:r>
              <a:rPr lang="pt-BR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mais de 500 milhões de usuários cadastrados</a:t>
            </a:r>
          </a:p>
          <a:p>
            <a:pPr marL="285750" indent="-285750" algn="l">
              <a:buFontTx/>
              <a:buChar char="-"/>
            </a:pPr>
            <a:r>
              <a:rPr lang="pt-BR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40% dos usuários utilizam o LinkedIn diariamente</a:t>
            </a:r>
          </a:p>
          <a:p>
            <a:pPr marL="285750" indent="-285750" algn="l">
              <a:buFontTx/>
              <a:buChar char="-"/>
            </a:pPr>
            <a:r>
              <a:rPr lang="pt-BR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106 milhões de usuários estão ativos mensalmente</a:t>
            </a:r>
          </a:p>
          <a:p>
            <a:pPr marL="285750" indent="-285750" algn="l">
              <a:buFontTx/>
              <a:buChar char="-"/>
            </a:pPr>
            <a:r>
              <a:rPr lang="pt-BR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 milhões de usuários compartilham conteúdo semanalmente</a:t>
            </a:r>
          </a:p>
          <a:p>
            <a:pPr marL="285750" indent="-285750" algn="l">
              <a:buFontTx/>
              <a:buChar char="-"/>
            </a:pPr>
            <a:r>
              <a:rPr lang="pt-BR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80% dos </a:t>
            </a:r>
            <a:r>
              <a:rPr lang="pt-BR" sz="1500" b="0" i="1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leads</a:t>
            </a:r>
            <a:r>
              <a:rPr lang="pt-BR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dos negócios B2B surgem por meio de interações no LinkedIn</a:t>
            </a:r>
          </a:p>
          <a:p>
            <a:pPr marL="285750" indent="-285750" algn="l">
              <a:buFontTx/>
              <a:buChar char="-"/>
            </a:pPr>
            <a:r>
              <a:rPr lang="pt-BR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56% dos usuários são do gênero masculino, e 44% feminino</a:t>
            </a:r>
          </a:p>
          <a:p>
            <a:pPr marL="285750" indent="-285750" algn="l">
              <a:buFontTx/>
              <a:buChar char="-"/>
            </a:pPr>
            <a:r>
              <a:rPr lang="pt-BR" sz="15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 Brasil é o país com o terceiro maior número de usuários na rede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55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69FB7-5F14-9C18-9E56-FC0F8697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47D78F-ECD6-0612-434B-582B517F79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8657514" cy="5137470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Edgar criou seu perfil no LinkedIn para buscar emprego. Incentivado por um amigo, ele revisou seu curriculum vitae e começou a enviar para todos os seus contatos, pedindo para que eles mandem para quem conhecem, e assim, quem sabe, conseguirá sua tão sonhada vaga de trabalho.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 acordo com o que vimos nesta aula, essa prática é considerada:</a:t>
            </a:r>
          </a:p>
          <a:p>
            <a:pPr marL="228600" indent="-228600" algn="l">
              <a:buAutoNum type="alphaUcParenR"/>
            </a:pPr>
            <a:r>
              <a:rPr lang="pt-BR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Trabalhosa, porém necessária, pois isso aumenta as chances dele conseguir uma oportunidade de trabalho.</a:t>
            </a:r>
          </a:p>
          <a:p>
            <a:pPr marL="228600" indent="-228600" algn="l">
              <a:buAutoNum type="alphaUcParenR"/>
            </a:pPr>
            <a:r>
              <a:rPr lang="pt-BR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Boa, afinal de contas ele está acionando sua rede de contatos.</a:t>
            </a:r>
          </a:p>
          <a:p>
            <a:pPr marL="228600" indent="-228600" algn="l">
              <a:buAutoNum type="alphaUcParenR"/>
            </a:pPr>
            <a:r>
              <a:rPr lang="pt-BR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Boa, assim ele aproveita para se apresentar às pessoas.</a:t>
            </a:r>
            <a:endParaRPr lang="pt-B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28600" indent="-228600" algn="l">
              <a:buAutoNum type="alphaUcParenR"/>
            </a:pPr>
            <a:r>
              <a:rPr lang="pt-BR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Perigosa, pois pode ser considerada Spam. </a:t>
            </a:r>
            <a:br>
              <a:rPr lang="pt-BR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0" i="0" dirty="0">
                <a:solidFill>
                  <a:schemeClr val="accent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(Exatamente, por mais prático que seja enviar mensagem “copiada e colada”, nem sempre pode ser a melhor abordagem.)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149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89159-4492-FA83-91BC-3F60A7F9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85A526-8EE3-6BD7-E6C5-7C110721E0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950140" cy="3977640"/>
          </a:xfrm>
        </p:spPr>
        <p:txBody>
          <a:bodyPr/>
          <a:lstStyle/>
          <a:p>
            <a:pPr algn="l"/>
            <a:r>
              <a:rPr lang="pt-BR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Vimos que definir objetivos para atuar no LinkedIn pode fazer toda diferença.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Sua estratégia pode estar pautada em criar uma rede de relacionamento profissional forte, aumentar a sua visibilidade ou, ainda, conquistar uma vaga de emprego.</a:t>
            </a:r>
          </a:p>
          <a:p>
            <a:pPr algn="l"/>
            <a:r>
              <a:rPr lang="pt-BR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Agora reflita: qual é o seu principal objetivo? Se quiser, compartilhe suas ideias conosco através do Fórum, pois é sempre bom aprender com você também!</a:t>
            </a:r>
          </a:p>
          <a:p>
            <a:pPr algn="l"/>
            <a:r>
              <a:rPr lang="pt-BR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Acompanhar empresas onde desejo trabalhar</a:t>
            </a:r>
            <a:br>
              <a:rPr lang="pt-BR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Estabelecer networking para conseguir uma vaga de emprego </a:t>
            </a:r>
            <a:endParaRPr lang="pt-BR" b="0" i="0" dirty="0">
              <a:solidFill>
                <a:schemeClr val="accent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pt-BR" b="0" i="0" dirty="0">
              <a:effectLst/>
              <a:latin typeface="Source Serif Pro" panose="020406030504050202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086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5BD0D-6BB7-72EA-093C-83C8551D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mais importante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AC734-101C-088A-B4F0-9C685084A2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Mudanças sempre acontecem, mas alguns itens resistiram. </a:t>
            </a:r>
          </a:p>
          <a:p>
            <a:r>
              <a:rPr lang="pt-BR" sz="1800" b="1" dirty="0">
                <a:solidFill>
                  <a:schemeClr val="accent2"/>
                </a:solidFill>
              </a:rPr>
              <a:t>Título</a:t>
            </a:r>
          </a:p>
          <a:p>
            <a:r>
              <a:rPr lang="pt-BR" sz="1800" b="1" dirty="0">
                <a:solidFill>
                  <a:schemeClr val="accent2"/>
                </a:solidFill>
              </a:rPr>
              <a:t>Resumo</a:t>
            </a:r>
          </a:p>
          <a:p>
            <a:r>
              <a:rPr lang="pt-BR" sz="1800" b="1" dirty="0">
                <a:solidFill>
                  <a:schemeClr val="accent2"/>
                </a:solidFill>
              </a:rPr>
              <a:t>Experiência. </a:t>
            </a:r>
          </a:p>
          <a:p>
            <a:r>
              <a:rPr lang="pt-BR" sz="1800" dirty="0"/>
              <a:t>Características principais! </a:t>
            </a:r>
            <a:br>
              <a:rPr lang="pt-BR" sz="1800" dirty="0"/>
            </a:br>
            <a:r>
              <a:rPr lang="pt-BR" sz="1800" dirty="0"/>
              <a:t>Recursos principais!</a:t>
            </a:r>
          </a:p>
        </p:txBody>
      </p:sp>
    </p:spTree>
    <p:extLst>
      <p:ext uri="{BB962C8B-B14F-4D97-AF65-F5344CB8AC3E}">
        <p14:creationId xmlns:p14="http://schemas.microsoft.com/office/powerpoint/2010/main" val="31807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80D24-7D71-D41E-C07B-C304B29A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saber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A05448-3730-797E-BFFE-61E677A808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7358800" cy="3977640"/>
          </a:xfrm>
        </p:spPr>
        <p:txBody>
          <a:bodyPr>
            <a:normAutofit/>
          </a:bodyPr>
          <a:lstStyle/>
          <a:p>
            <a:r>
              <a:rPr lang="pt-BR" sz="1800" b="0" i="0" dirty="0">
                <a:effectLst/>
                <a:cs typeface="Segoe UI" panose="020B0502040204020203" pitchFamily="34" charset="0"/>
              </a:rPr>
              <a:t>Compartilho aqui um </a:t>
            </a:r>
            <a:r>
              <a:rPr lang="pt-BR" sz="1800" b="0" i="0" dirty="0">
                <a:effectLst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texto interessante sobre como definir melhor seus objetivos para atuar no LinkedIn</a:t>
            </a:r>
            <a:r>
              <a:rPr lang="pt-BR" sz="1800" b="0" i="0" dirty="0">
                <a:effectLst/>
              </a:rPr>
              <a:t>!</a:t>
            </a:r>
          </a:p>
          <a:p>
            <a:r>
              <a:rPr lang="pt-BR" sz="1800" dirty="0"/>
              <a:t>Link: http://priscilastuani.com.br/como-definir-objetivos-no-linkedin/</a:t>
            </a:r>
          </a:p>
        </p:txBody>
      </p:sp>
    </p:spTree>
    <p:extLst>
      <p:ext uri="{BB962C8B-B14F-4D97-AF65-F5344CB8AC3E}">
        <p14:creationId xmlns:p14="http://schemas.microsoft.com/office/powerpoint/2010/main" val="185041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55619" y="2469279"/>
            <a:ext cx="10077423" cy="1137793"/>
          </a:xfrm>
        </p:spPr>
        <p:txBody>
          <a:bodyPr rtlCol="0">
            <a:normAutofit/>
          </a:bodyPr>
          <a:lstStyle/>
          <a:p>
            <a:pPr marL="0" indent="0" algn="ctr" rtl="0">
              <a:buNone/>
            </a:pPr>
            <a:r>
              <a:rPr lang="pt-BR" sz="2300" b="1" dirty="0">
                <a:solidFill>
                  <a:schemeClr val="bg1"/>
                </a:solidFill>
                <a:latin typeface="+mj-lt"/>
              </a:rPr>
              <a:t>02. PERFIL COM POUCA EXPERIÊNCIA</a:t>
            </a:r>
          </a:p>
        </p:txBody>
      </p:sp>
    </p:spTree>
    <p:extLst>
      <p:ext uri="{BB962C8B-B14F-4D97-AF65-F5344CB8AC3E}">
        <p14:creationId xmlns:p14="http://schemas.microsoft.com/office/powerpoint/2010/main" val="3064396774"/>
      </p:ext>
    </p:extLst>
  </p:cSld>
  <p:clrMapOvr>
    <a:masterClrMapping/>
  </p:clrMapOvr>
</p:sld>
</file>

<file path=ppt/theme/theme1.xml><?xml version="1.0" encoding="utf-8"?>
<a:theme xmlns:a="http://schemas.openxmlformats.org/drawingml/2006/main" name="DocBoas-vind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5_TF10001108_Win32" id="{28A79BE7-1959-4F88-894F-C0DF83BEA638}" vid="{43AF368F-97C8-445F-AF65-9C3884FDC69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{490CAC70-9455-490A-9D57-74F09AA546B7}tf10001108_win32</Template>
  <TotalTime>369</TotalTime>
  <Words>2501</Words>
  <Application>Microsoft Office PowerPoint</Application>
  <PresentationFormat>Widescreen</PresentationFormat>
  <Paragraphs>208</Paragraphs>
  <Slides>34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Arial</vt:lpstr>
      <vt:lpstr>Calibri</vt:lpstr>
      <vt:lpstr>Open sans</vt:lpstr>
      <vt:lpstr>Segoe UI</vt:lpstr>
      <vt:lpstr>Segoe UI Light</vt:lpstr>
      <vt:lpstr>Source Serif Pro</vt:lpstr>
      <vt:lpstr>Wingdings</vt:lpstr>
      <vt:lpstr>DocBoas-vindas</vt:lpstr>
      <vt:lpstr>Desenvolvimento Pessoal T5 - ONE</vt:lpstr>
      <vt:lpstr>Apresentação do PowerPoint</vt:lpstr>
      <vt:lpstr>Introdução</vt:lpstr>
      <vt:lpstr>O que fazer no LinkedIn</vt:lpstr>
      <vt:lpstr>Ações</vt:lpstr>
      <vt:lpstr>Objetivos</vt:lpstr>
      <vt:lpstr>O que é mais importante </vt:lpstr>
      <vt:lpstr>Para saber mais</vt:lpstr>
      <vt:lpstr>Apresentação do PowerPoint</vt:lpstr>
      <vt:lpstr>Foto de capa</vt:lpstr>
      <vt:lpstr>Conquistas e Recomendações </vt:lpstr>
      <vt:lpstr>Informações adicionais </vt:lpstr>
      <vt:lpstr>Faça sua recomendação</vt:lpstr>
      <vt:lpstr>Dicas sobre recomendações</vt:lpstr>
      <vt:lpstr>Apresentação do PowerPoint</vt:lpstr>
      <vt:lpstr>Perfil pouco experiente </vt:lpstr>
      <vt:lpstr>Foto de perfil</vt:lpstr>
      <vt:lpstr>Resumo profissional</vt:lpstr>
      <vt:lpstr>Cursos, Projetos e Competências</vt:lpstr>
      <vt:lpstr>Apresentação do PowerPoint</vt:lpstr>
      <vt:lpstr>Perfil com mais experiência</vt:lpstr>
      <vt:lpstr>Resumo, URL e certificações</vt:lpstr>
      <vt:lpstr>Apresentação do PowerPoint</vt:lpstr>
      <vt:lpstr>Contatos</vt:lpstr>
      <vt:lpstr>Grupos</vt:lpstr>
      <vt:lpstr>Pulse</vt:lpstr>
      <vt:lpstr>Pulse</vt:lpstr>
      <vt:lpstr>Pulse</vt:lpstr>
      <vt:lpstr>Modelo de cronograma</vt:lpstr>
      <vt:lpstr>Social Selling Index</vt:lpstr>
      <vt:lpstr>Social Selling Index</vt:lpstr>
      <vt:lpstr>Social Selling Index</vt:lpstr>
      <vt:lpstr>Conclusão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Pessoal T5 - ONE</dc:title>
  <dc:creator>Raíza</dc:creator>
  <cp:keywords/>
  <cp:lastModifiedBy>RAIZA CIRNE BRAZ</cp:lastModifiedBy>
  <cp:revision>115</cp:revision>
  <dcterms:created xsi:type="dcterms:W3CDTF">2023-04-04T20:06:45Z</dcterms:created>
  <dcterms:modified xsi:type="dcterms:W3CDTF">2023-04-17T19:59:15Z</dcterms:modified>
  <cp:version/>
</cp:coreProperties>
</file>