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5" r:id="rId3"/>
    <p:sldId id="271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0" r:id="rId25"/>
    <p:sldId id="311" r:id="rId26"/>
    <p:sldId id="312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s" id="{E75E278A-FF0E-49A4-B170-79828D63BBAD}">
          <p14:sldIdLst>
            <p14:sldId id="256"/>
          </p14:sldIdLst>
        </p14:section>
        <p14:section name="01. Marcação do primeiro texto" id="{E73B6F7F-AAD9-42BF-A078-E6BD57E6F604}">
          <p14:sldIdLst>
            <p14:sldId id="285"/>
            <p14:sldId id="271"/>
            <p14:sldId id="287"/>
            <p14:sldId id="288"/>
          </p14:sldIdLst>
        </p14:section>
        <p14:section name="02. Separando o conteúdo e informações" id="{E924C9E8-8E8C-467B-8B8B-1FB06D8EF52F}">
          <p14:sldIdLst>
            <p14:sldId id="290"/>
            <p14:sldId id="291"/>
            <p14:sldId id="292"/>
            <p14:sldId id="293"/>
            <p14:sldId id="294"/>
          </p14:sldIdLst>
        </p14:section>
        <p14:section name="03. Trabalhando com CSS" id="{B4A26D9B-CCA4-4918-A1C6-A2F8ABC66E8A}">
          <p14:sldIdLst>
            <p14:sldId id="295"/>
            <p14:sldId id="296"/>
            <p14:sldId id="297"/>
            <p14:sldId id="298"/>
            <p14:sldId id="299"/>
          </p14:sldIdLst>
        </p14:section>
        <p14:section name="04. Estilizando imagens" id="{0812D7E9-6394-4E12-9C38-F20972C7AFCF}">
          <p14:sldIdLst>
            <p14:sldId id="301"/>
            <p14:sldId id="302"/>
            <p14:sldId id="303"/>
            <p14:sldId id="304"/>
          </p14:sldIdLst>
        </p14:section>
        <p14:section name="05. Listas e divisões de conteúdo" id="{DE3FBCFC-E500-49B3-A9DF-A614306E4A0F}">
          <p14:sldIdLst>
            <p14:sldId id="305"/>
            <p14:sldId id="306"/>
            <p14:sldId id="307"/>
            <p14:sldId id="308"/>
          </p14:sldIdLst>
        </p14:section>
        <p14:section name="06. Finalizando a página" id="{95F24AD9-46BA-452F-9A9E-EDE91BCBFFAF}">
          <p14:sldIdLst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9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4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020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67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2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48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58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03/05/2023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03/05/2023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CSS/pt-BR/docs/Web/CS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Iniciante em Programação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HTML5 e CSS3 parte 1: crie uma página </a:t>
            </a:r>
            <a:r>
              <a:rPr lang="pt-BR" sz="2400">
                <a:solidFill>
                  <a:schemeClr val="bg1"/>
                </a:solidFill>
                <a:latin typeface="+mj-lt"/>
              </a:rPr>
              <a:t>na Web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DE1C-3DF5-512C-54D6-18269E65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AF389-2DDC-FDF1-E948-04B7F3ADDD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5821975" cy="5073347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effectLst/>
              </a:rPr>
              <a:t>Nesta aula, aprendemos: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b="0" dirty="0">
                <a:effectLst/>
              </a:rPr>
              <a:t> </a:t>
            </a:r>
            <a:r>
              <a:rPr lang="pt-BR" dirty="0"/>
              <a:t>A definir a estrutura básica do HTML:</a:t>
            </a:r>
            <a:br>
              <a:rPr lang="pt-BR" dirty="0"/>
            </a:br>
            <a:r>
              <a:rPr lang="pt-BR" dirty="0"/>
              <a:t>- Com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>
                <a:solidFill>
                  <a:srgbClr val="7030A0"/>
                </a:solidFill>
              </a:rPr>
              <a:t>DOCTYPE</a:t>
            </a:r>
            <a:r>
              <a:rPr lang="pt-BR" dirty="0"/>
              <a:t>, </a:t>
            </a:r>
            <a:r>
              <a:rPr lang="pt-BR" b="0" dirty="0">
                <a:effectLst/>
              </a:rPr>
              <a:t>definimos qual versão do HTML estamos utilizando. </a:t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>- A </a:t>
            </a:r>
            <a:r>
              <a:rPr lang="pt-BR" b="0" dirty="0" err="1">
                <a:effectLst/>
              </a:rPr>
              <a:t>tag</a:t>
            </a:r>
            <a:r>
              <a:rPr lang="pt-BR" b="0" dirty="0">
                <a:effectLst/>
              </a:rPr>
              <a:t> &lt;</a:t>
            </a:r>
            <a:r>
              <a:rPr lang="pt-BR" b="1" dirty="0" err="1">
                <a:solidFill>
                  <a:srgbClr val="7030A0"/>
                </a:solidFill>
                <a:effectLst/>
              </a:rPr>
              <a:t>html</a:t>
            </a:r>
            <a:r>
              <a:rPr lang="pt-BR" dirty="0"/>
              <a:t>&gt; </a:t>
            </a:r>
            <a:r>
              <a:rPr lang="pt-BR" b="0" dirty="0">
                <a:effectLst/>
              </a:rPr>
              <a:t> que marca o conteúdo a ser renderizado no navegado</a:t>
            </a:r>
            <a:r>
              <a:rPr lang="pt-BR" dirty="0"/>
              <a:t>r</a:t>
            </a:r>
            <a:br>
              <a:rPr lang="pt-BR" dirty="0"/>
            </a:br>
            <a:r>
              <a:rPr lang="pt-BR" dirty="0"/>
              <a:t>   - </a:t>
            </a:r>
            <a:r>
              <a:rPr lang="pt-BR" b="0" dirty="0">
                <a:effectLst/>
              </a:rPr>
              <a:t>Dentro desta </a:t>
            </a:r>
            <a:r>
              <a:rPr lang="pt-BR" b="0" dirty="0" err="1">
                <a:effectLst/>
              </a:rPr>
              <a:t>tag</a:t>
            </a:r>
            <a:r>
              <a:rPr lang="pt-BR" b="0" dirty="0">
                <a:effectLst/>
              </a:rPr>
              <a:t>, podemos definir a linguagem da página, através da propriedade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lang</a:t>
            </a:r>
            <a:r>
              <a:rPr lang="pt-BR" dirty="0"/>
              <a:t> </a:t>
            </a:r>
            <a:endParaRPr lang="pt-BR" b="1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b="0" dirty="0">
                <a:effectLst/>
              </a:rPr>
              <a:t> Com o passar as informações do </a:t>
            </a:r>
            <a:r>
              <a:rPr lang="pt-BR" b="0" dirty="0" err="1">
                <a:effectLst/>
              </a:rPr>
              <a:t>encoding</a:t>
            </a:r>
            <a:r>
              <a:rPr lang="pt-BR" b="0" dirty="0">
                <a:effectLst/>
              </a:rPr>
              <a:t> da nossa página para o navegador, através da </a:t>
            </a:r>
            <a:r>
              <a:rPr lang="pt-BR" b="0" dirty="0" err="1">
                <a:effectLst/>
              </a:rPr>
              <a:t>tag</a:t>
            </a:r>
            <a:r>
              <a:rPr lang="pt-BR" b="0" dirty="0">
                <a:effectLst/>
              </a:rPr>
              <a:t> &lt;</a:t>
            </a:r>
            <a:r>
              <a:rPr lang="pt-BR" b="1" dirty="0">
                <a:solidFill>
                  <a:srgbClr val="7030A0"/>
                </a:solidFill>
                <a:effectLst/>
              </a:rPr>
              <a:t>meta</a:t>
            </a:r>
            <a:r>
              <a:rPr lang="pt-BR" b="0" dirty="0">
                <a:effectLst/>
              </a:rPr>
              <a:t>&gt; e da propriedade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effectLst/>
              </a:rPr>
              <a:t>charset</a:t>
            </a:r>
            <a:endParaRPr lang="pt-BR" b="1" dirty="0"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b="0" dirty="0">
                <a:effectLst/>
              </a:rPr>
              <a:t>Como definir o título de uma página, através da </a:t>
            </a:r>
            <a:r>
              <a:rPr lang="pt-BR" b="0" dirty="0" err="1">
                <a:effectLst/>
              </a:rPr>
              <a:t>tag</a:t>
            </a:r>
            <a:r>
              <a:rPr lang="pt-BR" b="0" dirty="0">
                <a:effectLst/>
              </a:rPr>
              <a:t> &lt;</a:t>
            </a:r>
            <a:r>
              <a:rPr lang="pt-BR" b="1" dirty="0" err="1">
                <a:solidFill>
                  <a:srgbClr val="7030A0"/>
                </a:solidFill>
                <a:effectLst/>
              </a:rPr>
              <a:t>title</a:t>
            </a:r>
            <a:r>
              <a:rPr lang="pt-BR" b="0" dirty="0">
                <a:effectLst/>
              </a:rPr>
              <a:t>&gt;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b="0" dirty="0">
                <a:effectLst/>
              </a:rPr>
              <a:t>Como separar as informações que estão sendo passadas para o navegador, utilizando a </a:t>
            </a:r>
            <a:r>
              <a:rPr lang="pt-BR" b="0" dirty="0" err="1">
                <a:effectLst/>
              </a:rPr>
              <a:t>tag</a:t>
            </a:r>
            <a:r>
              <a:rPr lang="pt-BR" dirty="0"/>
              <a:t> &lt;</a:t>
            </a:r>
            <a:r>
              <a:rPr lang="pt-BR" b="1" dirty="0" err="1">
                <a:solidFill>
                  <a:srgbClr val="7030A0"/>
                </a:solidFill>
              </a:rPr>
              <a:t>head</a:t>
            </a:r>
            <a:r>
              <a:rPr lang="pt-BR" dirty="0"/>
              <a:t>&gt;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b="0" dirty="0">
                <a:effectLst/>
              </a:rPr>
              <a:t>Como separar o conteúdo da página, utilizando a </a:t>
            </a:r>
            <a:r>
              <a:rPr lang="pt-BR" b="0" dirty="0" err="1">
                <a:effectLst/>
              </a:rPr>
              <a:t>tag</a:t>
            </a:r>
            <a:r>
              <a:rPr lang="pt-BR" b="0" dirty="0">
                <a:effectLst/>
              </a:rPr>
              <a:t> &lt;</a:t>
            </a:r>
            <a:r>
              <a:rPr lang="pt-BR" b="1" dirty="0">
                <a:solidFill>
                  <a:srgbClr val="7030A0"/>
                </a:solidFill>
                <a:effectLst/>
              </a:rPr>
              <a:t>body</a:t>
            </a:r>
            <a:r>
              <a:rPr lang="pt-BR" b="0" dirty="0"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52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06310" y="2860103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03. TRABALHANDO COM CSS</a:t>
            </a:r>
          </a:p>
        </p:txBody>
      </p:sp>
    </p:spTree>
    <p:extLst>
      <p:ext uri="{BB962C8B-B14F-4D97-AF65-F5344CB8AC3E}">
        <p14:creationId xmlns:p14="http://schemas.microsoft.com/office/powerpoint/2010/main" val="82430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78D75-5BD9-C3F5-8507-BB6BBC75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Começando com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67E84-8216-BD1C-834A-CD47A5F698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629949" cy="4798044"/>
          </a:xfrm>
        </p:spPr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b="0" i="0" dirty="0" err="1">
                <a:effectLst/>
              </a:rPr>
              <a:t>tags</a:t>
            </a:r>
            <a:r>
              <a:rPr lang="pt-BR" b="0" i="0" dirty="0">
                <a:effectLst/>
              </a:rPr>
              <a:t> têm um valor, um propósito, um significado, e para mexer na apresentação visual dos elementos, não usamos elas. Usamos o CSS.</a:t>
            </a:r>
          </a:p>
          <a:p>
            <a:r>
              <a:rPr lang="pt-BR" b="1" dirty="0">
                <a:solidFill>
                  <a:schemeClr val="accent2"/>
                </a:solidFill>
              </a:rPr>
              <a:t>CSS – </a:t>
            </a:r>
            <a:r>
              <a:rPr lang="pt-BR" b="1" dirty="0" err="1">
                <a:solidFill>
                  <a:schemeClr val="accent2"/>
                </a:solidFill>
              </a:rPr>
              <a:t>Cacading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Style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Sheets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(folha de estilo em cascata)</a:t>
            </a:r>
            <a:r>
              <a:rPr lang="pt-BR" dirty="0"/>
              <a:t> -&gt; É</a:t>
            </a:r>
            <a:r>
              <a:rPr lang="pt-BR" b="0" i="0" dirty="0">
                <a:effectLst/>
              </a:rPr>
              <a:t> a forma como mexemos em cada um dos elementos </a:t>
            </a:r>
            <a:r>
              <a:rPr lang="pt-BR" b="0" i="0" dirty="0" err="1">
                <a:effectLst/>
              </a:rPr>
              <a:t>granularmente</a:t>
            </a:r>
            <a:r>
              <a:rPr lang="pt-BR" b="0" i="0" dirty="0">
                <a:effectLst/>
              </a:rPr>
              <a:t>, em cada um dos pontos desses elementos para podermos apresentar o nosso site do modo como quisermos.</a:t>
            </a:r>
          </a:p>
          <a:p>
            <a:r>
              <a:rPr lang="pt-BR" dirty="0"/>
              <a:t>Cascata -&gt; </a:t>
            </a:r>
            <a:r>
              <a:rPr lang="pt-BR" b="0" i="0" dirty="0">
                <a:effectLst/>
              </a:rPr>
              <a:t>Quando vamos em um elemento anterior, ele reflete para todos os elementos que estão abaixo.</a:t>
            </a:r>
          </a:p>
          <a:p>
            <a:r>
              <a:rPr lang="pt-BR" b="1" i="0" dirty="0" err="1">
                <a:effectLst/>
              </a:rPr>
              <a:t>font</a:t>
            </a:r>
            <a:r>
              <a:rPr lang="pt-BR" b="1" i="0" dirty="0">
                <a:effectLst/>
              </a:rPr>
              <a:t> </a:t>
            </a:r>
            <a:r>
              <a:rPr lang="pt-BR" b="1" i="0" dirty="0" err="1">
                <a:effectLst/>
              </a:rPr>
              <a:t>size</a:t>
            </a:r>
            <a:r>
              <a:rPr lang="pt-BR" b="1" i="0" dirty="0">
                <a:effectLst/>
              </a:rPr>
              <a:t> </a:t>
            </a:r>
            <a:r>
              <a:rPr lang="pt-BR" b="0" i="0" dirty="0">
                <a:effectLst/>
              </a:rPr>
              <a:t>-&gt; tamanho da fonte </a:t>
            </a:r>
            <a:br>
              <a:rPr lang="pt-BR" b="0" i="0" dirty="0">
                <a:effectLst/>
              </a:rPr>
            </a:br>
            <a:r>
              <a:rPr lang="pt-BR" b="0" i="0" dirty="0">
                <a:effectLst/>
              </a:rPr>
              <a:t> O tamanho da fonte padrão no navegador é medido em pixels.</a:t>
            </a:r>
          </a:p>
          <a:p>
            <a:r>
              <a:rPr lang="pt-BR" b="1" i="0" dirty="0" err="1">
                <a:effectLst/>
              </a:rPr>
              <a:t>Text</a:t>
            </a:r>
            <a:r>
              <a:rPr lang="pt-BR" b="1" dirty="0"/>
              <a:t>- </a:t>
            </a:r>
            <a:r>
              <a:rPr lang="pt-BR" b="1" i="0" dirty="0" err="1">
                <a:effectLst/>
              </a:rPr>
              <a:t>align:center</a:t>
            </a:r>
            <a:r>
              <a:rPr lang="pt-BR" b="1" i="0" dirty="0">
                <a:effectLst/>
              </a:rPr>
              <a:t>;</a:t>
            </a:r>
            <a:r>
              <a:rPr lang="pt-BR" b="0" i="0" dirty="0">
                <a:effectLst/>
              </a:rPr>
              <a:t> -&gt; Para alinhar um elemento ao centro. 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30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7BC32-A384-98DA-7AB5-85D20542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o estilo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035C0-342C-B79C-CAEC-0ADB9EBF8E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76915" y="1907557"/>
            <a:ext cx="4416552" cy="3977640"/>
          </a:xfrm>
        </p:spPr>
        <p:txBody>
          <a:bodyPr/>
          <a:lstStyle/>
          <a:p>
            <a:r>
              <a:rPr lang="pt-BR" b="1" i="1" dirty="0">
                <a:effectLst/>
              </a:rPr>
              <a:t>Existem três formas de configurarmos o CSS: </a:t>
            </a:r>
          </a:p>
          <a:p>
            <a:r>
              <a:rPr lang="pt-BR" b="1" i="0" dirty="0">
                <a:effectLst/>
              </a:rPr>
              <a:t>CSS </a:t>
            </a:r>
            <a:r>
              <a:rPr lang="pt-BR" b="1" i="0" dirty="0" err="1">
                <a:effectLst/>
              </a:rPr>
              <a:t>inline</a:t>
            </a:r>
            <a:r>
              <a:rPr lang="pt-BR" dirty="0"/>
              <a:t>: N</a:t>
            </a:r>
            <a:r>
              <a:rPr lang="pt-BR" b="0" i="0" dirty="0">
                <a:effectLst/>
              </a:rPr>
              <a:t>a linha onde temos nossa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, adicionamos a propriedade do CSS. </a:t>
            </a:r>
          </a:p>
          <a:p>
            <a:r>
              <a:rPr lang="pt-BR" b="1" dirty="0"/>
              <a:t>CSS interno</a:t>
            </a:r>
            <a:r>
              <a:rPr lang="pt-BR" dirty="0"/>
              <a:t>: </a:t>
            </a:r>
            <a:r>
              <a:rPr lang="pt-BR" b="0" i="0" dirty="0" err="1">
                <a:effectLst/>
              </a:rPr>
              <a:t>incluimos</a:t>
            </a:r>
            <a:r>
              <a:rPr lang="pt-BR" b="0" i="0" dirty="0">
                <a:effectLst/>
              </a:rPr>
              <a:t> a estilização em cada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 na propriedade </a:t>
            </a:r>
            <a:r>
              <a:rPr lang="pt-BR" b="0" i="0" dirty="0" err="1">
                <a:effectLst/>
              </a:rPr>
              <a:t>style</a:t>
            </a:r>
            <a:r>
              <a:rPr lang="pt-BR" b="0" i="0" dirty="0">
                <a:effectLst/>
              </a:rPr>
              <a:t> , no mesmo arquivo </a:t>
            </a:r>
            <a:r>
              <a:rPr lang="pt-BR" b="0" i="0" dirty="0" err="1">
                <a:effectLst/>
              </a:rPr>
              <a:t>html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1" dirty="0"/>
              <a:t>CSS externo</a:t>
            </a:r>
            <a:r>
              <a:rPr lang="pt-BR" dirty="0"/>
              <a:t>: A</a:t>
            </a:r>
            <a:r>
              <a:rPr lang="pt-BR" b="0" i="0" dirty="0">
                <a:effectLst/>
              </a:rPr>
              <a:t>través de um arquivo externo. Para que a estilização seja aplicada de forma correta. 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80FB5F4-2E85-7F5C-DA11-32E7CAC2E805}"/>
              </a:ext>
            </a:extLst>
          </p:cNvPr>
          <p:cNvSpPr txBox="1">
            <a:spLocks/>
          </p:cNvSpPr>
          <p:nvPr/>
        </p:nvSpPr>
        <p:spPr>
          <a:xfrm>
            <a:off x="6591249" y="1937053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accent2"/>
                </a:solidFill>
              </a:rPr>
              <a:t>Atenção: a</a:t>
            </a:r>
            <a:r>
              <a:rPr lang="pt-BR" b="1" i="0" dirty="0">
                <a:solidFill>
                  <a:schemeClr val="accent2"/>
                </a:solidFill>
                <a:effectLst/>
              </a:rPr>
              <a:t>o nome do arquivo e sua extensão</a:t>
            </a:r>
          </a:p>
          <a:p>
            <a:r>
              <a:rPr lang="pt-BR" b="0" i="0" dirty="0">
                <a:effectLst/>
              </a:rPr>
              <a:t>Geralmente, chamamos o arquivo que contem os estilos de </a:t>
            </a:r>
            <a:r>
              <a:rPr lang="pt-BR" b="1" dirty="0"/>
              <a:t>style.css. </a:t>
            </a:r>
            <a:r>
              <a:rPr lang="pt-BR" b="0" i="0" dirty="0">
                <a:effectLst/>
              </a:rPr>
              <a:t>Observe que este arquivo possui a extensão</a:t>
            </a:r>
            <a:r>
              <a:rPr lang="pt-BR" b="1" i="0" dirty="0">
                <a:effectLst/>
              </a:rPr>
              <a:t> .</a:t>
            </a:r>
            <a:r>
              <a:rPr lang="pt-BR" b="1" i="0" dirty="0" err="1">
                <a:effectLst/>
              </a:rPr>
              <a:t>css</a:t>
            </a:r>
            <a:endParaRPr lang="pt-BR" b="1" dirty="0"/>
          </a:p>
          <a:p>
            <a:r>
              <a:rPr lang="pt-BR" b="1" i="0" dirty="0">
                <a:solidFill>
                  <a:schemeClr val="accent2"/>
                </a:solidFill>
                <a:effectLst/>
              </a:rPr>
              <a:t>Link do CSS no </a:t>
            </a:r>
            <a:r>
              <a:rPr lang="pt-BR" b="1" i="0" dirty="0" err="1">
                <a:solidFill>
                  <a:schemeClr val="accent2"/>
                </a:solidFill>
                <a:effectLst/>
              </a:rPr>
              <a:t>head</a:t>
            </a:r>
            <a:endParaRPr lang="pt-BR" b="1" i="0" dirty="0">
              <a:solidFill>
                <a:schemeClr val="accent2"/>
              </a:solidFill>
              <a:effectLst/>
            </a:endParaRPr>
          </a:p>
          <a:p>
            <a:r>
              <a:rPr lang="pt-BR" b="0" i="0" dirty="0">
                <a:effectLst/>
              </a:rPr>
              <a:t>Para utilizar a estilização do arquivo </a:t>
            </a:r>
            <a:r>
              <a:rPr lang="pt-BR" b="1" dirty="0"/>
              <a:t>style.css </a:t>
            </a:r>
            <a:r>
              <a:rPr lang="pt-BR" b="0" i="0" dirty="0">
                <a:effectLst/>
              </a:rPr>
              <a:t>no index.html , precisamos incluir no </a:t>
            </a:r>
            <a:r>
              <a:rPr lang="pt-BR" b="0" i="0" dirty="0" err="1">
                <a:effectLst/>
              </a:rPr>
              <a:t>head</a:t>
            </a:r>
            <a:r>
              <a:rPr lang="pt-BR" b="0" i="0" dirty="0">
                <a:effectLst/>
              </a:rPr>
              <a:t> o seguinte código:</a:t>
            </a:r>
          </a:p>
          <a:p>
            <a:endParaRPr lang="pt-BR" b="1" i="0" dirty="0">
              <a:solidFill>
                <a:srgbClr val="C0C0C0"/>
              </a:solidFill>
              <a:effectLst/>
              <a:latin typeface="Open sans" panose="020B0606030504020204" pitchFamily="34" charset="0"/>
            </a:endParaRPr>
          </a:p>
          <a:p>
            <a:endParaRPr lang="pt-BR" b="1" i="0" dirty="0">
              <a:solidFill>
                <a:srgbClr val="C0C0C0"/>
              </a:solidFill>
              <a:effectLst/>
              <a:latin typeface="Open sans" panose="020B0606030504020204" pitchFamily="34" charset="0"/>
            </a:endParaRPr>
          </a:p>
          <a:p>
            <a:endParaRPr lang="pt-BR" b="1" i="0" dirty="0">
              <a:solidFill>
                <a:srgbClr val="C0C0C0"/>
              </a:solidFill>
              <a:effectLst/>
              <a:latin typeface="Open sans" panose="020B0606030504020204" pitchFamily="34" charset="0"/>
            </a:endParaRPr>
          </a:p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11DA36-6A02-4A92-8C6B-CD1B031F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735" y="4827751"/>
            <a:ext cx="3136492" cy="1538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&lt;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link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rel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stylesheet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href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=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/>
              </a:rPr>
              <a:t>"style.css"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Arial Unicode MS"/>
              </a:rPr>
              <a:t>&gt;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2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10763-1DEA-F61F-80EE-5CCF738E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a 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75057B-8AFA-D9DD-2DAA-EB095FBBEE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4778379"/>
          </a:xfrm>
        </p:spPr>
        <p:txBody>
          <a:bodyPr>
            <a:normAutofit/>
          </a:bodyPr>
          <a:lstStyle/>
          <a:p>
            <a:r>
              <a:rPr lang="pt-BR" sz="1400" b="1" i="0" dirty="0">
                <a:effectLst/>
              </a:rPr>
              <a:t>Background</a:t>
            </a:r>
            <a:r>
              <a:rPr lang="pt-BR" sz="1400" b="0" i="0" dirty="0">
                <a:effectLst/>
              </a:rPr>
              <a:t> é o que define tudo que será o fundo do elemento. Podemos colocar cor, imagem, várias propriedades.</a:t>
            </a:r>
          </a:p>
          <a:p>
            <a:r>
              <a:rPr lang="pt-BR" sz="1400" i="1" dirty="0"/>
              <a:t>Exemplo: </a:t>
            </a:r>
            <a:br>
              <a:rPr lang="pt-BR" sz="1400" dirty="0"/>
            </a:br>
            <a:r>
              <a:rPr lang="pt-BR" sz="1400" dirty="0"/>
              <a:t>background: #cccccc;</a:t>
            </a:r>
            <a:br>
              <a:rPr lang="pt-BR" sz="1400" dirty="0"/>
            </a:br>
            <a:r>
              <a:rPr lang="pt-BR" sz="1400" dirty="0" err="1"/>
              <a:t>propriedade:valor</a:t>
            </a:r>
            <a:r>
              <a:rPr lang="pt-BR" sz="1400" dirty="0"/>
              <a:t>; </a:t>
            </a:r>
            <a:endParaRPr lang="pt-BR" sz="1400" b="0" i="0" dirty="0">
              <a:effectLst/>
            </a:endParaRPr>
          </a:p>
          <a:p>
            <a:r>
              <a:rPr lang="pt-BR" sz="1400" b="0" i="0" dirty="0">
                <a:effectLst/>
              </a:rPr>
              <a:t>Para a cor do elemento vamos a propriedade </a:t>
            </a:r>
            <a:r>
              <a:rPr lang="pt-BR" sz="1400" b="1" i="0" dirty="0">
                <a:effectLst/>
              </a:rPr>
              <a:t>color.</a:t>
            </a:r>
          </a:p>
          <a:p>
            <a:r>
              <a:rPr lang="pt-BR" sz="1400" i="1" dirty="0">
                <a:effectLst/>
              </a:rPr>
              <a:t>Exe</a:t>
            </a:r>
            <a:r>
              <a:rPr lang="pt-BR" sz="1400" i="1" dirty="0"/>
              <a:t>mplo: </a:t>
            </a:r>
            <a:br>
              <a:rPr lang="pt-BR" sz="1400" dirty="0"/>
            </a:br>
            <a:r>
              <a:rPr lang="pt-BR" sz="1400" dirty="0"/>
              <a:t>color: </a:t>
            </a:r>
            <a:r>
              <a:rPr lang="pt-BR" sz="1400" dirty="0" err="1"/>
              <a:t>red</a:t>
            </a:r>
            <a:r>
              <a:rPr lang="pt-BR" sz="1400" dirty="0"/>
              <a:t>; </a:t>
            </a:r>
            <a:br>
              <a:rPr lang="pt-BR" sz="1400" dirty="0"/>
            </a:br>
            <a:r>
              <a:rPr lang="pt-BR" sz="1400" dirty="0" err="1"/>
              <a:t>propriedade:valor</a:t>
            </a:r>
            <a:r>
              <a:rPr lang="pt-BR" sz="1400" dirty="0"/>
              <a:t>; </a:t>
            </a:r>
            <a:endParaRPr lang="pt-BR" sz="1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436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EDFBB-64BA-F2BD-FEE5-C467A654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Extra: Cores hexadecimais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1661E-DF07-9D6A-63B4-27F14FC14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928969" cy="5122508"/>
          </a:xfrm>
        </p:spPr>
        <p:txBody>
          <a:bodyPr>
            <a:normAutofit/>
          </a:bodyPr>
          <a:lstStyle/>
          <a:p>
            <a:r>
              <a:rPr lang="pt-BR" dirty="0"/>
              <a:t>T</a:t>
            </a:r>
            <a:r>
              <a:rPr lang="pt-BR" b="0" i="0" dirty="0">
                <a:effectLst/>
              </a:rPr>
              <a:t>rês espectros de cor:</a:t>
            </a:r>
          </a:p>
          <a:p>
            <a:pPr marL="228600" indent="-228600">
              <a:buFontTx/>
              <a:buAutoNum type="arabicParenR"/>
            </a:pPr>
            <a:r>
              <a:rPr lang="pt-BR" b="1" i="0" dirty="0">
                <a:effectLst/>
              </a:rPr>
              <a:t> Hexadecimal</a:t>
            </a:r>
            <a:r>
              <a:rPr lang="pt-BR" b="0" i="0" dirty="0">
                <a:effectLst/>
              </a:rPr>
              <a:t>: #000000 -&gt; (preto) </a:t>
            </a:r>
            <a:r>
              <a:rPr lang="pt-BR" b="1" i="0" dirty="0">
                <a:effectLst/>
              </a:rPr>
              <a:t>/</a:t>
            </a:r>
            <a:r>
              <a:rPr lang="pt-BR" b="0" i="0" dirty="0">
                <a:effectLst/>
              </a:rPr>
              <a:t> #FFFFFF -&gt; (branco)</a:t>
            </a:r>
            <a:br>
              <a:rPr lang="pt-BR" b="0" i="0" dirty="0">
                <a:effectLst/>
              </a:rPr>
            </a:br>
            <a:r>
              <a:rPr lang="pt-BR" b="0" i="0" dirty="0">
                <a:effectLst/>
              </a:rPr>
              <a:t>O dicionário hexadecimal é a mesma coisa que o dicionário numérico adicionando as letras </a:t>
            </a:r>
            <a:r>
              <a:rPr lang="pt-BR" b="0" i="0" dirty="0" err="1">
                <a:effectLst/>
              </a:rPr>
              <a:t>abcdef</a:t>
            </a:r>
            <a:r>
              <a:rPr lang="pt-BR" dirty="0"/>
              <a:t>. </a:t>
            </a:r>
            <a:r>
              <a:rPr lang="pt-BR" b="0" i="0" dirty="0">
                <a:effectLst/>
              </a:rPr>
              <a:t>É ele que usamos para marcar cores.</a:t>
            </a:r>
            <a:br>
              <a:rPr lang="pt-BR" b="0" i="0" dirty="0">
                <a:effectLst/>
              </a:rPr>
            </a:br>
            <a:br>
              <a:rPr lang="pt-BR" b="0" i="0" dirty="0">
                <a:effectLst/>
              </a:rPr>
            </a:br>
            <a:r>
              <a:rPr lang="pt-BR" i="1" dirty="0"/>
              <a:t>Re</a:t>
            </a:r>
            <a:r>
              <a:rPr lang="pt-BR" b="0" i="1" dirty="0">
                <a:effectLst/>
              </a:rPr>
              <a:t>presentação numérica, ou em hexadecimal pa</a:t>
            </a:r>
            <a:r>
              <a:rPr lang="pt-BR" i="1" dirty="0"/>
              <a:t>ra os números: </a:t>
            </a:r>
            <a:br>
              <a:rPr lang="pt-BR" dirty="0"/>
            </a:br>
            <a:r>
              <a:rPr lang="pt-BR" b="0" i="0" dirty="0">
                <a:effectLst/>
              </a:rPr>
              <a:t>#000000  -&gt; zero é a ausência de cor (preto)</a:t>
            </a:r>
            <a:br>
              <a:rPr lang="pt-BR" b="0" i="0" dirty="0">
                <a:effectLst/>
              </a:rPr>
            </a:br>
            <a:r>
              <a:rPr lang="pt-BR" b="0" i="0" dirty="0">
                <a:effectLst/>
              </a:rPr>
              <a:t>#FFFFFF -&gt; F é o máximo de cor (branco) </a:t>
            </a:r>
            <a:endParaRPr lang="pt-BR" dirty="0"/>
          </a:p>
          <a:p>
            <a:pPr marL="228600" indent="-228600">
              <a:buAutoNum type="arabicParenR"/>
            </a:pPr>
            <a:r>
              <a:rPr lang="pt-BR" b="0" i="0" dirty="0">
                <a:effectLst/>
              </a:rPr>
              <a:t> </a:t>
            </a:r>
            <a:r>
              <a:rPr lang="pt-BR" b="1" i="0" dirty="0">
                <a:effectLst/>
              </a:rPr>
              <a:t>Cores básicas</a:t>
            </a:r>
            <a:r>
              <a:rPr lang="pt-BR" b="0" i="0" dirty="0">
                <a:effectLst/>
              </a:rPr>
              <a:t>: </a:t>
            </a:r>
            <a:r>
              <a:rPr lang="pt-BR" b="0" i="0" dirty="0" err="1">
                <a:effectLst/>
              </a:rPr>
              <a:t>black</a:t>
            </a:r>
            <a:r>
              <a:rPr lang="pt-BR" b="0" i="0" dirty="0">
                <a:effectLst/>
              </a:rPr>
              <a:t>; -&gt; (preto) </a:t>
            </a:r>
            <a:r>
              <a:rPr lang="pt-BR" b="1" i="0" dirty="0">
                <a:effectLst/>
              </a:rPr>
              <a:t>/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white</a:t>
            </a:r>
            <a:r>
              <a:rPr lang="pt-BR" dirty="0"/>
              <a:t>; -&gt; (branco) </a:t>
            </a:r>
          </a:p>
          <a:p>
            <a:pPr marL="228600" indent="-228600">
              <a:buAutoNum type="arabicParenR"/>
            </a:pPr>
            <a:r>
              <a:rPr lang="pt-BR" b="1" dirty="0"/>
              <a:t>RGB</a:t>
            </a:r>
            <a:r>
              <a:rPr lang="pt-BR" dirty="0"/>
              <a:t> (0, 0, 0); -&gt; (preto) </a:t>
            </a:r>
            <a:r>
              <a:rPr lang="pt-BR" b="1" dirty="0"/>
              <a:t>/</a:t>
            </a:r>
            <a:r>
              <a:rPr lang="pt-BR" dirty="0"/>
              <a:t> (255, 255, 255); -&gt; branco </a:t>
            </a:r>
            <a:br>
              <a:rPr lang="pt-BR" dirty="0"/>
            </a:br>
            <a:r>
              <a:rPr lang="pt-BR" dirty="0"/>
              <a:t>(</a:t>
            </a:r>
            <a:r>
              <a:rPr lang="pt-BR" b="0" i="0" dirty="0" err="1">
                <a:effectLst/>
              </a:rPr>
              <a:t>Red</a:t>
            </a:r>
            <a:r>
              <a:rPr lang="pt-BR" b="0" i="0" dirty="0">
                <a:effectLst/>
              </a:rPr>
              <a:t>, Green, Blue); </a:t>
            </a:r>
            <a:br>
              <a:rPr lang="pt-BR" b="0" i="0" dirty="0">
                <a:effectLst/>
              </a:rPr>
            </a:br>
            <a:r>
              <a:rPr lang="pt-BR" b="0" i="0" dirty="0">
                <a:effectLst/>
              </a:rPr>
              <a:t> O dicionário RGB vai do 0 até 255. Ou seja, ele tem 256 níveis de representação de cada cor.</a:t>
            </a:r>
          </a:p>
        </p:txBody>
      </p:sp>
    </p:spTree>
    <p:extLst>
      <p:ext uri="{BB962C8B-B14F-4D97-AF65-F5344CB8AC3E}">
        <p14:creationId xmlns:p14="http://schemas.microsoft.com/office/powerpoint/2010/main" val="394587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06310" y="2860103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04. ESTILIZANDO IMAGENS</a:t>
            </a:r>
          </a:p>
        </p:txBody>
      </p:sp>
    </p:spTree>
    <p:extLst>
      <p:ext uri="{BB962C8B-B14F-4D97-AF65-F5344CB8AC3E}">
        <p14:creationId xmlns:p14="http://schemas.microsoft.com/office/powerpoint/2010/main" val="414849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B742B-2A47-8179-3CFB-F2DF662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 de elemento e </a:t>
            </a:r>
            <a:r>
              <a:rPr lang="pt-BR" dirty="0" err="1"/>
              <a:t>tag</a:t>
            </a:r>
            <a:r>
              <a:rPr lang="pt-BR" dirty="0"/>
              <a:t> de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FACCC-A3FD-0A5A-0C92-1781965A44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718439" cy="301840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O atributo HTML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id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é usado para especificar um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id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exclusivo para um elemento HTML.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Você não pode ter mais de um elemento com o mesmo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 em um documento HTML.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O atributo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id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é usado para apontar para uma declaração de estilo específica em uma folha de estilo.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lnSpc>
                <a:spcPct val="110000"/>
              </a:lnSpc>
            </a:pPr>
            <a:r>
              <a:rPr lang="pt-BR" b="0" i="0" dirty="0">
                <a:effectLst/>
              </a:rPr>
              <a:t>A sintaxe para </a:t>
            </a:r>
            <a:r>
              <a:rPr lang="pt-BR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id</a:t>
            </a:r>
            <a:r>
              <a:rPr lang="pt-BR" b="0" i="0" dirty="0">
                <a:effectLst/>
              </a:rPr>
              <a:t> é: escreva um caractere </a:t>
            </a:r>
            <a:r>
              <a:rPr lang="pt-BR" b="0" i="0" dirty="0" err="1">
                <a:effectLst/>
              </a:rPr>
              <a:t>hash</a:t>
            </a:r>
            <a:r>
              <a:rPr lang="pt-BR" b="0" i="0" dirty="0">
                <a:effectLst/>
              </a:rPr>
              <a:t> (</a:t>
            </a:r>
            <a:r>
              <a:rPr lang="pt-BR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#</a:t>
            </a:r>
            <a:r>
              <a:rPr lang="pt-BR" b="0" i="0" dirty="0">
                <a:effectLst/>
              </a:rPr>
              <a:t>), seguido por um nome de </a:t>
            </a:r>
            <a:r>
              <a:rPr lang="pt-BR" b="1" i="0" dirty="0">
                <a:solidFill>
                  <a:schemeClr val="accent4">
                    <a:lumMod val="75000"/>
                  </a:schemeClr>
                </a:solidFill>
                <a:effectLst/>
              </a:rPr>
              <a:t>id</a:t>
            </a:r>
            <a:r>
              <a:rPr lang="pt-BR" b="0" i="0" dirty="0">
                <a:effectLst/>
              </a:rPr>
              <a:t>. Em seguida, defina as propriedades CSS entre chaves {}.</a:t>
            </a:r>
          </a:p>
          <a:p>
            <a:pPr>
              <a:lnSpc>
                <a:spcPct val="110000"/>
              </a:lnSpc>
            </a:pPr>
            <a:r>
              <a:rPr lang="pt-BR" b="0" i="0" dirty="0">
                <a:effectLst/>
              </a:rPr>
              <a:t>O </a:t>
            </a:r>
            <a:r>
              <a:rPr lang="pt-BR" b="1" i="0" dirty="0">
                <a:effectLst/>
              </a:rPr>
              <a:t>elemento</a:t>
            </a:r>
            <a:r>
              <a:rPr lang="pt-BR" b="0" i="0" dirty="0">
                <a:effectLst/>
              </a:rPr>
              <a:t> HTML </a:t>
            </a:r>
            <a:r>
              <a:rPr lang="pt-BR" b="1" i="0" dirty="0">
                <a:solidFill>
                  <a:srgbClr val="7030A0"/>
                </a:solidFill>
                <a:effectLst/>
              </a:rPr>
              <a:t>&lt;</a:t>
            </a:r>
            <a:r>
              <a:rPr lang="pt-BR" b="1" i="0" dirty="0" err="1">
                <a:solidFill>
                  <a:srgbClr val="7030A0"/>
                </a:solidFill>
                <a:effectLst/>
              </a:rPr>
              <a:t>img</a:t>
            </a:r>
            <a:r>
              <a:rPr lang="pt-BR" b="1" i="0" dirty="0">
                <a:solidFill>
                  <a:srgbClr val="7030A0"/>
                </a:solidFill>
                <a:effectLst/>
              </a:rPr>
              <a:t>&gt; </a:t>
            </a:r>
            <a:r>
              <a:rPr lang="pt-BR" b="0" i="0" dirty="0">
                <a:effectLst/>
              </a:rPr>
              <a:t>representa a inserção de imagem no documento,</a:t>
            </a:r>
          </a:p>
          <a:p>
            <a:pPr>
              <a:lnSpc>
                <a:spcPct val="110000"/>
              </a:lnSpc>
            </a:pPr>
            <a:r>
              <a:rPr lang="pt-BR" b="1" i="0" dirty="0" err="1">
                <a:solidFill>
                  <a:schemeClr val="accent4">
                    <a:lumMod val="75000"/>
                  </a:schemeClr>
                </a:solidFill>
                <a:effectLst/>
              </a:rPr>
              <a:t>src</a:t>
            </a:r>
            <a:r>
              <a:rPr lang="pt-BR" b="0" i="0" dirty="0">
                <a:effectLst/>
              </a:rPr>
              <a:t> :URL da imagem, este atributo é obrigatório para o elemento &lt;</a:t>
            </a:r>
            <a:r>
              <a:rPr lang="pt-BR" b="0" i="0" dirty="0" err="1">
                <a:effectLst/>
              </a:rPr>
              <a:t>img</a:t>
            </a:r>
            <a:r>
              <a:rPr lang="pt-BR" b="0" i="0" dirty="0">
                <a:effectLst/>
              </a:rPr>
              <a:t>&gt; 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3316ED1-DCAD-52B4-C4DA-ECDF0A784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3" t="30967" r="59350" b="64732"/>
          <a:stretch/>
        </p:blipFill>
        <p:spPr>
          <a:xfrm>
            <a:off x="688258" y="4476330"/>
            <a:ext cx="2773288" cy="29496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6EBF695-B54E-4E41-C1C5-8128ABD5A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8" t="9175" r="55000" b="81492"/>
          <a:stretch/>
        </p:blipFill>
        <p:spPr>
          <a:xfrm>
            <a:off x="688258" y="5004620"/>
            <a:ext cx="2773288" cy="5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5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3F307-D323-2F56-DA31-31CF2437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para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4BDEA-0E1F-CD71-86AA-7D205CA8C3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2884424" cy="4812792"/>
          </a:xfrm>
        </p:spPr>
        <p:txBody>
          <a:bodyPr/>
          <a:lstStyle/>
          <a:p>
            <a:r>
              <a:rPr lang="pt-BR" b="1" dirty="0" err="1"/>
              <a:t>D</a:t>
            </a:r>
            <a:r>
              <a:rPr lang="pt-BR" b="1" i="0" dirty="0" err="1">
                <a:effectLst/>
              </a:rPr>
              <a:t>eveloper</a:t>
            </a:r>
            <a:r>
              <a:rPr lang="pt-BR" b="1" i="0" dirty="0">
                <a:effectLst/>
              </a:rPr>
              <a:t> Tools </a:t>
            </a:r>
            <a:r>
              <a:rPr lang="pt-BR" b="0" i="0" dirty="0">
                <a:effectLst/>
              </a:rPr>
              <a:t>(ferramenta do desenvolvedor): Ferramenta que todos os navegadores modernos entregam para os desenvolvedores. </a:t>
            </a:r>
          </a:p>
          <a:p>
            <a:r>
              <a:rPr lang="pt-BR" b="1" i="0" dirty="0">
                <a:effectLst/>
              </a:rPr>
              <a:t>F12: </a:t>
            </a:r>
            <a:r>
              <a:rPr lang="pt-BR" b="0" i="0" dirty="0">
                <a:effectLst/>
              </a:rPr>
              <a:t>No navegador, ao apertar F12  </a:t>
            </a:r>
            <a:r>
              <a:rPr lang="pt-BR" dirty="0"/>
              <a:t>veremos que a ferramenta </a:t>
            </a:r>
            <a:r>
              <a:rPr lang="pt-BR" b="0" i="0" dirty="0">
                <a:effectLst/>
              </a:rPr>
              <a:t>do desenvolvedor está à direita. Ela tem, entre outras coisas, um layout mobile para sua página, te deixa mexer no console, saber que tipo de arquivos estão sendo transacionados.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0C721A9-5EB5-6956-BBED-07A4AE68A14F}"/>
              </a:ext>
            </a:extLst>
          </p:cNvPr>
          <p:cNvSpPr txBox="1">
            <a:spLocks/>
          </p:cNvSpPr>
          <p:nvPr/>
        </p:nvSpPr>
        <p:spPr>
          <a:xfrm>
            <a:off x="4344623" y="1435608"/>
            <a:ext cx="2884424" cy="481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effectLst/>
              </a:rPr>
              <a:t>A propriedade </a:t>
            </a:r>
            <a:r>
              <a:rPr lang="pt-BR" b="1" i="0" dirty="0" err="1">
                <a:effectLst/>
              </a:rPr>
              <a:t>height</a:t>
            </a:r>
            <a:r>
              <a:rPr lang="pt-BR" b="0" i="0" dirty="0">
                <a:effectLst/>
              </a:rPr>
              <a:t> do CSS determina a </a:t>
            </a:r>
            <a:r>
              <a:rPr lang="pt-BR" i="1" dirty="0">
                <a:effectLst/>
              </a:rPr>
              <a:t>altura</a:t>
            </a:r>
            <a:r>
              <a:rPr lang="pt-BR" b="0" i="0" dirty="0">
                <a:effectLst/>
              </a:rPr>
              <a:t> da área do conteúdo de um elemento.</a:t>
            </a:r>
          </a:p>
          <a:p>
            <a:r>
              <a:rPr lang="pt-BR" b="0" i="0" dirty="0">
                <a:effectLst/>
              </a:rPr>
              <a:t>A propriedade </a:t>
            </a:r>
            <a:r>
              <a:rPr lang="pt-BR" b="0" i="0" u="sng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pt-BR" b="0" i="0" dirty="0">
                <a:effectLst/>
              </a:rPr>
              <a:t> </a:t>
            </a:r>
            <a:r>
              <a:rPr lang="pt-BR" b="1" i="0" dirty="0" err="1">
                <a:effectLst/>
              </a:rPr>
              <a:t>width</a:t>
            </a:r>
            <a:r>
              <a:rPr lang="pt-BR" b="0" i="0" dirty="0">
                <a:effectLst/>
              </a:rPr>
              <a:t> determina a </a:t>
            </a:r>
            <a:r>
              <a:rPr lang="pt-BR" b="0" i="1" dirty="0">
                <a:effectLst/>
              </a:rPr>
              <a:t>largura</a:t>
            </a:r>
            <a:r>
              <a:rPr lang="pt-BR" b="0" i="0" dirty="0">
                <a:effectLst/>
              </a:rPr>
              <a:t> da área de conteúdo de um elemento.</a:t>
            </a:r>
            <a:endParaRPr lang="pt-BR" dirty="0"/>
          </a:p>
          <a:p>
            <a:r>
              <a:rPr lang="pt-BR" b="0" i="0" dirty="0">
                <a:effectLst/>
              </a:rPr>
              <a:t>A </a:t>
            </a:r>
            <a:r>
              <a:rPr lang="pt-BR" b="0" i="1" dirty="0">
                <a:effectLst/>
              </a:rPr>
              <a:t>largura</a:t>
            </a:r>
            <a:r>
              <a:rPr lang="pt-BR" b="0" i="0" dirty="0">
                <a:effectLst/>
              </a:rPr>
              <a:t> de um elemento geralmente é adicionada em pixels, ou podemos também colocar a largura em percentual. Se eu quero que ocupe a página inteira, vou colocar 100%. Imediatamente altero a largura da imagem. Ela passa a ocupar 100% da largura da página.</a:t>
            </a:r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E4BA6E8-F0A4-C993-DD69-6ADEB65CEA9C}"/>
              </a:ext>
            </a:extLst>
          </p:cNvPr>
          <p:cNvSpPr txBox="1">
            <a:spLocks/>
          </p:cNvSpPr>
          <p:nvPr/>
        </p:nvSpPr>
        <p:spPr>
          <a:xfrm>
            <a:off x="8149751" y="1435608"/>
            <a:ext cx="2884424" cy="481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solidFill>
                  <a:srgbClr val="1B1B1B"/>
                </a:solidFill>
                <a:effectLst/>
              </a:rPr>
              <a:t>A propriedade </a:t>
            </a:r>
            <a:r>
              <a:rPr lang="pt-BR" b="1" i="0" dirty="0" err="1">
                <a:solidFill>
                  <a:srgbClr val="1B1B1B"/>
                </a:solidFill>
                <a:effectLst/>
              </a:rPr>
              <a:t>padding</a:t>
            </a:r>
            <a:r>
              <a:rPr lang="pt-BR" b="1" i="0" dirty="0">
                <a:solidFill>
                  <a:srgbClr val="1B1B1B"/>
                </a:solidFill>
                <a:effectLst/>
              </a:rPr>
              <a:t> </a:t>
            </a:r>
            <a:r>
              <a:rPr lang="pt-BR" b="0" i="0" dirty="0">
                <a:solidFill>
                  <a:srgbClr val="1B1B1B"/>
                </a:solidFill>
                <a:effectLst/>
              </a:rPr>
              <a:t>define uma a distância entre o conteúdo de um elemento e suas bordas </a:t>
            </a:r>
          </a:p>
          <a:p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</a:rPr>
              <a:t>A propriedade 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</a:rPr>
              <a:t>margin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</a:rPr>
              <a:t> do CSS define a </a:t>
            </a:r>
            <a:r>
              <a:rPr lang="pt-BR" altLang="pt-BR" dirty="0">
                <a:solidFill>
                  <a:srgbClr val="1B1B1B"/>
                </a:solidFill>
              </a:rPr>
              <a:t>área da margem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</a:rPr>
              <a:t>nos quatro lados do elemento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91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0A7A-90C6-EA36-C70D-5A18D6BF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Extra: Time de 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F5F34-3CC8-B3D2-FC60-71591B10A3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923784" cy="497433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Um time de front </a:t>
            </a:r>
            <a:r>
              <a:rPr lang="pt-BR" b="0" i="0" dirty="0" err="1">
                <a:effectLst/>
              </a:rPr>
              <a:t>end</a:t>
            </a:r>
            <a:r>
              <a:rPr lang="pt-BR" b="0" i="0" dirty="0">
                <a:effectLst/>
              </a:rPr>
              <a:t>, para fazer uma interface não é composto só pelo desenvolvedor front end. Geralmente, temos alguém responsável pela usabilidade do site.</a:t>
            </a:r>
          </a:p>
          <a:p>
            <a:r>
              <a:rPr lang="pt-BR" b="1" dirty="0"/>
              <a:t>UX – </a:t>
            </a:r>
            <a:r>
              <a:rPr lang="pt-BR" b="1" dirty="0" err="1"/>
              <a:t>User</a:t>
            </a:r>
            <a:r>
              <a:rPr lang="pt-BR" b="1" dirty="0"/>
              <a:t> Experience</a:t>
            </a:r>
            <a:r>
              <a:rPr lang="pt-BR" dirty="0"/>
              <a:t>: </a:t>
            </a:r>
            <a:r>
              <a:rPr lang="pt-BR" b="0" i="0" dirty="0">
                <a:effectLst/>
              </a:rPr>
              <a:t> O UX estará mais concentrado em pensar a forma do produto. A usabilidade é responsável por responder como vai entregar aquelas informações, a forma.</a:t>
            </a:r>
          </a:p>
          <a:p>
            <a:r>
              <a:rPr lang="pt-BR" b="1" dirty="0"/>
              <a:t>UI – </a:t>
            </a:r>
            <a:r>
              <a:rPr lang="pt-BR" b="1" dirty="0" err="1"/>
              <a:t>User</a:t>
            </a:r>
            <a:r>
              <a:rPr lang="pt-BR" b="1" dirty="0"/>
              <a:t> Interface: </a:t>
            </a:r>
            <a:r>
              <a:rPr lang="pt-BR" b="1" i="0" dirty="0">
                <a:effectLst/>
              </a:rPr>
              <a:t> </a:t>
            </a:r>
            <a:r>
              <a:rPr lang="pt-BR" b="0" i="0" dirty="0">
                <a:effectLst/>
              </a:rPr>
              <a:t>Os profissionais de UI se relacionam, entre outras coisas, com o design. O time da interface do usuário/time do design, que vai pegar a forma como aquilo vai ser feito e vai dar o visual para aquilo.</a:t>
            </a:r>
          </a:p>
          <a:p>
            <a:r>
              <a:rPr lang="pt-BR" b="1" dirty="0"/>
              <a:t>Desenvolvedor: </a:t>
            </a:r>
            <a:r>
              <a:rPr lang="pt-BR" b="0" i="0" dirty="0">
                <a:effectLst/>
              </a:rPr>
              <a:t>Por último, temos o codificador, aquele desenvolvedor front </a:t>
            </a:r>
            <a:r>
              <a:rPr lang="pt-BR" b="0" i="0" dirty="0" err="1">
                <a:effectLst/>
              </a:rPr>
              <a:t>end</a:t>
            </a:r>
            <a:r>
              <a:rPr lang="pt-BR" b="0" i="0" dirty="0">
                <a:effectLst/>
              </a:rPr>
              <a:t> que vai pegar o design, a forma como o site foi apresentado com aquele visual e vai transformar em código para web, para um aplicativo ou para algum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8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06310" y="2860103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01. MARCAÇÃO DO PRIMEIRO TEXTO</a:t>
            </a:r>
          </a:p>
        </p:txBody>
      </p:sp>
    </p:spTree>
    <p:extLst>
      <p:ext uri="{BB962C8B-B14F-4D97-AF65-F5344CB8AC3E}">
        <p14:creationId xmlns:p14="http://schemas.microsoft.com/office/powerpoint/2010/main" val="379882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06310" y="2860103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05. LISTAS E DIVISÕES DE CONTEÚDO</a:t>
            </a:r>
          </a:p>
        </p:txBody>
      </p:sp>
    </p:spTree>
    <p:extLst>
      <p:ext uri="{BB962C8B-B14F-4D97-AF65-F5344CB8AC3E}">
        <p14:creationId xmlns:p14="http://schemas.microsoft.com/office/powerpoint/2010/main" val="256408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FEC33-8544-4D08-9625-2B1325B9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DE52C-0781-8DE2-6BB1-803A538DB4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8405" y="1828800"/>
            <a:ext cx="4416552" cy="3977640"/>
          </a:xfrm>
        </p:spPr>
        <p:txBody>
          <a:bodyPr/>
          <a:lstStyle/>
          <a:p>
            <a:r>
              <a:rPr lang="pt-BR" b="1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ul</a:t>
            </a:r>
            <a:r>
              <a:rPr lang="pt-BR" b="1" dirty="0"/>
              <a:t>&gt; </a:t>
            </a:r>
            <a:r>
              <a:rPr lang="pt-BR" dirty="0"/>
              <a:t>: representa </a:t>
            </a:r>
            <a:r>
              <a:rPr lang="pt-BR" i="1" dirty="0"/>
              <a:t>lista</a:t>
            </a:r>
            <a:r>
              <a:rPr lang="pt-BR" dirty="0"/>
              <a:t> de itens </a:t>
            </a:r>
            <a:r>
              <a:rPr lang="pt-BR" i="1" dirty="0"/>
              <a:t>não</a:t>
            </a:r>
            <a:r>
              <a:rPr lang="pt-BR" dirty="0"/>
              <a:t> </a:t>
            </a:r>
            <a:r>
              <a:rPr lang="pt-BR" i="1" dirty="0"/>
              <a:t>ordenada </a:t>
            </a:r>
          </a:p>
          <a:p>
            <a:r>
              <a:rPr lang="pt-BR" b="1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ol</a:t>
            </a:r>
            <a:r>
              <a:rPr lang="pt-BR" b="1" dirty="0"/>
              <a:t>&gt; </a:t>
            </a:r>
            <a:r>
              <a:rPr lang="pt-BR" dirty="0"/>
              <a:t>: representa </a:t>
            </a:r>
            <a:r>
              <a:rPr lang="pt-BR" i="1" dirty="0"/>
              <a:t>lista</a:t>
            </a:r>
            <a:r>
              <a:rPr lang="pt-BR" dirty="0"/>
              <a:t> de itens </a:t>
            </a:r>
            <a:r>
              <a:rPr lang="pt-BR" i="1" dirty="0"/>
              <a:t>ordenada </a:t>
            </a:r>
          </a:p>
          <a:p>
            <a:r>
              <a:rPr lang="pt-BR" b="1" dirty="0"/>
              <a:t>&lt;</a:t>
            </a:r>
            <a:r>
              <a:rPr lang="pt-BR" b="1" dirty="0">
                <a:solidFill>
                  <a:srgbClr val="7030A0"/>
                </a:solidFill>
              </a:rPr>
              <a:t>li</a:t>
            </a:r>
            <a:r>
              <a:rPr lang="pt-BR" b="1" dirty="0"/>
              <a:t>&gt; </a:t>
            </a:r>
            <a:r>
              <a:rPr lang="pt-BR" dirty="0"/>
              <a:t>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 usado para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</a:rPr>
              <a:t>representar um item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que faz parte de uma lista. Este item deve estar contido em um elemento pai: uma lista </a:t>
            </a:r>
            <a:r>
              <a:rPr kumimoji="0" lang="pt-BR" altLang="pt-BR" b="0" i="0" strike="noStrike" cap="none" normalizeH="0" baseline="0" dirty="0">
                <a:ln>
                  <a:noFill/>
                </a:ln>
                <a:effectLst/>
              </a:rPr>
              <a:t>ordenada (</a:t>
            </a:r>
            <a:r>
              <a:rPr kumimoji="0" lang="pt-BR" altLang="pt-BR" b="1" i="0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pt-BR" altLang="pt-BR" b="1" i="0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</a:rPr>
              <a:t>ol</a:t>
            </a:r>
            <a:r>
              <a:rPr kumimoji="0" lang="pt-BR" altLang="pt-BR" b="1" i="0" strike="noStrike" cap="none" normalizeH="0" baseline="0" dirty="0">
                <a:ln>
                  <a:noFill/>
                </a:ln>
                <a:effectLst/>
              </a:rPr>
              <a:t>&gt;</a:t>
            </a:r>
            <a:r>
              <a:rPr kumimoji="0" lang="pt-BR" altLang="pt-BR" b="0" i="0" strike="noStrike" cap="none" normalizeH="0" baseline="0" dirty="0">
                <a:ln>
                  <a:noFill/>
                </a:ln>
                <a:effectLst/>
              </a:rPr>
              <a:t>),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uma lista </a:t>
            </a:r>
            <a:r>
              <a:rPr kumimoji="0" lang="pt-BR" altLang="pt-BR" b="0" i="0" strike="noStrike" cap="none" normalizeH="0" baseline="0" dirty="0">
                <a:ln>
                  <a:noFill/>
                </a:ln>
                <a:effectLst/>
              </a:rPr>
              <a:t>desordenada (</a:t>
            </a:r>
            <a:r>
              <a:rPr kumimoji="0" lang="pt-BR" altLang="pt-BR" b="1" i="0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pt-BR" altLang="pt-BR" b="1" i="0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</a:rPr>
              <a:t>ul</a:t>
            </a:r>
            <a:r>
              <a:rPr kumimoji="0" lang="pt-BR" altLang="pt-BR" b="1" i="0" strike="noStrike" cap="none" normalizeH="0" baseline="0" dirty="0">
                <a:ln>
                  <a:noFill/>
                </a:ln>
                <a:effectLst/>
              </a:rPr>
              <a:t>&gt;</a:t>
            </a:r>
            <a:r>
              <a:rPr kumimoji="0" lang="pt-BR" altLang="pt-BR" b="0" i="0" strike="noStrike" cap="none" normalizeH="0" baseline="0" dirty="0">
                <a:ln>
                  <a:noFill/>
                </a:ln>
                <a:effectLst/>
              </a:rPr>
              <a:t>)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</a:rPr>
              <a:t>ou um menu (&lt;menu&gt;). 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AC7351-DAAF-7DCF-554C-C88C71B4A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6" t="39857" r="46290" b="26021"/>
          <a:stretch/>
        </p:blipFill>
        <p:spPr>
          <a:xfrm>
            <a:off x="5879690" y="1828800"/>
            <a:ext cx="5567745" cy="30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9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AE703-CBE4-FAEC-6728-21EE332C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Divisões de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F8CC2-E69B-C35B-6700-352234BBC3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rgbClr val="7030A0"/>
                </a:solidFill>
              </a:rPr>
              <a:t>elemento de divisão HTML </a:t>
            </a:r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div</a:t>
            </a:r>
            <a:r>
              <a:rPr lang="pt-BR" dirty="0"/>
              <a:t>&gt; é um container genérico para conteúdo de fluxo, que de certa forma não representa nada. Ele pode ser utilizado para agrupar elementos para fins de estilos (usando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pt-BR" dirty="0"/>
              <a:t> ou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id</a:t>
            </a:r>
            <a:r>
              <a:rPr lang="pt-BR" dirty="0"/>
              <a:t>), ou porque eles compartilham valores de atributos, como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lang</a:t>
            </a:r>
            <a:r>
              <a:rPr lang="pt-BR" dirty="0"/>
              <a:t>. Ele deve ser utilizado somente quando não tiver outro elemento de semântica (tal como &lt;</a:t>
            </a:r>
            <a:r>
              <a:rPr lang="pt-BR" dirty="0" err="1"/>
              <a:t>article</a:t>
            </a:r>
            <a:r>
              <a:rPr lang="pt-BR" dirty="0"/>
              <a:t>&gt; ou &lt;</a:t>
            </a:r>
            <a:r>
              <a:rPr lang="pt-BR" dirty="0" err="1"/>
              <a:t>nav</a:t>
            </a:r>
            <a:r>
              <a:rPr lang="pt-BR" dirty="0"/>
              <a:t>&gt;).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C697FF-B592-F512-A5F6-FFC196D7B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7" t="6533" r="39318" b="15556"/>
          <a:stretch/>
        </p:blipFill>
        <p:spPr>
          <a:xfrm>
            <a:off x="5987844" y="1347117"/>
            <a:ext cx="5166403" cy="53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8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7199B-FD2E-3F74-914C-82DD1167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Inline</a:t>
            </a:r>
            <a:r>
              <a:rPr lang="pt-BR" dirty="0"/>
              <a:t> e Block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522B6-05AD-7E7B-AAAA-A41E0FB28E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60193" y="1588008"/>
            <a:ext cx="4416552" cy="4886534"/>
          </a:xfrm>
        </p:spPr>
        <p:txBody>
          <a:bodyPr>
            <a:noAutofit/>
          </a:bodyPr>
          <a:lstStyle/>
          <a:p>
            <a:r>
              <a:rPr lang="pt-BR" dirty="0"/>
              <a:t>Um elemento em </a:t>
            </a:r>
            <a:r>
              <a:rPr lang="pt-BR" b="1" dirty="0"/>
              <a:t>nível de bloco ocupa todo o espaço de seu elemento pai </a:t>
            </a:r>
            <a:r>
              <a:rPr lang="pt-BR" dirty="0"/>
              <a:t>(container), criando assim um “bloco”.</a:t>
            </a:r>
          </a:p>
          <a:p>
            <a:r>
              <a:rPr lang="pt-BR" b="1" dirty="0"/>
              <a:t>Modelo de conteúdo: </a:t>
            </a:r>
            <a:r>
              <a:rPr lang="pt-BR" dirty="0"/>
              <a:t>Geralmente, os elementos no nível de bloco podem conter elementos em linha e, às vezes, outros elementos no nível de bloco. Inerente a essa distinção estrutural está a ideia de que elementos de bloco criam estruturas "maiores" que elementos em linha.</a:t>
            </a:r>
          </a:p>
          <a:p>
            <a:r>
              <a:rPr lang="pt-BR" b="1" dirty="0"/>
              <a:t>Formatação padrão: </a:t>
            </a:r>
            <a:r>
              <a:rPr lang="pt-BR" dirty="0"/>
              <a:t>Por padrão, os elementos no nível de bloco começam em novas linhas, mas, os elementos em linha, podem iniciar em qualquer lugar.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0E1DC76-E75F-94ED-6206-D8F7CACF1670}"/>
              </a:ext>
            </a:extLst>
          </p:cNvPr>
          <p:cNvSpPr txBox="1">
            <a:spLocks/>
          </p:cNvSpPr>
          <p:nvPr/>
        </p:nvSpPr>
        <p:spPr>
          <a:xfrm>
            <a:off x="691896" y="1588008"/>
            <a:ext cx="4416552" cy="4886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"</a:t>
            </a:r>
            <a:r>
              <a:rPr lang="pt-BR" b="1"/>
              <a:t>Inline</a:t>
            </a:r>
            <a:r>
              <a:rPr lang="pt-BR"/>
              <a:t>" é uma categorização dos elementos do HTML, em contraste com os "elementos de bloco". Os elementos inline podem ser exibidos em nível de bloco ou outros elementos inline. Eles </a:t>
            </a:r>
            <a:r>
              <a:rPr lang="pt-BR" b="1"/>
              <a:t>ocupam somente a largura de seu conteúdo</a:t>
            </a:r>
            <a:r>
              <a:rPr lang="pt-BR"/>
              <a:t>. A diferença entre elementos inline e bloco incluem:</a:t>
            </a:r>
          </a:p>
          <a:p>
            <a:r>
              <a:rPr lang="pt-BR" b="1"/>
              <a:t>Modelo de conteúdo: </a:t>
            </a:r>
            <a:r>
              <a:rPr lang="pt-BR"/>
              <a:t>Geralmente, elementos inline devem ter somente dados em outros elementos inline.</a:t>
            </a:r>
          </a:p>
          <a:p>
            <a:r>
              <a:rPr lang="pt-BR" b="1"/>
              <a:t>Formato:</a:t>
            </a:r>
            <a:r>
              <a:rPr lang="pt-BR"/>
              <a:t> Por padrão, os elementos inline </a:t>
            </a:r>
            <a:r>
              <a:rPr lang="pt-BR" b="1"/>
              <a:t>não</a:t>
            </a:r>
            <a:r>
              <a:rPr lang="pt-BR"/>
              <a:t> começam em uma nova linha.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762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06310" y="2860103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06. FINALIZANDO A PÁGINA</a:t>
            </a:r>
          </a:p>
        </p:txBody>
      </p:sp>
    </p:spTree>
    <p:extLst>
      <p:ext uri="{BB962C8B-B14F-4D97-AF65-F5344CB8AC3E}">
        <p14:creationId xmlns:p14="http://schemas.microsoft.com/office/powerpoint/2010/main" val="181466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6C3C9-3C0C-A38B-34C2-B36E04F9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1D4C1-7829-1FA0-87C0-C86251741E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4974336"/>
          </a:xfrm>
        </p:spPr>
        <p:txBody>
          <a:bodyPr>
            <a:normAutofit/>
          </a:bodyPr>
          <a:lstStyle/>
          <a:p>
            <a:r>
              <a:rPr lang="pt-BR" b="1" dirty="0"/>
              <a:t>header (cabeçalho) </a:t>
            </a:r>
          </a:p>
          <a:p>
            <a:r>
              <a:rPr lang="pt-BR" dirty="0"/>
              <a:t>O elemento HTML &lt;header&gt; representa um grupo de suporte introdutório ou navegacional. Pode conter alguns elementos de cabeçalho mas também outros elementos como um logo, seções de cabeçalho, formulário de pesquisa, e outros.</a:t>
            </a:r>
          </a:p>
          <a:p>
            <a:r>
              <a:rPr lang="pt-BR" b="0" i="0" dirty="0">
                <a:effectLst/>
              </a:rPr>
              <a:t>É uma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 mais</a:t>
            </a:r>
            <a:r>
              <a:rPr lang="pt-BR" b="1" i="0" dirty="0">
                <a:effectLst/>
              </a:rPr>
              <a:t> semântica </a:t>
            </a:r>
            <a:r>
              <a:rPr lang="pt-BR" b="0" i="0" dirty="0">
                <a:effectLst/>
              </a:rPr>
              <a:t>que diz para o navegador que aquilo ali é a primeira informação a ser apresentada.</a:t>
            </a:r>
          </a:p>
          <a:p>
            <a:r>
              <a:rPr lang="pt-BR" b="0" i="0" dirty="0">
                <a:effectLst/>
              </a:rPr>
              <a:t>É importante destacar que </a:t>
            </a:r>
            <a:r>
              <a:rPr lang="pt-BR" b="1" i="0" dirty="0">
                <a:effectLst/>
              </a:rPr>
              <a:t>header é o cabeçalho da página, </a:t>
            </a:r>
            <a:r>
              <a:rPr lang="pt-BR" b="0" i="0" dirty="0">
                <a:effectLst/>
              </a:rPr>
              <a:t>e fica dentro do conteúdo, e o </a:t>
            </a:r>
            <a:r>
              <a:rPr lang="pt-BR" b="0" i="0" dirty="0" err="1">
                <a:effectLst/>
              </a:rPr>
              <a:t>head</a:t>
            </a:r>
            <a:r>
              <a:rPr lang="pt-BR" b="0" i="0" dirty="0">
                <a:effectLst/>
              </a:rPr>
              <a:t> é 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 padrão do HTML que serve para passarmos a informação para o navegador. Não vamos confundir as duas coisas.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34BAF2-B039-624B-E7F2-F2F32BADE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5" t="34838" r="45000" b="55828"/>
          <a:stretch/>
        </p:blipFill>
        <p:spPr>
          <a:xfrm>
            <a:off x="619432" y="5594555"/>
            <a:ext cx="403122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37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08EB4-C711-5B02-346B-11DAE21E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7F981E-DC8E-6FBE-40A0-A4B9C8D47B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4779757" cy="5319154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b="0" i="0" dirty="0">
                <a:effectLst/>
              </a:rPr>
              <a:t>  Vimos a estrutura do HTML, com as </a:t>
            </a:r>
            <a:r>
              <a:rPr lang="pt-BR" b="0" i="0" dirty="0" err="1">
                <a:effectLst/>
              </a:rPr>
              <a:t>tags</a:t>
            </a:r>
            <a:r>
              <a:rPr lang="pt-BR" b="0" i="0" dirty="0">
                <a:effectLst/>
              </a:rPr>
              <a:t> do </a:t>
            </a:r>
            <a:r>
              <a:rPr lang="pt-BR" b="1" i="0" dirty="0">
                <a:effectLst/>
              </a:rPr>
              <a:t>DOCTYPE</a:t>
            </a:r>
            <a:r>
              <a:rPr lang="pt-BR" b="0" i="0" dirty="0">
                <a:effectLst/>
              </a:rPr>
              <a:t>, </a:t>
            </a:r>
            <a:r>
              <a:rPr lang="pt-BR" b="1" i="0" dirty="0">
                <a:effectLst/>
              </a:rPr>
              <a:t>HTML</a:t>
            </a:r>
            <a:r>
              <a:rPr lang="pt-BR" b="0" i="0" dirty="0">
                <a:effectLst/>
              </a:rPr>
              <a:t>, </a:t>
            </a:r>
            <a:r>
              <a:rPr lang="pt-BR" b="1" i="0" dirty="0" err="1">
                <a:effectLst/>
              </a:rPr>
              <a:t>head</a:t>
            </a:r>
            <a:r>
              <a:rPr lang="pt-BR" b="0" i="0" dirty="0">
                <a:effectLst/>
              </a:rPr>
              <a:t>, </a:t>
            </a:r>
            <a:r>
              <a:rPr lang="pt-BR" b="1" i="0" dirty="0">
                <a:effectLst/>
              </a:rPr>
              <a:t>body</a:t>
            </a:r>
            <a:r>
              <a:rPr lang="pt-BR" b="0" i="0" dirty="0">
                <a:effectLst/>
              </a:rPr>
              <a:t> e falamos das informações que passamos para o navegador, como por exemplo o </a:t>
            </a:r>
            <a:r>
              <a:rPr lang="pt-BR" b="1" i="0" dirty="0">
                <a:effectLst/>
              </a:rPr>
              <a:t>link do CSS</a:t>
            </a:r>
            <a:r>
              <a:rPr lang="pt-BR" b="0" i="0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b="0" i="0" dirty="0">
                <a:effectLst/>
              </a:rPr>
              <a:t>Vimos as </a:t>
            </a:r>
            <a:r>
              <a:rPr lang="pt-BR" b="0" i="0" dirty="0" err="1">
                <a:effectLst/>
              </a:rPr>
              <a:t>tags</a:t>
            </a:r>
            <a:r>
              <a:rPr lang="pt-BR" b="0" i="0" dirty="0">
                <a:effectLst/>
              </a:rPr>
              <a:t> que montam o conteúdo, desde a separação do </a:t>
            </a:r>
            <a:r>
              <a:rPr lang="pt-BR" b="1" i="0" dirty="0">
                <a:effectLst/>
              </a:rPr>
              <a:t>header </a:t>
            </a:r>
            <a:r>
              <a:rPr lang="pt-BR" b="0" i="0" dirty="0">
                <a:effectLst/>
              </a:rPr>
              <a:t>e das </a:t>
            </a:r>
            <a:r>
              <a:rPr lang="pt-BR" b="1" i="0" dirty="0">
                <a:effectLst/>
              </a:rPr>
              <a:t>divisões</a:t>
            </a:r>
            <a:r>
              <a:rPr lang="pt-BR" b="0" i="0" dirty="0">
                <a:effectLst/>
              </a:rPr>
              <a:t>, falamos de </a:t>
            </a:r>
            <a:r>
              <a:rPr lang="pt-BR" b="1" i="0" dirty="0">
                <a:effectLst/>
              </a:rPr>
              <a:t>imagem</a:t>
            </a:r>
            <a:r>
              <a:rPr lang="pt-BR" b="0" i="0" dirty="0">
                <a:effectLst/>
              </a:rPr>
              <a:t>, de </a:t>
            </a:r>
            <a:r>
              <a:rPr lang="pt-BR" b="1" i="0" dirty="0">
                <a:effectLst/>
              </a:rPr>
              <a:t>títulos</a:t>
            </a:r>
            <a:r>
              <a:rPr lang="pt-BR" b="0" i="0" dirty="0">
                <a:effectLst/>
              </a:rPr>
              <a:t>, dos </a:t>
            </a:r>
            <a:r>
              <a:rPr lang="pt-BR" b="1" i="0" dirty="0">
                <a:effectLst/>
              </a:rPr>
              <a:t>textos</a:t>
            </a:r>
            <a:r>
              <a:rPr lang="pt-BR" b="0" i="0" dirty="0">
                <a:effectLst/>
              </a:rPr>
              <a:t> e </a:t>
            </a:r>
            <a:r>
              <a:rPr lang="pt-BR" b="1" i="0" dirty="0">
                <a:effectLst/>
              </a:rPr>
              <a:t>listas</a:t>
            </a:r>
            <a:r>
              <a:rPr lang="pt-BR" b="0" i="0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  M</a:t>
            </a:r>
            <a:r>
              <a:rPr lang="pt-BR" b="0" i="0" dirty="0">
                <a:effectLst/>
              </a:rPr>
              <a:t>arcamos  elementos usando</a:t>
            </a:r>
            <a:r>
              <a:rPr lang="pt-BR" b="1" i="0" dirty="0">
                <a:effectLst/>
              </a:rPr>
              <a:t> identificadores </a:t>
            </a:r>
            <a:r>
              <a:rPr lang="pt-BR" b="0" i="0" dirty="0">
                <a:effectLst/>
              </a:rPr>
              <a:t>e </a:t>
            </a:r>
            <a:r>
              <a:rPr lang="pt-BR" b="1" i="0" dirty="0">
                <a:effectLst/>
              </a:rPr>
              <a:t>classes</a:t>
            </a:r>
            <a:r>
              <a:rPr lang="pt-BR" b="0" i="0" dirty="0">
                <a:effectLst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b="0" i="0" dirty="0">
                <a:effectLst/>
              </a:rPr>
              <a:t>  No CSS, vimos como marcar com uma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, como marcar com identificador, como marcar com uma classe. E abordamos os detalhes principais do CSS, todas as questões das dimensões, como a</a:t>
            </a:r>
            <a:r>
              <a:rPr lang="pt-BR" b="1" i="0" dirty="0">
                <a:effectLst/>
              </a:rPr>
              <a:t> largura</a:t>
            </a:r>
            <a:r>
              <a:rPr lang="pt-BR" b="0" i="0" dirty="0">
                <a:effectLst/>
              </a:rPr>
              <a:t>, </a:t>
            </a:r>
            <a:r>
              <a:rPr lang="pt-BR" b="1" i="0" dirty="0">
                <a:effectLst/>
              </a:rPr>
              <a:t>altura</a:t>
            </a:r>
            <a:r>
              <a:rPr lang="pt-BR" b="0" i="0" dirty="0">
                <a:effectLst/>
              </a:rPr>
              <a:t>, </a:t>
            </a:r>
            <a:r>
              <a:rPr lang="pt-BR" b="1" i="0" dirty="0" err="1">
                <a:effectLst/>
              </a:rPr>
              <a:t>padding</a:t>
            </a:r>
            <a:r>
              <a:rPr lang="pt-BR" b="0" i="0" dirty="0">
                <a:effectLst/>
              </a:rPr>
              <a:t>, a </a:t>
            </a:r>
            <a:r>
              <a:rPr lang="pt-BR" b="1" i="0" dirty="0">
                <a:effectLst/>
              </a:rPr>
              <a:t>margem</a:t>
            </a:r>
            <a:r>
              <a:rPr lang="pt-BR" b="0" i="0" dirty="0">
                <a:effectLst/>
              </a:rPr>
              <a:t>. Abordamos a criação de um fundo colorido ou de uma cor no elemento. Mexemos ainda no </a:t>
            </a:r>
            <a:r>
              <a:rPr lang="pt-BR" b="1" i="0" dirty="0">
                <a:effectLst/>
              </a:rPr>
              <a:t>alinhamento dos elementos</a:t>
            </a:r>
            <a:r>
              <a:rPr lang="pt-BR" b="0" i="0" dirty="0">
                <a:effectLst/>
              </a:rPr>
              <a:t>, no </a:t>
            </a:r>
            <a:r>
              <a:rPr lang="pt-BR" b="1" i="0" dirty="0">
                <a:effectLst/>
              </a:rPr>
              <a:t>estilo da fonte</a:t>
            </a:r>
            <a:r>
              <a:rPr lang="pt-BR" i="0" dirty="0">
                <a:effectLst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76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4772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Definindo texto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4321704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Tx/>
              <a:buChar char="-"/>
              <a:defRPr/>
            </a:pPr>
            <a:r>
              <a:rPr lang="pt-BR" b="0" i="0" dirty="0">
                <a:effectLst/>
              </a:rPr>
              <a:t>O nome index é padrão para o arquivo principal de uma página. </a:t>
            </a:r>
          </a:p>
          <a:p>
            <a:pPr lvl="0" rtl="0">
              <a:spcAft>
                <a:spcPts val="600"/>
              </a:spcAft>
              <a:buFontTx/>
              <a:buChar char="-"/>
              <a:defRPr/>
            </a:pPr>
            <a:r>
              <a:rPr lang="pt-BR" b="0" i="0" dirty="0">
                <a:effectLst/>
              </a:rPr>
              <a:t>O </a:t>
            </a:r>
            <a:r>
              <a:rPr lang="pt-BR" b="1" i="0" dirty="0">
                <a:effectLst/>
              </a:rPr>
              <a:t>.</a:t>
            </a:r>
            <a:r>
              <a:rPr lang="pt-BR" b="1" i="0" dirty="0" err="1">
                <a:effectLst/>
              </a:rPr>
              <a:t>html</a:t>
            </a:r>
            <a:r>
              <a:rPr lang="pt-BR" b="0" i="0" dirty="0">
                <a:effectLst/>
              </a:rPr>
              <a:t>, diferente do .</a:t>
            </a:r>
            <a:r>
              <a:rPr lang="pt-BR" b="0" i="0" dirty="0" err="1">
                <a:effectLst/>
              </a:rPr>
              <a:t>doc</a:t>
            </a:r>
            <a:r>
              <a:rPr lang="pt-BR" b="0" i="0" dirty="0">
                <a:effectLst/>
              </a:rPr>
              <a:t> para o Word, diz que este arquivo é uma página web. </a:t>
            </a:r>
          </a:p>
          <a:p>
            <a:pPr lvl="0" rtl="0">
              <a:spcAft>
                <a:spcPts val="600"/>
              </a:spcAft>
              <a:buFontTx/>
              <a:buChar char="-"/>
              <a:defRPr/>
            </a:pPr>
            <a:r>
              <a:rPr lang="pt-BR" b="0" i="0" dirty="0">
                <a:effectLst/>
              </a:rPr>
              <a:t>O </a:t>
            </a:r>
            <a:r>
              <a:rPr lang="pt-BR" b="1" i="0" dirty="0">
                <a:effectLst/>
              </a:rPr>
              <a:t>HTML</a:t>
            </a:r>
            <a:r>
              <a:rPr lang="pt-BR" b="0" i="0" dirty="0">
                <a:effectLst/>
              </a:rPr>
              <a:t> quer dizer “</a:t>
            </a:r>
            <a:r>
              <a:rPr lang="pt-BR" b="1" i="0" dirty="0" err="1">
                <a:effectLst/>
              </a:rPr>
              <a:t>hyper</a:t>
            </a:r>
            <a:r>
              <a:rPr lang="pt-BR" b="1" i="0" dirty="0">
                <a:effectLst/>
              </a:rPr>
              <a:t> </a:t>
            </a:r>
            <a:r>
              <a:rPr lang="pt-BR" b="1" i="0" dirty="0" err="1">
                <a:effectLst/>
              </a:rPr>
              <a:t>text</a:t>
            </a:r>
            <a:r>
              <a:rPr lang="pt-BR" b="1" i="0" dirty="0">
                <a:effectLst/>
              </a:rPr>
              <a:t> markup </a:t>
            </a:r>
            <a:r>
              <a:rPr lang="pt-BR" b="1" i="0" dirty="0" err="1">
                <a:effectLst/>
              </a:rPr>
              <a:t>language</a:t>
            </a:r>
            <a:r>
              <a:rPr lang="pt-BR" b="0" i="0" dirty="0">
                <a:effectLst/>
              </a:rPr>
              <a:t>”. Uma linguagem de marcação de texto.</a:t>
            </a:r>
          </a:p>
          <a:p>
            <a:pPr lvl="0" rtl="0">
              <a:spcAft>
                <a:spcPts val="600"/>
              </a:spcAft>
              <a:buFontTx/>
              <a:buChar char="-"/>
              <a:defRPr/>
            </a:pPr>
            <a:r>
              <a:rPr lang="pt-BR" b="0" i="0" dirty="0">
                <a:effectLst/>
              </a:rPr>
              <a:t>Para marcarmos esse texto, precisamos usar o que são chamadas de “</a:t>
            </a:r>
            <a:r>
              <a:rPr lang="pt-BR" b="1" i="0" dirty="0" err="1">
                <a:effectLst/>
              </a:rPr>
              <a:t>tags</a:t>
            </a:r>
            <a:r>
              <a:rPr lang="pt-BR" b="0" i="0" dirty="0">
                <a:effectLst/>
              </a:rPr>
              <a:t>”. O formato de uma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 é um sinal de </a:t>
            </a:r>
            <a:r>
              <a:rPr lang="pt-BR" b="1" i="0" dirty="0">
                <a:effectLst/>
              </a:rPr>
              <a:t>&lt;</a:t>
            </a:r>
            <a:r>
              <a:rPr lang="pt-BR" b="0" i="1" dirty="0">
                <a:solidFill>
                  <a:srgbClr val="7030A0"/>
                </a:solidFill>
                <a:effectLst/>
              </a:rPr>
              <a:t>nome da </a:t>
            </a:r>
            <a:r>
              <a:rPr lang="pt-BR" b="0" i="1" dirty="0" err="1">
                <a:solidFill>
                  <a:srgbClr val="7030A0"/>
                </a:solidFill>
                <a:effectLst/>
              </a:rPr>
              <a:t>tag</a:t>
            </a:r>
            <a:r>
              <a:rPr lang="pt-BR" b="1" i="0" dirty="0">
                <a:effectLst/>
              </a:rPr>
              <a:t>&gt;</a:t>
            </a:r>
            <a:r>
              <a:rPr lang="pt-BR" b="0" i="0" dirty="0">
                <a:effectLst/>
              </a:rPr>
              <a:t> e para fechar 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 </a:t>
            </a:r>
            <a:r>
              <a:rPr lang="pt-BR" b="1" i="0" dirty="0">
                <a:effectLst/>
              </a:rPr>
              <a:t>&lt;/</a:t>
            </a:r>
            <a:r>
              <a:rPr lang="pt-BR" b="0" i="1" dirty="0">
                <a:solidFill>
                  <a:srgbClr val="7030A0"/>
                </a:solidFill>
                <a:effectLst/>
              </a:rPr>
              <a:t>nome da </a:t>
            </a:r>
            <a:r>
              <a:rPr lang="pt-BR" b="0" i="1" dirty="0" err="1">
                <a:solidFill>
                  <a:srgbClr val="7030A0"/>
                </a:solidFill>
                <a:effectLst/>
              </a:rPr>
              <a:t>tag</a:t>
            </a:r>
            <a:r>
              <a:rPr lang="pt-BR" b="1" i="0" dirty="0">
                <a:effectLst/>
              </a:rPr>
              <a:t>&gt;</a:t>
            </a:r>
            <a:r>
              <a:rPr lang="pt-BR" b="0" i="0" dirty="0">
                <a:effectLst/>
              </a:rPr>
              <a:t>. Isso é o que fecha uma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.</a:t>
            </a:r>
          </a:p>
          <a:p>
            <a:pPr lvl="0" rtl="0">
              <a:spcAft>
                <a:spcPts val="600"/>
              </a:spcAft>
              <a:buFontTx/>
              <a:buChar char="-"/>
              <a:defRPr/>
            </a:pP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  “</a:t>
            </a:r>
            <a:r>
              <a:rPr lang="pt-BR" b="1" i="0" dirty="0">
                <a:solidFill>
                  <a:srgbClr val="7030A0"/>
                </a:solidFill>
                <a:effectLst/>
              </a:rPr>
              <a:t>h</a:t>
            </a:r>
            <a:r>
              <a:rPr lang="pt-BR" b="0" i="0" dirty="0">
                <a:effectLst/>
              </a:rPr>
              <a:t>”, de </a:t>
            </a:r>
            <a:r>
              <a:rPr lang="pt-BR" b="1" i="0" dirty="0" err="1">
                <a:solidFill>
                  <a:srgbClr val="7030A0"/>
                </a:solidFill>
                <a:effectLst/>
              </a:rPr>
              <a:t>heading</a:t>
            </a:r>
            <a:r>
              <a:rPr lang="pt-BR" b="0" i="0" dirty="0">
                <a:effectLst/>
              </a:rPr>
              <a:t>, é o título do conteúdo. Existem seis níveis de título. Para o primeiro título da página, usamos o </a:t>
            </a:r>
            <a:r>
              <a:rPr lang="pt-BR" b="1" i="0" dirty="0">
                <a:solidFill>
                  <a:srgbClr val="7030A0"/>
                </a:solidFill>
                <a:effectLst/>
              </a:rPr>
              <a:t>h1</a:t>
            </a:r>
            <a:r>
              <a:rPr lang="pt-BR" b="0" i="0" dirty="0">
                <a:effectLst/>
              </a:rPr>
              <a:t>. </a:t>
            </a:r>
          </a:p>
          <a:p>
            <a:pPr lvl="0" rtl="0">
              <a:spcAft>
                <a:spcPts val="600"/>
              </a:spcAft>
              <a:buFontTx/>
              <a:buChar char="-"/>
              <a:defRPr/>
            </a:pPr>
            <a:r>
              <a:rPr lang="pt-BR" b="0" i="0" dirty="0">
                <a:effectLst/>
              </a:rPr>
              <a:t>O parágrafo de texto é marcado com a </a:t>
            </a:r>
            <a:r>
              <a:rPr lang="pt-BR" b="0" i="0" dirty="0" err="1">
                <a:effectLst/>
              </a:rPr>
              <a:t>tag</a:t>
            </a:r>
            <a:r>
              <a:rPr lang="pt-BR" b="0" i="0" dirty="0">
                <a:effectLst/>
              </a:rPr>
              <a:t> “</a:t>
            </a:r>
            <a:r>
              <a:rPr lang="pt-BR" b="1" i="0" dirty="0">
                <a:solidFill>
                  <a:srgbClr val="7030A0"/>
                </a:solidFill>
                <a:effectLst/>
              </a:rPr>
              <a:t>p</a:t>
            </a:r>
            <a:r>
              <a:rPr lang="pt-BR" b="0" i="0" dirty="0">
                <a:effectLst/>
              </a:rPr>
              <a:t>", de </a:t>
            </a:r>
            <a:r>
              <a:rPr lang="pt-BR" b="1" i="0" dirty="0" err="1">
                <a:solidFill>
                  <a:srgbClr val="7030A0"/>
                </a:solidFill>
                <a:effectLst/>
              </a:rPr>
              <a:t>paragraph</a:t>
            </a:r>
            <a:r>
              <a:rPr lang="pt-BR" b="0" i="0" dirty="0">
                <a:effectLst/>
              </a:rPr>
              <a:t>. </a:t>
            </a:r>
          </a:p>
          <a:p>
            <a:pPr lvl="0" rtl="0">
              <a:spcAft>
                <a:spcPts val="600"/>
              </a:spcAft>
              <a:buFontTx/>
              <a:buChar char="-"/>
              <a:defRPr/>
            </a:pPr>
            <a:endParaRPr lang="pt-BR" dirty="0"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2B92E6-8733-A4F0-1F06-E466187C2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" t="8459" r="88709" b="88817"/>
          <a:stretch/>
        </p:blipFill>
        <p:spPr>
          <a:xfrm>
            <a:off x="1465006" y="1828799"/>
            <a:ext cx="963561" cy="1868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C145CA-F7B8-8256-96DB-4235FE1EE2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54" t="8889" r="30322" b="28766"/>
          <a:stretch/>
        </p:blipFill>
        <p:spPr>
          <a:xfrm>
            <a:off x="5786710" y="1922206"/>
            <a:ext cx="5777732" cy="4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7E5CB-C40B-AF15-2BD2-950F3FFB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4DA14-5D20-65CB-66C7-9F39F1DFEE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809231"/>
            <a:ext cx="4533949" cy="5093011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effectLst/>
              </a:rPr>
              <a:t>&lt;</a:t>
            </a:r>
            <a:r>
              <a:rPr lang="pt-BR" b="1" i="1" dirty="0" err="1">
                <a:solidFill>
                  <a:srgbClr val="7030A0"/>
                </a:solidFill>
              </a:rPr>
              <a:t>strong</a:t>
            </a:r>
            <a:r>
              <a:rPr lang="pt-BR" dirty="0"/>
              <a:t>&gt;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Barbearia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Alura</a:t>
            </a:r>
            <a:r>
              <a:rPr lang="pt-BR" dirty="0"/>
              <a:t>&lt;/</a:t>
            </a:r>
            <a:r>
              <a:rPr lang="pt-BR" b="1" i="1" dirty="0" err="1">
                <a:solidFill>
                  <a:srgbClr val="7030A0"/>
                </a:solidFill>
              </a:rPr>
              <a:t>strong</a:t>
            </a:r>
            <a:r>
              <a:rPr lang="pt-BR" dirty="0"/>
              <a:t>&gt; : É um texto de destaque e se apresenta em negrito marcando </a:t>
            </a:r>
            <a:r>
              <a:rPr lang="pt-BR" b="0" i="0" dirty="0">
                <a:effectLst/>
              </a:rPr>
              <a:t>a importância visual e semântica ao conteúdo. Strong em uma tradução, seria “forte”.</a:t>
            </a:r>
            <a:br>
              <a:rPr lang="pt-BR" b="0" i="0" dirty="0">
                <a:effectLst/>
              </a:rPr>
            </a:br>
            <a:br>
              <a:rPr lang="pt-BR" b="0" i="0" dirty="0">
                <a:effectLst/>
              </a:rPr>
            </a:b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&lt;</a:t>
            </a:r>
            <a:r>
              <a:rPr lang="pt-BR" b="1" i="1" dirty="0">
                <a:solidFill>
                  <a:srgbClr val="7030A0"/>
                </a:solidFill>
              </a:rPr>
              <a:t>em</a:t>
            </a:r>
            <a:r>
              <a:rPr lang="pt-BR" dirty="0"/>
              <a:t>&gt;&lt;/</a:t>
            </a:r>
            <a:r>
              <a:rPr lang="pt-BR" b="1" i="1" dirty="0">
                <a:solidFill>
                  <a:srgbClr val="7030A0"/>
                </a:solidFill>
              </a:rPr>
              <a:t>em</a:t>
            </a:r>
            <a:r>
              <a:rPr lang="pt-BR" dirty="0"/>
              <a:t>&gt;: Se apresenta em itálico dando ênfase ao texto.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em</a:t>
            </a:r>
            <a:r>
              <a:rPr lang="pt-BR" dirty="0"/>
              <a:t>&gt;</a:t>
            </a:r>
            <a:r>
              <a:rPr lang="pt-BR" i="1" dirty="0"/>
              <a:t>Nossa missão é: “Proporcionar </a:t>
            </a:r>
            <a:r>
              <a:rPr lang="pt-BR" i="1" dirty="0" err="1"/>
              <a:t>auto-estima</a:t>
            </a:r>
            <a:r>
              <a:rPr lang="pt-BR" i="1" dirty="0"/>
              <a:t> e qualidade de vida aos clientes”</a:t>
            </a:r>
            <a:r>
              <a:rPr lang="pt-BR" dirty="0"/>
              <a:t>&lt;/</a:t>
            </a:r>
            <a:r>
              <a:rPr lang="pt-BR" b="1" dirty="0">
                <a:solidFill>
                  <a:srgbClr val="7030A0"/>
                </a:solidFill>
              </a:rPr>
              <a:t>em</a:t>
            </a:r>
            <a:r>
              <a:rPr lang="pt-BR" dirty="0"/>
              <a:t>&gt;</a:t>
            </a:r>
          </a:p>
          <a:p>
            <a:endParaRPr lang="pt-BR" dirty="0">
              <a:solidFill>
                <a:srgbClr val="C0C0C0"/>
              </a:solidFill>
              <a:latin typeface="Source Serif Pro" panose="020406030504050202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54EE8A-EE3A-F570-B2D5-D7383BE45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9" t="15866" r="27904" b="22654"/>
          <a:stretch/>
        </p:blipFill>
        <p:spPr>
          <a:xfrm>
            <a:off x="5605666" y="1750239"/>
            <a:ext cx="6046839" cy="42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1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DE1C-3DF5-512C-54D6-18269E65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aprendemos?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AF389-2DDC-FDF1-E948-04B7F3ADDD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5163214" cy="5073347"/>
          </a:xfrm>
        </p:spPr>
        <p:txBody>
          <a:bodyPr>
            <a:normAutofit/>
          </a:bodyPr>
          <a:lstStyle/>
          <a:p>
            <a:pPr algn="l"/>
            <a:r>
              <a:rPr lang="pt-BR" sz="1400" b="1" i="0" dirty="0">
                <a:effectLst/>
              </a:rPr>
              <a:t>Nesta aula, aprendemos: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sz="1400" b="0" i="0" dirty="0">
                <a:effectLst/>
              </a:rPr>
              <a:t> Uma introdução ao HTML e às suas </a:t>
            </a:r>
            <a:r>
              <a:rPr lang="pt-BR" sz="1400" b="1" i="1" dirty="0" err="1">
                <a:effectLst/>
              </a:rPr>
              <a:t>tags</a:t>
            </a:r>
            <a:endParaRPr lang="pt-BR" sz="1400" b="1" i="1" dirty="0"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sz="1400" b="0" i="0" dirty="0">
                <a:effectLst/>
              </a:rPr>
              <a:t> Como definir o título e os parágrafos de um texto</a:t>
            </a:r>
            <a:br>
              <a:rPr lang="pt-BR" sz="1400" b="0" i="0" dirty="0">
                <a:effectLst/>
              </a:rPr>
            </a:br>
            <a:r>
              <a:rPr lang="pt-BR" sz="1400" b="0" i="0" dirty="0">
                <a:effectLst/>
              </a:rPr>
              <a:t>Utilizando as </a:t>
            </a:r>
            <a:r>
              <a:rPr lang="pt-BR" sz="1400" b="0" i="1" dirty="0" err="1">
                <a:effectLst/>
              </a:rPr>
              <a:t>tags</a:t>
            </a:r>
            <a:r>
              <a:rPr lang="pt-BR" sz="1400" b="0" i="1" dirty="0">
                <a:effectLst/>
              </a:rPr>
              <a:t> </a:t>
            </a:r>
            <a:r>
              <a:rPr lang="pt-BR" sz="1400" dirty="0">
                <a:effectLst/>
              </a:rPr>
              <a:t>&lt;</a:t>
            </a:r>
            <a:r>
              <a:rPr lang="pt-BR" sz="1400" b="1" dirty="0">
                <a:solidFill>
                  <a:srgbClr val="7030A0"/>
                </a:solidFill>
                <a:effectLst/>
              </a:rPr>
              <a:t>h1</a:t>
            </a:r>
            <a:r>
              <a:rPr lang="pt-BR" sz="1400" dirty="0">
                <a:effectLst/>
              </a:rPr>
              <a:t>&gt; </a:t>
            </a:r>
            <a:r>
              <a:rPr lang="pt-BR" sz="1400" b="0" dirty="0">
                <a:effectLst/>
              </a:rPr>
              <a:t>e &lt;</a:t>
            </a:r>
            <a:r>
              <a:rPr lang="pt-BR" sz="1400" b="1" dirty="0">
                <a:solidFill>
                  <a:srgbClr val="7030A0"/>
                </a:solidFill>
                <a:effectLst/>
              </a:rPr>
              <a:t>p</a:t>
            </a:r>
            <a:r>
              <a:rPr lang="pt-BR" sz="1400" b="0" dirty="0">
                <a:effectLst/>
              </a:rPr>
              <a:t>&gt;, respectivamente. 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sz="1400" b="0" i="0" dirty="0">
                <a:effectLst/>
              </a:rPr>
              <a:t> Como dar destaque para algumas informações do texto, deixando-as em </a:t>
            </a:r>
            <a:r>
              <a:rPr lang="pt-BR" sz="1400" b="1" i="0" dirty="0">
                <a:effectLst/>
              </a:rPr>
              <a:t>negrito</a:t>
            </a:r>
            <a:r>
              <a:rPr lang="pt-BR" sz="1400" b="0" i="0" dirty="0">
                <a:effectLst/>
              </a:rPr>
              <a:t>, utilizando a </a:t>
            </a:r>
            <a:r>
              <a:rPr lang="pt-BR" sz="1400" b="0" i="1" dirty="0" err="1">
                <a:effectLst/>
              </a:rPr>
              <a:t>tag</a:t>
            </a:r>
            <a:r>
              <a:rPr lang="pt-BR" sz="1400" b="0" i="0" dirty="0">
                <a:effectLst/>
              </a:rPr>
              <a:t> </a:t>
            </a:r>
            <a:r>
              <a:rPr lang="pt-BR" sz="1400" i="0" dirty="0"/>
              <a:t>&lt;</a:t>
            </a:r>
            <a:r>
              <a:rPr lang="pt-BR" sz="1400" b="1" i="0" dirty="0" err="1">
                <a:solidFill>
                  <a:srgbClr val="7030A0"/>
                </a:solidFill>
              </a:rPr>
              <a:t>s</a:t>
            </a:r>
            <a:r>
              <a:rPr lang="pt-BR" sz="1400" b="1" dirty="0" err="1">
                <a:solidFill>
                  <a:srgbClr val="7030A0"/>
                </a:solidFill>
              </a:rPr>
              <a:t>trong</a:t>
            </a:r>
            <a:r>
              <a:rPr lang="pt-BR" sz="1400" dirty="0"/>
              <a:t>&gt;.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pt-BR" sz="1400" b="0" i="0" dirty="0">
                <a:effectLst/>
              </a:rPr>
              <a:t> Como dar ênfase para algumas informações do texto, deixando-as em </a:t>
            </a:r>
            <a:r>
              <a:rPr lang="pt-BR" sz="1400" b="0" i="1" dirty="0">
                <a:effectLst/>
              </a:rPr>
              <a:t>itálico</a:t>
            </a:r>
            <a:r>
              <a:rPr lang="pt-BR" sz="1400" b="0" i="0" dirty="0">
                <a:effectLst/>
              </a:rPr>
              <a:t>, utilizando a </a:t>
            </a:r>
            <a:r>
              <a:rPr lang="pt-BR" sz="1400" b="0" i="1" dirty="0" err="1">
                <a:effectLst/>
              </a:rPr>
              <a:t>tag</a:t>
            </a:r>
            <a:r>
              <a:rPr lang="pt-BR" sz="1400" b="0" i="1" dirty="0">
                <a:effectLst/>
              </a:rPr>
              <a:t> </a:t>
            </a:r>
            <a:r>
              <a:rPr lang="pt-BR" sz="1400" b="0" dirty="0">
                <a:effectLst/>
              </a:rPr>
              <a:t>&lt;</a:t>
            </a:r>
            <a:r>
              <a:rPr lang="pt-BR" sz="1400" b="1" dirty="0">
                <a:solidFill>
                  <a:srgbClr val="7030A0"/>
                </a:solidFill>
                <a:effectLst/>
              </a:rPr>
              <a:t>em</a:t>
            </a:r>
            <a:r>
              <a:rPr lang="pt-BR" sz="1400" b="0" dirty="0">
                <a:effectLst/>
              </a:rPr>
              <a:t>&gt; </a:t>
            </a:r>
            <a:br>
              <a:rPr lang="pt-BR" dirty="0">
                <a:solidFill>
                  <a:srgbClr val="C0C0C0"/>
                </a:solidFill>
              </a:rPr>
            </a:br>
            <a:endParaRPr lang="pt-BR" b="0" i="0" dirty="0">
              <a:solidFill>
                <a:srgbClr val="C0C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9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206310" y="2860103"/>
            <a:ext cx="9582736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02. SEPARANDO O CONTEÚDO 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189721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F6409-1245-CADC-BD3A-F3B819BF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FCDAF-3C08-9FC3-CE61-593F58598C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189" y="1592923"/>
            <a:ext cx="4416552" cy="542730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&lt;!</a:t>
            </a:r>
            <a:r>
              <a:rPr lang="pt-BR" b="1" dirty="0">
                <a:solidFill>
                  <a:srgbClr val="7030A0"/>
                </a:solidFill>
              </a:rPr>
              <a:t>DOCTYPE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html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Explicações: </a:t>
            </a:r>
          </a:p>
          <a:p>
            <a:r>
              <a:rPr lang="pt-BR" b="1" dirty="0">
                <a:solidFill>
                  <a:srgbClr val="7030A0"/>
                </a:solidFill>
              </a:rPr>
              <a:t>DOCTYPE</a:t>
            </a:r>
            <a:r>
              <a:rPr lang="pt-BR" dirty="0"/>
              <a:t> -&gt; </a:t>
            </a:r>
            <a:r>
              <a:rPr lang="pt-BR" dirty="0" err="1"/>
              <a:t>tag</a:t>
            </a:r>
            <a:r>
              <a:rPr lang="pt-BR" dirty="0"/>
              <a:t> que passa informações para o navegador</a:t>
            </a:r>
          </a:p>
          <a:p>
            <a:r>
              <a:rPr lang="pt-BR" dirty="0"/>
              <a:t>! -&gt; serve para que essa </a:t>
            </a:r>
            <a:r>
              <a:rPr lang="pt-BR" dirty="0" err="1"/>
              <a:t>tag</a:t>
            </a:r>
            <a:r>
              <a:rPr lang="pt-BR" dirty="0"/>
              <a:t> seja identificada como </a:t>
            </a:r>
            <a:r>
              <a:rPr lang="pt-BR" b="1" dirty="0">
                <a:solidFill>
                  <a:srgbClr val="7030A0"/>
                </a:solidFill>
              </a:rPr>
              <a:t>DOCTYPE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html</a:t>
            </a:r>
            <a:r>
              <a:rPr lang="pt-BR" dirty="0"/>
              <a:t>&gt; -&gt; dizemos para o navegador que estamos usando a última versão disponível do HTML.</a:t>
            </a:r>
          </a:p>
          <a:p>
            <a:r>
              <a:rPr lang="pt-BR" dirty="0"/>
              <a:t>A própria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html</a:t>
            </a:r>
            <a:r>
              <a:rPr lang="pt-BR" dirty="0"/>
              <a:t>. Ela é uma </a:t>
            </a:r>
            <a:r>
              <a:rPr lang="pt-BR" dirty="0" err="1"/>
              <a:t>tag</a:t>
            </a:r>
            <a:r>
              <a:rPr lang="pt-BR" dirty="0"/>
              <a:t> de conteúdo que serve para marcarmos tudo que é, dentro desta página, o HTML que vai ser renderizado no navegador.</a:t>
            </a:r>
          </a:p>
          <a:p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5F0A22-DAAF-1027-C0EB-2491C5D8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4" t="15866" r="32098" b="11541"/>
          <a:stretch/>
        </p:blipFill>
        <p:spPr>
          <a:xfrm>
            <a:off x="6302478" y="1559397"/>
            <a:ext cx="5152104" cy="45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F6409-1245-CADC-BD3A-F3B819BF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dados para o navegador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FCDAF-3C08-9FC3-CE61-593F58598C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367" y="1347021"/>
            <a:ext cx="5732109" cy="610583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html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lang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pt-br</a:t>
            </a:r>
            <a:r>
              <a:rPr lang="pt-BR" b="1" dirty="0">
                <a:solidFill>
                  <a:schemeClr val="accent6"/>
                </a:solidFill>
              </a:rPr>
              <a:t>”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 </a:t>
            </a:r>
            <a:r>
              <a:rPr lang="pt-BR" b="1" dirty="0">
                <a:solidFill>
                  <a:srgbClr val="7030A0"/>
                </a:solidFill>
              </a:rPr>
              <a:t>&lt;</a:t>
            </a:r>
            <a:r>
              <a:rPr lang="pt-BR" b="1" dirty="0" err="1">
                <a:solidFill>
                  <a:srgbClr val="7030A0"/>
                </a:solidFill>
              </a:rPr>
              <a:t>head</a:t>
            </a:r>
            <a:r>
              <a:rPr lang="pt-BR" b="1" dirty="0">
                <a:solidFill>
                  <a:srgbClr val="7030A0"/>
                </a:solidFill>
              </a:rPr>
              <a:t>&gt; </a:t>
            </a:r>
            <a:br>
              <a:rPr lang="pt-BR" dirty="0"/>
            </a:br>
            <a:r>
              <a:rPr lang="pt-BR" dirty="0"/>
              <a:t>         &lt;</a:t>
            </a:r>
            <a:r>
              <a:rPr lang="pt-BR" b="1" dirty="0">
                <a:solidFill>
                  <a:srgbClr val="7030A0"/>
                </a:solidFill>
              </a:rPr>
              <a:t>meta</a:t>
            </a:r>
            <a:r>
              <a:rPr lang="pt-BR" dirty="0"/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charset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“UTF-8”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     &lt;</a:t>
            </a:r>
            <a:r>
              <a:rPr lang="pt-BR" b="1" dirty="0" err="1">
                <a:solidFill>
                  <a:srgbClr val="7030A0"/>
                </a:solidFill>
              </a:rPr>
              <a:t>title</a:t>
            </a:r>
            <a:r>
              <a:rPr lang="pt-BR" dirty="0"/>
              <a:t>&gt; Barbearia </a:t>
            </a:r>
            <a:r>
              <a:rPr lang="pt-BR" dirty="0" err="1"/>
              <a:t>Alura</a:t>
            </a:r>
            <a:r>
              <a:rPr lang="pt-BR" dirty="0"/>
              <a:t> &lt;/</a:t>
            </a:r>
            <a:r>
              <a:rPr lang="pt-BR" b="1" dirty="0" err="1">
                <a:solidFill>
                  <a:srgbClr val="7030A0"/>
                </a:solidFill>
              </a:rPr>
              <a:t>title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/>
              <a:t>     &lt;/</a:t>
            </a:r>
            <a:r>
              <a:rPr lang="pt-BR" b="1" dirty="0" err="1">
                <a:solidFill>
                  <a:srgbClr val="7030A0"/>
                </a:solidFill>
              </a:rPr>
              <a:t>head</a:t>
            </a:r>
            <a:r>
              <a:rPr lang="pt-BR" dirty="0"/>
              <a:t>&gt; </a:t>
            </a:r>
          </a:p>
          <a:p>
            <a:r>
              <a:rPr lang="pt-BR" dirty="0"/>
              <a:t>&lt;</a:t>
            </a:r>
            <a:r>
              <a:rPr lang="pt-BR" b="1" dirty="0">
                <a:solidFill>
                  <a:srgbClr val="7030A0"/>
                </a:solidFill>
              </a:rPr>
              <a:t>meta</a:t>
            </a:r>
            <a:r>
              <a:rPr lang="pt-BR" dirty="0"/>
              <a:t>&gt; -&gt;  passa informações para o navegador.</a:t>
            </a:r>
            <a:br>
              <a:rPr lang="pt-BR" dirty="0"/>
            </a:br>
            <a:br>
              <a:rPr lang="pt-BR" dirty="0"/>
            </a:b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charset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“UTF-8” </a:t>
            </a:r>
            <a:r>
              <a:rPr lang="pt-BR" dirty="0"/>
              <a:t>-&gt; O atributo </a:t>
            </a:r>
            <a:r>
              <a:rPr lang="pt-BR" dirty="0" err="1"/>
              <a:t>charset</a:t>
            </a:r>
            <a:r>
              <a:rPr lang="pt-BR" dirty="0"/>
              <a:t> é o conjunto de caracteres, o </a:t>
            </a:r>
            <a:r>
              <a:rPr lang="pt-BR" dirty="0" err="1"/>
              <a:t>characters</a:t>
            </a:r>
            <a:r>
              <a:rPr lang="pt-BR" dirty="0"/>
              <a:t> set, que é o dicionário que estamos escolhendo. </a:t>
            </a:r>
          </a:p>
          <a:p>
            <a:r>
              <a:rPr lang="pt-BR" b="1" dirty="0">
                <a:solidFill>
                  <a:schemeClr val="accent6"/>
                </a:solidFill>
              </a:rPr>
              <a:t>UTF-8</a:t>
            </a:r>
            <a:r>
              <a:rPr lang="pt-BR" dirty="0"/>
              <a:t> -&gt; O dicionário </a:t>
            </a:r>
            <a:r>
              <a:rPr lang="pt-BR" b="1" dirty="0">
                <a:solidFill>
                  <a:schemeClr val="accent6"/>
                </a:solidFill>
              </a:rPr>
              <a:t>UFT-8</a:t>
            </a:r>
            <a:r>
              <a:rPr lang="pt-BR" dirty="0"/>
              <a:t> tem as linguagens Unicode, ASCII, mas o mais importante que você deve saber é que ela tem todos os caracteres que são usados na maioria das línguas da Europa, da América Central, América do Norte, América do Sul. A maioria das linguagens com que trabalhamos no dia a dia. Com esses caracteres, vamos resolver o problema do acento. Ele tem ç, crase, acentuação de ~, qualquer uma que usamos na língua portuguesa.</a:t>
            </a:r>
          </a:p>
          <a:p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lang</a:t>
            </a:r>
            <a:r>
              <a:rPr lang="pt-BR" dirty="0"/>
              <a:t>=</a:t>
            </a:r>
            <a:r>
              <a:rPr lang="pt-BR" b="1" dirty="0">
                <a:solidFill>
                  <a:schemeClr val="accent6"/>
                </a:solidFill>
              </a:rPr>
              <a:t>“</a:t>
            </a:r>
            <a:r>
              <a:rPr lang="pt-BR" b="1" dirty="0" err="1">
                <a:solidFill>
                  <a:schemeClr val="accent6"/>
                </a:solidFill>
              </a:rPr>
              <a:t>pt-br</a:t>
            </a:r>
            <a:r>
              <a:rPr lang="pt-BR" b="1" dirty="0">
                <a:solidFill>
                  <a:schemeClr val="accent6"/>
                </a:solidFill>
              </a:rPr>
              <a:t>” </a:t>
            </a:r>
            <a:r>
              <a:rPr lang="pt-BR" dirty="0"/>
              <a:t>-&gt; Adicionamos a propriedade </a:t>
            </a:r>
            <a:r>
              <a:rPr lang="pt-BR" dirty="0" err="1"/>
              <a:t>lang</a:t>
            </a:r>
            <a:r>
              <a:rPr lang="pt-BR" dirty="0"/>
              <a:t>, de </a:t>
            </a:r>
            <a:r>
              <a:rPr lang="pt-BR" dirty="0" err="1"/>
              <a:t>language</a:t>
            </a:r>
            <a:r>
              <a:rPr lang="pt-BR" dirty="0"/>
              <a:t>, idioma, e dentro vamos usar PT-BR, que é português do Brasil.</a:t>
            </a:r>
          </a:p>
          <a:p>
            <a:r>
              <a:rPr lang="pt-BR" dirty="0"/>
              <a:t>&lt;</a:t>
            </a:r>
            <a:r>
              <a:rPr lang="pt-BR" b="1" dirty="0" err="1">
                <a:solidFill>
                  <a:srgbClr val="7030A0"/>
                </a:solidFill>
              </a:rPr>
              <a:t>title</a:t>
            </a:r>
            <a:r>
              <a:rPr lang="pt-BR" dirty="0"/>
              <a:t>&gt; -&gt; É o título da página</a:t>
            </a:r>
          </a:p>
          <a:p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5F0A22-DAAF-1027-C0EB-2491C5D8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4" t="15866" r="32098" b="11541"/>
          <a:stretch/>
        </p:blipFill>
        <p:spPr>
          <a:xfrm>
            <a:off x="6693980" y="1549565"/>
            <a:ext cx="5016239" cy="44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1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F6409-1245-CADC-BD3A-F3B819BF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Separando conteúdo e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FCDAF-3C08-9FC3-CE61-593F58598C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368" y="1474840"/>
            <a:ext cx="5269994" cy="5171766"/>
          </a:xfrm>
        </p:spPr>
        <p:txBody>
          <a:bodyPr>
            <a:normAutofit fontScale="92500" lnSpcReduction="20000"/>
          </a:bodyPr>
          <a:lstStyle/>
          <a:p>
            <a:r>
              <a:rPr lang="pt-BR" sz="1300" dirty="0"/>
              <a:t>Divisão estrutural dentro do HTML: dividido em duas partes </a:t>
            </a:r>
            <a:r>
              <a:rPr lang="pt-BR" sz="1300" b="1" dirty="0">
                <a:solidFill>
                  <a:srgbClr val="7030A0"/>
                </a:solidFill>
              </a:rPr>
              <a:t>body </a:t>
            </a:r>
            <a:r>
              <a:rPr lang="pt-BR" sz="1300" dirty="0"/>
              <a:t>e </a:t>
            </a:r>
            <a:r>
              <a:rPr lang="pt-BR" sz="1300" b="1" dirty="0" err="1">
                <a:solidFill>
                  <a:srgbClr val="7030A0"/>
                </a:solidFill>
              </a:rPr>
              <a:t>head</a:t>
            </a:r>
            <a:r>
              <a:rPr lang="pt-BR" sz="1300" dirty="0"/>
              <a:t>. </a:t>
            </a:r>
          </a:p>
          <a:p>
            <a:r>
              <a:rPr lang="pt-BR" sz="1300" dirty="0">
                <a:solidFill>
                  <a:srgbClr val="7030A0"/>
                </a:solidFill>
              </a:rPr>
              <a:t>Cabeça</a:t>
            </a:r>
            <a:r>
              <a:rPr lang="pt-BR" sz="1300" dirty="0"/>
              <a:t>: &lt;</a:t>
            </a:r>
            <a:r>
              <a:rPr lang="pt-BR" sz="1300" b="1" dirty="0">
                <a:solidFill>
                  <a:srgbClr val="7030A0"/>
                </a:solidFill>
              </a:rPr>
              <a:t>body</a:t>
            </a:r>
            <a:r>
              <a:rPr lang="pt-BR" sz="1300" dirty="0"/>
              <a:t>&gt;&lt;/</a:t>
            </a:r>
            <a:r>
              <a:rPr lang="pt-BR" sz="1300" b="1" dirty="0">
                <a:solidFill>
                  <a:srgbClr val="7030A0"/>
                </a:solidFill>
              </a:rPr>
              <a:t>body</a:t>
            </a:r>
            <a:r>
              <a:rPr lang="pt-BR" sz="1300" dirty="0"/>
              <a:t>&gt;</a:t>
            </a:r>
            <a:br>
              <a:rPr lang="pt-BR" sz="1300" dirty="0"/>
            </a:br>
            <a:r>
              <a:rPr lang="pt-BR" sz="1300" dirty="0"/>
              <a:t>Informações que estamos passando para o navegador</a:t>
            </a:r>
            <a:br>
              <a:rPr lang="pt-BR" sz="1300" dirty="0"/>
            </a:br>
            <a:br>
              <a:rPr lang="pt-BR" sz="1300" dirty="0"/>
            </a:br>
            <a:r>
              <a:rPr lang="pt-BR" sz="1300" b="1" dirty="0">
                <a:solidFill>
                  <a:srgbClr val="7030A0"/>
                </a:solidFill>
              </a:rPr>
              <a:t>Corpo</a:t>
            </a:r>
            <a:r>
              <a:rPr lang="pt-BR" sz="1300" dirty="0"/>
              <a:t>: &lt;</a:t>
            </a:r>
            <a:r>
              <a:rPr lang="pt-BR" sz="1300" b="1" dirty="0" err="1">
                <a:solidFill>
                  <a:srgbClr val="7030A0"/>
                </a:solidFill>
              </a:rPr>
              <a:t>head</a:t>
            </a:r>
            <a:r>
              <a:rPr lang="pt-BR" sz="1300" dirty="0"/>
              <a:t>&gt;&lt;/</a:t>
            </a:r>
            <a:r>
              <a:rPr lang="pt-BR" sz="1300" b="1" dirty="0" err="1">
                <a:solidFill>
                  <a:srgbClr val="7030A0"/>
                </a:solidFill>
              </a:rPr>
              <a:t>head</a:t>
            </a:r>
            <a:r>
              <a:rPr lang="pt-BR" sz="1300" dirty="0"/>
              <a:t>&gt; </a:t>
            </a:r>
            <a:br>
              <a:rPr lang="pt-BR" sz="1300" dirty="0"/>
            </a:br>
            <a:r>
              <a:rPr lang="pt-BR" sz="1300" dirty="0"/>
              <a:t>Informações que queremos exibir na página.</a:t>
            </a:r>
          </a:p>
          <a:p>
            <a:r>
              <a:rPr lang="pt-BR" sz="1300" dirty="0"/>
              <a:t>A </a:t>
            </a:r>
            <a:r>
              <a:rPr lang="pt-BR" sz="1300" dirty="0" err="1"/>
              <a:t>tag</a:t>
            </a:r>
            <a:r>
              <a:rPr lang="pt-BR" sz="1300" dirty="0"/>
              <a:t> </a:t>
            </a:r>
            <a:r>
              <a:rPr lang="pt-BR" sz="1300" b="1" dirty="0">
                <a:solidFill>
                  <a:srgbClr val="7030A0"/>
                </a:solidFill>
              </a:rPr>
              <a:t>meta</a:t>
            </a:r>
            <a:r>
              <a:rPr lang="pt-BR" sz="1300" dirty="0"/>
              <a:t> é uma informação que quero </a:t>
            </a:r>
            <a:r>
              <a:rPr lang="pt-BR" sz="1300" b="1" dirty="0"/>
              <a:t>passar para o navegador</a:t>
            </a:r>
            <a:r>
              <a:rPr lang="pt-BR" sz="1300" dirty="0"/>
              <a:t>. Essa informação vai dentro do </a:t>
            </a:r>
            <a:r>
              <a:rPr lang="pt-BR" sz="1300" b="1" dirty="0" err="1">
                <a:solidFill>
                  <a:srgbClr val="7030A0"/>
                </a:solidFill>
              </a:rPr>
              <a:t>head</a:t>
            </a:r>
            <a:r>
              <a:rPr lang="pt-BR" sz="1300" dirty="0"/>
              <a:t>. A </a:t>
            </a:r>
            <a:r>
              <a:rPr lang="pt-BR" sz="1300" dirty="0" err="1"/>
              <a:t>tag</a:t>
            </a:r>
            <a:r>
              <a:rPr lang="pt-BR" sz="1300" dirty="0"/>
              <a:t> </a:t>
            </a:r>
            <a:r>
              <a:rPr lang="pt-BR" sz="1300" b="1" dirty="0" err="1">
                <a:solidFill>
                  <a:srgbClr val="7030A0"/>
                </a:solidFill>
              </a:rPr>
              <a:t>title</a:t>
            </a:r>
            <a:r>
              <a:rPr lang="pt-BR" sz="1300" dirty="0"/>
              <a:t> é uma informação que quero passar para dentro do navegador. Também vai dentro do </a:t>
            </a:r>
            <a:r>
              <a:rPr lang="pt-BR" sz="1300" b="1" dirty="0" err="1">
                <a:solidFill>
                  <a:srgbClr val="7030A0"/>
                </a:solidFill>
              </a:rPr>
              <a:t>head</a:t>
            </a:r>
            <a:r>
              <a:rPr lang="pt-BR" sz="1300" dirty="0"/>
              <a:t>. </a:t>
            </a:r>
          </a:p>
          <a:p>
            <a:r>
              <a:rPr lang="pt-BR" sz="1300" dirty="0"/>
              <a:t>Toda a informação que </a:t>
            </a:r>
            <a:r>
              <a:rPr lang="pt-BR" sz="1300" b="1" dirty="0"/>
              <a:t>quero exibir</a:t>
            </a:r>
            <a:r>
              <a:rPr lang="pt-BR" sz="1300" dirty="0"/>
              <a:t>, todo o texto que já criei vai ser jogado dentro do </a:t>
            </a:r>
            <a:r>
              <a:rPr lang="pt-BR" sz="1300" b="1" dirty="0">
                <a:solidFill>
                  <a:srgbClr val="7030A0"/>
                </a:solidFill>
              </a:rPr>
              <a:t>body</a:t>
            </a:r>
            <a:r>
              <a:rPr lang="pt-BR" sz="1300" dirty="0"/>
              <a:t>.</a:t>
            </a:r>
            <a:br>
              <a:rPr lang="pt-BR" dirty="0"/>
            </a:br>
            <a:endParaRPr lang="pt-BR" dirty="0"/>
          </a:p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5F0A22-DAAF-1027-C0EB-2491C5D8F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4" t="15866" r="32098" b="11541"/>
          <a:stretch/>
        </p:blipFill>
        <p:spPr>
          <a:xfrm>
            <a:off x="6351640" y="1461074"/>
            <a:ext cx="5315615" cy="47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0518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{3632F81B-4712-4E3A-B89C-2C2A937D03C4}tf10001108_win32</Template>
  <TotalTime>246</TotalTime>
  <Words>2429</Words>
  <Application>Microsoft Office PowerPoint</Application>
  <PresentationFormat>Widescreen</PresentationFormat>
  <Paragraphs>135</Paragraphs>
  <Slides>26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Arial Unicode MS</vt:lpstr>
      <vt:lpstr>Calibri</vt:lpstr>
      <vt:lpstr>Open Sans</vt:lpstr>
      <vt:lpstr>Segoe UI</vt:lpstr>
      <vt:lpstr>Segoe UI Light</vt:lpstr>
      <vt:lpstr>Source Serif Pro</vt:lpstr>
      <vt:lpstr>Wingdings</vt:lpstr>
      <vt:lpstr>DocBoas-vindas</vt:lpstr>
      <vt:lpstr>Iniciante em Programação T5 - ONE</vt:lpstr>
      <vt:lpstr>Apresentação do PowerPoint</vt:lpstr>
      <vt:lpstr>Definindo texto</vt:lpstr>
      <vt:lpstr>Melhorando o texto</vt:lpstr>
      <vt:lpstr>O que aprendemos? </vt:lpstr>
      <vt:lpstr>Apresentação do PowerPoint</vt:lpstr>
      <vt:lpstr>Estrutura básica</vt:lpstr>
      <vt:lpstr>Passando dados para o navegador</vt:lpstr>
      <vt:lpstr>Separando conteúdo e informações</vt:lpstr>
      <vt:lpstr>O que aprendemos? </vt:lpstr>
      <vt:lpstr>Apresentação do PowerPoint</vt:lpstr>
      <vt:lpstr>Começando com css</vt:lpstr>
      <vt:lpstr>Organizando o estilo</vt:lpstr>
      <vt:lpstr>Mudando a cor</vt:lpstr>
      <vt:lpstr>Extra: Cores hexadecimais</vt:lpstr>
      <vt:lpstr>Apresentação do PowerPoint</vt:lpstr>
      <vt:lpstr>Identificador de elemento e tag de imagem</vt:lpstr>
      <vt:lpstr>CSS para imagens</vt:lpstr>
      <vt:lpstr>Extra: Time de Front-end</vt:lpstr>
      <vt:lpstr>Apresentação do PowerPoint</vt:lpstr>
      <vt:lpstr>Trabalhando com listas</vt:lpstr>
      <vt:lpstr>Divisões de conteúdo</vt:lpstr>
      <vt:lpstr>Inline e Block</vt:lpstr>
      <vt:lpstr>Apresentação do PowerPoint</vt:lpstr>
      <vt:lpstr>Cabeçalho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Iniciante em Programação T5 - ONE</dc:title>
  <dc:creator>RAIZA CIRNE BRAZ</dc:creator>
  <cp:keywords/>
  <cp:lastModifiedBy>RAIZA CIRNE BRAZ</cp:lastModifiedBy>
  <cp:revision>66</cp:revision>
  <dcterms:created xsi:type="dcterms:W3CDTF">2023-04-29T18:10:04Z</dcterms:created>
  <dcterms:modified xsi:type="dcterms:W3CDTF">2023-05-03T19:06:49Z</dcterms:modified>
  <cp:version/>
</cp:coreProperties>
</file>