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handoutMasterIdLst>
    <p:handoutMasterId r:id="rId58"/>
  </p:handoutMasterIdLst>
  <p:sldIdLst>
    <p:sldId id="256" r:id="rId2"/>
    <p:sldId id="283" r:id="rId3"/>
    <p:sldId id="284" r:id="rId4"/>
    <p:sldId id="286" r:id="rId5"/>
    <p:sldId id="287" r:id="rId6"/>
    <p:sldId id="285" r:id="rId7"/>
    <p:sldId id="279"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10" r:id="rId29"/>
    <p:sldId id="311" r:id="rId30"/>
    <p:sldId id="312" r:id="rId31"/>
    <p:sldId id="313" r:id="rId32"/>
    <p:sldId id="315" r:id="rId33"/>
    <p:sldId id="316" r:id="rId34"/>
    <p:sldId id="317" r:id="rId35"/>
    <p:sldId id="318" r:id="rId36"/>
    <p:sldId id="320" r:id="rId37"/>
    <p:sldId id="321" r:id="rId38"/>
    <p:sldId id="322" r:id="rId39"/>
    <p:sldId id="323" r:id="rId40"/>
    <p:sldId id="324" r:id="rId41"/>
    <p:sldId id="325" r:id="rId42"/>
    <p:sldId id="326" r:id="rId43"/>
    <p:sldId id="327" r:id="rId44"/>
    <p:sldId id="328" r:id="rId45"/>
    <p:sldId id="329" r:id="rId46"/>
    <p:sldId id="331" r:id="rId47"/>
    <p:sldId id="271" r:id="rId48"/>
    <p:sldId id="332" r:id="rId49"/>
    <p:sldId id="333" r:id="rId50"/>
    <p:sldId id="334" r:id="rId51"/>
    <p:sldId id="335" r:id="rId52"/>
    <p:sldId id="336" r:id="rId53"/>
    <p:sldId id="337" r:id="rId54"/>
    <p:sldId id="338" r:id="rId55"/>
    <p:sldId id="339" r:id="rId56"/>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m-vindos" id="{E75E278A-FF0E-49A4-B170-79828D63BBAD}">
          <p14:sldIdLst>
            <p14:sldId id="256"/>
          </p14:sldIdLst>
        </p14:section>
        <p14:section name="01. Reconhecendo seus hábitos" id="{B9B51309-D148-4332-87C2-07BE32FBCA3B}">
          <p14:sldIdLst>
            <p14:sldId id="283"/>
            <p14:sldId id="284"/>
            <p14:sldId id="286"/>
            <p14:sldId id="287"/>
            <p14:sldId id="285"/>
            <p14:sldId id="279"/>
            <p14:sldId id="289"/>
            <p14:sldId id="290"/>
            <p14:sldId id="291"/>
            <p14:sldId id="292"/>
            <p14:sldId id="293"/>
            <p14:sldId id="294"/>
            <p14:sldId id="295"/>
            <p14:sldId id="296"/>
            <p14:sldId id="297"/>
            <p14:sldId id="298"/>
            <p14:sldId id="299"/>
          </p14:sldIdLst>
        </p14:section>
        <p14:section name="02. Hábitos-chave" id="{999400F7-8A83-44A2-9018-E42D0DFC763A}">
          <p14:sldIdLst>
            <p14:sldId id="300"/>
            <p14:sldId id="301"/>
            <p14:sldId id="302"/>
            <p14:sldId id="303"/>
            <p14:sldId id="304"/>
            <p14:sldId id="305"/>
            <p14:sldId id="306"/>
            <p14:sldId id="307"/>
            <p14:sldId id="308"/>
          </p14:sldIdLst>
        </p14:section>
        <p14:section name="03. Dê adeus aos velhos hábitos" id="{0433FEB2-4443-46CB-9A31-E2FD5A8717FA}">
          <p14:sldIdLst>
            <p14:sldId id="310"/>
            <p14:sldId id="311"/>
            <p14:sldId id="312"/>
            <p14:sldId id="313"/>
            <p14:sldId id="315"/>
            <p14:sldId id="316"/>
            <p14:sldId id="317"/>
            <p14:sldId id="318"/>
          </p14:sldIdLst>
        </p14:section>
        <p14:section name="04. Autodisciplina" id="{86E78ABD-8799-40CD-B8DC-3E4D83B9BDB8}">
          <p14:sldIdLst>
            <p14:sldId id="320"/>
            <p14:sldId id="321"/>
            <p14:sldId id="322"/>
            <p14:sldId id="323"/>
            <p14:sldId id="324"/>
            <p14:sldId id="325"/>
            <p14:sldId id="326"/>
            <p14:sldId id="327"/>
            <p14:sldId id="328"/>
            <p14:sldId id="329"/>
          </p14:sldIdLst>
        </p14:section>
        <p14:section name="05. Produtividade" id="{7307E2F9-06E8-492E-9E82-826E91B9E3B4}">
          <p14:sldIdLst>
            <p14:sldId id="331"/>
            <p14:sldId id="271"/>
            <p14:sldId id="332"/>
            <p14:sldId id="333"/>
            <p14:sldId id="334"/>
            <p14:sldId id="335"/>
            <p14:sldId id="336"/>
            <p14:sldId id="337"/>
            <p14:sldId id="338"/>
            <p14:sldId id="3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78" d="100"/>
          <a:sy n="78" d="100"/>
        </p:scale>
        <p:origin x="87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2E8EFE0-5F29-4A8F-882F-2C5E3702D946}" type="datetime1">
              <a:rPr lang="pt-BR" smtClean="0"/>
              <a:t>07/05/2023</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pt-BR" smtClean="0"/>
              <a:t>‹nº›</a:t>
            </a:fld>
            <a:endParaRPr lang="pt-B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5AE-A572-46FB-8F05-B028884B90C4}" type="datetime1">
              <a:rPr lang="pt-BR" smtClean="0"/>
              <a:pPr/>
              <a:t>07/05/2023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pt-BR" noProof="0" smtClean="0"/>
              <a:t>‹nº›</a:t>
            </a:fld>
            <a:endParaRPr lang="pt-BR"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a:t>
            </a:fld>
            <a:endParaRPr lang="pt-B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a:t>
            </a:fld>
            <a:endParaRPr lang="pt-BR"/>
          </a:p>
        </p:txBody>
      </p:sp>
    </p:spTree>
    <p:extLst>
      <p:ext uri="{BB962C8B-B14F-4D97-AF65-F5344CB8AC3E}">
        <p14:creationId xmlns:p14="http://schemas.microsoft.com/office/powerpoint/2010/main" val="164280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7</a:t>
            </a:fld>
            <a:endParaRPr lang="pt-BR"/>
          </a:p>
        </p:txBody>
      </p:sp>
    </p:spTree>
    <p:extLst>
      <p:ext uri="{BB962C8B-B14F-4D97-AF65-F5344CB8AC3E}">
        <p14:creationId xmlns:p14="http://schemas.microsoft.com/office/powerpoint/2010/main" val="32210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19</a:t>
            </a:fld>
            <a:endParaRPr lang="pt-BR"/>
          </a:p>
        </p:txBody>
      </p:sp>
    </p:spTree>
    <p:extLst>
      <p:ext uri="{BB962C8B-B14F-4D97-AF65-F5344CB8AC3E}">
        <p14:creationId xmlns:p14="http://schemas.microsoft.com/office/powerpoint/2010/main" val="370188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28</a:t>
            </a:fld>
            <a:endParaRPr lang="pt-BR"/>
          </a:p>
        </p:txBody>
      </p:sp>
    </p:spTree>
    <p:extLst>
      <p:ext uri="{BB962C8B-B14F-4D97-AF65-F5344CB8AC3E}">
        <p14:creationId xmlns:p14="http://schemas.microsoft.com/office/powerpoint/2010/main" val="208110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36</a:t>
            </a:fld>
            <a:endParaRPr lang="pt-BR"/>
          </a:p>
        </p:txBody>
      </p:sp>
    </p:spTree>
    <p:extLst>
      <p:ext uri="{BB962C8B-B14F-4D97-AF65-F5344CB8AC3E}">
        <p14:creationId xmlns:p14="http://schemas.microsoft.com/office/powerpoint/2010/main" val="2276413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a:xfrm>
            <a:off x="685800" y="1143000"/>
            <a:ext cx="5486400" cy="3086100"/>
          </a:xfrm>
        </p:spPr>
      </p:sp>
      <p:sp>
        <p:nvSpPr>
          <p:cNvPr id="3" name="Espaço Reservado para Nota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10"/>
          </p:nvPr>
        </p:nvSpPr>
        <p:spPr/>
        <p:txBody>
          <a:bodyPr rtlCol="0"/>
          <a:lstStyle/>
          <a:p>
            <a:pPr rtl="0"/>
            <a:fld id="{DF61EA0F-A667-4B49-8422-0062BC55E249}" type="slidenum">
              <a:rPr lang="pt-BR" smtClean="0"/>
              <a:t>46</a:t>
            </a:fld>
            <a:endParaRPr lang="pt-BR"/>
          </a:p>
        </p:txBody>
      </p:sp>
    </p:spTree>
    <p:extLst>
      <p:ext uri="{BB962C8B-B14F-4D97-AF65-F5344CB8AC3E}">
        <p14:creationId xmlns:p14="http://schemas.microsoft.com/office/powerpoint/2010/main" val="387976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DF61EA0F-A667-4B49-8422-0062BC55E249}" type="slidenum">
              <a:rPr lang="pt-BR" smtClean="0"/>
              <a:t>47</a:t>
            </a:fld>
            <a:endParaRPr lang="pt-BR"/>
          </a:p>
        </p:txBody>
      </p:sp>
    </p:spTree>
    <p:extLst>
      <p:ext uri="{BB962C8B-B14F-4D97-AF65-F5344CB8AC3E}">
        <p14:creationId xmlns:p14="http://schemas.microsoft.com/office/powerpoint/2010/main" val="402704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7" name="Retâ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p:txBody>
          <a:bodyPr rtlCol="0"/>
          <a:lstStyle/>
          <a:p>
            <a:pPr rtl="0"/>
            <a:r>
              <a:rPr lang="pt-BR" noProof="0"/>
              <a:t>Clique para editar o estilo de título Mestre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9" name="Retâ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cxnSp>
        <p:nvCxnSpPr>
          <p:cNvPr id="12" name="Conector Re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pt-BR" noProof="0"/>
              <a:t>Clique para editar o estilo de título Mestre</a:t>
            </a:r>
          </a:p>
        </p:txBody>
      </p:sp>
      <p:sp>
        <p:nvSpPr>
          <p:cNvPr id="3" name="Espaço Reservado para Conteúdo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dirty="0"/>
              <a:t>Clique para editar o texto Mestre</a:t>
            </a:r>
          </a:p>
          <a:p>
            <a:pPr marL="0" lvl="1" indent="0" rtl="0">
              <a:lnSpc>
                <a:spcPct val="150000"/>
              </a:lnSpc>
              <a:spcBef>
                <a:spcPts val="1000"/>
              </a:spcBef>
              <a:spcAft>
                <a:spcPts val="1200"/>
              </a:spcAft>
              <a:buNone/>
            </a:pPr>
            <a:r>
              <a:rPr lang="pt-BR" noProof="0" dirty="0"/>
              <a:t>Segundo nível</a:t>
            </a:r>
          </a:p>
          <a:p>
            <a:pPr marL="0" lvl="2" indent="0" rtl="0">
              <a:lnSpc>
                <a:spcPct val="150000"/>
              </a:lnSpc>
              <a:spcBef>
                <a:spcPts val="1000"/>
              </a:spcBef>
              <a:spcAft>
                <a:spcPts val="1200"/>
              </a:spcAft>
              <a:buNone/>
            </a:pPr>
            <a:r>
              <a:rPr lang="pt-BR" noProof="0" dirty="0"/>
              <a:t>Terceiro nível</a:t>
            </a:r>
          </a:p>
          <a:p>
            <a:pPr marL="0" lvl="3" indent="0" rtl="0">
              <a:lnSpc>
                <a:spcPct val="150000"/>
              </a:lnSpc>
              <a:spcBef>
                <a:spcPts val="1000"/>
              </a:spcBef>
              <a:spcAft>
                <a:spcPts val="1200"/>
              </a:spcAft>
              <a:buNone/>
            </a:pPr>
            <a:r>
              <a:rPr lang="pt-BR" noProof="0" dirty="0"/>
              <a:t>Quarto nível</a:t>
            </a:r>
          </a:p>
          <a:p>
            <a:pPr marL="0" lvl="4" indent="0" rtl="0">
              <a:lnSpc>
                <a:spcPct val="150000"/>
              </a:lnSpc>
              <a:spcBef>
                <a:spcPts val="1000"/>
              </a:spcBef>
              <a:spcAft>
                <a:spcPts val="1200"/>
              </a:spcAft>
              <a:buNone/>
            </a:pPr>
            <a:r>
              <a:rPr lang="pt-BR" noProof="0" dirty="0"/>
              <a:t>Quinto nível</a:t>
            </a:r>
          </a:p>
        </p:txBody>
      </p:sp>
      <p:sp>
        <p:nvSpPr>
          <p:cNvPr id="6"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FFABA16-A60E-4C58-9DC9-284576B05B35}" type="datetime1">
              <a:rPr lang="pt-BR" noProof="0" smtClean="0"/>
              <a:t>07/05/2023</a:t>
            </a:fld>
            <a:endParaRPr lang="pt-BR" noProof="0"/>
          </a:p>
        </p:txBody>
      </p:sp>
      <p:sp>
        <p:nvSpPr>
          <p:cNvPr id="7"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8" name="Espaço Reservado para o Número do Slid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9" name="Retâ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10" name="Retâ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sz="1800" noProof="0"/>
          </a:p>
        </p:txBody>
      </p:sp>
      <p:sp>
        <p:nvSpPr>
          <p:cNvPr id="2" name="Título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pt-BR" noProof="0"/>
              <a:t>Clique para editar o estilo de título Mestre</a:t>
            </a:r>
          </a:p>
        </p:txBody>
      </p:sp>
      <p:sp>
        <p:nvSpPr>
          <p:cNvPr id="7" name="Espaço Reservado para Conteúdo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pt-BR" noProof="0"/>
              <a:t>Clique para editar o texto Mestre</a:t>
            </a:r>
          </a:p>
          <a:p>
            <a:pPr marL="0" lvl="1" indent="0" rtl="0">
              <a:lnSpc>
                <a:spcPct val="150000"/>
              </a:lnSpc>
              <a:spcBef>
                <a:spcPts val="1000"/>
              </a:spcBef>
              <a:spcAft>
                <a:spcPts val="1200"/>
              </a:spcAft>
              <a:buNone/>
            </a:pPr>
            <a:r>
              <a:rPr lang="pt-BR" noProof="0"/>
              <a:t>Segundo nível</a:t>
            </a:r>
          </a:p>
          <a:p>
            <a:pPr marL="0" lvl="2" indent="0" rtl="0">
              <a:lnSpc>
                <a:spcPct val="150000"/>
              </a:lnSpc>
              <a:spcBef>
                <a:spcPts val="1000"/>
              </a:spcBef>
              <a:spcAft>
                <a:spcPts val="1200"/>
              </a:spcAft>
              <a:buNone/>
            </a:pPr>
            <a:r>
              <a:rPr lang="pt-BR" noProof="0"/>
              <a:t>Terceiro nível</a:t>
            </a:r>
          </a:p>
          <a:p>
            <a:pPr marL="0" lvl="3" indent="0" rtl="0">
              <a:lnSpc>
                <a:spcPct val="150000"/>
              </a:lnSpc>
              <a:spcBef>
                <a:spcPts val="1000"/>
              </a:spcBef>
              <a:spcAft>
                <a:spcPts val="1200"/>
              </a:spcAft>
              <a:buNone/>
            </a:pPr>
            <a:r>
              <a:rPr lang="pt-BR" noProof="0"/>
              <a:t>Quarto nível</a:t>
            </a:r>
          </a:p>
          <a:p>
            <a:pPr marL="0" lvl="4" indent="0" rtl="0">
              <a:lnSpc>
                <a:spcPct val="150000"/>
              </a:lnSpc>
              <a:spcBef>
                <a:spcPts val="1000"/>
              </a:spcBef>
              <a:spcAft>
                <a:spcPts val="1200"/>
              </a:spcAft>
              <a:buNone/>
            </a:pPr>
            <a:r>
              <a:rPr lang="pt-BR" noProof="0"/>
              <a:t>Quinto nível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pt-BR" sz="1800" noProof="0"/>
          </a:p>
        </p:txBody>
      </p:sp>
      <p:sp>
        <p:nvSpPr>
          <p:cNvPr id="2" name="Espaço Reservado para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95CCA5C-24EB-4738-B463-0ADFEF5D3564}" type="datetime1">
              <a:rPr lang="pt-BR" noProof="0" smtClean="0"/>
              <a:t>07/05/2023</a:t>
            </a:fld>
            <a:endParaRPr lang="pt-BR" noProof="0" dirty="0"/>
          </a:p>
        </p:txBody>
      </p:sp>
      <p:sp>
        <p:nvSpPr>
          <p:cNvPr id="5" name="Espaço Reservado para Rodapé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pt-BR" noProof="0"/>
          </a:p>
        </p:txBody>
      </p:sp>
      <p:sp>
        <p:nvSpPr>
          <p:cNvPr id="6" name="Espaço Reservado para o Número do Slid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pt-BR" noProof="0" smtClean="0"/>
              <a:pPr rtl="0"/>
              <a:t>‹nº›</a:t>
            </a:fld>
            <a:endParaRPr lang="pt-BR" noProof="0"/>
          </a:p>
        </p:txBody>
      </p:sp>
      <p:cxnSp>
        <p:nvCxnSpPr>
          <p:cNvPr id="8" name="Conector Re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minhaseconomias.com.br/" TargetMode="External"/><Relationship Id="rId3" Type="http://schemas.openxmlformats.org/officeDocument/2006/relationships/hyperlink" Target="https://www.meistertask.com/pt" TargetMode="External"/><Relationship Id="rId7" Type="http://schemas.openxmlformats.org/officeDocument/2006/relationships/hyperlink" Target="https://cursos.alura.com.br/forum/topico-sugestao-de-aplicativo-51190" TargetMode="External"/><Relationship Id="rId2" Type="http://schemas.openxmlformats.org/officeDocument/2006/relationships/hyperlink" Target="https://www.mindmeister.com/" TargetMode="External"/><Relationship Id="rId1" Type="http://schemas.openxmlformats.org/officeDocument/2006/relationships/slideLayout" Target="../slideLayouts/slideLayout2.xml"/><Relationship Id="rId6" Type="http://schemas.openxmlformats.org/officeDocument/2006/relationships/hyperlink" Target="https://www.toodledo.com/" TargetMode="External"/><Relationship Id="rId5" Type="http://schemas.openxmlformats.org/officeDocument/2006/relationships/hyperlink" Target="https://itunes.apple.com/br/app/momentum-habit-tracker-routines-goals-rituals/id946923599?mt=8" TargetMode="External"/><Relationship Id="rId4" Type="http://schemas.openxmlformats.org/officeDocument/2006/relationships/hyperlink" Target="https://chrome.google.com/webstore/detail/marinara-pomodoro%C2%AE-assist/lojgmehidjdhhbmpjfamhpkpodfcodef" TargetMode="External"/><Relationship Id="rId9" Type="http://schemas.openxmlformats.org/officeDocument/2006/relationships/hyperlink" Target="https://play.google.com/store/apps/details?id=com.minhaseconomia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omodoro-tracker.com/" TargetMode="External"/><Relationship Id="rId2" Type="http://schemas.openxmlformats.org/officeDocument/2006/relationships/hyperlink" Target="https://play.google.com/store/apps/details?id=com.jp.tsurutan.routintaskmanage&amp;hl=pt_BR"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z.mobilesoft.appblock&amp;hl=pt_BR" TargetMode="External"/><Relationship Id="rId5" Type="http://schemas.openxmlformats.org/officeDocument/2006/relationships/hyperlink" Target="https://play.google.com/store/apps/details?id=com.gmail.jmartindev.timetune" TargetMode="External"/><Relationship Id="rId4" Type="http://schemas.openxmlformats.org/officeDocument/2006/relationships/hyperlink" Target="https://play.google.com/store/apps/details?id=com.apps.dsimpletools.helpmefoc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ep.google.com/u/0/" TargetMode="External"/><Relationship Id="rId2" Type="http://schemas.openxmlformats.org/officeDocument/2006/relationships/hyperlink" Target="https://play.google.com/store/apps/details?id=com.humanhelper.forhuman.quick&amp;hl=p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crXlh_maUR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ursos.alura.com.br/forum/topico-dicas-para-acordar-cedo-4964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amazon.com.br/Nunca-Deixe-Tentar-Cole%C3%A7%C3%A3o-Esporte/dp/857542461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chrome.google.com/webstore/detail/blocksite-block-websites/eiimnmioipafcokbfikbljfdeojpcgb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ursos.alura.com.br/forum/topico-dica-de-video-do-youtube-sobre-tecnica-anti-procrastinacao-83803" TargetMode="External"/><Relationship Id="rId2" Type="http://schemas.openxmlformats.org/officeDocument/2006/relationships/hyperlink" Target="https://www.youtube.com/watch?v=arj7oStGLkU&amp;feature=youtu.b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todoist.com/pt-BR?gclid=Cj0KCQjw9deiBhC1ARIsAHLjR2CitD9Sl8UqlIfUnpc0fV7iTbqorY6opTjgHEFcInh5WHk3bCZyNkwaAgixEALw_wcB" TargetMode="External"/><Relationship Id="rId2" Type="http://schemas.openxmlformats.org/officeDocument/2006/relationships/hyperlink" Target="https://evernote.com/intl/pt-br" TargetMode="External"/><Relationship Id="rId1" Type="http://schemas.openxmlformats.org/officeDocument/2006/relationships/slideLayout" Target="../slideLayouts/slideLayout2.xml"/><Relationship Id="rId4" Type="http://schemas.openxmlformats.org/officeDocument/2006/relationships/hyperlink" Target="https://trello.com/pt-BR?&amp;aceid=&amp;adposition=&amp;adgroup=148159506607&amp;campaign=19269516466&amp;creative=641463051732&amp;device=c&amp;keyword=trello&amp;matchtype=e&amp;network=g&amp;placement=&amp;ds_kids=p74543507295&amp;ds_e=GOOGLE&amp;ds_eid=700000001557344&amp;ds_e1=GOOGLE&amp;gad=1&amp;gclid=EAIaIQobChMItv_dqLXh_gIVCidMCh2mZgL5EAAYAiAAEgIEXPD_BwE&amp;gclsrc=aw.d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rodrigo_turini" TargetMode="External"/><Relationship Id="rId2" Type="http://schemas.openxmlformats.org/officeDocument/2006/relationships/hyperlink" Target="https://www.alura.com.br/artigos/encontrando-melhores-formas-trabalhar-com-o-trell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cursos.alura.com.br/forum/topico-cada-coisa-no-seu-lugar-dica-filme-5437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play.google.com/store/apps/details?id=cc.forestapp&amp;hl=pt_BR" TargetMode="External"/><Relationship Id="rId3" Type="http://schemas.openxmlformats.org/officeDocument/2006/relationships/hyperlink" Target="https://endeavor.org.br/desenvolvimento-pessoal/7-habitos-pessoas-eficazes/" TargetMode="External"/><Relationship Id="rId7" Type="http://schemas.openxmlformats.org/officeDocument/2006/relationships/hyperlink" Target="https://www.youtube.com/watch?v=5MgBikgcWnY" TargetMode="External"/><Relationship Id="rId2" Type="http://schemas.openxmlformats.org/officeDocument/2006/relationships/hyperlink" Target="https://www.google.com.br/search?q=livro+o+poder+do+habitos&amp;oq=livro+o+poder+do+habitos&amp;aqs=chrome..69i57j0l5.5095j0j7&amp;sourceid=chrome&amp;ie=UTF-8" TargetMode="External"/><Relationship Id="rId1" Type="http://schemas.openxmlformats.org/officeDocument/2006/relationships/slideLayout" Target="../slideLayouts/slideLayout2.xml"/><Relationship Id="rId6" Type="http://schemas.openxmlformats.org/officeDocument/2006/relationships/hyperlink" Target="https://toggl.com/track/login/?expired=true&amp;returnTo=https%3A%2F%2Ftrack.toggl.com%2Ftimer%2F" TargetMode="External"/><Relationship Id="rId5" Type="http://schemas.openxmlformats.org/officeDocument/2006/relationships/hyperlink" Target="https://chrome.google.com/webstore/detail/stayfocusd-block-distract/laankejkbhbdhmipfmgcngdelahlfoji?hl=pt-BR" TargetMode="External"/><Relationship Id="rId4" Type="http://schemas.openxmlformats.org/officeDocument/2006/relationships/hyperlink" Target="https://keep.google.com/u/0/" TargetMode="External"/><Relationship Id="rId9" Type="http://schemas.openxmlformats.org/officeDocument/2006/relationships/hyperlink" Target="https://www.bbc.com/portuguese/geral-55563393"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itunes.apple.com/br/app/focus-keeper-work-study-timer/id830466924?mt=8%22" TargetMode="External"/><Relationship Id="rId2" Type="http://schemas.openxmlformats.org/officeDocument/2006/relationships/hyperlink" Target="https://chrome.google.com/webstore/detail/strict-workflow/cgmnfnmlficgeijcalkgnnkigkefkbhd" TargetMode="External"/><Relationship Id="rId1" Type="http://schemas.openxmlformats.org/officeDocument/2006/relationships/slideLayout" Target="../slideLayouts/slideLayout2.xml"/><Relationship Id="rId5" Type="http://schemas.openxmlformats.org/officeDocument/2006/relationships/hyperlink" Target="https://play.google.com/store/apps/details?id=com.flipd.app&amp;hl=pt_BR" TargetMode="External"/><Relationship Id="rId4" Type="http://schemas.openxmlformats.org/officeDocument/2006/relationships/hyperlink" Target="https://kanbanflow.com/"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www.netflix.com/br/title/8020937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rtl="0"/>
            <a:r>
              <a:rPr lang="pt-BR" sz="4800" b="1" dirty="0">
                <a:solidFill>
                  <a:schemeClr val="bg1"/>
                </a:solidFill>
              </a:rPr>
              <a:t>Desenvolvimento Pessoal T5 - ONE</a:t>
            </a:r>
          </a:p>
        </p:txBody>
      </p:sp>
      <p:sp>
        <p:nvSpPr>
          <p:cNvPr id="3" name="Subtítulo 2"/>
          <p:cNvSpPr>
            <a:spLocks noGrp="1"/>
          </p:cNvSpPr>
          <p:nvPr>
            <p:ph type="subTitle" idx="4294967295"/>
          </p:nvPr>
        </p:nvSpPr>
        <p:spPr>
          <a:xfrm>
            <a:off x="855620" y="2933105"/>
            <a:ext cx="9582736" cy="1137793"/>
          </a:xfrm>
        </p:spPr>
        <p:txBody>
          <a:bodyPr rtlCol="0">
            <a:normAutofit/>
          </a:bodyPr>
          <a:lstStyle/>
          <a:p>
            <a:pPr marL="0" indent="0" rtl="0">
              <a:buNone/>
            </a:pPr>
            <a:r>
              <a:rPr lang="pt-BR" sz="2400" dirty="0">
                <a:solidFill>
                  <a:schemeClr val="bg1"/>
                </a:solidFill>
                <a:latin typeface="+mj-lt"/>
              </a:rPr>
              <a:t>Hábitos: da produtividade às metas pessoais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7CBA4-52C5-81A1-6203-20F43E2F688F}"/>
              </a:ext>
            </a:extLst>
          </p:cNvPr>
          <p:cNvSpPr>
            <a:spLocks noGrp="1"/>
          </p:cNvSpPr>
          <p:nvPr>
            <p:ph type="title"/>
          </p:nvPr>
        </p:nvSpPr>
        <p:spPr/>
        <p:txBody>
          <a:bodyPr/>
          <a:lstStyle/>
          <a:p>
            <a:r>
              <a:rPr lang="pt-BR" dirty="0"/>
              <a:t>O Loop do hábito</a:t>
            </a:r>
          </a:p>
        </p:txBody>
      </p:sp>
      <p:sp>
        <p:nvSpPr>
          <p:cNvPr id="3" name="Espaço Reservado para Conteúdo 2">
            <a:extLst>
              <a:ext uri="{FF2B5EF4-FFF2-40B4-BE49-F238E27FC236}">
                <a16:creationId xmlns:a16="http://schemas.microsoft.com/office/drawing/2014/main" id="{2B614799-396D-C891-2C53-9E26F6AE6FCB}"/>
              </a:ext>
            </a:extLst>
          </p:cNvPr>
          <p:cNvSpPr>
            <a:spLocks noGrp="1"/>
          </p:cNvSpPr>
          <p:nvPr>
            <p:ph sz="quarter" idx="10"/>
          </p:nvPr>
        </p:nvSpPr>
        <p:spPr>
          <a:xfrm>
            <a:off x="539496" y="1435608"/>
            <a:ext cx="4416552" cy="4886534"/>
          </a:xfrm>
        </p:spPr>
        <p:txBody>
          <a:bodyPr>
            <a:normAutofit/>
          </a:bodyPr>
          <a:lstStyle/>
          <a:p>
            <a:r>
              <a:rPr lang="pt-BR" b="1" dirty="0"/>
              <a:t>Piloto automático:</a:t>
            </a:r>
          </a:p>
          <a:p>
            <a:pPr marL="171450" indent="-171450">
              <a:buFont typeface="Wingdings" panose="05000000000000000000" pitchFamily="2" charset="2"/>
              <a:buChar char="q"/>
            </a:pPr>
            <a:r>
              <a:rPr lang="pt-BR" dirty="0"/>
              <a:t>   Andar de bicicleta</a:t>
            </a:r>
          </a:p>
          <a:p>
            <a:pPr marL="171450" indent="-171450">
              <a:buFont typeface="Wingdings" panose="05000000000000000000" pitchFamily="2" charset="2"/>
              <a:buChar char="q"/>
            </a:pPr>
            <a:r>
              <a:rPr lang="pt-BR" dirty="0"/>
              <a:t>   Dirigir </a:t>
            </a:r>
          </a:p>
          <a:p>
            <a:pPr marL="171450" indent="-171450">
              <a:buFont typeface="Wingdings" panose="05000000000000000000" pitchFamily="2" charset="2"/>
              <a:buChar char="q"/>
            </a:pPr>
            <a:r>
              <a:rPr lang="pt-BR" dirty="0"/>
              <a:t>   Cozinhar</a:t>
            </a:r>
            <a:br>
              <a:rPr lang="pt-BR" dirty="0"/>
            </a:br>
            <a:br>
              <a:rPr lang="pt-BR" dirty="0"/>
            </a:br>
            <a:endParaRPr lang="pt-BR" dirty="0"/>
          </a:p>
          <a:p>
            <a:r>
              <a:rPr lang="pt-BR" b="1" dirty="0"/>
              <a:t>Dá pra sair do piloto automático? </a:t>
            </a:r>
          </a:p>
          <a:p>
            <a:pPr algn="l">
              <a:lnSpc>
                <a:spcPct val="100000"/>
              </a:lnSpc>
            </a:pPr>
            <a:r>
              <a:rPr lang="pt-BR" b="0" i="0" u="none" strike="noStrike" baseline="0" dirty="0"/>
              <a:t>“Hábitos são sequências de ações aprendidas depois de muita repetição, até que passam a ser executadas com o mínimo de esforço mental.” - Wolfram Schultz</a:t>
            </a:r>
            <a:endParaRPr lang="pt-BR" dirty="0"/>
          </a:p>
        </p:txBody>
      </p:sp>
      <p:sp>
        <p:nvSpPr>
          <p:cNvPr id="4" name="Espaço Reservado para Conteúdo 2">
            <a:extLst>
              <a:ext uri="{FF2B5EF4-FFF2-40B4-BE49-F238E27FC236}">
                <a16:creationId xmlns:a16="http://schemas.microsoft.com/office/drawing/2014/main" id="{9CDBA926-54FD-CF8D-6C45-1B7438BE88E0}"/>
              </a:ext>
            </a:extLst>
          </p:cNvPr>
          <p:cNvSpPr txBox="1">
            <a:spLocks/>
          </p:cNvSpPr>
          <p:nvPr/>
        </p:nvSpPr>
        <p:spPr>
          <a:xfrm>
            <a:off x="6528619" y="1435608"/>
            <a:ext cx="4416552" cy="510284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O que nos motiva? </a:t>
            </a:r>
          </a:p>
          <a:p>
            <a:r>
              <a:rPr lang="pt-BR" i="1" dirty="0"/>
              <a:t>Exemplo 1: Fazer natação </a:t>
            </a:r>
          </a:p>
          <a:p>
            <a:pPr marL="171450" indent="-171450">
              <a:buFont typeface="Wingdings" panose="05000000000000000000" pitchFamily="2" charset="2"/>
              <a:buChar char="q"/>
            </a:pPr>
            <a:r>
              <a:rPr lang="pt-BR" dirty="0"/>
              <a:t>   </a:t>
            </a:r>
            <a:r>
              <a:rPr lang="pt-BR" b="1" dirty="0"/>
              <a:t>Deixa</a:t>
            </a:r>
            <a:r>
              <a:rPr lang="pt-BR" dirty="0"/>
              <a:t>: Acordar e ver os óculos da natação </a:t>
            </a:r>
          </a:p>
          <a:p>
            <a:pPr marL="171450" indent="-171450">
              <a:buFont typeface="Wingdings" panose="05000000000000000000" pitchFamily="2" charset="2"/>
              <a:buChar char="q"/>
            </a:pPr>
            <a:r>
              <a:rPr lang="pt-BR" dirty="0"/>
              <a:t>   </a:t>
            </a:r>
            <a:r>
              <a:rPr lang="pt-BR" b="1" dirty="0"/>
              <a:t>Rotina</a:t>
            </a:r>
            <a:r>
              <a:rPr lang="pt-BR" dirty="0"/>
              <a:t>: Nadar 500 metros </a:t>
            </a:r>
          </a:p>
          <a:p>
            <a:pPr marL="171450" indent="-171450">
              <a:buFont typeface="Wingdings" panose="05000000000000000000" pitchFamily="2" charset="2"/>
              <a:buChar char="q"/>
            </a:pPr>
            <a:r>
              <a:rPr lang="pt-BR" dirty="0"/>
              <a:t>   </a:t>
            </a:r>
            <a:r>
              <a:rPr lang="pt-BR" b="1" dirty="0"/>
              <a:t>Recompensa</a:t>
            </a:r>
            <a:r>
              <a:rPr lang="pt-BR" dirty="0"/>
              <a:t>: Endorfina e relaxamento </a:t>
            </a:r>
          </a:p>
          <a:p>
            <a:r>
              <a:rPr lang="pt-BR" i="1" dirty="0"/>
              <a:t>Exemplo 2: Aprender espanhol</a:t>
            </a:r>
          </a:p>
          <a:p>
            <a:pPr marL="171450" indent="-171450">
              <a:buFont typeface="Wingdings" panose="05000000000000000000" pitchFamily="2" charset="2"/>
              <a:buChar char="q"/>
            </a:pPr>
            <a:r>
              <a:rPr lang="pt-BR" dirty="0"/>
              <a:t>   </a:t>
            </a:r>
            <a:r>
              <a:rPr lang="pt-BR" b="1" dirty="0"/>
              <a:t>Deixa</a:t>
            </a:r>
            <a:r>
              <a:rPr lang="pt-BR" dirty="0"/>
              <a:t>: Trajeto casa – trabalho, trabalho - casa</a:t>
            </a:r>
          </a:p>
          <a:p>
            <a:pPr marL="171450" indent="-171450">
              <a:buFont typeface="Wingdings" panose="05000000000000000000" pitchFamily="2" charset="2"/>
              <a:buChar char="q"/>
            </a:pPr>
            <a:r>
              <a:rPr lang="pt-BR" dirty="0"/>
              <a:t>   </a:t>
            </a:r>
            <a:r>
              <a:rPr lang="pt-BR" b="1" dirty="0"/>
              <a:t>Rotina</a:t>
            </a:r>
            <a:r>
              <a:rPr lang="pt-BR" dirty="0"/>
              <a:t>: Estudar via App </a:t>
            </a:r>
          </a:p>
          <a:p>
            <a:pPr marL="171450" indent="-171450">
              <a:buFont typeface="Wingdings" panose="05000000000000000000" pitchFamily="2" charset="2"/>
              <a:buChar char="q"/>
            </a:pPr>
            <a:r>
              <a:rPr lang="pt-BR" dirty="0"/>
              <a:t>   </a:t>
            </a:r>
            <a:r>
              <a:rPr lang="pt-BR" b="1" dirty="0"/>
              <a:t>Recompensa</a:t>
            </a:r>
            <a:r>
              <a:rPr lang="pt-BR" dirty="0"/>
              <a:t>: Aprende um novo idioma </a:t>
            </a:r>
          </a:p>
          <a:p>
            <a:endParaRPr lang="pt-BR" dirty="0"/>
          </a:p>
        </p:txBody>
      </p:sp>
    </p:spTree>
    <p:extLst>
      <p:ext uri="{BB962C8B-B14F-4D97-AF65-F5344CB8AC3E}">
        <p14:creationId xmlns:p14="http://schemas.microsoft.com/office/powerpoint/2010/main" val="88463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9EA86-F973-9395-68DC-127C04F0C52D}"/>
              </a:ext>
            </a:extLst>
          </p:cNvPr>
          <p:cNvSpPr>
            <a:spLocks noGrp="1"/>
          </p:cNvSpPr>
          <p:nvPr>
            <p:ph type="title"/>
          </p:nvPr>
        </p:nvSpPr>
        <p:spPr/>
        <p:txBody>
          <a:bodyPr/>
          <a:lstStyle/>
          <a:p>
            <a:r>
              <a:rPr lang="pt-BR" dirty="0"/>
              <a:t>Seu loop do hábito</a:t>
            </a:r>
          </a:p>
        </p:txBody>
      </p:sp>
      <p:sp>
        <p:nvSpPr>
          <p:cNvPr id="3" name="Espaço Reservado para Conteúdo 2">
            <a:extLst>
              <a:ext uri="{FF2B5EF4-FFF2-40B4-BE49-F238E27FC236}">
                <a16:creationId xmlns:a16="http://schemas.microsoft.com/office/drawing/2014/main" id="{888E4CB5-A5CB-5085-9B14-CA32D176A758}"/>
              </a:ext>
            </a:extLst>
          </p:cNvPr>
          <p:cNvSpPr>
            <a:spLocks noGrp="1"/>
          </p:cNvSpPr>
          <p:nvPr>
            <p:ph sz="quarter" idx="10"/>
          </p:nvPr>
        </p:nvSpPr>
        <p:spPr>
          <a:xfrm>
            <a:off x="539496" y="1435608"/>
            <a:ext cx="5035394" cy="5053682"/>
          </a:xfrm>
        </p:spPr>
        <p:txBody>
          <a:bodyPr>
            <a:normAutofit/>
          </a:bodyPr>
          <a:lstStyle/>
          <a:p>
            <a:r>
              <a:rPr lang="pt-BR" i="1" dirty="0"/>
              <a:t>hábito 1: Dormir as 22h  </a:t>
            </a:r>
          </a:p>
          <a:p>
            <a:pPr marL="171450" indent="-171450">
              <a:buFont typeface="Wingdings" panose="05000000000000000000" pitchFamily="2" charset="2"/>
              <a:buChar char="q"/>
            </a:pPr>
            <a:r>
              <a:rPr lang="pt-BR" dirty="0"/>
              <a:t>   </a:t>
            </a:r>
            <a:r>
              <a:rPr lang="pt-BR" b="1" dirty="0"/>
              <a:t>Deixa</a:t>
            </a:r>
            <a:r>
              <a:rPr lang="pt-BR" dirty="0"/>
              <a:t>: Deixar o ambiente com luz fraca</a:t>
            </a:r>
          </a:p>
          <a:p>
            <a:pPr marL="171450" indent="-171450">
              <a:buFont typeface="Wingdings" panose="05000000000000000000" pitchFamily="2" charset="2"/>
              <a:buChar char="q"/>
            </a:pPr>
            <a:r>
              <a:rPr lang="pt-BR" dirty="0"/>
              <a:t>   </a:t>
            </a:r>
            <a:r>
              <a:rPr lang="pt-BR" b="1" dirty="0"/>
              <a:t>Rotina</a:t>
            </a:r>
            <a:r>
              <a:rPr lang="pt-BR" dirty="0"/>
              <a:t>: Alongamento / Leitura / Meditação  </a:t>
            </a:r>
          </a:p>
          <a:p>
            <a:pPr marL="171450" indent="-171450">
              <a:buFont typeface="Wingdings" panose="05000000000000000000" pitchFamily="2" charset="2"/>
              <a:buChar char="q"/>
            </a:pPr>
            <a:r>
              <a:rPr lang="pt-BR" dirty="0"/>
              <a:t>   </a:t>
            </a:r>
            <a:r>
              <a:rPr lang="pt-BR" b="1" dirty="0"/>
              <a:t>Recompensa</a:t>
            </a:r>
            <a:r>
              <a:rPr lang="pt-BR" dirty="0"/>
              <a:t>: Acordar com disposição para me exercitar. </a:t>
            </a:r>
          </a:p>
          <a:p>
            <a:r>
              <a:rPr lang="pt-BR" i="1" dirty="0"/>
              <a:t>hábito 2: Praticar atividade física </a:t>
            </a:r>
          </a:p>
          <a:p>
            <a:pPr marL="171450" indent="-171450">
              <a:buFont typeface="Wingdings" panose="05000000000000000000" pitchFamily="2" charset="2"/>
              <a:buChar char="q"/>
            </a:pPr>
            <a:r>
              <a:rPr lang="pt-BR" dirty="0"/>
              <a:t>   </a:t>
            </a:r>
            <a:r>
              <a:rPr lang="pt-BR" b="1" dirty="0"/>
              <a:t>Deixa</a:t>
            </a:r>
            <a:r>
              <a:rPr lang="pt-BR" dirty="0"/>
              <a:t>: Acordar e ver as roupas do exercício e a bolsinha de água</a:t>
            </a:r>
          </a:p>
          <a:p>
            <a:pPr marL="171450" indent="-171450">
              <a:buFont typeface="Wingdings" panose="05000000000000000000" pitchFamily="2" charset="2"/>
              <a:buChar char="q"/>
            </a:pPr>
            <a:r>
              <a:rPr lang="pt-BR" dirty="0"/>
              <a:t>   </a:t>
            </a:r>
            <a:r>
              <a:rPr lang="pt-BR" b="1" dirty="0"/>
              <a:t>Rotina</a:t>
            </a:r>
            <a:r>
              <a:rPr lang="pt-BR" dirty="0"/>
              <a:t>: Exercitar de segunda à sexta </a:t>
            </a:r>
          </a:p>
          <a:p>
            <a:pPr marL="171450" indent="-171450">
              <a:buFont typeface="Wingdings" panose="05000000000000000000" pitchFamily="2" charset="2"/>
              <a:buChar char="q"/>
            </a:pPr>
            <a:r>
              <a:rPr lang="pt-BR" dirty="0"/>
              <a:t>   </a:t>
            </a:r>
            <a:r>
              <a:rPr lang="pt-BR" b="1" dirty="0"/>
              <a:t>Recompensa</a:t>
            </a:r>
            <a:r>
              <a:rPr lang="pt-BR" dirty="0"/>
              <a:t>: Saúde, sensação de bem estar físico e mental</a:t>
            </a:r>
          </a:p>
        </p:txBody>
      </p:sp>
      <p:sp>
        <p:nvSpPr>
          <p:cNvPr id="4" name="Espaço Reservado para Conteúdo 2">
            <a:extLst>
              <a:ext uri="{FF2B5EF4-FFF2-40B4-BE49-F238E27FC236}">
                <a16:creationId xmlns:a16="http://schemas.microsoft.com/office/drawing/2014/main" id="{01CF5542-F6C6-2946-736F-CA0F6A39BF30}"/>
              </a:ext>
            </a:extLst>
          </p:cNvPr>
          <p:cNvSpPr txBox="1">
            <a:spLocks/>
          </p:cNvSpPr>
          <p:nvPr/>
        </p:nvSpPr>
        <p:spPr>
          <a:xfrm>
            <a:off x="6345445" y="1435608"/>
            <a:ext cx="5035394" cy="505368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i="1" dirty="0"/>
              <a:t>hábito 3: Praticar meditação</a:t>
            </a:r>
          </a:p>
          <a:p>
            <a:pPr marL="171450" indent="-171450">
              <a:buFont typeface="Wingdings" panose="05000000000000000000" pitchFamily="2" charset="2"/>
              <a:buChar char="q"/>
            </a:pPr>
            <a:r>
              <a:rPr lang="pt-BR" dirty="0"/>
              <a:t> </a:t>
            </a:r>
            <a:r>
              <a:rPr lang="pt-BR" b="1" dirty="0"/>
              <a:t>Deixa</a:t>
            </a:r>
            <a:r>
              <a:rPr lang="pt-BR" dirty="0"/>
              <a:t>: Deixar uma playlist pronta com meditações </a:t>
            </a:r>
          </a:p>
          <a:p>
            <a:pPr marL="171450" indent="-171450">
              <a:buFont typeface="Wingdings" panose="05000000000000000000" pitchFamily="2" charset="2"/>
              <a:buChar char="q"/>
            </a:pPr>
            <a:r>
              <a:rPr lang="pt-BR" dirty="0"/>
              <a:t>   </a:t>
            </a:r>
            <a:r>
              <a:rPr lang="pt-BR" b="1" dirty="0"/>
              <a:t>Rotina</a:t>
            </a:r>
            <a:r>
              <a:rPr lang="pt-BR" dirty="0"/>
              <a:t>: Todos os dias antes de começar a estudar</a:t>
            </a:r>
          </a:p>
          <a:p>
            <a:pPr marL="171450" indent="-171450">
              <a:buFont typeface="Wingdings" panose="05000000000000000000" pitchFamily="2" charset="2"/>
              <a:buChar char="q"/>
            </a:pPr>
            <a:r>
              <a:rPr lang="pt-BR" dirty="0"/>
              <a:t>   </a:t>
            </a:r>
            <a:r>
              <a:rPr lang="pt-BR" b="1" dirty="0"/>
              <a:t>Recompensa</a:t>
            </a:r>
            <a:r>
              <a:rPr lang="pt-BR" dirty="0"/>
              <a:t>: Maior concentração, foco e bem estar mental. </a:t>
            </a:r>
            <a:endParaRPr lang="pt-BR" i="1" dirty="0"/>
          </a:p>
          <a:p>
            <a:r>
              <a:rPr lang="pt-BR" i="1" dirty="0"/>
              <a:t>hábito 4: Estudar todos os dias</a:t>
            </a:r>
          </a:p>
          <a:p>
            <a:pPr marL="171450" indent="-171450">
              <a:buFont typeface="Wingdings" panose="05000000000000000000" pitchFamily="2" charset="2"/>
              <a:buChar char="q"/>
            </a:pPr>
            <a:r>
              <a:rPr lang="pt-BR" dirty="0"/>
              <a:t>   </a:t>
            </a:r>
            <a:r>
              <a:rPr lang="pt-BR" b="1" dirty="0"/>
              <a:t>Deixa</a:t>
            </a:r>
            <a:r>
              <a:rPr lang="pt-BR" dirty="0"/>
              <a:t>: Deixar tarefas organizadas no dia anterior</a:t>
            </a:r>
          </a:p>
          <a:p>
            <a:pPr marL="171450" indent="-171450">
              <a:buFont typeface="Wingdings" panose="05000000000000000000" pitchFamily="2" charset="2"/>
              <a:buChar char="q"/>
            </a:pPr>
            <a:r>
              <a:rPr lang="pt-BR" dirty="0"/>
              <a:t>   </a:t>
            </a:r>
            <a:r>
              <a:rPr lang="pt-BR" b="1" dirty="0"/>
              <a:t>Rotina</a:t>
            </a:r>
            <a:r>
              <a:rPr lang="pt-BR" dirty="0"/>
              <a:t>: Todos os dias pelo menos 4h por dia. </a:t>
            </a:r>
          </a:p>
          <a:p>
            <a:pPr marL="171450" indent="-171450">
              <a:buFont typeface="Wingdings" panose="05000000000000000000" pitchFamily="2" charset="2"/>
              <a:buChar char="q"/>
            </a:pPr>
            <a:r>
              <a:rPr lang="pt-BR" dirty="0"/>
              <a:t>   </a:t>
            </a:r>
            <a:r>
              <a:rPr lang="pt-BR" b="1" dirty="0"/>
              <a:t>Recompensa</a:t>
            </a:r>
            <a:r>
              <a:rPr lang="pt-BR" dirty="0"/>
              <a:t>: Conhecimento e possibilidade de portas se abrindo para emprego. </a:t>
            </a:r>
          </a:p>
        </p:txBody>
      </p:sp>
    </p:spTree>
    <p:extLst>
      <p:ext uri="{BB962C8B-B14F-4D97-AF65-F5344CB8AC3E}">
        <p14:creationId xmlns:p14="http://schemas.microsoft.com/office/powerpoint/2010/main" val="33877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9618C-ADB5-709E-3323-42ADDF7E93C2}"/>
              </a:ext>
            </a:extLst>
          </p:cNvPr>
          <p:cNvSpPr>
            <a:spLocks noGrp="1"/>
          </p:cNvSpPr>
          <p:nvPr>
            <p:ph type="title"/>
          </p:nvPr>
        </p:nvSpPr>
        <p:spPr>
          <a:xfrm>
            <a:off x="521207" y="448056"/>
            <a:ext cx="9448703" cy="640080"/>
          </a:xfrm>
        </p:spPr>
        <p:txBody>
          <a:bodyPr/>
          <a:lstStyle/>
          <a:p>
            <a:r>
              <a:rPr lang="pt-BR" dirty="0"/>
              <a:t>Crie metas mais efetivas com o Método S.M.A.R.T. </a:t>
            </a:r>
          </a:p>
        </p:txBody>
      </p:sp>
      <p:sp>
        <p:nvSpPr>
          <p:cNvPr id="3" name="Espaço Reservado para Conteúdo 2">
            <a:extLst>
              <a:ext uri="{FF2B5EF4-FFF2-40B4-BE49-F238E27FC236}">
                <a16:creationId xmlns:a16="http://schemas.microsoft.com/office/drawing/2014/main" id="{B803A6CF-27A0-867D-5E27-C55C59CCC9A4}"/>
              </a:ext>
            </a:extLst>
          </p:cNvPr>
          <p:cNvSpPr>
            <a:spLocks noGrp="1"/>
          </p:cNvSpPr>
          <p:nvPr>
            <p:ph sz="quarter" idx="10"/>
          </p:nvPr>
        </p:nvSpPr>
        <p:spPr>
          <a:xfrm>
            <a:off x="539496" y="1435608"/>
            <a:ext cx="4416552" cy="4974336"/>
          </a:xfrm>
        </p:spPr>
        <p:txBody>
          <a:bodyPr/>
          <a:lstStyle/>
          <a:p>
            <a:r>
              <a:rPr lang="pt-BR" b="1" dirty="0">
                <a:solidFill>
                  <a:schemeClr val="accent2"/>
                </a:solidFill>
              </a:rPr>
              <a:t>Prazos: </a:t>
            </a:r>
            <a:r>
              <a:rPr lang="pt-BR" dirty="0"/>
              <a:t>É importante definir prazos</a:t>
            </a:r>
            <a:br>
              <a:rPr lang="pt-BR" dirty="0"/>
            </a:br>
            <a:r>
              <a:rPr lang="pt-BR" dirty="0"/>
              <a:t>Objetivos – metas -&gt; </a:t>
            </a:r>
            <a:r>
              <a:rPr lang="pt-BR" b="1" dirty="0"/>
              <a:t>Como acompanhar o rendimento?  </a:t>
            </a:r>
          </a:p>
          <a:p>
            <a:r>
              <a:rPr lang="pt-BR" b="1" dirty="0"/>
              <a:t>MÉTODO S.M.A.R.T </a:t>
            </a:r>
          </a:p>
          <a:p>
            <a:pPr algn="l"/>
            <a:r>
              <a:rPr lang="pt-BR" b="1" i="0" u="none" strike="noStrike" baseline="0" dirty="0" err="1"/>
              <a:t>S</a:t>
            </a:r>
            <a:r>
              <a:rPr lang="pt-BR" b="0" i="0" u="none" strike="noStrike" baseline="0" dirty="0" err="1"/>
              <a:t>pecific</a:t>
            </a:r>
            <a:r>
              <a:rPr lang="pt-BR" b="0" i="0" u="none" strike="noStrike" baseline="0" dirty="0"/>
              <a:t> (Específica)</a:t>
            </a:r>
          </a:p>
          <a:p>
            <a:pPr algn="l"/>
            <a:r>
              <a:rPr lang="pt-BR" b="1" i="0" u="none" strike="noStrike" baseline="0" dirty="0" err="1"/>
              <a:t>M</a:t>
            </a:r>
            <a:r>
              <a:rPr lang="pt-BR" b="0" i="0" u="none" strike="noStrike" baseline="0" dirty="0" err="1"/>
              <a:t>ensurable</a:t>
            </a:r>
            <a:r>
              <a:rPr lang="pt-BR" b="0" i="0" u="none" strike="noStrike" baseline="0" dirty="0"/>
              <a:t> (Mensurável)</a:t>
            </a:r>
          </a:p>
          <a:p>
            <a:pPr algn="l"/>
            <a:r>
              <a:rPr lang="pt-BR" b="1" i="0" u="none" strike="noStrike" baseline="0" dirty="0" err="1"/>
              <a:t>A</a:t>
            </a:r>
            <a:r>
              <a:rPr lang="pt-BR" b="0" i="0" u="none" strike="noStrike" baseline="0" dirty="0" err="1"/>
              <a:t>ttainable</a:t>
            </a:r>
            <a:r>
              <a:rPr lang="pt-BR" b="0" i="0" u="none" strike="noStrike" baseline="0" dirty="0"/>
              <a:t> (Alcançável)</a:t>
            </a:r>
          </a:p>
          <a:p>
            <a:pPr algn="l"/>
            <a:r>
              <a:rPr lang="pt-BR" b="1" i="0" u="none" strike="noStrike" baseline="0" dirty="0" err="1"/>
              <a:t>R</a:t>
            </a:r>
            <a:r>
              <a:rPr lang="pt-BR" b="0" i="0" u="none" strike="noStrike" baseline="0" dirty="0" err="1"/>
              <a:t>elevant</a:t>
            </a:r>
            <a:r>
              <a:rPr lang="pt-BR" b="0" i="0" u="none" strike="noStrike" baseline="0" dirty="0"/>
              <a:t> (Relevante)</a:t>
            </a:r>
          </a:p>
          <a:p>
            <a:pPr algn="l"/>
            <a:r>
              <a:rPr lang="pt-BR" b="1" i="0" u="none" strike="noStrike" baseline="0" dirty="0"/>
              <a:t>T</a:t>
            </a:r>
            <a:r>
              <a:rPr lang="pt-BR" b="0" i="0" u="none" strike="noStrike" baseline="0" dirty="0"/>
              <a:t>ime-</a:t>
            </a:r>
            <a:r>
              <a:rPr lang="pt-BR" b="0" i="0" u="none" strike="noStrike" baseline="0" dirty="0" err="1"/>
              <a:t>related</a:t>
            </a:r>
            <a:r>
              <a:rPr lang="pt-BR" b="0" i="0" u="none" strike="noStrike" baseline="0" dirty="0"/>
              <a:t> (Tempo)</a:t>
            </a:r>
            <a:endParaRPr lang="pt-BR" b="1" dirty="0"/>
          </a:p>
          <a:p>
            <a:endParaRPr lang="pt-BR" b="1" dirty="0"/>
          </a:p>
        </p:txBody>
      </p:sp>
      <p:sp>
        <p:nvSpPr>
          <p:cNvPr id="4" name="Espaço Reservado para Conteúdo 2">
            <a:extLst>
              <a:ext uri="{FF2B5EF4-FFF2-40B4-BE49-F238E27FC236}">
                <a16:creationId xmlns:a16="http://schemas.microsoft.com/office/drawing/2014/main" id="{3395966E-1CAA-D2C9-8B69-BAB5DB02AC0F}"/>
              </a:ext>
            </a:extLst>
          </p:cNvPr>
          <p:cNvSpPr txBox="1">
            <a:spLocks/>
          </p:cNvSpPr>
          <p:nvPr/>
        </p:nvSpPr>
        <p:spPr>
          <a:xfrm>
            <a:off x="6096000" y="1435608"/>
            <a:ext cx="4416552" cy="199339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solidFill>
                  <a:schemeClr val="accent2"/>
                </a:solidFill>
              </a:rPr>
              <a:t>Objetivo:</a:t>
            </a:r>
            <a:br>
              <a:rPr lang="pt-BR" b="1" dirty="0">
                <a:solidFill>
                  <a:schemeClr val="accent2"/>
                </a:solidFill>
              </a:rPr>
            </a:br>
            <a:r>
              <a:rPr lang="pt-BR" b="1" dirty="0">
                <a:solidFill>
                  <a:schemeClr val="accent2"/>
                </a:solidFill>
              </a:rPr>
              <a:t>Meta:</a:t>
            </a:r>
            <a:br>
              <a:rPr lang="pt-BR" b="1" dirty="0">
                <a:solidFill>
                  <a:schemeClr val="accent2"/>
                </a:solidFill>
              </a:rPr>
            </a:br>
            <a:r>
              <a:rPr lang="pt-BR" b="1" dirty="0">
                <a:solidFill>
                  <a:schemeClr val="accent2"/>
                </a:solidFill>
              </a:rPr>
              <a:t>Especificar: </a:t>
            </a:r>
            <a:br>
              <a:rPr lang="pt-BR" b="1" dirty="0">
                <a:solidFill>
                  <a:schemeClr val="accent2"/>
                </a:solidFill>
              </a:rPr>
            </a:br>
            <a:r>
              <a:rPr lang="pt-BR" b="1" dirty="0">
                <a:solidFill>
                  <a:schemeClr val="accent2"/>
                </a:solidFill>
              </a:rPr>
              <a:t>Mas por quê?</a:t>
            </a:r>
            <a:br>
              <a:rPr lang="pt-BR" b="1" dirty="0">
                <a:solidFill>
                  <a:schemeClr val="accent2"/>
                </a:solidFill>
              </a:rPr>
            </a:br>
            <a:r>
              <a:rPr lang="pt-BR" b="1" dirty="0">
                <a:solidFill>
                  <a:schemeClr val="accent2"/>
                </a:solidFill>
              </a:rPr>
              <a:t>Mensurar:  </a:t>
            </a:r>
            <a:endParaRPr lang="pt-BR" b="1" dirty="0"/>
          </a:p>
          <a:p>
            <a:endParaRPr lang="pt-BR" b="1" dirty="0"/>
          </a:p>
        </p:txBody>
      </p:sp>
      <p:pic>
        <p:nvPicPr>
          <p:cNvPr id="20" name="Imagem 19" descr="Texto, Carta&#10;&#10;Descrição gerada automaticamente">
            <a:extLst>
              <a:ext uri="{FF2B5EF4-FFF2-40B4-BE49-F238E27FC236}">
                <a16:creationId xmlns:a16="http://schemas.microsoft.com/office/drawing/2014/main" id="{CB694D7D-51AA-39F6-CD46-CDB9378723FD}"/>
              </a:ext>
            </a:extLst>
          </p:cNvPr>
          <p:cNvPicPr>
            <a:picLocks noChangeAspect="1"/>
          </p:cNvPicPr>
          <p:nvPr/>
        </p:nvPicPr>
        <p:blipFill>
          <a:blip r:embed="rId2"/>
          <a:stretch>
            <a:fillRect/>
          </a:stretch>
        </p:blipFill>
        <p:spPr>
          <a:xfrm>
            <a:off x="6096000" y="3192174"/>
            <a:ext cx="4503810" cy="2636748"/>
          </a:xfrm>
          <a:prstGeom prst="rect">
            <a:avLst/>
          </a:prstGeom>
        </p:spPr>
      </p:pic>
    </p:spTree>
    <p:extLst>
      <p:ext uri="{BB962C8B-B14F-4D97-AF65-F5344CB8AC3E}">
        <p14:creationId xmlns:p14="http://schemas.microsoft.com/office/powerpoint/2010/main" val="215798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258CA-481D-09D0-5010-5CCD40D63CFE}"/>
              </a:ext>
            </a:extLst>
          </p:cNvPr>
          <p:cNvSpPr>
            <a:spLocks noGrp="1"/>
          </p:cNvSpPr>
          <p:nvPr>
            <p:ph type="title"/>
          </p:nvPr>
        </p:nvSpPr>
        <p:spPr>
          <a:xfrm>
            <a:off x="521207" y="448056"/>
            <a:ext cx="8337658" cy="640080"/>
          </a:xfrm>
        </p:spPr>
        <p:txBody>
          <a:bodyPr>
            <a:normAutofit/>
          </a:bodyPr>
          <a:lstStyle/>
          <a:p>
            <a:r>
              <a:rPr lang="pt-BR" dirty="0"/>
              <a:t>Finalize a criação das metas com o método S.M.AR.T</a:t>
            </a:r>
          </a:p>
        </p:txBody>
      </p:sp>
      <p:sp>
        <p:nvSpPr>
          <p:cNvPr id="3" name="Espaço Reservado para Conteúdo 2">
            <a:extLst>
              <a:ext uri="{FF2B5EF4-FFF2-40B4-BE49-F238E27FC236}">
                <a16:creationId xmlns:a16="http://schemas.microsoft.com/office/drawing/2014/main" id="{C07DD9A0-9CA2-42DC-10FA-76855B8321D2}"/>
              </a:ext>
            </a:extLst>
          </p:cNvPr>
          <p:cNvSpPr>
            <a:spLocks noGrp="1"/>
          </p:cNvSpPr>
          <p:nvPr>
            <p:ph sz="quarter" idx="10"/>
          </p:nvPr>
        </p:nvSpPr>
        <p:spPr>
          <a:xfrm>
            <a:off x="539495" y="1435608"/>
            <a:ext cx="7601615" cy="5102844"/>
          </a:xfrm>
        </p:spPr>
        <p:txBody>
          <a:bodyPr/>
          <a:lstStyle/>
          <a:p>
            <a:pPr algn="l"/>
            <a:r>
              <a:rPr lang="pt-BR" sz="1400" b="1" dirty="0"/>
              <a:t>As metas precisam ser:</a:t>
            </a:r>
          </a:p>
          <a:p>
            <a:pPr marL="171450" indent="-171450" algn="l">
              <a:buFont typeface="Wingdings" panose="05000000000000000000" pitchFamily="2" charset="2"/>
              <a:buChar char="q"/>
            </a:pPr>
            <a:r>
              <a:rPr lang="pt-BR" sz="1400" b="1" i="0" u="none" strike="noStrike" baseline="0" dirty="0"/>
              <a:t>  </a:t>
            </a:r>
            <a:r>
              <a:rPr lang="pt-BR" sz="1400" b="1" i="0" u="none" strike="noStrike" baseline="0" dirty="0" err="1"/>
              <a:t>S</a:t>
            </a:r>
            <a:r>
              <a:rPr lang="pt-BR" sz="1400" b="0" i="0" u="none" strike="noStrike" baseline="0" dirty="0" err="1"/>
              <a:t>pecific</a:t>
            </a:r>
            <a:r>
              <a:rPr lang="pt-BR" sz="1400" b="0" i="0" u="none" strike="noStrike" baseline="0" dirty="0"/>
              <a:t> (Específica): </a:t>
            </a:r>
            <a:r>
              <a:rPr lang="pt-BR" sz="1400" dirty="0"/>
              <a:t>Especifique o que você almeja alcançar.</a:t>
            </a:r>
            <a:endParaRPr lang="pt-BR" sz="1400" b="0" i="0" u="none" strike="noStrike" baseline="0" dirty="0"/>
          </a:p>
          <a:p>
            <a:pPr marL="171450" indent="-171450" algn="l">
              <a:buFont typeface="Wingdings" panose="05000000000000000000" pitchFamily="2" charset="2"/>
              <a:buChar char="q"/>
            </a:pPr>
            <a:r>
              <a:rPr lang="pt-BR" sz="1400" b="1" i="0" u="none" strike="noStrike" baseline="0" dirty="0"/>
              <a:t>  </a:t>
            </a:r>
            <a:r>
              <a:rPr lang="pt-BR" sz="1400" b="1" i="0" u="none" strike="noStrike" baseline="0" dirty="0" err="1"/>
              <a:t>M</a:t>
            </a:r>
            <a:r>
              <a:rPr lang="pt-BR" sz="1400" b="0" i="0" u="none" strike="noStrike" baseline="0" dirty="0" err="1"/>
              <a:t>ensurable</a:t>
            </a:r>
            <a:r>
              <a:rPr lang="pt-BR" sz="1400" b="0" i="0" u="none" strike="noStrike" baseline="0" dirty="0"/>
              <a:t> (Mensurável): Como você pretende mensurar suas metas? </a:t>
            </a:r>
          </a:p>
          <a:p>
            <a:pPr marL="171450" indent="-171450" algn="l">
              <a:buFont typeface="Wingdings" panose="05000000000000000000" pitchFamily="2" charset="2"/>
              <a:buChar char="q"/>
            </a:pPr>
            <a:r>
              <a:rPr lang="pt-BR" sz="1400" b="1" i="0" u="none" strike="noStrike" baseline="0" dirty="0"/>
              <a:t>  </a:t>
            </a:r>
            <a:r>
              <a:rPr lang="pt-BR" sz="1400" b="1" i="0" u="none" strike="noStrike" baseline="0" dirty="0" err="1"/>
              <a:t>A</a:t>
            </a:r>
            <a:r>
              <a:rPr lang="pt-BR" sz="1400" b="0" i="0" u="none" strike="noStrike" baseline="0" dirty="0" err="1"/>
              <a:t>ttainable</a:t>
            </a:r>
            <a:r>
              <a:rPr lang="pt-BR" sz="1400" b="0" i="0" u="none" strike="noStrike" baseline="0" dirty="0"/>
              <a:t> (Alcançável): Estimar é complicado, mas pense em metas racionais, alcançáveis. </a:t>
            </a:r>
          </a:p>
          <a:p>
            <a:pPr marL="171450" indent="-171450" algn="l">
              <a:buFont typeface="Wingdings" panose="05000000000000000000" pitchFamily="2" charset="2"/>
              <a:buChar char="q"/>
            </a:pPr>
            <a:r>
              <a:rPr lang="pt-BR" sz="1400" b="1" i="0" u="none" strike="noStrike" baseline="0" dirty="0"/>
              <a:t>  </a:t>
            </a:r>
            <a:r>
              <a:rPr lang="pt-BR" sz="1400" b="1" i="0" u="none" strike="noStrike" baseline="0" dirty="0" err="1"/>
              <a:t>R</a:t>
            </a:r>
            <a:r>
              <a:rPr lang="pt-BR" sz="1400" b="0" i="0" u="none" strike="noStrike" baseline="0" dirty="0" err="1"/>
              <a:t>elevant</a:t>
            </a:r>
            <a:r>
              <a:rPr lang="pt-BR" sz="1400" b="0" i="0" u="none" strike="noStrike" baseline="0" dirty="0"/>
              <a:t> (Relevante): Faz sentido? O que vai agregar e trazer de benefícios? </a:t>
            </a:r>
          </a:p>
          <a:p>
            <a:pPr marL="171450" indent="-171450" algn="l">
              <a:buFont typeface="Wingdings" panose="05000000000000000000" pitchFamily="2" charset="2"/>
              <a:buChar char="q"/>
            </a:pPr>
            <a:r>
              <a:rPr lang="pt-BR" sz="1400" b="1" i="0" u="none" strike="noStrike" baseline="0" dirty="0"/>
              <a:t>  T</a:t>
            </a:r>
            <a:r>
              <a:rPr lang="pt-BR" sz="1400" b="0" i="0" u="none" strike="noStrike" baseline="0" dirty="0"/>
              <a:t>ime-</a:t>
            </a:r>
            <a:r>
              <a:rPr lang="pt-BR" sz="1400" b="0" i="0" u="none" strike="noStrike" baseline="0" dirty="0" err="1"/>
              <a:t>related</a:t>
            </a:r>
            <a:r>
              <a:rPr lang="pt-BR" sz="1400" b="0" i="0" u="none" strike="noStrike" baseline="0" dirty="0"/>
              <a:t> (Tempo): É preciso estabelecer prazos </a:t>
            </a:r>
            <a:endParaRPr lang="pt-BR" sz="1400" b="1" dirty="0"/>
          </a:p>
          <a:p>
            <a:endParaRPr lang="pt-BR" b="1" dirty="0"/>
          </a:p>
        </p:txBody>
      </p:sp>
    </p:spTree>
    <p:extLst>
      <p:ext uri="{BB962C8B-B14F-4D97-AF65-F5344CB8AC3E}">
        <p14:creationId xmlns:p14="http://schemas.microsoft.com/office/powerpoint/2010/main" val="3776247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2E026-F562-7521-2878-87945A88550E}"/>
              </a:ext>
            </a:extLst>
          </p:cNvPr>
          <p:cNvSpPr>
            <a:spLocks noGrp="1"/>
          </p:cNvSpPr>
          <p:nvPr>
            <p:ph type="title"/>
          </p:nvPr>
        </p:nvSpPr>
        <p:spPr/>
        <p:txBody>
          <a:bodyPr/>
          <a:lstStyle/>
          <a:p>
            <a:r>
              <a:rPr lang="pt-BR" dirty="0"/>
              <a:t>A sua meta SMART </a:t>
            </a:r>
          </a:p>
        </p:txBody>
      </p:sp>
      <p:sp>
        <p:nvSpPr>
          <p:cNvPr id="3" name="Espaço Reservado para Conteúdo 2">
            <a:extLst>
              <a:ext uri="{FF2B5EF4-FFF2-40B4-BE49-F238E27FC236}">
                <a16:creationId xmlns:a16="http://schemas.microsoft.com/office/drawing/2014/main" id="{56BD917E-5A80-929E-63F6-1DA4C4BBF81D}"/>
              </a:ext>
            </a:extLst>
          </p:cNvPr>
          <p:cNvSpPr>
            <a:spLocks noGrp="1"/>
          </p:cNvSpPr>
          <p:nvPr>
            <p:ph sz="quarter" idx="10"/>
          </p:nvPr>
        </p:nvSpPr>
        <p:spPr>
          <a:xfrm>
            <a:off x="667315" y="1455371"/>
            <a:ext cx="4416552" cy="3977640"/>
          </a:xfrm>
        </p:spPr>
        <p:txBody>
          <a:bodyPr/>
          <a:lstStyle/>
          <a:p>
            <a:pPr algn="l"/>
            <a:r>
              <a:rPr lang="pt-BR" b="0" i="0" dirty="0">
                <a:effectLst/>
              </a:rPr>
              <a:t>Agora é a sua vez de usar a Meta SMART. Depois de definir um objetivo, pense nos 5 itens que tornam uma meta SMART e em como você pode ajustá-los para que isso ocorra.</a:t>
            </a:r>
          </a:p>
          <a:p>
            <a:pPr algn="l"/>
            <a:r>
              <a:rPr lang="pt-BR" b="0" i="0" dirty="0">
                <a:effectLst/>
              </a:rPr>
              <a:t>Só para lembrar, uma meta SMART precisa ser: específica, mensurável, alcançável, relevante e ter um prazo.</a:t>
            </a:r>
          </a:p>
          <a:p>
            <a:endParaRPr lang="pt-BR" dirty="0"/>
          </a:p>
        </p:txBody>
      </p:sp>
      <p:sp>
        <p:nvSpPr>
          <p:cNvPr id="4" name="Espaço Reservado para Conteúdo 2">
            <a:extLst>
              <a:ext uri="{FF2B5EF4-FFF2-40B4-BE49-F238E27FC236}">
                <a16:creationId xmlns:a16="http://schemas.microsoft.com/office/drawing/2014/main" id="{386B4C56-49E9-78C6-4AD0-0A17BE95DAE6}"/>
              </a:ext>
            </a:extLst>
          </p:cNvPr>
          <p:cNvSpPr txBox="1">
            <a:spLocks/>
          </p:cNvSpPr>
          <p:nvPr/>
        </p:nvSpPr>
        <p:spPr>
          <a:xfrm>
            <a:off x="5745675" y="1435608"/>
            <a:ext cx="5954712" cy="497433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1" dirty="0"/>
              <a:t>META: </a:t>
            </a:r>
          </a:p>
          <a:p>
            <a:pPr marL="171450" indent="-171450" algn="l">
              <a:buFont typeface="Wingdings" panose="05000000000000000000" pitchFamily="2" charset="2"/>
              <a:buChar char="q"/>
            </a:pPr>
            <a:r>
              <a:rPr lang="pt-BR" sz="1200" b="1" i="0" u="none" strike="noStrike" baseline="0" dirty="0"/>
              <a:t> </a:t>
            </a:r>
            <a:r>
              <a:rPr lang="pt-BR" sz="1200" b="1" i="0" u="none" strike="noStrike" baseline="0" dirty="0" err="1"/>
              <a:t>S</a:t>
            </a:r>
            <a:r>
              <a:rPr lang="pt-BR" sz="1200" b="0" i="0" u="none" strike="noStrike" baseline="0" dirty="0" err="1"/>
              <a:t>pecific</a:t>
            </a:r>
            <a:r>
              <a:rPr lang="pt-BR" sz="1200" b="0" i="0" u="none" strike="noStrike" baseline="0" dirty="0"/>
              <a:t> (Específica): </a:t>
            </a:r>
            <a:br>
              <a:rPr lang="pt-BR" sz="1200" b="0" i="0" u="none" strike="noStrike" baseline="0" dirty="0"/>
            </a:br>
            <a:r>
              <a:rPr lang="pt-BR" sz="1200" i="0" u="none" strike="noStrike" baseline="0" dirty="0">
                <a:solidFill>
                  <a:schemeClr val="accent2"/>
                </a:solidFill>
              </a:rPr>
              <a:t>Aprender </a:t>
            </a:r>
            <a:r>
              <a:rPr lang="pt-BR" sz="1200" i="0" u="none" strike="noStrike" baseline="0" dirty="0" err="1">
                <a:solidFill>
                  <a:schemeClr val="accent2"/>
                </a:solidFill>
              </a:rPr>
              <a:t>JavaScript</a:t>
            </a:r>
            <a:r>
              <a:rPr lang="pt-BR" sz="1200" i="0" u="none" strike="noStrike" baseline="0" dirty="0">
                <a:solidFill>
                  <a:schemeClr val="accent2"/>
                </a:solidFill>
              </a:rPr>
              <a:t> </a:t>
            </a:r>
          </a:p>
          <a:p>
            <a:pPr marL="171450" indent="-171450" algn="l">
              <a:buFont typeface="Wingdings" panose="05000000000000000000" pitchFamily="2" charset="2"/>
              <a:buChar char="q"/>
            </a:pPr>
            <a:r>
              <a:rPr lang="pt-BR" sz="1200" b="1" i="0" u="none" strike="noStrike" baseline="0" dirty="0"/>
              <a:t>  </a:t>
            </a:r>
            <a:r>
              <a:rPr lang="pt-BR" sz="1200" b="1" i="0" u="none" strike="noStrike" baseline="0" dirty="0" err="1"/>
              <a:t>M</a:t>
            </a:r>
            <a:r>
              <a:rPr lang="pt-BR" sz="1200" b="0" i="0" u="none" strike="noStrike" baseline="0" dirty="0" err="1"/>
              <a:t>ensurable</a:t>
            </a:r>
            <a:r>
              <a:rPr lang="pt-BR" sz="1200" b="0" i="0" u="none" strike="noStrike" baseline="0" dirty="0"/>
              <a:t> (Mensurável): </a:t>
            </a:r>
            <a:br>
              <a:rPr lang="pt-BR" sz="1200" b="0" i="0" u="none" strike="noStrike" baseline="0" dirty="0"/>
            </a:br>
            <a:r>
              <a:rPr lang="pt-BR" sz="1200" b="0" i="0" u="none" strike="noStrike" baseline="0" dirty="0">
                <a:solidFill>
                  <a:schemeClr val="accent2"/>
                </a:solidFill>
              </a:rPr>
              <a:t>Fazendo cursos e elaborando projetos para colocar o aprendizado em prática. </a:t>
            </a:r>
          </a:p>
          <a:p>
            <a:pPr marL="171450" indent="-171450" algn="l">
              <a:buFont typeface="Wingdings" panose="05000000000000000000" pitchFamily="2" charset="2"/>
              <a:buChar char="q"/>
            </a:pPr>
            <a:r>
              <a:rPr lang="pt-BR" sz="1200" b="1" i="0" u="none" strike="noStrike" baseline="0" dirty="0"/>
              <a:t>  </a:t>
            </a:r>
            <a:r>
              <a:rPr lang="pt-BR" sz="1200" b="1" i="0" u="none" strike="noStrike" baseline="0" dirty="0" err="1"/>
              <a:t>A</a:t>
            </a:r>
            <a:r>
              <a:rPr lang="pt-BR" sz="1200" b="0" i="0" u="none" strike="noStrike" baseline="0" dirty="0" err="1"/>
              <a:t>ttainable</a:t>
            </a:r>
            <a:r>
              <a:rPr lang="pt-BR" sz="1200" b="0" i="0" u="none" strike="noStrike" baseline="0" dirty="0"/>
              <a:t> (Alcançável):  </a:t>
            </a:r>
            <a:br>
              <a:rPr lang="pt-BR" dirty="0"/>
            </a:br>
            <a:r>
              <a:rPr lang="pt-BR" dirty="0">
                <a:solidFill>
                  <a:schemeClr val="accent2"/>
                </a:solidFill>
              </a:rPr>
              <a:t>Realizando curso de JS do programa ONE e </a:t>
            </a:r>
            <a:r>
              <a:rPr lang="pt-BR" dirty="0" err="1">
                <a:solidFill>
                  <a:schemeClr val="accent2"/>
                </a:solidFill>
              </a:rPr>
              <a:t>origamid</a:t>
            </a:r>
            <a:r>
              <a:rPr lang="pt-BR" dirty="0">
                <a:solidFill>
                  <a:schemeClr val="accent2"/>
                </a:solidFill>
              </a:rPr>
              <a:t> em conjunto. </a:t>
            </a:r>
            <a:endParaRPr lang="pt-BR" sz="1200" b="0" i="0" u="none" strike="noStrike" baseline="0" dirty="0">
              <a:solidFill>
                <a:schemeClr val="accent2"/>
              </a:solidFill>
            </a:endParaRPr>
          </a:p>
          <a:p>
            <a:pPr marL="171450" indent="-171450" algn="l">
              <a:buFont typeface="Wingdings" panose="05000000000000000000" pitchFamily="2" charset="2"/>
              <a:buChar char="q"/>
            </a:pPr>
            <a:r>
              <a:rPr lang="pt-BR" sz="1200" b="1" i="0" u="none" strike="noStrike" baseline="0" dirty="0"/>
              <a:t>  </a:t>
            </a:r>
            <a:r>
              <a:rPr lang="pt-BR" sz="1200" b="1" i="0" u="none" strike="noStrike" baseline="0" dirty="0" err="1"/>
              <a:t>R</a:t>
            </a:r>
            <a:r>
              <a:rPr lang="pt-BR" sz="1200" b="0" i="0" u="none" strike="noStrike" baseline="0" dirty="0" err="1"/>
              <a:t>elevant</a:t>
            </a:r>
            <a:r>
              <a:rPr lang="pt-BR" sz="1200" b="0" i="0" u="none" strike="noStrike" baseline="0" dirty="0"/>
              <a:t> (Relevante): </a:t>
            </a:r>
            <a:br>
              <a:rPr lang="pt-BR" sz="1200" b="0" i="0" u="none" strike="noStrike" baseline="0" dirty="0"/>
            </a:br>
            <a:r>
              <a:rPr lang="pt-BR" sz="1200" b="0" i="0" u="none" strike="noStrike" baseline="0" dirty="0">
                <a:solidFill>
                  <a:schemeClr val="accent2"/>
                </a:solidFill>
              </a:rPr>
              <a:t>Relevante para </a:t>
            </a:r>
            <a:r>
              <a:rPr lang="pt-BR" dirty="0">
                <a:solidFill>
                  <a:schemeClr val="accent2"/>
                </a:solidFill>
              </a:rPr>
              <a:t>conseguir um emprego e iniciar </a:t>
            </a:r>
            <a:r>
              <a:rPr lang="pt-BR" sz="1200" b="0" i="0" u="none" strike="noStrike" baseline="0" dirty="0">
                <a:solidFill>
                  <a:schemeClr val="accent2"/>
                </a:solidFill>
              </a:rPr>
              <a:t>carreira como </a:t>
            </a:r>
            <a:r>
              <a:rPr lang="pt-BR" sz="1200" b="0" i="0" u="none" strike="noStrike" baseline="0" dirty="0" err="1">
                <a:solidFill>
                  <a:schemeClr val="accent2"/>
                </a:solidFill>
              </a:rPr>
              <a:t>Dev</a:t>
            </a:r>
            <a:r>
              <a:rPr lang="pt-BR" sz="1200" b="0" i="0" u="none" strike="noStrike" baseline="0" dirty="0">
                <a:solidFill>
                  <a:schemeClr val="accent2"/>
                </a:solidFill>
              </a:rPr>
              <a:t> </a:t>
            </a:r>
            <a:r>
              <a:rPr lang="pt-BR" sz="1200" b="0" i="0" u="none" strike="noStrike" baseline="0" dirty="0" err="1">
                <a:solidFill>
                  <a:schemeClr val="accent2"/>
                </a:solidFill>
              </a:rPr>
              <a:t>Frond</a:t>
            </a:r>
            <a:r>
              <a:rPr lang="pt-BR" sz="1200" b="0" i="0" u="none" strike="noStrike" baseline="0" dirty="0">
                <a:solidFill>
                  <a:schemeClr val="accent2"/>
                </a:solidFill>
              </a:rPr>
              <a:t>-end. </a:t>
            </a:r>
            <a:endParaRPr lang="pt-BR" sz="1200" b="0" i="0" u="none" strike="noStrike" baseline="0" dirty="0"/>
          </a:p>
          <a:p>
            <a:pPr marL="171450" indent="-171450" algn="l">
              <a:buFont typeface="Wingdings" panose="05000000000000000000" pitchFamily="2" charset="2"/>
              <a:buChar char="q"/>
            </a:pPr>
            <a:r>
              <a:rPr lang="pt-BR" sz="1200" b="1" i="0" u="none" strike="noStrike" baseline="0" dirty="0"/>
              <a:t>  T</a:t>
            </a:r>
            <a:r>
              <a:rPr lang="pt-BR" sz="1200" b="0" i="0" u="none" strike="noStrike" baseline="0" dirty="0"/>
              <a:t>ime-</a:t>
            </a:r>
            <a:r>
              <a:rPr lang="pt-BR" sz="1200" b="0" i="0" u="none" strike="noStrike" baseline="0" dirty="0" err="1"/>
              <a:t>related</a:t>
            </a:r>
            <a:r>
              <a:rPr lang="pt-BR" sz="1200" b="0" i="0" u="none" strike="noStrike" baseline="0" dirty="0"/>
              <a:t> (Tempo): </a:t>
            </a:r>
            <a:br>
              <a:rPr lang="pt-BR" sz="1200" b="0" i="0" u="none" strike="noStrike" baseline="0" dirty="0"/>
            </a:br>
            <a:r>
              <a:rPr lang="pt-BR" dirty="0">
                <a:solidFill>
                  <a:schemeClr val="accent2"/>
                </a:solidFill>
              </a:rPr>
              <a:t>4</a:t>
            </a:r>
            <a:r>
              <a:rPr lang="pt-BR" sz="1200" b="0" i="0" u="none" strike="noStrike" baseline="0" dirty="0">
                <a:solidFill>
                  <a:schemeClr val="accent2"/>
                </a:solidFill>
              </a:rPr>
              <a:t> meses [05/05/2023 à 05/09/2023]</a:t>
            </a:r>
            <a:endParaRPr lang="pt-BR" dirty="0">
              <a:solidFill>
                <a:schemeClr val="accent2"/>
              </a:solidFill>
            </a:endParaRPr>
          </a:p>
        </p:txBody>
      </p:sp>
    </p:spTree>
    <p:extLst>
      <p:ext uri="{BB962C8B-B14F-4D97-AF65-F5344CB8AC3E}">
        <p14:creationId xmlns:p14="http://schemas.microsoft.com/office/powerpoint/2010/main" val="367104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84CBE-70FB-DED7-D0CC-E03B3537DC1D}"/>
              </a:ext>
            </a:extLst>
          </p:cNvPr>
          <p:cNvSpPr>
            <a:spLocks noGrp="1"/>
          </p:cNvSpPr>
          <p:nvPr>
            <p:ph type="title"/>
          </p:nvPr>
        </p:nvSpPr>
        <p:spPr/>
        <p:txBody>
          <a:bodyPr/>
          <a:lstStyle/>
          <a:p>
            <a:r>
              <a:rPr lang="pt-BR" dirty="0"/>
              <a:t>Sugestões de aplicativos </a:t>
            </a:r>
          </a:p>
        </p:txBody>
      </p:sp>
      <p:sp>
        <p:nvSpPr>
          <p:cNvPr id="3" name="Espaço Reservado para Conteúdo 2">
            <a:extLst>
              <a:ext uri="{FF2B5EF4-FFF2-40B4-BE49-F238E27FC236}">
                <a16:creationId xmlns:a16="http://schemas.microsoft.com/office/drawing/2014/main" id="{D196D880-5B4E-F511-4BBE-7BF0730ECBE5}"/>
              </a:ext>
            </a:extLst>
          </p:cNvPr>
          <p:cNvSpPr>
            <a:spLocks noGrp="1"/>
          </p:cNvSpPr>
          <p:nvPr>
            <p:ph sz="quarter" idx="10"/>
          </p:nvPr>
        </p:nvSpPr>
        <p:spPr>
          <a:xfrm>
            <a:off x="539495" y="1435608"/>
            <a:ext cx="11003575" cy="4974336"/>
          </a:xfrm>
        </p:spPr>
        <p:txBody>
          <a:bodyPr/>
          <a:lstStyle/>
          <a:p>
            <a:pPr algn="l">
              <a:buFont typeface="Arial" panose="020B0604020202020204" pitchFamily="34" charset="0"/>
              <a:buChar char="•"/>
            </a:pPr>
            <a:r>
              <a:rPr lang="pt-BR" b="1" i="0" dirty="0">
                <a:effectLst/>
              </a:rPr>
              <a:t> O aluno Adriano Correia Firmino disse</a:t>
            </a:r>
            <a:r>
              <a:rPr lang="pt-BR" b="0" i="0" dirty="0">
                <a:effectLst/>
              </a:rPr>
              <a:t>: "Como uma alternativa ao </a:t>
            </a:r>
            <a:r>
              <a:rPr lang="pt-BR" b="0" i="0" dirty="0" err="1">
                <a:effectLst/>
              </a:rPr>
              <a:t>Evernote</a:t>
            </a:r>
            <a:r>
              <a:rPr lang="pt-BR" b="0" i="0" dirty="0">
                <a:effectLst/>
              </a:rPr>
              <a:t>, estou utilizando uma plataforma chamada </a:t>
            </a:r>
            <a:r>
              <a:rPr lang="pt-BR" b="0" i="0" dirty="0" err="1">
                <a:effectLst/>
              </a:rPr>
              <a:t>mindmeister</a:t>
            </a:r>
            <a:r>
              <a:rPr lang="pt-BR" b="0" i="0" dirty="0">
                <a:effectLst/>
              </a:rPr>
              <a:t> (</a:t>
            </a:r>
            <a:r>
              <a:rPr lang="pt-BR" b="0" i="0" dirty="0">
                <a:effectLst/>
                <a:hlinkClick r:id="rId2">
                  <a:extLst>
                    <a:ext uri="{A12FA001-AC4F-418D-AE19-62706E023703}">
                      <ahyp:hlinkClr xmlns:ahyp="http://schemas.microsoft.com/office/drawing/2018/hyperlinkcolor" val="tx"/>
                    </a:ext>
                  </a:extLst>
                </a:hlinkClick>
              </a:rPr>
              <a:t>https://www.mindmeister.com</a:t>
            </a:r>
            <a:r>
              <a:rPr lang="pt-BR" b="0" i="0" dirty="0">
                <a:effectLst/>
              </a:rPr>
              <a:t>). Lá é possível criar mapas mentais, que servem para muitas coisas, como tomar notas de um curso, realizar um planejamento, etc."</a:t>
            </a:r>
          </a:p>
          <a:p>
            <a:pPr algn="l">
              <a:buFont typeface="Arial" panose="020B0604020202020204" pitchFamily="34" charset="0"/>
              <a:buChar char="•"/>
            </a:pPr>
            <a:r>
              <a:rPr lang="pt-BR" b="1" i="0" dirty="0">
                <a:effectLst/>
              </a:rPr>
              <a:t> Já o aluno Victor Siqueira</a:t>
            </a:r>
            <a:r>
              <a:rPr lang="pt-BR" b="0" i="0" dirty="0">
                <a:effectLst/>
              </a:rPr>
              <a:t> recomenda o </a:t>
            </a:r>
            <a:r>
              <a:rPr lang="pt-BR" b="0" i="0" dirty="0">
                <a:effectLst/>
                <a:hlinkClick r:id="rId3">
                  <a:extLst>
                    <a:ext uri="{A12FA001-AC4F-418D-AE19-62706E023703}">
                      <ahyp:hlinkClr xmlns:ahyp="http://schemas.microsoft.com/office/drawing/2018/hyperlinkcolor" val="tx"/>
                    </a:ext>
                  </a:extLst>
                </a:hlinkClick>
              </a:rPr>
              <a:t>Meister Task</a:t>
            </a:r>
            <a:r>
              <a:rPr lang="pt-BR" b="0" i="0" dirty="0">
                <a:effectLst/>
              </a:rPr>
              <a:t>, </a:t>
            </a:r>
            <a:r>
              <a:rPr lang="pt-BR" b="0" i="0" dirty="0">
                <a:effectLst/>
                <a:hlinkClick r:id="rId4">
                  <a:extLst>
                    <a:ext uri="{A12FA001-AC4F-418D-AE19-62706E023703}">
                      <ahyp:hlinkClr xmlns:ahyp="http://schemas.microsoft.com/office/drawing/2018/hyperlinkcolor" val="tx"/>
                    </a:ext>
                  </a:extLst>
                </a:hlinkClick>
              </a:rPr>
              <a:t>Marinara: Assistente Pomodoro</a:t>
            </a:r>
            <a:r>
              <a:rPr lang="pt-BR" b="0" i="0" dirty="0">
                <a:effectLst/>
              </a:rPr>
              <a:t> e </a:t>
            </a:r>
            <a:r>
              <a:rPr lang="pt-BR" b="0" i="0" dirty="0">
                <a:effectLst/>
                <a:hlinkClick r:id="rId5">
                  <a:extLst>
                    <a:ext uri="{A12FA001-AC4F-418D-AE19-62706E023703}">
                      <ahyp:hlinkClr xmlns:ahyp="http://schemas.microsoft.com/office/drawing/2018/hyperlinkcolor" val="tx"/>
                    </a:ext>
                  </a:extLst>
                </a:hlinkClick>
              </a:rPr>
              <a:t>Momentum</a:t>
            </a:r>
            <a:endParaRPr lang="pt-BR" b="0" i="0" dirty="0">
              <a:effectLst/>
            </a:endParaRPr>
          </a:p>
          <a:p>
            <a:pPr algn="l">
              <a:buFont typeface="Arial" panose="020B0604020202020204" pitchFamily="34" charset="0"/>
              <a:buChar char="•"/>
            </a:pPr>
            <a:r>
              <a:rPr lang="pt-BR" b="1" i="0" dirty="0">
                <a:effectLst/>
              </a:rPr>
              <a:t> Os alunos Diego de </a:t>
            </a:r>
            <a:r>
              <a:rPr lang="pt-BR" b="1" i="0" dirty="0" err="1">
                <a:effectLst/>
              </a:rPr>
              <a:t>Araujo</a:t>
            </a:r>
            <a:r>
              <a:rPr lang="pt-BR" b="1" i="0" dirty="0">
                <a:effectLst/>
              </a:rPr>
              <a:t> e Rodrigo Caetano Ferreira</a:t>
            </a:r>
            <a:r>
              <a:rPr lang="pt-BR" b="0" i="0" dirty="0">
                <a:effectLst/>
              </a:rPr>
              <a:t> sugeriram, para quem não conhece, um programa online chamado </a:t>
            </a:r>
            <a:r>
              <a:rPr lang="pt-BR" b="0" i="0" dirty="0" err="1">
                <a:effectLst/>
              </a:rPr>
              <a:t>Habitica</a:t>
            </a:r>
            <a:r>
              <a:rPr lang="pt-BR" b="0" i="0" dirty="0">
                <a:effectLst/>
              </a:rPr>
              <a:t> (disponível também para Android e iOS) o qual é possível listar as tarefas a serem feitas e hábitos para se ter e evitar de uma forma diferente.</a:t>
            </a:r>
          </a:p>
          <a:p>
            <a:pPr algn="l">
              <a:buFont typeface="Arial" panose="020B0604020202020204" pitchFamily="34" charset="0"/>
              <a:buChar char="•"/>
            </a:pPr>
            <a:r>
              <a:rPr lang="pt-BR" b="1" i="0" dirty="0">
                <a:effectLst/>
              </a:rPr>
              <a:t> Sugestão do aluno Daniel Carvalho Costa</a:t>
            </a:r>
            <a:r>
              <a:rPr lang="pt-BR" b="0" i="0" dirty="0">
                <a:effectLst/>
              </a:rPr>
              <a:t>: </a:t>
            </a:r>
            <a:r>
              <a:rPr lang="pt-BR" b="0" i="0" dirty="0" err="1">
                <a:effectLst/>
                <a:hlinkClick r:id="rId6">
                  <a:extLst>
                    <a:ext uri="{A12FA001-AC4F-418D-AE19-62706E023703}">
                      <ahyp:hlinkClr xmlns:ahyp="http://schemas.microsoft.com/office/drawing/2018/hyperlinkcolor" val="tx"/>
                    </a:ext>
                  </a:extLst>
                </a:hlinkClick>
              </a:rPr>
              <a:t>Toodledo</a:t>
            </a:r>
            <a:endParaRPr lang="pt-BR" b="0" i="0" dirty="0">
              <a:effectLst/>
            </a:endParaRPr>
          </a:p>
          <a:p>
            <a:pPr algn="l">
              <a:buFont typeface="Arial" panose="020B0604020202020204" pitchFamily="34" charset="0"/>
              <a:buChar char="•"/>
            </a:pPr>
            <a:r>
              <a:rPr lang="pt-BR" b="1" i="0" dirty="0">
                <a:effectLst/>
              </a:rPr>
              <a:t> Sugestão da aluna Helen Figueiredo</a:t>
            </a:r>
            <a:r>
              <a:rPr lang="pt-BR" b="0" i="0" dirty="0">
                <a:effectLst/>
              </a:rPr>
              <a:t>: </a:t>
            </a:r>
            <a:r>
              <a:rPr lang="pt-BR" b="0" i="0" dirty="0" err="1">
                <a:effectLst/>
                <a:hlinkClick r:id="rId7">
                  <a:extLst>
                    <a:ext uri="{A12FA001-AC4F-418D-AE19-62706E023703}">
                      <ahyp:hlinkClr xmlns:ahyp="http://schemas.microsoft.com/office/drawing/2018/hyperlinkcolor" val="tx"/>
                    </a:ext>
                  </a:extLst>
                </a:hlinkClick>
              </a:rPr>
              <a:t>ColorNote</a:t>
            </a:r>
            <a:r>
              <a:rPr lang="pt-BR" b="0" i="0" dirty="0">
                <a:effectLst/>
              </a:rPr>
              <a:t> e </a:t>
            </a:r>
            <a:r>
              <a:rPr lang="pt-BR" b="0" i="0" dirty="0" err="1">
                <a:solidFill>
                  <a:srgbClr val="0563C1"/>
                </a:solidFill>
                <a:effectLst/>
                <a:hlinkClick r:id="rId7">
                  <a:extLst>
                    <a:ext uri="{A12FA001-AC4F-418D-AE19-62706E023703}">
                      <ahyp:hlinkClr xmlns:ahyp="http://schemas.microsoft.com/office/drawing/2018/hyperlinkcolor" val="tx"/>
                    </a:ext>
                  </a:extLst>
                </a:hlinkClick>
              </a:rPr>
              <a:t>Kanban</a:t>
            </a:r>
            <a:r>
              <a:rPr lang="pt-BR" b="0" i="0" dirty="0">
                <a:solidFill>
                  <a:srgbClr val="0563C1"/>
                </a:solidFill>
                <a:effectLst/>
                <a:hlinkClick r:id="rId7">
                  <a:extLst>
                    <a:ext uri="{A12FA001-AC4F-418D-AE19-62706E023703}">
                      <ahyp:hlinkClr xmlns:ahyp="http://schemas.microsoft.com/office/drawing/2018/hyperlinkcolor" val="tx"/>
                    </a:ext>
                  </a:extLst>
                </a:hlinkClick>
              </a:rPr>
              <a:t> Task </a:t>
            </a:r>
            <a:r>
              <a:rPr lang="pt-BR" b="0" i="0" dirty="0" err="1">
                <a:effectLst/>
                <a:hlinkClick r:id="rId7">
                  <a:extLst>
                    <a:ext uri="{A12FA001-AC4F-418D-AE19-62706E023703}">
                      <ahyp:hlinkClr xmlns:ahyp="http://schemas.microsoft.com/office/drawing/2018/hyperlinkcolor" val="tx"/>
                    </a:ext>
                  </a:extLst>
                </a:hlinkClick>
              </a:rPr>
              <a:t>List</a:t>
            </a:r>
            <a:endParaRPr lang="pt-BR" b="0" i="0" dirty="0">
              <a:effectLst/>
            </a:endParaRPr>
          </a:p>
          <a:p>
            <a:pPr algn="l">
              <a:buFont typeface="Arial" panose="020B0604020202020204" pitchFamily="34" charset="0"/>
              <a:buChar char="•"/>
            </a:pPr>
            <a:r>
              <a:rPr lang="pt-BR" b="1" i="0" dirty="0">
                <a:effectLst/>
              </a:rPr>
              <a:t> Sugestão do aluno Jose Honorato</a:t>
            </a:r>
            <a:r>
              <a:rPr lang="pt-BR" b="0" i="0" dirty="0">
                <a:effectLst/>
              </a:rPr>
              <a:t>: Para a gestão financeira, eu utilizo o app </a:t>
            </a:r>
            <a:r>
              <a:rPr lang="pt-BR" b="0" i="0" dirty="0">
                <a:effectLst/>
                <a:hlinkClick r:id="rId8">
                  <a:extLst>
                    <a:ext uri="{A12FA001-AC4F-418D-AE19-62706E023703}">
                      <ahyp:hlinkClr xmlns:ahyp="http://schemas.microsoft.com/office/drawing/2018/hyperlinkcolor" val="tx"/>
                    </a:ext>
                  </a:extLst>
                </a:hlinkClick>
              </a:rPr>
              <a:t>Minhas Economias</a:t>
            </a:r>
            <a:r>
              <a:rPr lang="pt-BR" b="0" i="0" dirty="0">
                <a:effectLst/>
              </a:rPr>
              <a:t> e o lado bom que também tem a versão Web, que assim fica fácil de criar o habito de controle. </a:t>
            </a:r>
            <a:r>
              <a:rPr lang="pt-BR" b="0" i="0" dirty="0">
                <a:solidFill>
                  <a:srgbClr val="0563C1"/>
                </a:solidFill>
                <a:effectLst/>
                <a:hlinkClick r:id="rId9">
                  <a:extLst>
                    <a:ext uri="{A12FA001-AC4F-418D-AE19-62706E023703}">
                      <ahyp:hlinkClr xmlns:ahyp="http://schemas.microsoft.com/office/drawing/2018/hyperlinkcolor" val="tx"/>
                    </a:ext>
                  </a:extLst>
                </a:hlinkClick>
              </a:rPr>
              <a:t>https://play.google.com/store/apps/</a:t>
            </a:r>
            <a:r>
              <a:rPr lang="pt-BR" b="0" i="0" dirty="0" err="1">
                <a:solidFill>
                  <a:srgbClr val="0563C1"/>
                </a:solidFill>
                <a:effectLst/>
                <a:hlinkClick r:id="rId9">
                  <a:extLst>
                    <a:ext uri="{A12FA001-AC4F-418D-AE19-62706E023703}">
                      <ahyp:hlinkClr xmlns:ahyp="http://schemas.microsoft.com/office/drawing/2018/hyperlinkcolor" val="tx"/>
                    </a:ext>
                  </a:extLst>
                </a:hlinkClick>
              </a:rPr>
              <a:t>details?id</a:t>
            </a:r>
            <a:r>
              <a:rPr lang="pt-BR" b="0" i="0" dirty="0">
                <a:solidFill>
                  <a:srgbClr val="0563C1"/>
                </a:solidFill>
                <a:effectLst/>
                <a:hlinkClick r:id="rId9">
                  <a:extLst>
                    <a:ext uri="{A12FA001-AC4F-418D-AE19-62706E023703}">
                      <ahyp:hlinkClr xmlns:ahyp="http://schemas.microsoft.com/office/drawing/2018/hyperlinkcolor" val="tx"/>
                    </a:ext>
                  </a:extLst>
                </a:hlinkClick>
              </a:rPr>
              <a:t>=</a:t>
            </a:r>
            <a:r>
              <a:rPr lang="pt-BR" b="0" i="0" dirty="0" err="1">
                <a:effectLst/>
                <a:hlinkClick r:id="rId9">
                  <a:extLst>
                    <a:ext uri="{A12FA001-AC4F-418D-AE19-62706E023703}">
                      <ahyp:hlinkClr xmlns:ahyp="http://schemas.microsoft.com/office/drawing/2018/hyperlinkcolor" val="tx"/>
                    </a:ext>
                  </a:extLst>
                </a:hlinkClick>
              </a:rPr>
              <a:t>com.minhaseconomias</a:t>
            </a:r>
            <a:r>
              <a:rPr lang="pt-BR" b="0" i="0" dirty="0">
                <a:effectLst/>
              </a:rPr>
              <a:t>.</a:t>
            </a:r>
          </a:p>
          <a:p>
            <a:endParaRPr lang="pt-BR" dirty="0"/>
          </a:p>
        </p:txBody>
      </p:sp>
    </p:spTree>
    <p:extLst>
      <p:ext uri="{BB962C8B-B14F-4D97-AF65-F5344CB8AC3E}">
        <p14:creationId xmlns:p14="http://schemas.microsoft.com/office/powerpoint/2010/main" val="35690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84CBE-70FB-DED7-D0CC-E03B3537DC1D}"/>
              </a:ext>
            </a:extLst>
          </p:cNvPr>
          <p:cNvSpPr>
            <a:spLocks noGrp="1"/>
          </p:cNvSpPr>
          <p:nvPr>
            <p:ph type="title"/>
          </p:nvPr>
        </p:nvSpPr>
        <p:spPr/>
        <p:txBody>
          <a:bodyPr/>
          <a:lstStyle/>
          <a:p>
            <a:r>
              <a:rPr lang="pt-BR" dirty="0"/>
              <a:t>Sugestões de aplicativos </a:t>
            </a:r>
          </a:p>
        </p:txBody>
      </p:sp>
      <p:sp>
        <p:nvSpPr>
          <p:cNvPr id="3" name="Espaço Reservado para Conteúdo 2">
            <a:extLst>
              <a:ext uri="{FF2B5EF4-FFF2-40B4-BE49-F238E27FC236}">
                <a16:creationId xmlns:a16="http://schemas.microsoft.com/office/drawing/2014/main" id="{D196D880-5B4E-F511-4BBE-7BF0730ECBE5}"/>
              </a:ext>
            </a:extLst>
          </p:cNvPr>
          <p:cNvSpPr>
            <a:spLocks noGrp="1"/>
          </p:cNvSpPr>
          <p:nvPr>
            <p:ph sz="quarter" idx="10"/>
          </p:nvPr>
        </p:nvSpPr>
        <p:spPr>
          <a:xfrm>
            <a:off x="539495" y="1435608"/>
            <a:ext cx="11003575" cy="4974336"/>
          </a:xfrm>
        </p:spPr>
        <p:txBody>
          <a:bodyPr>
            <a:normAutofit lnSpcReduction="10000"/>
          </a:bodyPr>
          <a:lstStyle/>
          <a:p>
            <a:pPr algn="l">
              <a:buFont typeface="Arial" panose="020B0604020202020204" pitchFamily="34" charset="0"/>
              <a:buChar char="•"/>
            </a:pPr>
            <a:r>
              <a:rPr lang="pt-BR" b="1" i="0" dirty="0">
                <a:effectLst/>
              </a:rPr>
              <a:t> O aluno Sergio de Almeida Cipriano também compartilhou um app conosco</a:t>
            </a:r>
            <a:r>
              <a:rPr lang="pt-BR" b="0" i="0" dirty="0">
                <a:effectLst/>
              </a:rPr>
              <a:t>: "Enquanto fazia o curso de hábitos experimentei diversos apps que ajudavam a melhorar a </a:t>
            </a:r>
            <a:r>
              <a:rPr lang="pt-BR" b="0" i="0" dirty="0" err="1">
                <a:effectLst/>
              </a:rPr>
              <a:t>rotina.Acabou</a:t>
            </a:r>
            <a:r>
              <a:rPr lang="pt-BR" b="0" i="0" dirty="0">
                <a:effectLst/>
              </a:rPr>
              <a:t> que me adaptei muito bem ao </a:t>
            </a:r>
            <a:r>
              <a:rPr lang="pt-BR" b="0" i="0" dirty="0" err="1">
                <a:effectLst/>
              </a:rPr>
              <a:t>roubit</a:t>
            </a:r>
            <a:r>
              <a:rPr lang="pt-BR" b="0" i="0" dirty="0">
                <a:effectLst/>
              </a:rPr>
              <a:t>(ou Gerenciamento da Rotina Diária). Recomendo muito pela facilidade que é em </a:t>
            </a:r>
            <a:r>
              <a:rPr lang="pt-BR" b="0" i="0" dirty="0" err="1">
                <a:effectLst/>
              </a:rPr>
              <a:t>usá-lo,só</a:t>
            </a:r>
            <a:r>
              <a:rPr lang="pt-BR" b="0" i="0" dirty="0">
                <a:effectLst/>
              </a:rPr>
              <a:t> que uso no </a:t>
            </a:r>
            <a:r>
              <a:rPr lang="pt-BR" b="0" i="0" dirty="0" err="1">
                <a:effectLst/>
              </a:rPr>
              <a:t>android,então</a:t>
            </a:r>
            <a:r>
              <a:rPr lang="pt-BR" b="0" i="0" dirty="0">
                <a:effectLst/>
              </a:rPr>
              <a:t> não sei se é disponível para </a:t>
            </a:r>
            <a:r>
              <a:rPr lang="pt-BR" b="0" i="0" dirty="0" err="1">
                <a:effectLst/>
              </a:rPr>
              <a:t>todos.Mesmo</a:t>
            </a:r>
            <a:r>
              <a:rPr lang="pt-BR" b="0" i="0" dirty="0">
                <a:effectLst/>
              </a:rPr>
              <a:t> </a:t>
            </a:r>
            <a:r>
              <a:rPr lang="pt-BR" b="0" i="0" dirty="0" err="1">
                <a:effectLst/>
              </a:rPr>
              <a:t>assim,vale</a:t>
            </a:r>
            <a:r>
              <a:rPr lang="pt-BR" b="0" i="0" dirty="0">
                <a:effectLst/>
              </a:rPr>
              <a:t> a tentativa." </a:t>
            </a:r>
            <a:r>
              <a:rPr lang="pt-BR" b="0" i="0" dirty="0">
                <a:effectLst/>
                <a:hlinkClick r:id="rId2">
                  <a:extLst>
                    <a:ext uri="{A12FA001-AC4F-418D-AE19-62706E023703}">
                      <ahyp:hlinkClr xmlns:ahyp="http://schemas.microsoft.com/office/drawing/2018/hyperlinkcolor" val="tx"/>
                    </a:ext>
                  </a:extLst>
                </a:hlinkClick>
              </a:rPr>
              <a:t>https://play.google.com/store/apps/details?id=com.jp.tsurutan.routintaskmanage&amp;hl=pt_BR</a:t>
            </a:r>
            <a:endParaRPr lang="pt-BR" b="0" i="0" dirty="0">
              <a:effectLst/>
            </a:endParaRPr>
          </a:p>
          <a:p>
            <a:pPr algn="l">
              <a:buFont typeface="Arial" panose="020B0604020202020204" pitchFamily="34" charset="0"/>
              <a:buChar char="•"/>
            </a:pPr>
            <a:r>
              <a:rPr lang="pt-BR" b="1" i="0" dirty="0">
                <a:effectLst/>
              </a:rPr>
              <a:t> A aluna Vanessa Luiza Quaresma disse</a:t>
            </a:r>
            <a:r>
              <a:rPr lang="pt-BR" b="0" i="0" dirty="0">
                <a:effectLst/>
              </a:rPr>
              <a:t>: "Como alternativa para utilização da técnica Pomodoro, indico o site Pomodoro </a:t>
            </a:r>
            <a:r>
              <a:rPr lang="pt-BR" b="0" i="0" dirty="0" err="1">
                <a:effectLst/>
              </a:rPr>
              <a:t>Tracker</a:t>
            </a:r>
            <a:r>
              <a:rPr lang="pt-BR" b="0" i="0" dirty="0">
                <a:effectLst/>
              </a:rPr>
              <a:t>. Este site possibilita a criação de uma lista de tarefas juntamente ao cronômetro Pomodoro e permite acompanhar seu status de produtividade de acordo com a realização das tarefas cadastradas." </a:t>
            </a:r>
            <a:r>
              <a:rPr lang="pt-BR" b="0" i="0" dirty="0">
                <a:effectLst/>
                <a:hlinkClick r:id="rId3">
                  <a:extLst>
                    <a:ext uri="{A12FA001-AC4F-418D-AE19-62706E023703}">
                      <ahyp:hlinkClr xmlns:ahyp="http://schemas.microsoft.com/office/drawing/2018/hyperlinkcolor" val="tx"/>
                    </a:ext>
                  </a:extLst>
                </a:hlinkClick>
              </a:rPr>
              <a:t>https://pomodoro-tracker.com/</a:t>
            </a:r>
            <a:endParaRPr lang="pt-BR" b="0" i="0" dirty="0">
              <a:effectLst/>
            </a:endParaRPr>
          </a:p>
          <a:p>
            <a:pPr algn="l">
              <a:buFont typeface="Arial" panose="020B0604020202020204" pitchFamily="34" charset="0"/>
              <a:buChar char="•"/>
            </a:pPr>
            <a:r>
              <a:rPr lang="pt-BR" b="1" i="0" dirty="0">
                <a:effectLst/>
              </a:rPr>
              <a:t> Sugestão do aluno Roger Ruiz da Silva</a:t>
            </a:r>
            <a:r>
              <a:rPr lang="pt-BR" b="0" i="0" dirty="0">
                <a:effectLst/>
              </a:rPr>
              <a:t>: "Gostaria de sugerir o aplicativo </a:t>
            </a:r>
            <a:r>
              <a:rPr lang="pt-BR" b="0" i="0" dirty="0" err="1">
                <a:effectLst/>
              </a:rPr>
              <a:t>Helpme</a:t>
            </a:r>
            <a:r>
              <a:rPr lang="pt-BR" b="0" i="0" dirty="0">
                <a:effectLst/>
              </a:rPr>
              <a:t> Focus. Com ele, é possível bloquear os aplicativos </a:t>
            </a:r>
            <a:r>
              <a:rPr lang="pt-BR" b="0" i="0" dirty="0" err="1">
                <a:effectLst/>
              </a:rPr>
              <a:t>distratores</a:t>
            </a:r>
            <a:r>
              <a:rPr lang="pt-BR" b="0" i="0" dirty="0">
                <a:effectLst/>
              </a:rPr>
              <a:t> durante um período de tempo." Link: </a:t>
            </a:r>
            <a:r>
              <a:rPr lang="pt-BR" b="0" i="0" dirty="0">
                <a:effectLst/>
                <a:hlinkClick r:id="rId4">
                  <a:extLst>
                    <a:ext uri="{A12FA001-AC4F-418D-AE19-62706E023703}">
                      <ahyp:hlinkClr xmlns:ahyp="http://schemas.microsoft.com/office/drawing/2018/hyperlinkcolor" val="tx"/>
                    </a:ext>
                  </a:extLst>
                </a:hlinkClick>
              </a:rPr>
              <a:t>https://play.google.com/store/apps/details?id=com.apps.dsimpletools.helpmefocus</a:t>
            </a:r>
            <a:endParaRPr lang="pt-BR" b="0" i="0" dirty="0">
              <a:effectLst/>
            </a:endParaRPr>
          </a:p>
          <a:p>
            <a:pPr algn="l">
              <a:buFont typeface="Arial" panose="020B0604020202020204" pitchFamily="34" charset="0"/>
              <a:buChar char="•"/>
            </a:pPr>
            <a:r>
              <a:rPr lang="pt-BR" b="1" i="0" dirty="0">
                <a:effectLst/>
              </a:rPr>
              <a:t> Sugestão do aluno Afonso </a:t>
            </a:r>
            <a:r>
              <a:rPr lang="pt-BR" b="1" i="0" dirty="0" err="1">
                <a:effectLst/>
              </a:rPr>
              <a:t>Araujo</a:t>
            </a:r>
            <a:r>
              <a:rPr lang="pt-BR" b="1" i="0" dirty="0">
                <a:effectLst/>
              </a:rPr>
              <a:t> de Mesquita Júnior</a:t>
            </a:r>
            <a:r>
              <a:rPr lang="pt-BR" b="0" i="0" dirty="0">
                <a:effectLst/>
              </a:rPr>
              <a:t>: Pra quem deixa muitos projetos de lado pela falta de uma rotina eu recomendo bastante o </a:t>
            </a:r>
            <a:r>
              <a:rPr lang="pt-BR" b="0" i="0" dirty="0" err="1">
                <a:effectLst/>
              </a:rPr>
              <a:t>TimeTune</a:t>
            </a:r>
            <a:r>
              <a:rPr lang="pt-BR" b="0" i="0" dirty="0">
                <a:effectLst/>
              </a:rPr>
              <a:t> ele possui um layout bem intuitivo e é muito prático de usar </a:t>
            </a:r>
            <a:r>
              <a:rPr lang="pt-BR" b="0" i="0" dirty="0">
                <a:effectLst/>
                <a:hlinkClick r:id="rId5">
                  <a:extLst>
                    <a:ext uri="{A12FA001-AC4F-418D-AE19-62706E023703}">
                      <ahyp:hlinkClr xmlns:ahyp="http://schemas.microsoft.com/office/drawing/2018/hyperlinkcolor" val="tx"/>
                    </a:ext>
                  </a:extLst>
                </a:hlinkClick>
              </a:rPr>
              <a:t>https://play.google.com/store/apps/details?id=com.gmail.jmartindev.timetune</a:t>
            </a:r>
            <a:endParaRPr lang="pt-BR" b="0" i="0" dirty="0">
              <a:effectLst/>
            </a:endParaRPr>
          </a:p>
          <a:p>
            <a:pPr algn="l">
              <a:buFont typeface="Arial" panose="020B0604020202020204" pitchFamily="34" charset="0"/>
              <a:buChar char="•"/>
            </a:pPr>
            <a:r>
              <a:rPr lang="pt-BR" b="1" i="0" dirty="0">
                <a:effectLst/>
              </a:rPr>
              <a:t> A aluna Gisele Monteiro Dias disse o seguinte:</a:t>
            </a:r>
            <a:r>
              <a:rPr lang="pt-BR" b="0" i="0" dirty="0">
                <a:effectLst/>
              </a:rPr>
              <a:t> Eu estou fazendo o curso de hábitos, e eu me senti a personagem Luíza (</a:t>
            </a:r>
            <a:r>
              <a:rPr lang="pt-BR" b="0" i="0" dirty="0" err="1">
                <a:effectLst/>
              </a:rPr>
              <a:t>hahaha</a:t>
            </a:r>
            <a:r>
              <a:rPr lang="pt-BR" b="0" i="0" dirty="0">
                <a:effectLst/>
              </a:rPr>
              <a:t>) pois sempre dou uma olhadinha nas redes sociais, infelizmente isso atrapalha muito minha produtividade, decidi baixar para meu celular o aplicativo </a:t>
            </a:r>
            <a:r>
              <a:rPr lang="pt-BR" b="0" i="0" dirty="0" err="1">
                <a:effectLst/>
                <a:hlinkClick r:id="rId6">
                  <a:extLst>
                    <a:ext uri="{A12FA001-AC4F-418D-AE19-62706E023703}">
                      <ahyp:hlinkClr xmlns:ahyp="http://schemas.microsoft.com/office/drawing/2018/hyperlinkcolor" val="tx"/>
                    </a:ext>
                  </a:extLst>
                </a:hlinkClick>
              </a:rPr>
              <a:t>AppBlock</a:t>
            </a:r>
            <a:r>
              <a:rPr lang="pt-BR" b="0" i="0" dirty="0">
                <a:effectLst/>
              </a:rPr>
              <a:t>, com ele posso bloquear as minhas redes sociais e determinar o tempo de bloqueio, está sendo muito eficaz para mim."</a:t>
            </a:r>
          </a:p>
          <a:p>
            <a:pPr algn="l"/>
            <a:endParaRPr lang="pt-BR" dirty="0"/>
          </a:p>
        </p:txBody>
      </p:sp>
    </p:spTree>
    <p:extLst>
      <p:ext uri="{BB962C8B-B14F-4D97-AF65-F5344CB8AC3E}">
        <p14:creationId xmlns:p14="http://schemas.microsoft.com/office/powerpoint/2010/main" val="423597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84CBE-70FB-DED7-D0CC-E03B3537DC1D}"/>
              </a:ext>
            </a:extLst>
          </p:cNvPr>
          <p:cNvSpPr>
            <a:spLocks noGrp="1"/>
          </p:cNvSpPr>
          <p:nvPr>
            <p:ph type="title"/>
          </p:nvPr>
        </p:nvSpPr>
        <p:spPr/>
        <p:txBody>
          <a:bodyPr/>
          <a:lstStyle/>
          <a:p>
            <a:r>
              <a:rPr lang="pt-BR" dirty="0"/>
              <a:t>Sugestões de aplicativos </a:t>
            </a:r>
          </a:p>
        </p:txBody>
      </p:sp>
      <p:sp>
        <p:nvSpPr>
          <p:cNvPr id="3" name="Espaço Reservado para Conteúdo 2">
            <a:extLst>
              <a:ext uri="{FF2B5EF4-FFF2-40B4-BE49-F238E27FC236}">
                <a16:creationId xmlns:a16="http://schemas.microsoft.com/office/drawing/2014/main" id="{D196D880-5B4E-F511-4BBE-7BF0730ECBE5}"/>
              </a:ext>
            </a:extLst>
          </p:cNvPr>
          <p:cNvSpPr>
            <a:spLocks noGrp="1"/>
          </p:cNvSpPr>
          <p:nvPr>
            <p:ph sz="quarter" idx="10"/>
          </p:nvPr>
        </p:nvSpPr>
        <p:spPr>
          <a:xfrm>
            <a:off x="539495" y="1435608"/>
            <a:ext cx="11003575" cy="4974336"/>
          </a:xfrm>
        </p:spPr>
        <p:txBody>
          <a:bodyPr>
            <a:normAutofit/>
          </a:bodyPr>
          <a:lstStyle/>
          <a:p>
            <a:pPr algn="l">
              <a:buFont typeface="Arial" panose="020B0604020202020204" pitchFamily="34" charset="0"/>
              <a:buChar char="•"/>
            </a:pPr>
            <a:r>
              <a:rPr lang="pt-BR" b="1" i="0" dirty="0">
                <a:effectLst/>
              </a:rPr>
              <a:t> O aluno Renato Gomes Neto disse:</a:t>
            </a:r>
            <a:r>
              <a:rPr lang="pt-BR" b="0" i="0" dirty="0">
                <a:effectLst/>
              </a:rPr>
              <a:t> "Um aplicativo que está me ajudando a lembrar das coisas, que sempre esqueço como comprar algo, ligar pra alguém, mandar um e-mail, </a:t>
            </a:r>
            <a:r>
              <a:rPr lang="pt-BR" b="0" i="0" dirty="0" err="1">
                <a:effectLst/>
              </a:rPr>
              <a:t>etc</a:t>
            </a:r>
            <a:r>
              <a:rPr lang="pt-BR" b="0" i="0" dirty="0">
                <a:effectLst/>
              </a:rPr>
              <a:t>, é o Auxiliar de memória : Bloco de notas de tarefas, para Android, é muito útil porque por vezes esquecemos de abrir até o aplicativo que usamos para nos organizar, e ele abre sozinho assim que o celular é desbloqueado." </a:t>
            </a:r>
            <a:r>
              <a:rPr lang="pt-BR" b="0" i="0" dirty="0">
                <a:effectLst/>
                <a:hlinkClick r:id="rId2">
                  <a:extLst>
                    <a:ext uri="{A12FA001-AC4F-418D-AE19-62706E023703}">
                      <ahyp:hlinkClr xmlns:ahyp="http://schemas.microsoft.com/office/drawing/2018/hyperlinkcolor" val="tx"/>
                    </a:ext>
                  </a:extLst>
                </a:hlinkClick>
              </a:rPr>
              <a:t>https://play.google.com/store/apps/details?id=com.humanhelper.forhuman.quick&amp;hl=pt</a:t>
            </a:r>
            <a:endParaRPr lang="pt-BR" b="0" i="0" dirty="0">
              <a:effectLst/>
            </a:endParaRPr>
          </a:p>
          <a:p>
            <a:pPr algn="l">
              <a:buFont typeface="Arial" panose="020B0604020202020204" pitchFamily="34" charset="0"/>
              <a:buChar char="•"/>
            </a:pPr>
            <a:r>
              <a:rPr lang="pt-BR" b="1" i="0" dirty="0">
                <a:effectLst/>
              </a:rPr>
              <a:t> O aluno Bernardo Correa Rocha sugeriu o seguinte:</a:t>
            </a:r>
            <a:r>
              <a:rPr lang="pt-BR" b="0" i="0" dirty="0">
                <a:effectLst/>
              </a:rPr>
              <a:t> Gostaria de deixar duas sugestões super simples: </a:t>
            </a:r>
            <a:r>
              <a:rPr lang="pt-BR" b="0" i="0" dirty="0" err="1">
                <a:effectLst/>
              </a:rPr>
              <a:t>To-do</a:t>
            </a:r>
            <a:r>
              <a:rPr lang="pt-BR" b="0" i="0" dirty="0">
                <a:effectLst/>
              </a:rPr>
              <a:t> (Microsoft) e o Tarefas (Google) para criar listas. Estes são de grandes empresas e já tem integração como Outlook ou Gmail, além de possuírem Widgets para deixar a lista sempre a vista no seu celular. Também gostaria de recomendar o Notes (Google) e o </a:t>
            </a:r>
            <a:r>
              <a:rPr lang="pt-BR" b="0" i="0" dirty="0" err="1">
                <a:effectLst/>
              </a:rPr>
              <a:t>One</a:t>
            </a:r>
            <a:r>
              <a:rPr lang="pt-BR" b="0" i="0" dirty="0">
                <a:effectLst/>
              </a:rPr>
              <a:t> Note (Microsoft), mais uma fez são aplicativos produzidos por essas empresas e possuem grande integração com sistemas operacionais diferentes, além de métodos fáceis de entrada."</a:t>
            </a:r>
          </a:p>
          <a:p>
            <a:pPr algn="l">
              <a:buFont typeface="Arial" panose="020B0604020202020204" pitchFamily="34" charset="0"/>
              <a:buChar char="•"/>
            </a:pPr>
            <a:r>
              <a:rPr lang="pt-BR" b="1" i="0" dirty="0">
                <a:effectLst/>
              </a:rPr>
              <a:t> O aluno Eduardo Henrique disse:</a:t>
            </a:r>
            <a:r>
              <a:rPr lang="pt-BR" b="0" i="0" dirty="0">
                <a:effectLst/>
              </a:rPr>
              <a:t> "Depois de que descobri o Google </a:t>
            </a:r>
            <a:r>
              <a:rPr lang="pt-BR" b="0" i="0" dirty="0" err="1">
                <a:effectLst/>
              </a:rPr>
              <a:t>Keep</a:t>
            </a:r>
            <a:r>
              <a:rPr lang="pt-BR" b="0" i="0" dirty="0">
                <a:effectLst/>
              </a:rPr>
              <a:t> minha vida decolou </a:t>
            </a:r>
            <a:r>
              <a:rPr lang="pt-BR" b="0" i="0" dirty="0" err="1">
                <a:effectLst/>
              </a:rPr>
              <a:t>hahah</a:t>
            </a:r>
            <a:r>
              <a:rPr lang="pt-BR" b="0" i="0" dirty="0">
                <a:effectLst/>
              </a:rPr>
              <a:t>. Um bloco de notas completo com funções de listas e compartilhamento em tempo real, caso tenha interesse em editar ou compartilhar o documento com outra pessoa a mesma pode ser adicionada como editora do arquivo." </a:t>
            </a:r>
            <a:r>
              <a:rPr lang="pt-BR" b="0" i="0" dirty="0">
                <a:effectLst/>
                <a:hlinkClick r:id="rId3">
                  <a:extLst>
                    <a:ext uri="{A12FA001-AC4F-418D-AE19-62706E023703}">
                      <ahyp:hlinkClr xmlns:ahyp="http://schemas.microsoft.com/office/drawing/2018/hyperlinkcolor" val="tx"/>
                    </a:ext>
                  </a:extLst>
                </a:hlinkClick>
              </a:rPr>
              <a:t>https://keep.google.com/</a:t>
            </a:r>
            <a:endParaRPr lang="pt-BR" b="0" i="0" dirty="0">
              <a:effectLst/>
            </a:endParaRPr>
          </a:p>
          <a:p>
            <a:pPr algn="l"/>
            <a:endParaRPr lang="pt-BR" dirty="0"/>
          </a:p>
        </p:txBody>
      </p:sp>
    </p:spTree>
    <p:extLst>
      <p:ext uri="{BB962C8B-B14F-4D97-AF65-F5344CB8AC3E}">
        <p14:creationId xmlns:p14="http://schemas.microsoft.com/office/powerpoint/2010/main" val="10363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3B96D-2AF0-C41B-7ADE-612810D86E23}"/>
              </a:ext>
            </a:extLst>
          </p:cNvPr>
          <p:cNvSpPr>
            <a:spLocks noGrp="1"/>
          </p:cNvSpPr>
          <p:nvPr>
            <p:ph type="title"/>
          </p:nvPr>
        </p:nvSpPr>
        <p:spPr>
          <a:xfrm>
            <a:off x="521207" y="448056"/>
            <a:ext cx="11110354" cy="640080"/>
          </a:xfrm>
        </p:spPr>
        <p:txBody>
          <a:bodyPr>
            <a:normAutofit/>
          </a:bodyPr>
          <a:lstStyle/>
          <a:p>
            <a:r>
              <a:rPr lang="pt-BR" dirty="0" err="1"/>
              <a:t>TEDx</a:t>
            </a:r>
            <a:r>
              <a:rPr lang="pt-BR" dirty="0"/>
              <a:t> – Como reiniciar a sua mente e praticar bons hábitos</a:t>
            </a:r>
          </a:p>
        </p:txBody>
      </p:sp>
      <p:sp>
        <p:nvSpPr>
          <p:cNvPr id="3" name="Espaço Reservado para Conteúdo 2">
            <a:extLst>
              <a:ext uri="{FF2B5EF4-FFF2-40B4-BE49-F238E27FC236}">
                <a16:creationId xmlns:a16="http://schemas.microsoft.com/office/drawing/2014/main" id="{2D812456-ABE0-64A8-0457-807C774ACF60}"/>
              </a:ext>
            </a:extLst>
          </p:cNvPr>
          <p:cNvSpPr>
            <a:spLocks noGrp="1"/>
          </p:cNvSpPr>
          <p:nvPr>
            <p:ph sz="quarter" idx="10"/>
          </p:nvPr>
        </p:nvSpPr>
        <p:spPr>
          <a:xfrm>
            <a:off x="539495" y="1435608"/>
            <a:ext cx="11092065" cy="4974336"/>
          </a:xfrm>
        </p:spPr>
        <p:txBody>
          <a:bodyPr>
            <a:normAutofit/>
          </a:bodyPr>
          <a:lstStyle/>
          <a:p>
            <a:pPr algn="l"/>
            <a:r>
              <a:rPr lang="pt-BR" sz="1300" dirty="0">
                <a:effectLst/>
              </a:rPr>
              <a:t>Na era das conexões rápidas e da vida acelerada, parece impossível "desligar", mas você pode fazer uma pausa nesse ritmo e descobrir maneiras mais saudáveis de se conectar com o mundo e obter melhores resultados nas mais diferentes áreas da sua vida. Pequenas mudanças podem criar bons hábitos e nos levar ao sucesso (tornar nossos planos ou sonhos em realidade) mais rápido do que podemos imaginar. A ideia da palestra é ter um tempo para refletir sobre pensamentos que nos incomodam e colocá-los para serem guiados pelo seguinte processo: tratá-los antes de eliminá-los, tomar atitudes e resolvê-los.</a:t>
            </a:r>
          </a:p>
          <a:p>
            <a:pPr algn="l"/>
            <a:r>
              <a:rPr lang="pt-BR" sz="1300" dirty="0">
                <a:effectLst/>
              </a:rPr>
              <a:t>Confira</a:t>
            </a:r>
            <a:r>
              <a:rPr lang="pt-BR" sz="1300" dirty="0">
                <a:solidFill>
                  <a:srgbClr val="C0C0C0"/>
                </a:solidFill>
                <a:effectLst/>
              </a:rPr>
              <a:t>: </a:t>
            </a:r>
            <a:r>
              <a:rPr lang="pt-BR" sz="1300" dirty="0">
                <a:solidFill>
                  <a:srgbClr val="0095DD"/>
                </a:solidFill>
                <a:effectLst/>
                <a:hlinkClick r:id="rId2"/>
              </a:rPr>
              <a:t>https://www.youtube.com/watch?v=crXlh_maURY</a:t>
            </a:r>
            <a:endParaRPr lang="pt-BR" sz="1300" dirty="0">
              <a:solidFill>
                <a:srgbClr val="C0C0C0"/>
              </a:solidFill>
              <a:effectLst/>
            </a:endParaRPr>
          </a:p>
        </p:txBody>
      </p:sp>
    </p:spTree>
    <p:extLst>
      <p:ext uri="{BB962C8B-B14F-4D97-AF65-F5344CB8AC3E}">
        <p14:creationId xmlns:p14="http://schemas.microsoft.com/office/powerpoint/2010/main" val="90483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304632" y="2785621"/>
            <a:ext cx="9582736" cy="1137793"/>
          </a:xfrm>
        </p:spPr>
        <p:txBody>
          <a:bodyPr rtlCol="0">
            <a:normAutofit/>
          </a:bodyPr>
          <a:lstStyle/>
          <a:p>
            <a:pPr marL="0" indent="0" algn="ctr" rtl="0">
              <a:buNone/>
            </a:pPr>
            <a:r>
              <a:rPr lang="pt-BR" sz="2400" dirty="0">
                <a:solidFill>
                  <a:schemeClr val="bg1"/>
                </a:solidFill>
                <a:latin typeface="+mj-lt"/>
              </a:rPr>
              <a:t>02. HÁBITOS-CHAVE</a:t>
            </a:r>
          </a:p>
        </p:txBody>
      </p:sp>
    </p:spTree>
    <p:extLst>
      <p:ext uri="{BB962C8B-B14F-4D97-AF65-F5344CB8AC3E}">
        <p14:creationId xmlns:p14="http://schemas.microsoft.com/office/powerpoint/2010/main" val="3267343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304632" y="2785621"/>
            <a:ext cx="9582736" cy="1137793"/>
          </a:xfrm>
        </p:spPr>
        <p:txBody>
          <a:bodyPr rtlCol="0">
            <a:normAutofit/>
          </a:bodyPr>
          <a:lstStyle/>
          <a:p>
            <a:pPr marL="0" indent="0" algn="ctr" rtl="0">
              <a:buNone/>
            </a:pPr>
            <a:r>
              <a:rPr lang="pt-BR" sz="2400" dirty="0">
                <a:solidFill>
                  <a:schemeClr val="bg1"/>
                </a:solidFill>
                <a:latin typeface="+mj-lt"/>
              </a:rPr>
              <a:t>01. RECONHECENDO SEUS HÁBITOS</a:t>
            </a:r>
          </a:p>
        </p:txBody>
      </p:sp>
    </p:spTree>
    <p:extLst>
      <p:ext uri="{BB962C8B-B14F-4D97-AF65-F5344CB8AC3E}">
        <p14:creationId xmlns:p14="http://schemas.microsoft.com/office/powerpoint/2010/main" val="203479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4127F-6D89-1D2B-D524-A4B760E67B90}"/>
              </a:ext>
            </a:extLst>
          </p:cNvPr>
          <p:cNvSpPr>
            <a:spLocks noGrp="1"/>
          </p:cNvSpPr>
          <p:nvPr>
            <p:ph type="title"/>
          </p:nvPr>
        </p:nvSpPr>
        <p:spPr/>
        <p:txBody>
          <a:bodyPr/>
          <a:lstStyle/>
          <a:p>
            <a:r>
              <a:rPr lang="pt-BR" dirty="0"/>
              <a:t>Mudança de hábito</a:t>
            </a:r>
          </a:p>
        </p:txBody>
      </p:sp>
      <p:sp>
        <p:nvSpPr>
          <p:cNvPr id="3" name="Espaço Reservado para Conteúdo 2">
            <a:extLst>
              <a:ext uri="{FF2B5EF4-FFF2-40B4-BE49-F238E27FC236}">
                <a16:creationId xmlns:a16="http://schemas.microsoft.com/office/drawing/2014/main" id="{6EC7E9C8-D900-B136-93A2-E34C9CB331C6}"/>
              </a:ext>
            </a:extLst>
          </p:cNvPr>
          <p:cNvSpPr>
            <a:spLocks noGrp="1"/>
          </p:cNvSpPr>
          <p:nvPr>
            <p:ph sz="quarter" idx="10"/>
          </p:nvPr>
        </p:nvSpPr>
        <p:spPr>
          <a:xfrm>
            <a:off x="539495" y="1435607"/>
            <a:ext cx="4966569" cy="5161837"/>
          </a:xfrm>
        </p:spPr>
        <p:txBody>
          <a:bodyPr>
            <a:normAutofit/>
          </a:bodyPr>
          <a:lstStyle/>
          <a:p>
            <a:pPr algn="just"/>
            <a:r>
              <a:rPr lang="pt-BR" b="0" i="0" u="none" strike="noStrike" baseline="0" dirty="0"/>
              <a:t>Maxwell </a:t>
            </a:r>
            <a:r>
              <a:rPr lang="pt-BR" b="0" i="0" u="none" strike="noStrike" baseline="0" dirty="0" err="1"/>
              <a:t>Maltz</a:t>
            </a:r>
            <a:r>
              <a:rPr lang="pt-BR" b="0" i="0" u="none" strike="noStrike" baseline="0" dirty="0"/>
              <a:t> foi cirurgião plástico na década de 1950, quando começou a notar um padrão estranho entre seus pacientes. Quando ele realizava uma operação - como um trabalho no nariz, por exemplo - </a:t>
            </a:r>
            <a:r>
              <a:rPr lang="pt-BR" b="1" i="0" u="none" strike="noStrike" baseline="0" dirty="0"/>
              <a:t>ele descobriu que  paciente levaria cerca de 21 dias para se acostumar a ver seu novo rosto. </a:t>
            </a:r>
            <a:r>
              <a:rPr lang="pt-BR" b="0" i="0" u="none" strike="noStrike" baseline="0" dirty="0"/>
              <a:t>Da mesma forma, quando um paciente tinha um braço ou uma perna amputada, </a:t>
            </a:r>
            <a:r>
              <a:rPr lang="pt-BR" b="0" i="0" u="none" strike="noStrike" baseline="0" dirty="0" err="1"/>
              <a:t>Maltz</a:t>
            </a:r>
            <a:r>
              <a:rPr lang="pt-BR" b="0" i="0" u="none" strike="noStrike" baseline="0" dirty="0"/>
              <a:t> notou que o paciente sentiria um membro fantasma por cerca de 21 dias antes de se adaptar à nova situação.</a:t>
            </a:r>
          </a:p>
          <a:p>
            <a:pPr algn="l"/>
            <a:r>
              <a:rPr lang="pt-BR" b="0" i="0" u="none" strike="noStrike" baseline="0" dirty="0"/>
              <a:t>Livro - </a:t>
            </a:r>
            <a:r>
              <a:rPr lang="pt-BR" b="1" i="0" u="none" strike="noStrike" baseline="0" dirty="0" err="1"/>
              <a:t>Psicocibernética</a:t>
            </a:r>
            <a:r>
              <a:rPr lang="pt-BR" b="0" i="0" u="none" strike="noStrike" baseline="0" dirty="0"/>
              <a:t>:</a:t>
            </a:r>
            <a:br>
              <a:rPr lang="pt-BR" b="0" i="0" u="none" strike="noStrike" baseline="0" dirty="0"/>
            </a:br>
            <a:r>
              <a:rPr lang="pt-BR" b="0" i="0" u="none" strike="noStrike" baseline="0" dirty="0"/>
              <a:t>30 milhões de livros vendidos</a:t>
            </a:r>
          </a:p>
          <a:p>
            <a:pPr algn="l"/>
            <a:r>
              <a:rPr lang="pt-BR" b="0" i="0" u="none" strike="noStrike" baseline="0" dirty="0">
                <a:solidFill>
                  <a:schemeClr val="tx1">
                    <a:lumMod val="85000"/>
                    <a:lumOff val="15000"/>
                  </a:schemeClr>
                </a:solidFill>
              </a:rPr>
              <a:t>“</a:t>
            </a:r>
            <a:r>
              <a:rPr lang="pt-BR" b="1" i="0" u="none" strike="noStrike" baseline="0" dirty="0">
                <a:solidFill>
                  <a:schemeClr val="accent2"/>
                </a:solidFill>
              </a:rPr>
              <a:t>Mínimo</a:t>
            </a:r>
            <a:r>
              <a:rPr lang="pt-BR" b="1" i="0" u="none" strike="noStrike" baseline="0" dirty="0">
                <a:solidFill>
                  <a:schemeClr val="tx1">
                    <a:lumMod val="85000"/>
                    <a:lumOff val="15000"/>
                  </a:schemeClr>
                </a:solidFill>
              </a:rPr>
              <a:t> </a:t>
            </a:r>
            <a:r>
              <a:rPr lang="pt-BR" b="0" i="0" u="none" strike="noStrike" baseline="0" dirty="0">
                <a:solidFill>
                  <a:schemeClr val="tx1">
                    <a:lumMod val="85000"/>
                    <a:lumOff val="15000"/>
                  </a:schemeClr>
                </a:solidFill>
              </a:rPr>
              <a:t>de 21 dias para formar um novo hábito.”</a:t>
            </a:r>
          </a:p>
          <a:p>
            <a:pPr algn="l"/>
            <a:r>
              <a:rPr lang="pt-BR" b="0" i="0" u="none" strike="noStrike" baseline="0" dirty="0">
                <a:solidFill>
                  <a:schemeClr val="tx1">
                    <a:lumMod val="85000"/>
                    <a:lumOff val="15000"/>
                  </a:schemeClr>
                </a:solidFill>
              </a:rPr>
              <a:t>Lembre-se que Maxwell realça que é o </a:t>
            </a:r>
            <a:r>
              <a:rPr lang="pt-BR" b="1" i="0" u="none" strike="noStrike" baseline="0" dirty="0">
                <a:solidFill>
                  <a:schemeClr val="accent2"/>
                </a:solidFill>
              </a:rPr>
              <a:t>mínimo</a:t>
            </a:r>
          </a:p>
          <a:p>
            <a:pPr algn="l"/>
            <a:r>
              <a:rPr lang="pt-BR" b="0" i="0" u="none" strike="noStrike" baseline="0" dirty="0">
                <a:solidFill>
                  <a:schemeClr val="tx1">
                    <a:lumMod val="85000"/>
                    <a:lumOff val="15000"/>
                  </a:schemeClr>
                </a:solidFill>
              </a:rPr>
              <a:t>O mito do número mágico. </a:t>
            </a:r>
            <a:endParaRPr lang="pt-BR" b="0" i="0" u="none" strike="noStrike" baseline="0" dirty="0">
              <a:solidFill>
                <a:schemeClr val="accent2"/>
              </a:solidFill>
            </a:endParaRPr>
          </a:p>
          <a:p>
            <a:pPr algn="l"/>
            <a:endParaRPr lang="pt-BR" sz="1800" dirty="0">
              <a:solidFill>
                <a:srgbClr val="FFFFFF"/>
              </a:solidFill>
              <a:latin typeface="Oswald-Regular"/>
            </a:endParaRPr>
          </a:p>
          <a:p>
            <a:pPr algn="l"/>
            <a:endParaRPr lang="pt-BR" sz="1800" b="0" i="0" u="none" strike="noStrike" baseline="0" dirty="0"/>
          </a:p>
          <a:p>
            <a:pPr algn="l"/>
            <a:endParaRPr lang="pt-BR" b="0" i="0" u="none" strike="noStrike" baseline="0" dirty="0"/>
          </a:p>
          <a:p>
            <a:pPr algn="l"/>
            <a:endParaRPr lang="pt-BR" dirty="0"/>
          </a:p>
        </p:txBody>
      </p:sp>
      <p:pic>
        <p:nvPicPr>
          <p:cNvPr id="1028" name="Picture 4" descr="Psico Cibernetica | Amazon.com.br">
            <a:extLst>
              <a:ext uri="{FF2B5EF4-FFF2-40B4-BE49-F238E27FC236}">
                <a16:creationId xmlns:a16="http://schemas.microsoft.com/office/drawing/2014/main" id="{B84B8905-6936-CB2A-4843-069A8C78F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429" y="1575668"/>
            <a:ext cx="2471967" cy="37066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6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832CA-BE7D-3C2B-CEAB-00D3E7EA1764}"/>
              </a:ext>
            </a:extLst>
          </p:cNvPr>
          <p:cNvSpPr>
            <a:spLocks noGrp="1"/>
          </p:cNvSpPr>
          <p:nvPr>
            <p:ph type="title"/>
          </p:nvPr>
        </p:nvSpPr>
        <p:spPr>
          <a:xfrm>
            <a:off x="521207" y="448056"/>
            <a:ext cx="8534303" cy="640080"/>
          </a:xfrm>
        </p:spPr>
        <p:txBody>
          <a:bodyPr/>
          <a:lstStyle/>
          <a:p>
            <a:r>
              <a:rPr lang="pt-BR" dirty="0"/>
              <a:t>Quanto tempo demora para construir um novo hábito? </a:t>
            </a:r>
          </a:p>
        </p:txBody>
      </p:sp>
      <p:sp>
        <p:nvSpPr>
          <p:cNvPr id="3" name="Espaço Reservado para Conteúdo 2">
            <a:extLst>
              <a:ext uri="{FF2B5EF4-FFF2-40B4-BE49-F238E27FC236}">
                <a16:creationId xmlns:a16="http://schemas.microsoft.com/office/drawing/2014/main" id="{41A07D6B-AE33-6697-0C7D-F3F5CA12914E}"/>
              </a:ext>
            </a:extLst>
          </p:cNvPr>
          <p:cNvSpPr>
            <a:spLocks noGrp="1"/>
          </p:cNvSpPr>
          <p:nvPr>
            <p:ph sz="quarter" idx="10"/>
          </p:nvPr>
        </p:nvSpPr>
        <p:spPr>
          <a:xfrm>
            <a:off x="1060606" y="1435706"/>
            <a:ext cx="4386465" cy="4974336"/>
          </a:xfrm>
        </p:spPr>
        <p:txBody>
          <a:bodyPr/>
          <a:lstStyle/>
          <a:p>
            <a:pPr algn="l"/>
            <a:r>
              <a:rPr lang="pt-BR" b="1" i="0" u="none" strike="noStrike" baseline="0" dirty="0" err="1"/>
              <a:t>Phillippa</a:t>
            </a:r>
            <a:r>
              <a:rPr lang="pt-BR" b="1" dirty="0"/>
              <a:t> </a:t>
            </a:r>
            <a:r>
              <a:rPr lang="pt-BR" b="1" i="0" u="none" strike="noStrike" baseline="0" dirty="0" err="1"/>
              <a:t>Lally</a:t>
            </a:r>
            <a:r>
              <a:rPr lang="pt-BR" b="1" dirty="0"/>
              <a:t>: </a:t>
            </a:r>
            <a:r>
              <a:rPr lang="pt-BR" b="0" i="0" u="none" strike="noStrike" baseline="0" dirty="0"/>
              <a:t>Pesquisadora de Psicologia da saúde, </a:t>
            </a:r>
            <a:r>
              <a:rPr lang="pt-BR" b="0" i="0" u="none" strike="noStrike" baseline="0" dirty="0" err="1"/>
              <a:t>University</a:t>
            </a:r>
            <a:r>
              <a:rPr lang="pt-BR" b="0" i="0" u="none" strike="noStrike" baseline="0" dirty="0"/>
              <a:t> </a:t>
            </a:r>
            <a:r>
              <a:rPr lang="pt-BR" b="0" i="0" u="none" strike="noStrike" baseline="0" dirty="0" err="1"/>
              <a:t>College</a:t>
            </a:r>
            <a:r>
              <a:rPr lang="pt-BR" b="0" i="0" u="none" strike="noStrike" baseline="0" dirty="0"/>
              <a:t> de Londres.</a:t>
            </a:r>
          </a:p>
          <a:p>
            <a:pPr algn="l"/>
            <a:r>
              <a:rPr lang="pt-BR" b="0" i="0" u="none" strike="noStrike" baseline="0" dirty="0"/>
              <a:t>Seu estudo: </a:t>
            </a:r>
            <a:br>
              <a:rPr lang="pt-BR" dirty="0"/>
            </a:br>
            <a:r>
              <a:rPr lang="pt-BR" b="0" i="0" u="none" strike="noStrike" baseline="0" dirty="0"/>
              <a:t>96 Pessoas.</a:t>
            </a:r>
            <a:br>
              <a:rPr lang="pt-BR" b="0" i="0" u="none" strike="noStrike" baseline="0" dirty="0"/>
            </a:br>
            <a:r>
              <a:rPr lang="pt-BR" b="0" i="0" u="none" strike="noStrike" baseline="0" dirty="0"/>
              <a:t>12 Semanas.</a:t>
            </a:r>
          </a:p>
          <a:p>
            <a:pPr algn="l"/>
            <a:r>
              <a:rPr lang="pt-BR" i="0" u="none" strike="noStrike" baseline="0" dirty="0"/>
              <a:t>Na pesquisa feita por </a:t>
            </a:r>
            <a:r>
              <a:rPr lang="pt-BR" i="0" u="none" strike="noStrike" baseline="0" dirty="0" err="1"/>
              <a:t>Lally</a:t>
            </a:r>
            <a:r>
              <a:rPr lang="pt-BR" i="0" u="none" strike="noStrike" baseline="0" dirty="0"/>
              <a:t>, os participantes podem escolher um hábito novo, com a condição de que anotem como estão se sentindo durante a prática</a:t>
            </a:r>
          </a:p>
        </p:txBody>
      </p:sp>
      <p:sp>
        <p:nvSpPr>
          <p:cNvPr id="4" name="Espaço Reservado para Conteúdo 2">
            <a:extLst>
              <a:ext uri="{FF2B5EF4-FFF2-40B4-BE49-F238E27FC236}">
                <a16:creationId xmlns:a16="http://schemas.microsoft.com/office/drawing/2014/main" id="{5EF6514C-FE4E-FADB-6C7A-7D11A87AD13E}"/>
              </a:ext>
            </a:extLst>
          </p:cNvPr>
          <p:cNvSpPr txBox="1">
            <a:spLocks/>
          </p:cNvSpPr>
          <p:nvPr/>
        </p:nvSpPr>
        <p:spPr>
          <a:xfrm>
            <a:off x="6443768" y="1435706"/>
            <a:ext cx="4386465" cy="497433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1" i="0" u="none" strike="noStrike" baseline="0" dirty="0"/>
              <a:t>Média: </a:t>
            </a:r>
            <a:r>
              <a:rPr lang="pt-BR" i="0" u="none" strike="noStrike" baseline="0" dirty="0"/>
              <a:t>66 dias</a:t>
            </a:r>
          </a:p>
          <a:p>
            <a:pPr algn="l"/>
            <a:r>
              <a:rPr lang="pt-BR" b="0" i="0" u="none" strike="noStrike" baseline="0" dirty="0"/>
              <a:t>Segundo o estudo, em média, leva mais de dois meses antes de um novo comportamento se tornar automático - 66 dias, para ser exato. E quanto tempo leva para formar um novo hábito pode variar amplamente dependendo do </a:t>
            </a:r>
            <a:r>
              <a:rPr lang="pt-BR" b="1" i="0" u="none" strike="noStrike" baseline="0" dirty="0"/>
              <a:t>comportamento</a:t>
            </a:r>
            <a:r>
              <a:rPr lang="pt-BR" b="0" i="0" u="none" strike="noStrike" baseline="0" dirty="0"/>
              <a:t>, da </a:t>
            </a:r>
            <a:r>
              <a:rPr lang="pt-BR" b="1" i="0" u="none" strike="noStrike" baseline="0" dirty="0"/>
              <a:t>pessoa </a:t>
            </a:r>
            <a:r>
              <a:rPr lang="pt-BR" b="0" i="0" u="none" strike="noStrike" baseline="0" dirty="0"/>
              <a:t>e das </a:t>
            </a:r>
            <a:r>
              <a:rPr lang="pt-BR" b="1" i="0" u="none" strike="noStrike" baseline="0" dirty="0"/>
              <a:t>circunstâncias</a:t>
            </a:r>
            <a:r>
              <a:rPr lang="pt-BR" b="0" i="0" u="none" strike="noStrike" baseline="0" dirty="0"/>
              <a:t>. No estudo da Dra.</a:t>
            </a:r>
          </a:p>
          <a:p>
            <a:pPr algn="l"/>
            <a:r>
              <a:rPr lang="pt-BR" b="0" i="0" u="none" strike="noStrike" baseline="0" dirty="0" err="1"/>
              <a:t>Lally</a:t>
            </a:r>
            <a:r>
              <a:rPr lang="pt-BR" b="0" i="0" u="none" strike="noStrike" baseline="0" dirty="0"/>
              <a:t>, levou de 18 dias a 254 dias (8 meses) para as pessoas formarem um novo hábito</a:t>
            </a:r>
            <a:r>
              <a:rPr lang="pt-BR" b="0" i="0" u="none" strike="noStrike" baseline="0" dirty="0">
                <a:solidFill>
                  <a:srgbClr val="252525"/>
                </a:solidFill>
              </a:rPr>
              <a:t>.</a:t>
            </a:r>
            <a:r>
              <a:rPr lang="pt-BR" dirty="0"/>
              <a:t> </a:t>
            </a:r>
          </a:p>
        </p:txBody>
      </p:sp>
    </p:spTree>
    <p:extLst>
      <p:ext uri="{BB962C8B-B14F-4D97-AF65-F5344CB8AC3E}">
        <p14:creationId xmlns:p14="http://schemas.microsoft.com/office/powerpoint/2010/main" val="974186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2F64D-3355-5F02-BD98-0965E1A000F8}"/>
              </a:ext>
            </a:extLst>
          </p:cNvPr>
          <p:cNvSpPr>
            <a:spLocks noGrp="1"/>
          </p:cNvSpPr>
          <p:nvPr>
            <p:ph type="title"/>
          </p:nvPr>
        </p:nvSpPr>
        <p:spPr/>
        <p:txBody>
          <a:bodyPr/>
          <a:lstStyle/>
          <a:p>
            <a:r>
              <a:rPr lang="pt-BR" dirty="0"/>
              <a:t>Por que é tão difícil manter bons hábitos? </a:t>
            </a:r>
          </a:p>
        </p:txBody>
      </p:sp>
      <p:sp>
        <p:nvSpPr>
          <p:cNvPr id="3" name="Espaço Reservado para Conteúdo 2">
            <a:extLst>
              <a:ext uri="{FF2B5EF4-FFF2-40B4-BE49-F238E27FC236}">
                <a16:creationId xmlns:a16="http://schemas.microsoft.com/office/drawing/2014/main" id="{4EF92597-27FC-4E91-4292-6787E6922CF4}"/>
              </a:ext>
            </a:extLst>
          </p:cNvPr>
          <p:cNvSpPr>
            <a:spLocks noGrp="1"/>
          </p:cNvSpPr>
          <p:nvPr>
            <p:ph sz="quarter" idx="10"/>
          </p:nvPr>
        </p:nvSpPr>
        <p:spPr>
          <a:xfrm>
            <a:off x="539496" y="1946886"/>
            <a:ext cx="4416552" cy="3977640"/>
          </a:xfrm>
        </p:spPr>
        <p:txBody>
          <a:bodyPr/>
          <a:lstStyle/>
          <a:p>
            <a:r>
              <a:rPr lang="pt-BR" b="1" dirty="0"/>
              <a:t>O que posso fazer? </a:t>
            </a:r>
          </a:p>
          <a:p>
            <a:r>
              <a:rPr lang="pt-BR" dirty="0"/>
              <a:t>James </a:t>
            </a:r>
            <a:r>
              <a:rPr lang="pt-BR" dirty="0" err="1"/>
              <a:t>Clear</a:t>
            </a:r>
            <a:r>
              <a:rPr lang="pt-BR" dirty="0"/>
              <a:t>: Especialista em hábitos -&gt; </a:t>
            </a:r>
            <a:r>
              <a:rPr lang="pt-BR" b="1" dirty="0"/>
              <a:t>Comece pequeno</a:t>
            </a:r>
          </a:p>
          <a:p>
            <a:r>
              <a:rPr lang="pt-BR" b="1" dirty="0"/>
              <a:t>Pense em 3 hábitos: </a:t>
            </a:r>
          </a:p>
          <a:p>
            <a:r>
              <a:rPr lang="pt-BR" dirty="0"/>
              <a:t>- Escovar os dentes </a:t>
            </a:r>
            <a:br>
              <a:rPr lang="pt-BR" dirty="0"/>
            </a:br>
            <a:r>
              <a:rPr lang="pt-BR" dirty="0"/>
              <a:t>- Varrer casa todos os dias pela manhã e a noite </a:t>
            </a:r>
            <a:br>
              <a:rPr lang="pt-BR" dirty="0"/>
            </a:br>
            <a:r>
              <a:rPr lang="pt-BR" dirty="0"/>
              <a:t>- Ouvir música </a:t>
            </a:r>
          </a:p>
          <a:p>
            <a:r>
              <a:rPr lang="pt-BR" b="1" dirty="0"/>
              <a:t>Pequenas ações se tornam padrões consistentes</a:t>
            </a:r>
          </a:p>
          <a:p>
            <a:r>
              <a:rPr lang="pt-BR" dirty="0"/>
              <a:t>Sonhe grande, mas comece pequeno!</a:t>
            </a:r>
          </a:p>
        </p:txBody>
      </p:sp>
      <p:pic>
        <p:nvPicPr>
          <p:cNvPr id="5" name="Imagem 4">
            <a:extLst>
              <a:ext uri="{FF2B5EF4-FFF2-40B4-BE49-F238E27FC236}">
                <a16:creationId xmlns:a16="http://schemas.microsoft.com/office/drawing/2014/main" id="{72CE2382-156A-A236-1056-6B7112764EF2}"/>
              </a:ext>
            </a:extLst>
          </p:cNvPr>
          <p:cNvPicPr>
            <a:picLocks noChangeAspect="1"/>
          </p:cNvPicPr>
          <p:nvPr/>
        </p:nvPicPr>
        <p:blipFill rotWithShape="1">
          <a:blip r:embed="rId2"/>
          <a:srcRect l="14274" t="19355" r="16452" b="8818"/>
          <a:stretch/>
        </p:blipFill>
        <p:spPr>
          <a:xfrm>
            <a:off x="5307825" y="1946886"/>
            <a:ext cx="6304762" cy="3677166"/>
          </a:xfrm>
          <a:prstGeom prst="rect">
            <a:avLst/>
          </a:prstGeom>
        </p:spPr>
      </p:pic>
    </p:spTree>
    <p:extLst>
      <p:ext uri="{BB962C8B-B14F-4D97-AF65-F5344CB8AC3E}">
        <p14:creationId xmlns:p14="http://schemas.microsoft.com/office/powerpoint/2010/main" val="278712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5F84B-BEDD-AA09-29C3-F2EA8DA0BCB3}"/>
              </a:ext>
            </a:extLst>
          </p:cNvPr>
          <p:cNvSpPr>
            <a:spLocks noGrp="1"/>
          </p:cNvSpPr>
          <p:nvPr>
            <p:ph type="title"/>
          </p:nvPr>
        </p:nvSpPr>
        <p:spPr/>
        <p:txBody>
          <a:bodyPr/>
          <a:lstStyle/>
          <a:p>
            <a:r>
              <a:rPr lang="pt-BR" dirty="0"/>
              <a:t>Hábitos chave</a:t>
            </a:r>
          </a:p>
        </p:txBody>
      </p:sp>
      <p:sp>
        <p:nvSpPr>
          <p:cNvPr id="3" name="Espaço Reservado para Conteúdo 2">
            <a:extLst>
              <a:ext uri="{FF2B5EF4-FFF2-40B4-BE49-F238E27FC236}">
                <a16:creationId xmlns:a16="http://schemas.microsoft.com/office/drawing/2014/main" id="{E52C9941-626F-770C-67FC-3C17FE876805}"/>
              </a:ext>
            </a:extLst>
          </p:cNvPr>
          <p:cNvSpPr>
            <a:spLocks noGrp="1"/>
          </p:cNvSpPr>
          <p:nvPr>
            <p:ph sz="quarter" idx="10"/>
          </p:nvPr>
        </p:nvSpPr>
        <p:spPr/>
        <p:txBody>
          <a:bodyPr>
            <a:normAutofit/>
          </a:bodyPr>
          <a:lstStyle/>
          <a:p>
            <a:pPr algn="l"/>
            <a:r>
              <a:rPr lang="pt-BR" sz="1400" b="1" i="0" u="none" strike="noStrike" baseline="0" dirty="0"/>
              <a:t>Charles </a:t>
            </a:r>
            <a:r>
              <a:rPr lang="pt-BR" sz="1400" b="1" i="0" u="none" strike="noStrike" baseline="0" dirty="0" err="1"/>
              <a:t>Duhigg</a:t>
            </a:r>
            <a:r>
              <a:rPr lang="pt-BR" sz="1400" b="0" i="0" u="none" strike="noStrike" baseline="0" dirty="0"/>
              <a:t>: Hábitos-chave</a:t>
            </a:r>
          </a:p>
          <a:p>
            <a:pPr algn="l"/>
            <a:r>
              <a:rPr lang="pt-BR" sz="1400" b="1" i="0" u="none" strike="noStrike" baseline="0" dirty="0"/>
              <a:t>Hábito-chave é um hábito que multiplica os seus efeitos positivos em vários aspectos da nossa vida. </a:t>
            </a:r>
            <a:endParaRPr lang="pt-BR" sz="1400" dirty="0"/>
          </a:p>
        </p:txBody>
      </p:sp>
    </p:spTree>
    <p:extLst>
      <p:ext uri="{BB962C8B-B14F-4D97-AF65-F5344CB8AC3E}">
        <p14:creationId xmlns:p14="http://schemas.microsoft.com/office/powerpoint/2010/main" val="356700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7FC74-AFC6-20C3-EE17-A37F3D6F9E57}"/>
              </a:ext>
            </a:extLst>
          </p:cNvPr>
          <p:cNvSpPr>
            <a:spLocks noGrp="1"/>
          </p:cNvSpPr>
          <p:nvPr>
            <p:ph type="title"/>
          </p:nvPr>
        </p:nvSpPr>
        <p:spPr/>
        <p:txBody>
          <a:bodyPr/>
          <a:lstStyle/>
          <a:p>
            <a:r>
              <a:rPr lang="pt-BR" dirty="0"/>
              <a:t>Hábitos chave que podem facilitar a sua vida</a:t>
            </a:r>
          </a:p>
        </p:txBody>
      </p:sp>
      <p:sp>
        <p:nvSpPr>
          <p:cNvPr id="3" name="Espaço Reservado para Conteúdo 2">
            <a:extLst>
              <a:ext uri="{FF2B5EF4-FFF2-40B4-BE49-F238E27FC236}">
                <a16:creationId xmlns:a16="http://schemas.microsoft.com/office/drawing/2014/main" id="{227793F1-2A0A-A463-A05E-94C61EA7EA4F}"/>
              </a:ext>
            </a:extLst>
          </p:cNvPr>
          <p:cNvSpPr>
            <a:spLocks noGrp="1"/>
          </p:cNvSpPr>
          <p:nvPr>
            <p:ph sz="quarter" idx="10"/>
          </p:nvPr>
        </p:nvSpPr>
        <p:spPr>
          <a:xfrm>
            <a:off x="539496" y="1435608"/>
            <a:ext cx="4701098" cy="5053682"/>
          </a:xfrm>
        </p:spPr>
        <p:txBody>
          <a:bodyPr>
            <a:normAutofit/>
          </a:bodyPr>
          <a:lstStyle/>
          <a:p>
            <a:pPr marL="171450" indent="-171450">
              <a:buFont typeface="Wingdings" panose="05000000000000000000" pitchFamily="2" charset="2"/>
              <a:buChar char="q"/>
            </a:pPr>
            <a:r>
              <a:rPr lang="pt-BR" sz="1400" b="1" i="0" u="none" strike="noStrike" baseline="0" dirty="0"/>
              <a:t>Elimine a mentalidade perfeccionista:</a:t>
            </a:r>
            <a:br>
              <a:rPr lang="pt-BR" sz="1400" b="0" i="0" u="none" strike="noStrike" baseline="0" dirty="0"/>
            </a:br>
            <a:br>
              <a:rPr lang="pt-BR" sz="1400" b="0" i="0" u="none" strike="noStrike" baseline="0" dirty="0"/>
            </a:br>
            <a:r>
              <a:rPr lang="pt-BR" sz="1400" b="0" i="0" u="none" strike="noStrike" baseline="0" dirty="0"/>
              <a:t>Uma vez que você pare com esse hábito, isso permite que você explore mais as oportunidades.</a:t>
            </a:r>
          </a:p>
          <a:p>
            <a:pPr marL="171450" indent="-171450">
              <a:buFont typeface="Wingdings" panose="05000000000000000000" pitchFamily="2" charset="2"/>
              <a:buChar char="q"/>
            </a:pPr>
            <a:r>
              <a:rPr lang="pt-BR" sz="1400" b="1" i="0" u="none" strike="noStrike" baseline="0" dirty="0"/>
              <a:t>Não dê desculpas:</a:t>
            </a:r>
            <a:br>
              <a:rPr lang="pt-BR" sz="1400" b="0" i="0" u="none" strike="noStrike" baseline="0" dirty="0"/>
            </a:br>
            <a:br>
              <a:rPr lang="pt-BR" sz="1400" b="0" i="0" u="none" strike="noStrike" baseline="0" dirty="0"/>
            </a:br>
            <a:r>
              <a:rPr lang="pt-BR" sz="1400" b="0" i="0" u="none" strike="noStrike" baseline="0" dirty="0"/>
              <a:t>Dar desculpas faz perder a credibilidade.</a:t>
            </a:r>
          </a:p>
          <a:p>
            <a:pPr marL="171450" indent="-171450">
              <a:buFont typeface="Wingdings" panose="05000000000000000000" pitchFamily="2" charset="2"/>
              <a:buChar char="q"/>
            </a:pPr>
            <a:r>
              <a:rPr lang="pt-BR" sz="1400" b="1" i="0" u="none" strike="noStrike" baseline="0" dirty="0"/>
              <a:t>Tenha controle financeiro:</a:t>
            </a:r>
            <a:br>
              <a:rPr lang="pt-BR" sz="1400" b="0" i="0" u="none" strike="noStrike" baseline="0" dirty="0"/>
            </a:br>
            <a:br>
              <a:rPr lang="pt-BR" sz="1400" b="0" i="0" u="none" strike="noStrike" baseline="0" dirty="0"/>
            </a:br>
            <a:r>
              <a:rPr lang="pt-BR" sz="1400" b="0" i="0" u="none" strike="noStrike" baseline="0" dirty="0"/>
              <a:t>Dica de ferramenta: </a:t>
            </a:r>
            <a:r>
              <a:rPr lang="pt-BR" sz="1400" b="0" i="0" u="none" strike="noStrike" baseline="0" dirty="0" err="1"/>
              <a:t>Organizze</a:t>
            </a:r>
            <a:r>
              <a:rPr lang="pt-BR" sz="1400" b="0" i="0" u="none" strike="noStrike" baseline="0" dirty="0"/>
              <a:t>.</a:t>
            </a:r>
          </a:p>
          <a:p>
            <a:endParaRPr lang="pt-BR" b="0" i="0" u="none" strike="noStrike" baseline="0" dirty="0"/>
          </a:p>
          <a:p>
            <a:pPr marL="171450" indent="-171450">
              <a:buFontTx/>
              <a:buChar char="-"/>
            </a:pPr>
            <a:endParaRPr lang="pt-BR" b="0" i="0" u="none" strike="noStrike" baseline="0" dirty="0"/>
          </a:p>
          <a:p>
            <a:pPr marL="171450" indent="-171450">
              <a:buFontTx/>
              <a:buChar char="-"/>
            </a:pPr>
            <a:endParaRPr lang="pt-BR" b="0" i="0" u="none" strike="noStrike" baseline="0" dirty="0"/>
          </a:p>
          <a:p>
            <a:pPr marL="171450" indent="-171450">
              <a:buFontTx/>
              <a:buChar char="-"/>
            </a:pPr>
            <a:endParaRPr lang="pt-BR" b="0" i="0" u="none" strike="noStrike" baseline="0" dirty="0"/>
          </a:p>
          <a:p>
            <a:pPr marL="171450" indent="-171450" algn="l">
              <a:buFontTx/>
              <a:buChar char="-"/>
            </a:pPr>
            <a:endParaRPr lang="pt-BR" b="0" i="0" u="none" strike="noStrike" baseline="0" dirty="0"/>
          </a:p>
          <a:p>
            <a:pPr marL="171450" indent="-171450" algn="l">
              <a:buFontTx/>
              <a:buChar char="-"/>
            </a:pPr>
            <a:endParaRPr lang="pt-BR" b="0" i="0" u="none" strike="noStrike" baseline="0" dirty="0"/>
          </a:p>
          <a:p>
            <a:pPr algn="l"/>
            <a:endParaRPr lang="pt-BR" dirty="0"/>
          </a:p>
        </p:txBody>
      </p:sp>
    </p:spTree>
    <p:extLst>
      <p:ext uri="{BB962C8B-B14F-4D97-AF65-F5344CB8AC3E}">
        <p14:creationId xmlns:p14="http://schemas.microsoft.com/office/powerpoint/2010/main" val="134499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7FA2C-D9DE-3A9A-C693-C9E20663C059}"/>
              </a:ext>
            </a:extLst>
          </p:cNvPr>
          <p:cNvSpPr>
            <a:spLocks noGrp="1"/>
          </p:cNvSpPr>
          <p:nvPr>
            <p:ph type="title"/>
          </p:nvPr>
        </p:nvSpPr>
        <p:spPr/>
        <p:txBody>
          <a:bodyPr/>
          <a:lstStyle/>
          <a:p>
            <a:r>
              <a:rPr lang="pt-BR" dirty="0"/>
              <a:t>Observe-se </a:t>
            </a:r>
          </a:p>
        </p:txBody>
      </p:sp>
      <p:sp>
        <p:nvSpPr>
          <p:cNvPr id="3" name="Espaço Reservado para Conteúdo 2">
            <a:extLst>
              <a:ext uri="{FF2B5EF4-FFF2-40B4-BE49-F238E27FC236}">
                <a16:creationId xmlns:a16="http://schemas.microsoft.com/office/drawing/2014/main" id="{EE76479C-723B-6BD0-CF2B-97A4E5184143}"/>
              </a:ext>
            </a:extLst>
          </p:cNvPr>
          <p:cNvSpPr>
            <a:spLocks noGrp="1"/>
          </p:cNvSpPr>
          <p:nvPr>
            <p:ph sz="quarter" idx="10"/>
          </p:nvPr>
        </p:nvSpPr>
        <p:spPr>
          <a:xfrm>
            <a:off x="6212709" y="1588008"/>
            <a:ext cx="5287396" cy="4999605"/>
          </a:xfrm>
        </p:spPr>
        <p:txBody>
          <a:bodyPr>
            <a:normAutofit/>
          </a:bodyPr>
          <a:lstStyle/>
          <a:p>
            <a:r>
              <a:rPr lang="pt-BR" sz="1400" b="1" i="0" dirty="0">
                <a:effectLst/>
              </a:rPr>
              <a:t>Qual é o seu caso? </a:t>
            </a:r>
            <a:endParaRPr lang="pt-BR" sz="1400" b="1" dirty="0"/>
          </a:p>
          <a:p>
            <a:pPr marL="285750" indent="-285750">
              <a:buFontTx/>
              <a:buChar char="-"/>
            </a:pPr>
            <a:r>
              <a:rPr lang="pt-BR" sz="1400" b="1" i="0" dirty="0">
                <a:effectLst/>
              </a:rPr>
              <a:t>Atividade física</a:t>
            </a:r>
            <a:r>
              <a:rPr lang="pt-BR" sz="1400" b="0" i="0" dirty="0">
                <a:effectLst/>
              </a:rPr>
              <a:t>: Posso ter mais energia para focar nos estudos e melhorar a saúde física e mental. </a:t>
            </a:r>
          </a:p>
          <a:p>
            <a:pPr marL="285750" indent="-285750">
              <a:buFontTx/>
              <a:buChar char="-"/>
            </a:pPr>
            <a:r>
              <a:rPr lang="pt-BR" sz="1400" b="1" dirty="0"/>
              <a:t>Meditação</a:t>
            </a:r>
            <a:r>
              <a:rPr lang="pt-BR" sz="1400" dirty="0"/>
              <a:t>: Posso ter maior foco e concentração nos estudos </a:t>
            </a:r>
          </a:p>
          <a:p>
            <a:pPr marL="285750" indent="-285750">
              <a:buFontTx/>
              <a:buChar char="-"/>
            </a:pPr>
            <a:r>
              <a:rPr lang="pt-BR" sz="1400" b="1" i="0" dirty="0">
                <a:effectLst/>
              </a:rPr>
              <a:t>Alimentação saudável: </a:t>
            </a:r>
            <a:r>
              <a:rPr lang="pt-BR" sz="1400" dirty="0"/>
              <a:t>Posso m</a:t>
            </a:r>
            <a:r>
              <a:rPr lang="pt-BR" sz="1400" b="0" i="0" dirty="0">
                <a:effectLst/>
              </a:rPr>
              <a:t>e sentir mais confiante em relação a saúde e ter melhora na qualidade de vida.</a:t>
            </a:r>
          </a:p>
          <a:p>
            <a:pPr marL="285750" indent="-285750">
              <a:buFontTx/>
              <a:buChar char="-"/>
            </a:pPr>
            <a:r>
              <a:rPr lang="pt-BR" sz="1400" b="1" i="0" dirty="0">
                <a:effectLst/>
              </a:rPr>
              <a:t>Dormir bem: </a:t>
            </a:r>
            <a:r>
              <a:rPr lang="pt-BR" sz="1400" b="0" i="0" dirty="0">
                <a:effectLst/>
              </a:rPr>
              <a:t>Melhora do humor, mais tempo e disposição para me exercitar e estudar. </a:t>
            </a:r>
            <a:br>
              <a:rPr lang="pt-BR" sz="1400" b="0" i="0" dirty="0">
                <a:effectLst/>
              </a:rPr>
            </a:br>
            <a:br>
              <a:rPr lang="pt-BR" sz="1400" b="0" i="0" dirty="0">
                <a:effectLst/>
              </a:rPr>
            </a:br>
            <a:endParaRPr lang="pt-BR" sz="1400" dirty="0"/>
          </a:p>
        </p:txBody>
      </p:sp>
      <p:sp>
        <p:nvSpPr>
          <p:cNvPr id="4" name="Espaço Reservado para Conteúdo 2">
            <a:extLst>
              <a:ext uri="{FF2B5EF4-FFF2-40B4-BE49-F238E27FC236}">
                <a16:creationId xmlns:a16="http://schemas.microsoft.com/office/drawing/2014/main" id="{4C4D82C7-B62D-4DBD-AAAD-68FD7D90D113}"/>
              </a:ext>
            </a:extLst>
          </p:cNvPr>
          <p:cNvSpPr txBox="1">
            <a:spLocks/>
          </p:cNvSpPr>
          <p:nvPr/>
        </p:nvSpPr>
        <p:spPr>
          <a:xfrm>
            <a:off x="691896" y="15880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sz="1400" dirty="0"/>
              <a:t>Vimos que os hábitos-chaves podem trazer muitos benefícios para nossa vida. Por exemplo, se eu pratico exercícios posso me sentir mais disposta, se eu dormir o suficiente posso render mais no trabalho, se cuido da minha alimentação posso me sentir mais saudável. Você se lembra de praticar algum hábito que resultou em outros benefícios? Se você não se lembra, fique atento aos seus hábitos e comece a observar os ganhos que você tem ao fazer determinados hábitos.</a:t>
            </a:r>
          </a:p>
        </p:txBody>
      </p:sp>
    </p:spTree>
    <p:extLst>
      <p:ext uri="{BB962C8B-B14F-4D97-AF65-F5344CB8AC3E}">
        <p14:creationId xmlns:p14="http://schemas.microsoft.com/office/powerpoint/2010/main" val="283072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9AE95-7442-B0CC-1019-E6FAEC255927}"/>
              </a:ext>
            </a:extLst>
          </p:cNvPr>
          <p:cNvSpPr>
            <a:spLocks noGrp="1"/>
          </p:cNvSpPr>
          <p:nvPr>
            <p:ph type="title"/>
          </p:nvPr>
        </p:nvSpPr>
        <p:spPr/>
        <p:txBody>
          <a:bodyPr/>
          <a:lstStyle/>
          <a:p>
            <a:r>
              <a:rPr lang="pt-BR" dirty="0"/>
              <a:t>Dicas para acordar cedo</a:t>
            </a:r>
          </a:p>
        </p:txBody>
      </p:sp>
      <p:sp>
        <p:nvSpPr>
          <p:cNvPr id="3" name="Espaço Reservado para Conteúdo 2">
            <a:extLst>
              <a:ext uri="{FF2B5EF4-FFF2-40B4-BE49-F238E27FC236}">
                <a16:creationId xmlns:a16="http://schemas.microsoft.com/office/drawing/2014/main" id="{5F7EA7F5-6675-3527-D173-E9AD2543D112}"/>
              </a:ext>
            </a:extLst>
          </p:cNvPr>
          <p:cNvSpPr>
            <a:spLocks noGrp="1"/>
          </p:cNvSpPr>
          <p:nvPr>
            <p:ph sz="quarter" idx="10"/>
          </p:nvPr>
        </p:nvSpPr>
        <p:spPr/>
        <p:txBody>
          <a:bodyPr/>
          <a:lstStyle/>
          <a:p>
            <a:pPr algn="l"/>
            <a:r>
              <a:rPr lang="pt-BR" sz="1400" b="0" i="0" dirty="0">
                <a:effectLst/>
              </a:rPr>
              <a:t>Foi criada uma dúvida no Fórum para os alunos compartilharem dicas para acordar cedo. O tópico tem muitas ideias que podemos experimentar.</a:t>
            </a:r>
          </a:p>
          <a:p>
            <a:pPr algn="l"/>
            <a:r>
              <a:rPr lang="pt-BR" sz="1400" b="0" i="0" dirty="0">
                <a:effectLst/>
              </a:rPr>
              <a:t>Se você quer compartilhar o hábito que você tem, acesse: </a:t>
            </a:r>
            <a:r>
              <a:rPr lang="pt-BR" sz="1400" b="0" i="0" dirty="0">
                <a:effectLst/>
                <a:hlinkClick r:id="rId2"/>
              </a:rPr>
              <a:t>Clique aqui </a:t>
            </a:r>
            <a:endParaRPr lang="pt-BR" sz="1400" b="0" i="0" dirty="0">
              <a:effectLst/>
            </a:endParaRPr>
          </a:p>
          <a:p>
            <a:endParaRPr lang="pt-BR" dirty="0"/>
          </a:p>
        </p:txBody>
      </p:sp>
    </p:spTree>
    <p:extLst>
      <p:ext uri="{BB962C8B-B14F-4D97-AF65-F5344CB8AC3E}">
        <p14:creationId xmlns:p14="http://schemas.microsoft.com/office/powerpoint/2010/main" val="211484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31E56-E597-1AA8-0708-CA9FFAE72857}"/>
              </a:ext>
            </a:extLst>
          </p:cNvPr>
          <p:cNvSpPr>
            <a:spLocks noGrp="1"/>
          </p:cNvSpPr>
          <p:nvPr>
            <p:ph type="title"/>
          </p:nvPr>
        </p:nvSpPr>
        <p:spPr/>
        <p:txBody>
          <a:bodyPr/>
          <a:lstStyle/>
          <a:p>
            <a:r>
              <a:rPr lang="pt-BR" dirty="0"/>
              <a:t>Sugestão de livro</a:t>
            </a:r>
          </a:p>
        </p:txBody>
      </p:sp>
      <p:sp>
        <p:nvSpPr>
          <p:cNvPr id="3" name="Espaço Reservado para Conteúdo 2">
            <a:extLst>
              <a:ext uri="{FF2B5EF4-FFF2-40B4-BE49-F238E27FC236}">
                <a16:creationId xmlns:a16="http://schemas.microsoft.com/office/drawing/2014/main" id="{C210574C-57D1-368C-C670-43C1CC7AEDF4}"/>
              </a:ext>
            </a:extLst>
          </p:cNvPr>
          <p:cNvSpPr>
            <a:spLocks noGrp="1"/>
          </p:cNvSpPr>
          <p:nvPr>
            <p:ph sz="quarter" idx="10"/>
          </p:nvPr>
        </p:nvSpPr>
        <p:spPr/>
        <p:txBody>
          <a:bodyPr/>
          <a:lstStyle/>
          <a:p>
            <a:pPr algn="l"/>
            <a:r>
              <a:rPr lang="pt-BR" b="0" i="0" dirty="0">
                <a:effectLst/>
              </a:rPr>
              <a:t>O aluno Carlos Thompson fez um comentário bem relevante no fórum:</a:t>
            </a:r>
          </a:p>
          <a:p>
            <a:pPr algn="l"/>
            <a:r>
              <a:rPr lang="pt-BR" b="0" i="0" dirty="0">
                <a:effectLst/>
              </a:rPr>
              <a:t>"Criar metas pequenas e a curto prazo torna a criação de novos hábitos menos complexa e mais tranquila e alcança-las gera uma sensação boa de missão cumprida e motiva para ir para o próximo nível. No livro do Michael Jordan, Nunca Deixe de Tentar (</a:t>
            </a:r>
            <a:r>
              <a:rPr lang="pt-BR" b="0" i="0" dirty="0">
                <a:solidFill>
                  <a:srgbClr val="0563C1"/>
                </a:solidFill>
                <a:effectLst/>
                <a:hlinkClick r:id="rId2"/>
              </a:rPr>
              <a:t>clique aqui</a:t>
            </a:r>
            <a:r>
              <a:rPr lang="pt-BR" b="0" i="0" dirty="0">
                <a:effectLst/>
              </a:rPr>
              <a:t>), ele fala sobre essas pequenas metas que ele buscava alcançar para mais à frente conquistar as metas maiores, aos poucos."</a:t>
            </a:r>
          </a:p>
          <a:p>
            <a:endParaRPr lang="pt-BR" dirty="0"/>
          </a:p>
        </p:txBody>
      </p:sp>
      <p:pic>
        <p:nvPicPr>
          <p:cNvPr id="2050" name="Picture 2">
            <a:extLst>
              <a:ext uri="{FF2B5EF4-FFF2-40B4-BE49-F238E27FC236}">
                <a16:creationId xmlns:a16="http://schemas.microsoft.com/office/drawing/2014/main" id="{B4A25860-9597-2DE4-9018-24ED5F2B3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351" y="1504798"/>
            <a:ext cx="2855893" cy="426673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24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304632" y="2785621"/>
            <a:ext cx="9582736" cy="1137793"/>
          </a:xfrm>
        </p:spPr>
        <p:txBody>
          <a:bodyPr rtlCol="0">
            <a:normAutofit/>
          </a:bodyPr>
          <a:lstStyle/>
          <a:p>
            <a:pPr marL="0" indent="0" algn="ctr" rtl="0">
              <a:buNone/>
            </a:pPr>
            <a:r>
              <a:rPr lang="pt-BR" sz="2400" dirty="0">
                <a:solidFill>
                  <a:schemeClr val="bg1"/>
                </a:solidFill>
                <a:latin typeface="+mj-lt"/>
              </a:rPr>
              <a:t>03. DÊ ADEUS AOS VELHOS HÁBITOS</a:t>
            </a:r>
          </a:p>
        </p:txBody>
      </p:sp>
    </p:spTree>
    <p:extLst>
      <p:ext uri="{BB962C8B-B14F-4D97-AF65-F5344CB8AC3E}">
        <p14:creationId xmlns:p14="http://schemas.microsoft.com/office/powerpoint/2010/main" val="3624007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E87B51-C1EC-FC50-2D75-309062F5AC2D}"/>
              </a:ext>
            </a:extLst>
          </p:cNvPr>
          <p:cNvSpPr>
            <a:spLocks noGrp="1"/>
          </p:cNvSpPr>
          <p:nvPr>
            <p:ph type="title"/>
          </p:nvPr>
        </p:nvSpPr>
        <p:spPr/>
        <p:txBody>
          <a:bodyPr/>
          <a:lstStyle/>
          <a:p>
            <a:r>
              <a:rPr lang="pt-BR" dirty="0"/>
              <a:t>Recomendações para evitar a procrastinação</a:t>
            </a:r>
          </a:p>
        </p:txBody>
      </p:sp>
      <p:sp>
        <p:nvSpPr>
          <p:cNvPr id="3" name="Espaço Reservado para Conteúdo 2">
            <a:extLst>
              <a:ext uri="{FF2B5EF4-FFF2-40B4-BE49-F238E27FC236}">
                <a16:creationId xmlns:a16="http://schemas.microsoft.com/office/drawing/2014/main" id="{BB3370D0-1E6A-631C-97D9-3F5690722A0E}"/>
              </a:ext>
            </a:extLst>
          </p:cNvPr>
          <p:cNvSpPr>
            <a:spLocks noGrp="1"/>
          </p:cNvSpPr>
          <p:nvPr>
            <p:ph sz="quarter" idx="10"/>
          </p:nvPr>
        </p:nvSpPr>
        <p:spPr>
          <a:xfrm>
            <a:off x="539496" y="1474935"/>
            <a:ext cx="6559394" cy="5112677"/>
          </a:xfrm>
        </p:spPr>
        <p:txBody>
          <a:bodyPr>
            <a:noAutofit/>
          </a:bodyPr>
          <a:lstStyle/>
          <a:p>
            <a:pPr marL="171450" indent="-171450" algn="l">
              <a:buFont typeface="Wingdings" panose="05000000000000000000" pitchFamily="2" charset="2"/>
              <a:buChar char="q"/>
            </a:pPr>
            <a:r>
              <a:rPr lang="pt-BR" sz="1600" b="0" i="0" u="none" strike="noStrike" baseline="0" dirty="0"/>
              <a:t>  Quebre suas tarefas em tarefas menores;</a:t>
            </a:r>
          </a:p>
          <a:p>
            <a:pPr marL="171450" indent="-171450" algn="l">
              <a:buFont typeface="Wingdings" panose="05000000000000000000" pitchFamily="2" charset="2"/>
              <a:buChar char="q"/>
            </a:pPr>
            <a:r>
              <a:rPr lang="pt-BR" sz="1600" b="0" i="0" u="none" strike="noStrike" baseline="0" dirty="0"/>
              <a:t>  Dê prazos para todas as tarefas;</a:t>
            </a:r>
          </a:p>
          <a:p>
            <a:pPr marL="171450" indent="-171450" algn="l">
              <a:buFont typeface="Wingdings" panose="05000000000000000000" pitchFamily="2" charset="2"/>
              <a:buChar char="q"/>
            </a:pPr>
            <a:r>
              <a:rPr lang="pt-BR" sz="1600" b="0" i="0" u="none" strike="noStrike" baseline="0" dirty="0"/>
              <a:t>  Observe seu local de trabalho e quais estímulos eles evocam;</a:t>
            </a:r>
          </a:p>
          <a:p>
            <a:pPr marL="171450" indent="-171450" algn="l">
              <a:buFont typeface="Wingdings" panose="05000000000000000000" pitchFamily="2" charset="2"/>
              <a:buChar char="q"/>
            </a:pPr>
            <a:r>
              <a:rPr lang="pt-BR" sz="1600" b="0" i="0" u="none" strike="noStrike" baseline="0" dirty="0"/>
              <a:t>  Estabeleça critérios para usar as redes sociais;</a:t>
            </a:r>
          </a:p>
          <a:p>
            <a:pPr marL="171450" indent="-171450" algn="l">
              <a:buFont typeface="Wingdings" panose="05000000000000000000" pitchFamily="2" charset="2"/>
              <a:buChar char="q"/>
            </a:pPr>
            <a:r>
              <a:rPr lang="pt-BR" sz="1600" b="0" i="0" u="none" strike="noStrike" baseline="0" dirty="0"/>
              <a:t>  Se você se sentir confortável, utilize bloqueador de páginas.</a:t>
            </a:r>
            <a:endParaRPr lang="pt-BR" sz="1600" dirty="0"/>
          </a:p>
        </p:txBody>
      </p:sp>
    </p:spTree>
    <p:extLst>
      <p:ext uri="{BB962C8B-B14F-4D97-AF65-F5344CB8AC3E}">
        <p14:creationId xmlns:p14="http://schemas.microsoft.com/office/powerpoint/2010/main" val="85905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6E30A-ED63-5694-9145-C6E415B2AD4B}"/>
              </a:ext>
            </a:extLst>
          </p:cNvPr>
          <p:cNvSpPr>
            <a:spLocks noGrp="1"/>
          </p:cNvSpPr>
          <p:nvPr>
            <p:ph type="title"/>
          </p:nvPr>
        </p:nvSpPr>
        <p:spPr/>
        <p:txBody>
          <a:bodyPr/>
          <a:lstStyle/>
          <a:p>
            <a:r>
              <a:rPr lang="pt-BR" dirty="0"/>
              <a:t>Apresentação</a:t>
            </a:r>
          </a:p>
        </p:txBody>
      </p:sp>
      <p:sp>
        <p:nvSpPr>
          <p:cNvPr id="3" name="Espaço Reservado para Conteúdo 2">
            <a:extLst>
              <a:ext uri="{FF2B5EF4-FFF2-40B4-BE49-F238E27FC236}">
                <a16:creationId xmlns:a16="http://schemas.microsoft.com/office/drawing/2014/main" id="{CAC2B420-8E36-6F15-CC65-E0EA64557341}"/>
              </a:ext>
            </a:extLst>
          </p:cNvPr>
          <p:cNvSpPr>
            <a:spLocks noGrp="1"/>
          </p:cNvSpPr>
          <p:nvPr>
            <p:ph sz="quarter" idx="10"/>
          </p:nvPr>
        </p:nvSpPr>
        <p:spPr>
          <a:xfrm>
            <a:off x="893457" y="1583092"/>
            <a:ext cx="4416552" cy="4974336"/>
          </a:xfrm>
        </p:spPr>
        <p:txBody>
          <a:bodyPr>
            <a:normAutofit/>
          </a:bodyPr>
          <a:lstStyle/>
          <a:p>
            <a:pPr marL="171450" indent="-171450">
              <a:buFontTx/>
              <a:buChar char="-"/>
            </a:pPr>
            <a:r>
              <a:rPr lang="pt-BR" sz="1400" b="1" dirty="0" err="1"/>
              <a:t>Evernote</a:t>
            </a:r>
            <a:r>
              <a:rPr lang="pt-BR" sz="1400" b="1" dirty="0"/>
              <a:t> </a:t>
            </a:r>
          </a:p>
          <a:p>
            <a:pPr marL="171450" indent="-171450">
              <a:buFontTx/>
              <a:buChar char="-"/>
            </a:pPr>
            <a:r>
              <a:rPr lang="pt-BR" sz="1400" b="1" dirty="0"/>
              <a:t>Loop do hábito</a:t>
            </a:r>
          </a:p>
          <a:p>
            <a:pPr marL="171450" indent="-171450">
              <a:buFontTx/>
              <a:buChar char="-"/>
            </a:pPr>
            <a:r>
              <a:rPr lang="pt-BR" sz="1400" b="1" dirty="0"/>
              <a:t>Como acompanhar o rendimento? </a:t>
            </a:r>
            <a:br>
              <a:rPr lang="pt-BR" sz="1400" dirty="0"/>
            </a:br>
            <a:r>
              <a:rPr lang="pt-BR" sz="1400" b="1" i="1" dirty="0"/>
              <a:t>Meta SMART</a:t>
            </a:r>
            <a:br>
              <a:rPr lang="pt-BR" sz="1400" dirty="0"/>
            </a:br>
            <a:r>
              <a:rPr lang="pt-BR" sz="1400" dirty="0" err="1"/>
              <a:t>Specific</a:t>
            </a:r>
            <a:r>
              <a:rPr lang="pt-BR" sz="1400" dirty="0"/>
              <a:t> (Específica)</a:t>
            </a:r>
            <a:br>
              <a:rPr lang="pt-BR" sz="1400" dirty="0"/>
            </a:br>
            <a:r>
              <a:rPr lang="pt-BR" sz="1400" dirty="0" err="1"/>
              <a:t>Mensurable</a:t>
            </a:r>
            <a:r>
              <a:rPr lang="pt-BR" sz="1400" dirty="0"/>
              <a:t> (Mensurável)</a:t>
            </a:r>
            <a:br>
              <a:rPr lang="pt-BR" sz="1400" dirty="0"/>
            </a:br>
            <a:r>
              <a:rPr lang="pt-BR" sz="1400" dirty="0" err="1"/>
              <a:t>Attainable</a:t>
            </a:r>
            <a:r>
              <a:rPr lang="pt-BR" sz="1400" dirty="0"/>
              <a:t> (</a:t>
            </a:r>
            <a:r>
              <a:rPr lang="pt-BR" sz="1400" dirty="0" err="1"/>
              <a:t>Alcansável</a:t>
            </a:r>
            <a:r>
              <a:rPr lang="pt-BR" sz="1400" dirty="0"/>
              <a:t>)</a:t>
            </a:r>
            <a:br>
              <a:rPr lang="pt-BR" sz="1400" dirty="0"/>
            </a:br>
            <a:r>
              <a:rPr lang="pt-BR" sz="1400" dirty="0" err="1"/>
              <a:t>Relevant</a:t>
            </a:r>
            <a:r>
              <a:rPr lang="pt-BR" sz="1400" dirty="0"/>
              <a:t> (Relevante) </a:t>
            </a:r>
            <a:br>
              <a:rPr lang="pt-BR" sz="1400" dirty="0"/>
            </a:br>
            <a:r>
              <a:rPr lang="pt-BR" sz="1400" dirty="0"/>
              <a:t>Time-</a:t>
            </a:r>
            <a:r>
              <a:rPr lang="pt-BR" sz="1400" dirty="0" err="1"/>
              <a:t>related</a:t>
            </a:r>
            <a:r>
              <a:rPr lang="pt-BR" sz="1400" dirty="0"/>
              <a:t> (Tempo) </a:t>
            </a:r>
          </a:p>
          <a:p>
            <a:pPr marL="171450" indent="-171450">
              <a:buFontTx/>
              <a:buChar char="-"/>
            </a:pPr>
            <a:r>
              <a:rPr lang="pt-BR" sz="1400" b="1" dirty="0"/>
              <a:t>Quanto tempo leva para gerar um novo hábito? </a:t>
            </a:r>
          </a:p>
        </p:txBody>
      </p:sp>
      <p:sp>
        <p:nvSpPr>
          <p:cNvPr id="4" name="Espaço Reservado para Conteúdo 2">
            <a:extLst>
              <a:ext uri="{FF2B5EF4-FFF2-40B4-BE49-F238E27FC236}">
                <a16:creationId xmlns:a16="http://schemas.microsoft.com/office/drawing/2014/main" id="{81A3676A-3D4C-7681-4FD5-12EABADDC1DB}"/>
              </a:ext>
            </a:extLst>
          </p:cNvPr>
          <p:cNvSpPr txBox="1">
            <a:spLocks/>
          </p:cNvSpPr>
          <p:nvPr/>
        </p:nvSpPr>
        <p:spPr>
          <a:xfrm>
            <a:off x="6561756" y="1583092"/>
            <a:ext cx="4416552" cy="497433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buFontTx/>
              <a:buChar char="-"/>
            </a:pPr>
            <a:r>
              <a:rPr lang="pt-BR" sz="1400" b="1" dirty="0"/>
              <a:t>Hábitos-Chave</a:t>
            </a:r>
          </a:p>
          <a:p>
            <a:pPr marL="171450" indent="-171450">
              <a:buFontTx/>
              <a:buChar char="-"/>
            </a:pPr>
            <a:r>
              <a:rPr lang="pt-BR" sz="1400" b="1" dirty="0"/>
              <a:t>Procrastinação </a:t>
            </a:r>
          </a:p>
          <a:p>
            <a:pPr marL="171450" indent="-171450">
              <a:buFontTx/>
              <a:buChar char="-"/>
            </a:pPr>
            <a:r>
              <a:rPr lang="pt-BR" sz="1400" b="1" dirty="0"/>
              <a:t>Disciplina </a:t>
            </a:r>
          </a:p>
          <a:p>
            <a:pPr marL="171450" indent="-171450">
              <a:buFontTx/>
              <a:buChar char="-"/>
            </a:pPr>
            <a:r>
              <a:rPr lang="pt-BR" sz="1400" b="1" dirty="0"/>
              <a:t>Você está satisfeito com o seu estilo de vida? </a:t>
            </a:r>
          </a:p>
          <a:p>
            <a:pPr marL="171450" indent="-171450">
              <a:buFontTx/>
              <a:buChar char="-"/>
            </a:pPr>
            <a:r>
              <a:rPr lang="pt-BR" sz="1400" b="1" dirty="0"/>
              <a:t>Técnica Pomodoro </a:t>
            </a:r>
            <a:r>
              <a:rPr lang="pt-BR" sz="1400" dirty="0"/>
              <a:t>(Francesco </a:t>
            </a:r>
            <a:r>
              <a:rPr lang="pt-BR" sz="1400" dirty="0" err="1"/>
              <a:t>Cirillo</a:t>
            </a:r>
            <a:r>
              <a:rPr lang="pt-BR" sz="1400" dirty="0"/>
              <a:t>) </a:t>
            </a:r>
          </a:p>
          <a:p>
            <a:pPr marL="171450" indent="-171450">
              <a:buFontTx/>
              <a:buChar char="-"/>
            </a:pPr>
            <a:r>
              <a:rPr lang="pt-BR" sz="1400" b="1" dirty="0" err="1"/>
              <a:t>Getting</a:t>
            </a:r>
            <a:r>
              <a:rPr lang="pt-BR" sz="1400" b="1" dirty="0"/>
              <a:t> </a:t>
            </a:r>
            <a:r>
              <a:rPr lang="pt-BR" sz="1400" b="1" dirty="0" err="1"/>
              <a:t>Things</a:t>
            </a:r>
            <a:r>
              <a:rPr lang="pt-BR" sz="1400" b="1" dirty="0"/>
              <a:t> </a:t>
            </a:r>
            <a:r>
              <a:rPr lang="pt-BR" sz="1400" b="1" dirty="0" err="1"/>
              <a:t>Done</a:t>
            </a:r>
            <a:r>
              <a:rPr lang="pt-BR" sz="1400" b="1" dirty="0"/>
              <a:t> “A arte de fazer acontecer” </a:t>
            </a:r>
            <a:br>
              <a:rPr lang="pt-BR" sz="1400" b="1" dirty="0"/>
            </a:br>
            <a:r>
              <a:rPr lang="pt-BR" sz="1400" dirty="0"/>
              <a:t>Método de produtividade criado por David Allen.</a:t>
            </a:r>
            <a:endParaRPr lang="pt-BR" sz="1400" b="1" dirty="0"/>
          </a:p>
        </p:txBody>
      </p:sp>
    </p:spTree>
    <p:extLst>
      <p:ext uri="{BB962C8B-B14F-4D97-AF65-F5344CB8AC3E}">
        <p14:creationId xmlns:p14="http://schemas.microsoft.com/office/powerpoint/2010/main" val="306239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4A7C8-DA4C-31C3-FC5A-AA830359A96F}"/>
              </a:ext>
            </a:extLst>
          </p:cNvPr>
          <p:cNvSpPr>
            <a:spLocks noGrp="1"/>
          </p:cNvSpPr>
          <p:nvPr>
            <p:ph type="title"/>
          </p:nvPr>
        </p:nvSpPr>
        <p:spPr/>
        <p:txBody>
          <a:bodyPr/>
          <a:lstStyle/>
          <a:p>
            <a:r>
              <a:rPr lang="pt-BR" dirty="0"/>
              <a:t>Redes sociais</a:t>
            </a:r>
          </a:p>
        </p:txBody>
      </p:sp>
      <p:sp>
        <p:nvSpPr>
          <p:cNvPr id="3" name="Espaço Reservado para Conteúdo 2">
            <a:extLst>
              <a:ext uri="{FF2B5EF4-FFF2-40B4-BE49-F238E27FC236}">
                <a16:creationId xmlns:a16="http://schemas.microsoft.com/office/drawing/2014/main" id="{37F26F73-77B8-86E1-B3C9-5D48F4DC61FD}"/>
              </a:ext>
            </a:extLst>
          </p:cNvPr>
          <p:cNvSpPr>
            <a:spLocks noGrp="1"/>
          </p:cNvSpPr>
          <p:nvPr>
            <p:ph sz="quarter" idx="10"/>
          </p:nvPr>
        </p:nvSpPr>
        <p:spPr>
          <a:xfrm>
            <a:off x="539495" y="1435608"/>
            <a:ext cx="4819086" cy="4974336"/>
          </a:xfrm>
        </p:spPr>
        <p:txBody>
          <a:bodyPr>
            <a:normAutofit/>
          </a:bodyPr>
          <a:lstStyle/>
          <a:p>
            <a:r>
              <a:rPr lang="pt-BR" sz="1600" dirty="0"/>
              <a:t>A</a:t>
            </a:r>
            <a:r>
              <a:rPr lang="pt-BR" sz="1600" b="0" i="0" dirty="0">
                <a:effectLst/>
              </a:rPr>
              <a:t>s redes sociais podem se tornar um grande vilão da produtividade e uma das maneiras de combatermos isso é utilizar bloqueadores de sites. Existem muitas extensões que podem nos ajudar nessa tarefa, por exemplo, o </a:t>
            </a:r>
            <a:r>
              <a:rPr lang="pt-BR" sz="1600" b="0" i="0" dirty="0">
                <a:effectLst/>
                <a:hlinkClick r:id="rId2"/>
              </a:rPr>
              <a:t>Block Site</a:t>
            </a:r>
            <a:endParaRPr lang="pt-BR" sz="1600" b="0" i="0" dirty="0">
              <a:effectLst/>
            </a:endParaRPr>
          </a:p>
          <a:p>
            <a:r>
              <a:rPr lang="pt-BR" sz="1900" b="0" i="0" dirty="0">
                <a:effectLst/>
              </a:rPr>
              <a:t>Se você quer experimentar, instale em seu navegador. Lembre-se que é possível incluir os sites e selecionar os dias da semana que você quer bloquear, bem como os horários.</a:t>
            </a:r>
            <a:endParaRPr lang="pt-BR" sz="1900" dirty="0"/>
          </a:p>
        </p:txBody>
      </p:sp>
    </p:spTree>
    <p:extLst>
      <p:ext uri="{BB962C8B-B14F-4D97-AF65-F5344CB8AC3E}">
        <p14:creationId xmlns:p14="http://schemas.microsoft.com/office/powerpoint/2010/main" val="2031914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92215-C06B-93DB-7D07-7916BF205D56}"/>
              </a:ext>
            </a:extLst>
          </p:cNvPr>
          <p:cNvSpPr>
            <a:spLocks noGrp="1"/>
          </p:cNvSpPr>
          <p:nvPr>
            <p:ph type="title"/>
          </p:nvPr>
        </p:nvSpPr>
        <p:spPr/>
        <p:txBody>
          <a:bodyPr/>
          <a:lstStyle/>
          <a:p>
            <a:r>
              <a:rPr lang="pt-BR" dirty="0"/>
              <a:t>Como combater a procrastinação?</a:t>
            </a:r>
          </a:p>
        </p:txBody>
      </p:sp>
      <p:sp>
        <p:nvSpPr>
          <p:cNvPr id="3" name="Espaço Reservado para Conteúdo 2">
            <a:extLst>
              <a:ext uri="{FF2B5EF4-FFF2-40B4-BE49-F238E27FC236}">
                <a16:creationId xmlns:a16="http://schemas.microsoft.com/office/drawing/2014/main" id="{4B034865-1543-5E6E-667C-700B9F55F8BC}"/>
              </a:ext>
            </a:extLst>
          </p:cNvPr>
          <p:cNvSpPr>
            <a:spLocks noGrp="1"/>
          </p:cNvSpPr>
          <p:nvPr>
            <p:ph sz="quarter" idx="10"/>
          </p:nvPr>
        </p:nvSpPr>
        <p:spPr>
          <a:xfrm>
            <a:off x="539496" y="1661751"/>
            <a:ext cx="4416552" cy="3977640"/>
          </a:xfrm>
        </p:spPr>
        <p:txBody>
          <a:bodyPr>
            <a:normAutofit/>
          </a:bodyPr>
          <a:lstStyle/>
          <a:p>
            <a:pPr marL="171450" indent="-171450">
              <a:buFont typeface="Wingdings" panose="05000000000000000000" pitchFamily="2" charset="2"/>
              <a:buChar char="q"/>
            </a:pPr>
            <a:r>
              <a:rPr lang="pt-BR" sz="1600" dirty="0"/>
              <a:t>  Criar listas</a:t>
            </a:r>
          </a:p>
          <a:p>
            <a:pPr marL="171450" indent="-171450">
              <a:buFont typeface="Wingdings" panose="05000000000000000000" pitchFamily="2" charset="2"/>
              <a:buChar char="q"/>
            </a:pPr>
            <a:r>
              <a:rPr lang="pt-BR" sz="1600" dirty="0"/>
              <a:t>  Começar pela tarefa mais difícil </a:t>
            </a:r>
          </a:p>
          <a:p>
            <a:pPr marL="171450" indent="-171450">
              <a:buFont typeface="Wingdings" panose="05000000000000000000" pitchFamily="2" charset="2"/>
              <a:buChar char="q"/>
            </a:pPr>
            <a:r>
              <a:rPr lang="pt-BR" sz="1600" dirty="0"/>
              <a:t>  Neutralizar o pensamento destrutivo </a:t>
            </a:r>
          </a:p>
        </p:txBody>
      </p:sp>
    </p:spTree>
    <p:extLst>
      <p:ext uri="{BB962C8B-B14F-4D97-AF65-F5344CB8AC3E}">
        <p14:creationId xmlns:p14="http://schemas.microsoft.com/office/powerpoint/2010/main" val="250381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F0C15-8823-5820-4EEC-1D0CC10DBEE0}"/>
              </a:ext>
            </a:extLst>
          </p:cNvPr>
          <p:cNvSpPr>
            <a:spLocks noGrp="1"/>
          </p:cNvSpPr>
          <p:nvPr>
            <p:ph type="title"/>
          </p:nvPr>
        </p:nvSpPr>
        <p:spPr/>
        <p:txBody>
          <a:bodyPr/>
          <a:lstStyle/>
          <a:p>
            <a:r>
              <a:rPr lang="pt-BR" dirty="0"/>
              <a:t>Recompensas</a:t>
            </a:r>
          </a:p>
        </p:txBody>
      </p:sp>
      <p:sp>
        <p:nvSpPr>
          <p:cNvPr id="3" name="Espaço Reservado para Conteúdo 2">
            <a:extLst>
              <a:ext uri="{FF2B5EF4-FFF2-40B4-BE49-F238E27FC236}">
                <a16:creationId xmlns:a16="http://schemas.microsoft.com/office/drawing/2014/main" id="{1B9646D9-EBA0-6986-08F3-8B5E2B21B768}"/>
              </a:ext>
            </a:extLst>
          </p:cNvPr>
          <p:cNvSpPr>
            <a:spLocks noGrp="1"/>
          </p:cNvSpPr>
          <p:nvPr>
            <p:ph sz="quarter" idx="10"/>
          </p:nvPr>
        </p:nvSpPr>
        <p:spPr>
          <a:xfrm>
            <a:off x="539496" y="1622422"/>
            <a:ext cx="4416552" cy="5053682"/>
          </a:xfrm>
        </p:spPr>
        <p:txBody>
          <a:bodyPr/>
          <a:lstStyle/>
          <a:p>
            <a:pPr algn="l"/>
            <a:r>
              <a:rPr lang="pt-BR" sz="1600" b="0" i="0" u="none" strike="noStrike" baseline="0" dirty="0">
                <a:solidFill>
                  <a:schemeClr val="tx1">
                    <a:lumMod val="85000"/>
                    <a:lumOff val="15000"/>
                  </a:schemeClr>
                </a:solidFill>
              </a:rPr>
              <a:t>Agora que sabemos como funciona o Loop do Hábito, comece a observar:</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Qual foi o estímulo?</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O que você faz?</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O que você ganhou?</a:t>
            </a:r>
          </a:p>
          <a:p>
            <a:pPr algn="l"/>
            <a:endParaRPr lang="pt-BR" dirty="0"/>
          </a:p>
        </p:txBody>
      </p:sp>
      <p:sp>
        <p:nvSpPr>
          <p:cNvPr id="4" name="Espaço Reservado para Conteúdo 2">
            <a:extLst>
              <a:ext uri="{FF2B5EF4-FFF2-40B4-BE49-F238E27FC236}">
                <a16:creationId xmlns:a16="http://schemas.microsoft.com/office/drawing/2014/main" id="{94E9D557-20B3-4370-E6D6-9F1DB83A78AC}"/>
              </a:ext>
            </a:extLst>
          </p:cNvPr>
          <p:cNvSpPr txBox="1">
            <a:spLocks/>
          </p:cNvSpPr>
          <p:nvPr/>
        </p:nvSpPr>
        <p:spPr>
          <a:xfrm>
            <a:off x="6581419" y="1622422"/>
            <a:ext cx="4416552" cy="505368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Jogue o seu jogo favorito</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Relaxe</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Passe algum tempo com a família / amigos</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Leia um livro diferente</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Assista a algo que te faça rir</a:t>
            </a:r>
          </a:p>
          <a:p>
            <a:pPr marL="285750" indent="-285750" algn="l">
              <a:buFont typeface="Wingdings" panose="05000000000000000000" pitchFamily="2" charset="2"/>
              <a:buChar char="q"/>
            </a:pPr>
            <a:r>
              <a:rPr lang="pt-BR" sz="1600" b="0" i="0" u="none" strike="noStrike" baseline="0" dirty="0">
                <a:solidFill>
                  <a:schemeClr val="tx1">
                    <a:lumMod val="85000"/>
                    <a:lumOff val="15000"/>
                  </a:schemeClr>
                </a:solidFill>
              </a:rPr>
              <a:t>Pratique seu esporte favorito</a:t>
            </a:r>
            <a:endParaRPr lang="pt-BR" sz="1600" dirty="0">
              <a:solidFill>
                <a:schemeClr val="tx1">
                  <a:lumMod val="85000"/>
                  <a:lumOff val="15000"/>
                </a:schemeClr>
              </a:solidFill>
            </a:endParaRPr>
          </a:p>
          <a:p>
            <a:endParaRPr lang="pt-BR" dirty="0"/>
          </a:p>
        </p:txBody>
      </p:sp>
    </p:spTree>
    <p:extLst>
      <p:ext uri="{BB962C8B-B14F-4D97-AF65-F5344CB8AC3E}">
        <p14:creationId xmlns:p14="http://schemas.microsoft.com/office/powerpoint/2010/main" val="715184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98D7D-79A9-815B-84DC-5AF541A809E9}"/>
              </a:ext>
            </a:extLst>
          </p:cNvPr>
          <p:cNvSpPr>
            <a:spLocks noGrp="1"/>
          </p:cNvSpPr>
          <p:nvPr>
            <p:ph type="title"/>
          </p:nvPr>
        </p:nvSpPr>
        <p:spPr/>
        <p:txBody>
          <a:bodyPr/>
          <a:lstStyle/>
          <a:p>
            <a:r>
              <a:rPr lang="pt-BR" dirty="0"/>
              <a:t>Escolha a sua</a:t>
            </a:r>
          </a:p>
        </p:txBody>
      </p:sp>
      <p:sp>
        <p:nvSpPr>
          <p:cNvPr id="3" name="Espaço Reservado para Conteúdo 2">
            <a:extLst>
              <a:ext uri="{FF2B5EF4-FFF2-40B4-BE49-F238E27FC236}">
                <a16:creationId xmlns:a16="http://schemas.microsoft.com/office/drawing/2014/main" id="{D4DCA8BB-1C46-8467-6916-253CD380B581}"/>
              </a:ext>
            </a:extLst>
          </p:cNvPr>
          <p:cNvSpPr>
            <a:spLocks noGrp="1"/>
          </p:cNvSpPr>
          <p:nvPr>
            <p:ph sz="quarter" idx="10"/>
          </p:nvPr>
        </p:nvSpPr>
        <p:spPr>
          <a:xfrm>
            <a:off x="539495" y="1435608"/>
            <a:ext cx="11308375" cy="5191334"/>
          </a:xfrm>
        </p:spPr>
        <p:txBody>
          <a:bodyPr>
            <a:normAutofit/>
          </a:bodyPr>
          <a:lstStyle/>
          <a:p>
            <a:pPr algn="l"/>
            <a:r>
              <a:rPr lang="pt-BR" sz="1300" b="0" i="0" dirty="0">
                <a:effectLst/>
              </a:rPr>
              <a:t>Quando criamos um novo hábito, a recompensa pode nos motivar a mantê-lo. Nesta aula, vimos que a Luísa em vez de pensar em alternativas exclusivas para cada tarefa, pode estabelecer que sempre que ela conseguir cumprir boa parte das suas tarefas da semana ela vai ao cinema. E você, já pensou nas recompensas que quer experimentar?</a:t>
            </a:r>
          </a:p>
          <a:p>
            <a:pPr algn="l"/>
            <a:r>
              <a:rPr lang="pt-BR" sz="1300" b="0" i="0" dirty="0">
                <a:effectLst/>
              </a:rPr>
              <a:t>Se precisar de ajuda para pensar em diferentes recompensas, relembre alguns pontos que abordamos neste vídeo:</a:t>
            </a:r>
          </a:p>
          <a:p>
            <a:pPr marL="285750" indent="-285750" algn="l">
              <a:buFont typeface="Wingdings" panose="05000000000000000000" pitchFamily="2" charset="2"/>
              <a:buChar char="q"/>
            </a:pPr>
            <a:r>
              <a:rPr lang="pt-BR" sz="1300" b="0" i="0" dirty="0">
                <a:effectLst/>
              </a:rPr>
              <a:t>Jogue o seu jogo favorito.</a:t>
            </a:r>
          </a:p>
          <a:p>
            <a:pPr marL="285750" indent="-285750" algn="l">
              <a:buFont typeface="Wingdings" panose="05000000000000000000" pitchFamily="2" charset="2"/>
              <a:buChar char="q"/>
            </a:pPr>
            <a:r>
              <a:rPr lang="pt-BR" sz="1300" b="0" i="0" dirty="0">
                <a:effectLst/>
              </a:rPr>
              <a:t>Pratique seu esporte favorito.</a:t>
            </a:r>
          </a:p>
          <a:p>
            <a:pPr marL="285750" indent="-285750" algn="l">
              <a:buFont typeface="Wingdings" panose="05000000000000000000" pitchFamily="2" charset="2"/>
              <a:buChar char="q"/>
            </a:pPr>
            <a:r>
              <a:rPr lang="pt-BR" sz="1300" b="0" i="0" dirty="0">
                <a:effectLst/>
              </a:rPr>
              <a:t>Assista a algo que faz você rir.</a:t>
            </a:r>
          </a:p>
          <a:p>
            <a:pPr marL="285750" indent="-285750" algn="l">
              <a:buFont typeface="Wingdings" panose="05000000000000000000" pitchFamily="2" charset="2"/>
              <a:buChar char="q"/>
            </a:pPr>
            <a:r>
              <a:rPr lang="pt-BR" sz="1300" b="0" i="0" dirty="0">
                <a:effectLst/>
              </a:rPr>
              <a:t>Passe algum tempo com a família / amigos.</a:t>
            </a:r>
          </a:p>
          <a:p>
            <a:pPr marL="285750" indent="-285750" algn="l">
              <a:buFont typeface="Wingdings" panose="05000000000000000000" pitchFamily="2" charset="2"/>
              <a:buChar char="q"/>
            </a:pPr>
            <a:r>
              <a:rPr lang="pt-BR" sz="1300" b="0" i="0" dirty="0">
                <a:effectLst/>
              </a:rPr>
              <a:t>Relaxe.</a:t>
            </a:r>
          </a:p>
          <a:p>
            <a:pPr marL="285750" indent="-285750" algn="l">
              <a:buFont typeface="Wingdings" panose="05000000000000000000" pitchFamily="2" charset="2"/>
              <a:buChar char="q"/>
            </a:pPr>
            <a:r>
              <a:rPr lang="pt-BR" sz="1300" b="0" i="0" dirty="0">
                <a:effectLst/>
              </a:rPr>
              <a:t>Leia um livro diferente.</a:t>
            </a:r>
          </a:p>
          <a:p>
            <a:endParaRPr lang="pt-BR" dirty="0"/>
          </a:p>
        </p:txBody>
      </p:sp>
    </p:spTree>
    <p:extLst>
      <p:ext uri="{BB962C8B-B14F-4D97-AF65-F5344CB8AC3E}">
        <p14:creationId xmlns:p14="http://schemas.microsoft.com/office/powerpoint/2010/main" val="1769646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307BB-4E92-84CC-2BC5-3193102367C1}"/>
              </a:ext>
            </a:extLst>
          </p:cNvPr>
          <p:cNvSpPr>
            <a:spLocks noGrp="1"/>
          </p:cNvSpPr>
          <p:nvPr>
            <p:ph type="title"/>
          </p:nvPr>
        </p:nvSpPr>
        <p:spPr/>
        <p:txBody>
          <a:bodyPr/>
          <a:lstStyle/>
          <a:p>
            <a:r>
              <a:rPr lang="pt-BR" dirty="0"/>
              <a:t>Escolha a sua</a:t>
            </a:r>
          </a:p>
        </p:txBody>
      </p:sp>
      <p:sp>
        <p:nvSpPr>
          <p:cNvPr id="3" name="Espaço Reservado para Conteúdo 2">
            <a:extLst>
              <a:ext uri="{FF2B5EF4-FFF2-40B4-BE49-F238E27FC236}">
                <a16:creationId xmlns:a16="http://schemas.microsoft.com/office/drawing/2014/main" id="{DE742637-2959-D033-6B7A-C5193FF2B626}"/>
              </a:ext>
            </a:extLst>
          </p:cNvPr>
          <p:cNvSpPr>
            <a:spLocks noGrp="1"/>
          </p:cNvSpPr>
          <p:nvPr>
            <p:ph sz="quarter" idx="10"/>
          </p:nvPr>
        </p:nvSpPr>
        <p:spPr>
          <a:xfrm>
            <a:off x="521207" y="1592924"/>
            <a:ext cx="4416552" cy="4965191"/>
          </a:xfrm>
        </p:spPr>
        <p:txBody>
          <a:bodyPr>
            <a:normAutofit/>
          </a:bodyPr>
          <a:lstStyle/>
          <a:p>
            <a:pPr marL="171450" indent="-171450">
              <a:buFont typeface="Wingdings" panose="05000000000000000000" pitchFamily="2" charset="2"/>
              <a:buChar char="q"/>
            </a:pPr>
            <a:r>
              <a:rPr lang="pt-BR" dirty="0"/>
              <a:t>  Fazer um brigadeiro </a:t>
            </a:r>
          </a:p>
          <a:p>
            <a:pPr marL="171450" indent="-171450">
              <a:buFont typeface="Wingdings" panose="05000000000000000000" pitchFamily="2" charset="2"/>
              <a:buChar char="q"/>
            </a:pPr>
            <a:r>
              <a:rPr lang="pt-BR" dirty="0"/>
              <a:t>  Assistir série/filme</a:t>
            </a:r>
          </a:p>
          <a:p>
            <a:pPr marL="171450" indent="-171450">
              <a:buFont typeface="Wingdings" panose="05000000000000000000" pitchFamily="2" charset="2"/>
              <a:buChar char="q"/>
            </a:pPr>
            <a:r>
              <a:rPr lang="pt-BR" dirty="0"/>
              <a:t>  Escutar música </a:t>
            </a:r>
          </a:p>
          <a:p>
            <a:pPr marL="171450" indent="-171450">
              <a:buFont typeface="Wingdings" panose="05000000000000000000" pitchFamily="2" charset="2"/>
              <a:buChar char="q"/>
            </a:pPr>
            <a:r>
              <a:rPr lang="pt-BR" dirty="0"/>
              <a:t>  Tocar violão </a:t>
            </a:r>
          </a:p>
          <a:p>
            <a:pPr marL="171450" indent="-171450">
              <a:buFont typeface="Wingdings" panose="05000000000000000000" pitchFamily="2" charset="2"/>
              <a:buChar char="q"/>
            </a:pPr>
            <a:r>
              <a:rPr lang="pt-BR" dirty="0"/>
              <a:t>  Ir em um show no Rio</a:t>
            </a:r>
          </a:p>
          <a:p>
            <a:pPr marL="171450" indent="-171450">
              <a:buFont typeface="Wingdings" panose="05000000000000000000" pitchFamily="2" charset="2"/>
              <a:buChar char="q"/>
            </a:pPr>
            <a:r>
              <a:rPr lang="pt-BR" dirty="0"/>
              <a:t>   Relaxar  </a:t>
            </a:r>
          </a:p>
          <a:p>
            <a:pPr marL="171450" indent="-171450">
              <a:buFont typeface="Wingdings" panose="05000000000000000000" pitchFamily="2" charset="2"/>
              <a:buChar char="q"/>
            </a:pPr>
            <a:r>
              <a:rPr lang="pt-BR" dirty="0"/>
              <a:t>  Comprar uma pizza </a:t>
            </a:r>
          </a:p>
          <a:p>
            <a:pPr marL="171450" indent="-171450">
              <a:buFont typeface="Wingdings" panose="05000000000000000000" pitchFamily="2" charset="2"/>
              <a:buChar char="q"/>
            </a:pPr>
            <a:r>
              <a:rPr lang="pt-BR" dirty="0"/>
              <a:t>Ir a praia</a:t>
            </a:r>
          </a:p>
        </p:txBody>
      </p:sp>
    </p:spTree>
    <p:extLst>
      <p:ext uri="{BB962C8B-B14F-4D97-AF65-F5344CB8AC3E}">
        <p14:creationId xmlns:p14="http://schemas.microsoft.com/office/powerpoint/2010/main" val="1105221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7ACDAF-F1AF-3426-1297-55E0E51380C7}"/>
              </a:ext>
            </a:extLst>
          </p:cNvPr>
          <p:cNvSpPr>
            <a:spLocks noGrp="1"/>
          </p:cNvSpPr>
          <p:nvPr>
            <p:ph type="title"/>
          </p:nvPr>
        </p:nvSpPr>
        <p:spPr/>
        <p:txBody>
          <a:bodyPr/>
          <a:lstStyle/>
          <a:p>
            <a:r>
              <a:rPr lang="pt-BR" dirty="0"/>
              <a:t>Sugestão de vídeo sobre procrastinação</a:t>
            </a:r>
          </a:p>
        </p:txBody>
      </p:sp>
      <p:sp>
        <p:nvSpPr>
          <p:cNvPr id="3" name="Espaço Reservado para Conteúdo 2">
            <a:extLst>
              <a:ext uri="{FF2B5EF4-FFF2-40B4-BE49-F238E27FC236}">
                <a16:creationId xmlns:a16="http://schemas.microsoft.com/office/drawing/2014/main" id="{7D5D46B5-54F8-3490-ED8E-1F806D6FB952}"/>
              </a:ext>
            </a:extLst>
          </p:cNvPr>
          <p:cNvSpPr>
            <a:spLocks noGrp="1"/>
          </p:cNvSpPr>
          <p:nvPr>
            <p:ph sz="quarter" idx="10"/>
          </p:nvPr>
        </p:nvSpPr>
        <p:spPr>
          <a:xfrm>
            <a:off x="539496" y="1435608"/>
            <a:ext cx="6480736" cy="5043850"/>
          </a:xfrm>
        </p:spPr>
        <p:txBody>
          <a:bodyPr/>
          <a:lstStyle/>
          <a:p>
            <a:pPr algn="l"/>
            <a:r>
              <a:rPr lang="pt-BR" sz="1600" b="0" i="0" dirty="0">
                <a:effectLst/>
              </a:rPr>
              <a:t>O Aluno Diogo Ananias Ferreira sugeriu um TED sobre procrastinação. Esperamos que você goste: </a:t>
            </a:r>
            <a:r>
              <a:rPr lang="pt-BR" sz="1600" b="0" i="0" dirty="0">
                <a:effectLst/>
                <a:hlinkClick r:id="rId2"/>
              </a:rPr>
              <a:t>Clique aqui </a:t>
            </a:r>
            <a:endParaRPr lang="pt-BR" sz="1600" b="0" i="0" dirty="0">
              <a:effectLst/>
            </a:endParaRPr>
          </a:p>
          <a:p>
            <a:pPr algn="l"/>
            <a:r>
              <a:rPr lang="pt-BR" sz="1600" b="0" i="0" dirty="0">
                <a:effectLst/>
              </a:rPr>
              <a:t>Aqui tem mais sugestões: </a:t>
            </a:r>
            <a:r>
              <a:rPr lang="pt-BR" sz="1600" b="0" i="0" dirty="0">
                <a:effectLst/>
                <a:hlinkClick r:id="rId3"/>
              </a:rPr>
              <a:t>Clique aqui </a:t>
            </a:r>
            <a:endParaRPr lang="pt-BR" sz="1600" b="0" i="0" dirty="0">
              <a:effectLst/>
            </a:endParaRPr>
          </a:p>
          <a:p>
            <a:endParaRPr lang="pt-BR" dirty="0"/>
          </a:p>
        </p:txBody>
      </p:sp>
    </p:spTree>
    <p:extLst>
      <p:ext uri="{BB962C8B-B14F-4D97-AF65-F5344CB8AC3E}">
        <p14:creationId xmlns:p14="http://schemas.microsoft.com/office/powerpoint/2010/main" val="166943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304632" y="2785621"/>
            <a:ext cx="9582736" cy="1137793"/>
          </a:xfrm>
        </p:spPr>
        <p:txBody>
          <a:bodyPr rtlCol="0">
            <a:normAutofit/>
          </a:bodyPr>
          <a:lstStyle/>
          <a:p>
            <a:pPr marL="0" indent="0" algn="ctr" rtl="0">
              <a:buNone/>
            </a:pPr>
            <a:r>
              <a:rPr lang="pt-BR" sz="2400" dirty="0">
                <a:solidFill>
                  <a:schemeClr val="bg1"/>
                </a:solidFill>
                <a:latin typeface="+mj-lt"/>
              </a:rPr>
              <a:t>04. AUTODISCIPLINA</a:t>
            </a:r>
          </a:p>
        </p:txBody>
      </p:sp>
    </p:spTree>
    <p:extLst>
      <p:ext uri="{BB962C8B-B14F-4D97-AF65-F5344CB8AC3E}">
        <p14:creationId xmlns:p14="http://schemas.microsoft.com/office/powerpoint/2010/main" val="2041310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8A939-D9BD-D1BC-D938-8FDD105234A3}"/>
              </a:ext>
            </a:extLst>
          </p:cNvPr>
          <p:cNvSpPr>
            <a:spLocks noGrp="1"/>
          </p:cNvSpPr>
          <p:nvPr>
            <p:ph type="title"/>
          </p:nvPr>
        </p:nvSpPr>
        <p:spPr/>
        <p:txBody>
          <a:bodyPr/>
          <a:lstStyle/>
          <a:p>
            <a:r>
              <a:rPr lang="pt-BR" dirty="0"/>
              <a:t>Como desenvolver a autodisciplina</a:t>
            </a:r>
          </a:p>
        </p:txBody>
      </p:sp>
      <p:sp>
        <p:nvSpPr>
          <p:cNvPr id="3" name="Espaço Reservado para Conteúdo 2">
            <a:extLst>
              <a:ext uri="{FF2B5EF4-FFF2-40B4-BE49-F238E27FC236}">
                <a16:creationId xmlns:a16="http://schemas.microsoft.com/office/drawing/2014/main" id="{182D6D28-91EA-F852-13A7-F7EEB5525581}"/>
              </a:ext>
            </a:extLst>
          </p:cNvPr>
          <p:cNvSpPr>
            <a:spLocks noGrp="1"/>
          </p:cNvSpPr>
          <p:nvPr>
            <p:ph sz="quarter" idx="10"/>
          </p:nvPr>
        </p:nvSpPr>
        <p:spPr>
          <a:xfrm>
            <a:off x="539496" y="1435608"/>
            <a:ext cx="4416552" cy="5191334"/>
          </a:xfrm>
        </p:spPr>
        <p:txBody>
          <a:bodyPr>
            <a:normAutofit/>
          </a:bodyPr>
          <a:lstStyle/>
          <a:p>
            <a:pPr algn="l"/>
            <a:r>
              <a:rPr lang="pt-BR" b="1" dirty="0"/>
              <a:t>Disciplina:</a:t>
            </a:r>
            <a:r>
              <a:rPr lang="pt-BR" dirty="0"/>
              <a:t> É</a:t>
            </a:r>
            <a:r>
              <a:rPr lang="pt-BR" b="0" i="0" u="none" strike="noStrike" baseline="0" dirty="0"/>
              <a:t> a capacidade de se manter focado nas tarefas necessárias para concretização de uma meta sem se desviar e sem perder a motivação.</a:t>
            </a:r>
          </a:p>
          <a:p>
            <a:pPr algn="l"/>
            <a:r>
              <a:rPr lang="pt-BR" dirty="0"/>
              <a:t>Foco</a:t>
            </a:r>
            <a:br>
              <a:rPr lang="pt-BR" dirty="0"/>
            </a:br>
            <a:r>
              <a:rPr lang="pt-BR" dirty="0"/>
              <a:t>Motivação </a:t>
            </a:r>
          </a:p>
          <a:p>
            <a:pPr algn="l"/>
            <a:r>
              <a:rPr lang="pt-BR" b="1" i="0" u="none" strike="noStrike" baseline="0" dirty="0"/>
              <a:t>Por que ser motivado? </a:t>
            </a:r>
            <a:br>
              <a:rPr lang="pt-BR" b="1" i="0" u="none" strike="noStrike" baseline="0" dirty="0"/>
            </a:br>
            <a:r>
              <a:rPr lang="pt-BR" i="0" u="none" strike="noStrike" baseline="0" dirty="0"/>
              <a:t>Para entender como buscar motivação, é necessário refletir sobre alguns aspectos. Abaixo seguem algumas perguntas que podem te ajudar a entender melhor como está sua motivação e foco.</a:t>
            </a:r>
          </a:p>
          <a:p>
            <a:pPr marL="171450" indent="-171450" algn="l">
              <a:buFontTx/>
              <a:buChar char="-"/>
            </a:pPr>
            <a:r>
              <a:rPr lang="pt-BR" dirty="0"/>
              <a:t>Você está satisfeito com seu estilo de vida?</a:t>
            </a:r>
          </a:p>
          <a:p>
            <a:pPr marL="171450" indent="-171450" algn="l">
              <a:buFontTx/>
              <a:buChar char="-"/>
            </a:pPr>
            <a:r>
              <a:rPr lang="pt-BR" dirty="0"/>
              <a:t>Você se considera uma pessoa bem sucedida? </a:t>
            </a:r>
          </a:p>
          <a:p>
            <a:pPr marL="171450" indent="-171450" algn="l">
              <a:buFontTx/>
              <a:buChar char="-"/>
            </a:pPr>
            <a:r>
              <a:rPr lang="pt-BR" dirty="0"/>
              <a:t>O que falta para você se tornar melhor? </a:t>
            </a:r>
          </a:p>
        </p:txBody>
      </p:sp>
    </p:spTree>
    <p:extLst>
      <p:ext uri="{BB962C8B-B14F-4D97-AF65-F5344CB8AC3E}">
        <p14:creationId xmlns:p14="http://schemas.microsoft.com/office/powerpoint/2010/main" val="1228762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437E3-0D31-D120-19CF-3C96515C62E5}"/>
              </a:ext>
            </a:extLst>
          </p:cNvPr>
          <p:cNvSpPr>
            <a:spLocks noGrp="1"/>
          </p:cNvSpPr>
          <p:nvPr>
            <p:ph type="title"/>
          </p:nvPr>
        </p:nvSpPr>
        <p:spPr/>
        <p:txBody>
          <a:bodyPr/>
          <a:lstStyle/>
          <a:p>
            <a:r>
              <a:rPr lang="pt-BR" dirty="0"/>
              <a:t>Disciplina </a:t>
            </a:r>
          </a:p>
        </p:txBody>
      </p:sp>
      <p:sp>
        <p:nvSpPr>
          <p:cNvPr id="3" name="Espaço Reservado para Conteúdo 2">
            <a:extLst>
              <a:ext uri="{FF2B5EF4-FFF2-40B4-BE49-F238E27FC236}">
                <a16:creationId xmlns:a16="http://schemas.microsoft.com/office/drawing/2014/main" id="{CBDAADAD-A3A5-F0A0-118C-0A7E5D80FE0C}"/>
              </a:ext>
            </a:extLst>
          </p:cNvPr>
          <p:cNvSpPr>
            <a:spLocks noGrp="1"/>
          </p:cNvSpPr>
          <p:nvPr>
            <p:ph sz="quarter" idx="10"/>
          </p:nvPr>
        </p:nvSpPr>
        <p:spPr/>
        <p:txBody>
          <a:bodyPr/>
          <a:lstStyle/>
          <a:p>
            <a:pPr algn="l"/>
            <a:r>
              <a:rPr lang="pt-BR" b="0" i="0" dirty="0">
                <a:effectLst/>
              </a:rPr>
              <a:t>Vimos que a disciplina é a capacidade de se manter focado nas tarefas necessárias para concretização de uma meta sem se desviar e sem perder a motivação. Pensando nisso, aproveite para refletir sobre os benefícios que você acredita receber ao ser uma pessoa mais focada.</a:t>
            </a:r>
          </a:p>
          <a:p>
            <a:pPr algn="l"/>
            <a:r>
              <a:rPr lang="pt-BR" b="0" i="0" dirty="0">
                <a:effectLst/>
              </a:rPr>
              <a:t>Você pode anotar sua resposta no </a:t>
            </a:r>
            <a:r>
              <a:rPr lang="pt-BR" b="0" i="0" dirty="0" err="1">
                <a:effectLst/>
              </a:rPr>
              <a:t>Evernote</a:t>
            </a:r>
            <a:r>
              <a:rPr lang="pt-BR" b="0" i="0" dirty="0">
                <a:effectLst/>
              </a:rPr>
              <a:t> ou em outra plataforma de sua preferência.</a:t>
            </a:r>
          </a:p>
          <a:p>
            <a:endParaRPr lang="pt-BR" dirty="0"/>
          </a:p>
        </p:txBody>
      </p:sp>
      <p:sp>
        <p:nvSpPr>
          <p:cNvPr id="4" name="Espaço Reservado para Conteúdo 2">
            <a:extLst>
              <a:ext uri="{FF2B5EF4-FFF2-40B4-BE49-F238E27FC236}">
                <a16:creationId xmlns:a16="http://schemas.microsoft.com/office/drawing/2014/main" id="{73CA8526-B5F9-B90E-421F-8E0972F19399}"/>
              </a:ext>
            </a:extLst>
          </p:cNvPr>
          <p:cNvSpPr txBox="1">
            <a:spLocks/>
          </p:cNvSpPr>
          <p:nvPr/>
        </p:nvSpPr>
        <p:spPr>
          <a:xfrm>
            <a:off x="6365109" y="1435608"/>
            <a:ext cx="441655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dirty="0">
                <a:solidFill>
                  <a:schemeClr val="accent2"/>
                </a:solidFill>
              </a:rPr>
              <a:t>Ao ser mais focada conseguiria concluir tarefas necessárias para não deixar coisas importantes para trás. Além disso, estudaria o suficiente para conseguir um emprego e estabilidade financeira e também poderia cuidar melhor da saúde ao sempre praticar atividade física e me alimentar de forma mais saudável no dia a dia. </a:t>
            </a:r>
          </a:p>
          <a:p>
            <a:endParaRPr lang="pt-BR" dirty="0"/>
          </a:p>
        </p:txBody>
      </p:sp>
    </p:spTree>
    <p:extLst>
      <p:ext uri="{BB962C8B-B14F-4D97-AF65-F5344CB8AC3E}">
        <p14:creationId xmlns:p14="http://schemas.microsoft.com/office/powerpoint/2010/main" val="3915731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4B54F-1C2B-7AF4-D38D-81137478F887}"/>
              </a:ext>
            </a:extLst>
          </p:cNvPr>
          <p:cNvSpPr>
            <a:spLocks noGrp="1"/>
          </p:cNvSpPr>
          <p:nvPr>
            <p:ph type="title"/>
          </p:nvPr>
        </p:nvSpPr>
        <p:spPr/>
        <p:txBody>
          <a:bodyPr/>
          <a:lstStyle/>
          <a:p>
            <a:r>
              <a:rPr lang="pt-BR" dirty="0"/>
              <a:t>Estilo de vida</a:t>
            </a:r>
          </a:p>
        </p:txBody>
      </p:sp>
      <p:sp>
        <p:nvSpPr>
          <p:cNvPr id="3" name="Espaço Reservado para Conteúdo 2">
            <a:extLst>
              <a:ext uri="{FF2B5EF4-FFF2-40B4-BE49-F238E27FC236}">
                <a16:creationId xmlns:a16="http://schemas.microsoft.com/office/drawing/2014/main" id="{485B0BD1-447C-4D3F-5FFE-1AA5EB5C0A71}"/>
              </a:ext>
            </a:extLst>
          </p:cNvPr>
          <p:cNvSpPr>
            <a:spLocks noGrp="1"/>
          </p:cNvSpPr>
          <p:nvPr>
            <p:ph sz="quarter" idx="10"/>
          </p:nvPr>
        </p:nvSpPr>
        <p:spPr>
          <a:xfrm>
            <a:off x="539496" y="1435607"/>
            <a:ext cx="4416552" cy="5083179"/>
          </a:xfrm>
        </p:spPr>
        <p:txBody>
          <a:bodyPr>
            <a:normAutofit/>
          </a:bodyPr>
          <a:lstStyle/>
          <a:p>
            <a:pPr algn="l"/>
            <a:r>
              <a:rPr lang="pt-BR" b="0" i="0" dirty="0">
                <a:effectLst/>
              </a:rPr>
              <a:t>Falamos sobre estilo de vida também, ou seja, como nos comportamos, quais são os nossos hábitos e nossa forma de viver. Agora aproveite para refletir sobre as seguintes questões:</a:t>
            </a:r>
          </a:p>
          <a:p>
            <a:pPr algn="l">
              <a:buFont typeface="Arial" panose="020B0604020202020204" pitchFamily="34" charset="0"/>
              <a:buChar char="•"/>
            </a:pPr>
            <a:r>
              <a:rPr lang="pt-BR" b="0" i="0" dirty="0">
                <a:effectLst/>
              </a:rPr>
              <a:t> Você está satisfeito com ele?</a:t>
            </a:r>
          </a:p>
          <a:p>
            <a:pPr algn="l">
              <a:buFont typeface="Arial" panose="020B0604020202020204" pitchFamily="34" charset="0"/>
              <a:buChar char="•"/>
            </a:pPr>
            <a:r>
              <a:rPr lang="pt-BR" b="0" i="0" dirty="0">
                <a:effectLst/>
              </a:rPr>
              <a:t> O que você gostaria de melhorar?</a:t>
            </a:r>
          </a:p>
          <a:p>
            <a:pPr algn="l">
              <a:buFont typeface="Arial" panose="020B0604020202020204" pitchFamily="34" charset="0"/>
              <a:buChar char="•"/>
            </a:pPr>
            <a:r>
              <a:rPr lang="pt-BR" b="0" i="0" dirty="0">
                <a:effectLst/>
              </a:rPr>
              <a:t> Como pretende fazer isso?</a:t>
            </a:r>
          </a:p>
          <a:p>
            <a:pPr algn="l"/>
            <a:r>
              <a:rPr lang="pt-BR" b="0" i="0" dirty="0">
                <a:effectLst/>
              </a:rPr>
              <a:t>Aproveite e anote a sua resposta no </a:t>
            </a:r>
            <a:r>
              <a:rPr lang="pt-BR" b="0" i="0" dirty="0" err="1">
                <a:effectLst/>
              </a:rPr>
              <a:t>Evernote</a:t>
            </a:r>
            <a:r>
              <a:rPr lang="pt-BR" b="0" i="0" dirty="0">
                <a:effectLst/>
              </a:rPr>
              <a:t> ou em outro arquivo. Lembre-se que ao criar metas para seus objetivos, isso pode te ajudar a tirar os planos do campo das ideias e torná-los reais.</a:t>
            </a:r>
          </a:p>
          <a:p>
            <a:endParaRPr lang="pt-BR" dirty="0"/>
          </a:p>
        </p:txBody>
      </p:sp>
      <p:sp>
        <p:nvSpPr>
          <p:cNvPr id="4" name="Espaço Reservado para Conteúdo 2">
            <a:extLst>
              <a:ext uri="{FF2B5EF4-FFF2-40B4-BE49-F238E27FC236}">
                <a16:creationId xmlns:a16="http://schemas.microsoft.com/office/drawing/2014/main" id="{8A6E82FE-8B72-D84D-0EA2-2EF1D1E312C0}"/>
              </a:ext>
            </a:extLst>
          </p:cNvPr>
          <p:cNvSpPr txBox="1">
            <a:spLocks/>
          </p:cNvSpPr>
          <p:nvPr/>
        </p:nvSpPr>
        <p:spPr>
          <a:xfrm>
            <a:off x="6404438" y="1435607"/>
            <a:ext cx="4416552" cy="508317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171450" indent="-171450" algn="l">
              <a:buFont typeface="Arial" panose="020B0604020202020204" pitchFamily="34" charset="0"/>
              <a:buChar char="•"/>
            </a:pPr>
            <a:r>
              <a:rPr lang="pt-BR" b="0" i="0" dirty="0">
                <a:effectLst/>
              </a:rPr>
              <a:t>Você está satisfeito com ele?</a:t>
            </a:r>
            <a:br>
              <a:rPr lang="pt-BR" b="0" i="0" dirty="0">
                <a:effectLst/>
              </a:rPr>
            </a:br>
            <a:r>
              <a:rPr lang="pt-BR" b="0" i="0" dirty="0">
                <a:solidFill>
                  <a:schemeClr val="accent2"/>
                </a:solidFill>
                <a:effectLst/>
              </a:rPr>
              <a:t>Mais ou menos. </a:t>
            </a:r>
          </a:p>
          <a:p>
            <a:pPr marL="171450" indent="-171450" algn="l">
              <a:buFont typeface="Arial" panose="020B0604020202020204" pitchFamily="34" charset="0"/>
              <a:buChar char="•"/>
            </a:pPr>
            <a:r>
              <a:rPr lang="pt-BR" b="0" i="0" dirty="0">
                <a:effectLst/>
              </a:rPr>
              <a:t>O que você gostaria de melhorar?</a:t>
            </a:r>
            <a:br>
              <a:rPr lang="pt-BR" b="0" i="0" dirty="0">
                <a:effectLst/>
              </a:rPr>
            </a:br>
            <a:r>
              <a:rPr lang="pt-BR" b="0" i="0" dirty="0">
                <a:solidFill>
                  <a:schemeClr val="accent2"/>
                </a:solidFill>
                <a:effectLst/>
              </a:rPr>
              <a:t>Alimentação e atividade física </a:t>
            </a:r>
          </a:p>
          <a:p>
            <a:pPr marL="171450" indent="-171450" algn="l">
              <a:buFont typeface="Arial" panose="020B0604020202020204" pitchFamily="34" charset="0"/>
              <a:buChar char="•"/>
            </a:pPr>
            <a:r>
              <a:rPr lang="pt-BR" b="0" i="0" dirty="0">
                <a:effectLst/>
              </a:rPr>
              <a:t>Como pretende fazer isso?</a:t>
            </a:r>
            <a:br>
              <a:rPr lang="pt-BR" b="0" i="0" dirty="0">
                <a:effectLst/>
              </a:rPr>
            </a:br>
            <a:r>
              <a:rPr lang="pt-BR" b="0" i="0" dirty="0">
                <a:solidFill>
                  <a:schemeClr val="accent2"/>
                </a:solidFill>
                <a:effectLst/>
              </a:rPr>
              <a:t>Indo de segunda a sexta no projeto de atividade física da praça e tendo uma alimentação saudável na minha casa, principalmente durante a semana.</a:t>
            </a:r>
          </a:p>
          <a:p>
            <a:endParaRPr lang="pt-BR" dirty="0"/>
          </a:p>
        </p:txBody>
      </p:sp>
    </p:spTree>
    <p:extLst>
      <p:ext uri="{BB962C8B-B14F-4D97-AF65-F5344CB8AC3E}">
        <p14:creationId xmlns:p14="http://schemas.microsoft.com/office/powerpoint/2010/main" val="115877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96B68-3BB9-B654-8F03-5B021F96BB85}"/>
              </a:ext>
            </a:extLst>
          </p:cNvPr>
          <p:cNvSpPr>
            <a:spLocks noGrp="1"/>
          </p:cNvSpPr>
          <p:nvPr>
            <p:ph type="title"/>
          </p:nvPr>
        </p:nvSpPr>
        <p:spPr/>
        <p:txBody>
          <a:bodyPr/>
          <a:lstStyle/>
          <a:p>
            <a:r>
              <a:rPr lang="pt-BR" dirty="0"/>
              <a:t>Apresentação </a:t>
            </a:r>
          </a:p>
        </p:txBody>
      </p:sp>
      <p:sp>
        <p:nvSpPr>
          <p:cNvPr id="3" name="Espaço Reservado para Conteúdo 2">
            <a:extLst>
              <a:ext uri="{FF2B5EF4-FFF2-40B4-BE49-F238E27FC236}">
                <a16:creationId xmlns:a16="http://schemas.microsoft.com/office/drawing/2014/main" id="{6D829E53-1D3C-0250-317C-E8350556A4A2}"/>
              </a:ext>
            </a:extLst>
          </p:cNvPr>
          <p:cNvSpPr>
            <a:spLocks noGrp="1"/>
          </p:cNvSpPr>
          <p:nvPr>
            <p:ph sz="quarter" idx="10"/>
          </p:nvPr>
        </p:nvSpPr>
        <p:spPr>
          <a:xfrm>
            <a:off x="539495" y="1435607"/>
            <a:ext cx="5153381" cy="5063516"/>
          </a:xfrm>
        </p:spPr>
        <p:txBody>
          <a:bodyPr/>
          <a:lstStyle/>
          <a:p>
            <a:r>
              <a:rPr lang="pt-BR" b="1" dirty="0"/>
              <a:t>Objetivos do curso:</a:t>
            </a:r>
          </a:p>
          <a:p>
            <a:pPr marL="171450" indent="-171450">
              <a:buFont typeface="Wingdings" panose="05000000000000000000" pitchFamily="2" charset="2"/>
              <a:buChar char="q"/>
            </a:pPr>
            <a:r>
              <a:rPr lang="pt-BR" dirty="0"/>
              <a:t>  Entendermos o que está por trás dos hábitos, porque não conseguimos tirar essas metas do papel; </a:t>
            </a:r>
          </a:p>
          <a:p>
            <a:pPr marL="171450" indent="-171450">
              <a:buFont typeface="Wingdings" panose="05000000000000000000" pitchFamily="2" charset="2"/>
              <a:buChar char="q"/>
            </a:pPr>
            <a:r>
              <a:rPr lang="pt-BR" dirty="0"/>
              <a:t>  Discutir se existe diferença entre metas e objetivos;</a:t>
            </a:r>
          </a:p>
          <a:p>
            <a:pPr marL="171450" indent="-171450">
              <a:buFont typeface="Wingdings" panose="05000000000000000000" pitchFamily="2" charset="2"/>
              <a:buChar char="q"/>
            </a:pPr>
            <a:r>
              <a:rPr lang="pt-BR" dirty="0"/>
              <a:t>  Discutir a importância de criar listas, como elas nos ajudam a nos comprometer melhor os objetivos; </a:t>
            </a:r>
          </a:p>
          <a:p>
            <a:pPr marL="171450" indent="-171450">
              <a:buFont typeface="Wingdings" panose="05000000000000000000" pitchFamily="2" charset="2"/>
              <a:buChar char="q"/>
            </a:pPr>
            <a:r>
              <a:rPr lang="pt-BR" dirty="0"/>
              <a:t>  Apresentação de algumas ferramentas; </a:t>
            </a:r>
          </a:p>
          <a:p>
            <a:pPr marL="171450" indent="-171450">
              <a:buFont typeface="Wingdings" panose="05000000000000000000" pitchFamily="2" charset="2"/>
              <a:buChar char="q"/>
            </a:pPr>
            <a:r>
              <a:rPr lang="pt-BR" dirty="0"/>
              <a:t>  Entender o que é e como funciona o loop do hábito; </a:t>
            </a:r>
          </a:p>
          <a:p>
            <a:pPr marL="171450" indent="-171450">
              <a:buFont typeface="Wingdings" panose="05000000000000000000" pitchFamily="2" charset="2"/>
              <a:buChar char="q"/>
            </a:pPr>
            <a:r>
              <a:rPr lang="pt-BR" dirty="0"/>
              <a:t>  Discutir motivação e recompensas e como essas noções nos ajudam a reajustar nossos hábitos. </a:t>
            </a:r>
          </a:p>
        </p:txBody>
      </p:sp>
    </p:spTree>
    <p:extLst>
      <p:ext uri="{BB962C8B-B14F-4D97-AF65-F5344CB8AC3E}">
        <p14:creationId xmlns:p14="http://schemas.microsoft.com/office/powerpoint/2010/main" val="2440423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0E04-DE0C-C9B8-D72B-D3B6A809EE7C}"/>
              </a:ext>
            </a:extLst>
          </p:cNvPr>
          <p:cNvSpPr>
            <a:spLocks noGrp="1"/>
          </p:cNvSpPr>
          <p:nvPr>
            <p:ph type="title"/>
          </p:nvPr>
        </p:nvSpPr>
        <p:spPr/>
        <p:txBody>
          <a:bodyPr/>
          <a:lstStyle/>
          <a:p>
            <a:r>
              <a:rPr lang="pt-BR" dirty="0"/>
              <a:t>Pessoas bem sucedidas </a:t>
            </a:r>
          </a:p>
        </p:txBody>
      </p:sp>
      <p:sp>
        <p:nvSpPr>
          <p:cNvPr id="3" name="Espaço Reservado para Conteúdo 2">
            <a:extLst>
              <a:ext uri="{FF2B5EF4-FFF2-40B4-BE49-F238E27FC236}">
                <a16:creationId xmlns:a16="http://schemas.microsoft.com/office/drawing/2014/main" id="{DCD4E0DF-424C-1C28-B101-99B0BA9227E3}"/>
              </a:ext>
            </a:extLst>
          </p:cNvPr>
          <p:cNvSpPr>
            <a:spLocks noGrp="1"/>
          </p:cNvSpPr>
          <p:nvPr>
            <p:ph sz="quarter" idx="10"/>
          </p:nvPr>
        </p:nvSpPr>
        <p:spPr>
          <a:xfrm>
            <a:off x="539496" y="1435607"/>
            <a:ext cx="4760091" cy="5422393"/>
          </a:xfrm>
        </p:spPr>
        <p:txBody>
          <a:bodyPr>
            <a:normAutofit lnSpcReduction="10000"/>
          </a:bodyPr>
          <a:lstStyle/>
          <a:p>
            <a:pPr algn="l"/>
            <a:r>
              <a:rPr lang="pt-BR" b="0" i="0" dirty="0">
                <a:effectLst/>
              </a:rPr>
              <a:t>Outra importante reflexão feita neste vídeo foi sobre o que é ser bem sucedido. Isso pode variar de pessoa para pessoa. Ter uma carreira estável, estar em constante aprendizado, finanças em dia, se esforçar para superar expectativas entregando tudo o que faz com muita qualidade, podem ser alguns dos critérios que indicam quando uma pessoa é bem sucedida.</a:t>
            </a:r>
          </a:p>
          <a:p>
            <a:pPr algn="l"/>
            <a:r>
              <a:rPr lang="pt-BR" b="0" i="0" dirty="0">
                <a:effectLst/>
              </a:rPr>
              <a:t>E na sua opinião:</a:t>
            </a:r>
          </a:p>
          <a:p>
            <a:pPr algn="l">
              <a:buFont typeface="Arial" panose="020B0604020202020204" pitchFamily="34" charset="0"/>
              <a:buChar char="•"/>
            </a:pPr>
            <a:r>
              <a:rPr lang="pt-BR" b="0" i="0" dirty="0">
                <a:effectLst/>
              </a:rPr>
              <a:t> O que é ser uma pessoa bem sucedida?</a:t>
            </a:r>
          </a:p>
          <a:p>
            <a:pPr algn="l">
              <a:buFont typeface="Arial" panose="020B0604020202020204" pitchFamily="34" charset="0"/>
              <a:buChar char="•"/>
            </a:pPr>
            <a:r>
              <a:rPr lang="pt-BR" b="0" i="0" dirty="0">
                <a:effectLst/>
              </a:rPr>
              <a:t> O que você pretende fazer para conquistar ou manter este objetivo?</a:t>
            </a:r>
          </a:p>
          <a:p>
            <a:pPr algn="l"/>
            <a:r>
              <a:rPr lang="pt-BR" b="0" i="0" dirty="0">
                <a:effectLst/>
              </a:rPr>
              <a:t>Lembre-se que não existe certo ou errado para esse tipo de exercício, a ideia é fazer com que você reflita sobre a sua realidade em relação às perguntas e, se preferir, anote no </a:t>
            </a:r>
            <a:r>
              <a:rPr lang="pt-BR" b="0" i="0" dirty="0" err="1">
                <a:effectLst/>
              </a:rPr>
              <a:t>Evernote</a:t>
            </a:r>
            <a:r>
              <a:rPr lang="pt-BR" b="0" i="0" dirty="0">
                <a:effectLst/>
              </a:rPr>
              <a:t> ou em outro aplicativo de sua preferência para ter uma referência sobre a sua resposta.</a:t>
            </a:r>
          </a:p>
          <a:p>
            <a:endParaRPr lang="pt-BR" dirty="0"/>
          </a:p>
        </p:txBody>
      </p:sp>
      <p:sp>
        <p:nvSpPr>
          <p:cNvPr id="4" name="Espaço Reservado para Conteúdo 2">
            <a:extLst>
              <a:ext uri="{FF2B5EF4-FFF2-40B4-BE49-F238E27FC236}">
                <a16:creationId xmlns:a16="http://schemas.microsoft.com/office/drawing/2014/main" id="{34B79A52-69D5-5FAF-11BB-672C77D3BA0A}"/>
              </a:ext>
            </a:extLst>
          </p:cNvPr>
          <p:cNvSpPr txBox="1">
            <a:spLocks/>
          </p:cNvSpPr>
          <p:nvPr/>
        </p:nvSpPr>
        <p:spPr>
          <a:xfrm>
            <a:off x="6374941" y="1435607"/>
            <a:ext cx="4760091" cy="54223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0" i="0" dirty="0">
                <a:effectLst/>
              </a:rPr>
              <a:t>Na sua opinião:</a:t>
            </a:r>
          </a:p>
          <a:p>
            <a:pPr marL="171450" indent="-171450" algn="l">
              <a:buFont typeface="Arial" panose="020B0604020202020204" pitchFamily="34" charset="0"/>
              <a:buChar char="•"/>
            </a:pPr>
            <a:r>
              <a:rPr lang="pt-BR" b="0" i="0" dirty="0">
                <a:effectLst/>
              </a:rPr>
              <a:t>O que é ser uma pessoa bem sucedida?</a:t>
            </a:r>
            <a:br>
              <a:rPr lang="pt-BR" b="0" i="0" dirty="0">
                <a:effectLst/>
              </a:rPr>
            </a:br>
            <a:r>
              <a:rPr lang="pt-BR" b="0" i="0" dirty="0">
                <a:solidFill>
                  <a:schemeClr val="accent2"/>
                </a:solidFill>
                <a:effectLst/>
              </a:rPr>
              <a:t>Na minha opinião, ser uma pessoa bem sucedida é ter estabilidade financeira e uma carreira da qual se orgulha, ter acesso de qualidade a saúde, possibilidade de se alimentar bem, e liberdade para estar aonde desejar. </a:t>
            </a:r>
          </a:p>
          <a:p>
            <a:pPr marL="171450" indent="-171450" algn="l">
              <a:buFont typeface="Arial" panose="020B0604020202020204" pitchFamily="34" charset="0"/>
              <a:buChar char="•"/>
            </a:pPr>
            <a:r>
              <a:rPr lang="pt-BR" b="0" i="0" dirty="0">
                <a:effectLst/>
              </a:rPr>
              <a:t>O que você pretende fazer para conquistar ou manter este objetivo?</a:t>
            </a:r>
            <a:br>
              <a:rPr lang="pt-BR" b="0" i="0" dirty="0">
                <a:effectLst/>
              </a:rPr>
            </a:br>
            <a:r>
              <a:rPr lang="pt-BR" b="0" i="0" dirty="0">
                <a:solidFill>
                  <a:schemeClr val="accent2"/>
                </a:solidFill>
                <a:effectLst/>
              </a:rPr>
              <a:t>Pretendo continuar estudando até alcançar o objetivo de ter uma boa carreira e começar a me alimentar melhor para ter a mente e o físico saudável quand</a:t>
            </a:r>
            <a:r>
              <a:rPr lang="pt-BR" dirty="0">
                <a:solidFill>
                  <a:schemeClr val="accent2"/>
                </a:solidFill>
              </a:rPr>
              <a:t>o esse momento chegar e também durante a vida. </a:t>
            </a:r>
            <a:endParaRPr lang="pt-BR" b="0" i="0" dirty="0">
              <a:solidFill>
                <a:schemeClr val="accent2"/>
              </a:solidFill>
              <a:effectLst/>
            </a:endParaRPr>
          </a:p>
          <a:p>
            <a:endParaRPr lang="pt-BR" dirty="0"/>
          </a:p>
          <a:p>
            <a:endParaRPr lang="pt-BR" dirty="0"/>
          </a:p>
        </p:txBody>
      </p:sp>
    </p:spTree>
    <p:extLst>
      <p:ext uri="{BB962C8B-B14F-4D97-AF65-F5344CB8AC3E}">
        <p14:creationId xmlns:p14="http://schemas.microsoft.com/office/powerpoint/2010/main" val="3052711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7AED9-E6AA-1E08-C835-D5C17B983BCE}"/>
              </a:ext>
            </a:extLst>
          </p:cNvPr>
          <p:cNvSpPr>
            <a:spLocks noGrp="1"/>
          </p:cNvSpPr>
          <p:nvPr>
            <p:ph type="title"/>
          </p:nvPr>
        </p:nvSpPr>
        <p:spPr/>
        <p:txBody>
          <a:bodyPr/>
          <a:lstStyle/>
          <a:p>
            <a:r>
              <a:rPr lang="pt-BR" dirty="0"/>
              <a:t>Organização</a:t>
            </a:r>
          </a:p>
        </p:txBody>
      </p:sp>
      <p:sp>
        <p:nvSpPr>
          <p:cNvPr id="3" name="Espaço Reservado para Conteúdo 2">
            <a:extLst>
              <a:ext uri="{FF2B5EF4-FFF2-40B4-BE49-F238E27FC236}">
                <a16:creationId xmlns:a16="http://schemas.microsoft.com/office/drawing/2014/main" id="{6CFF2938-B45D-9692-9F23-C49E73D9517A}"/>
              </a:ext>
            </a:extLst>
          </p:cNvPr>
          <p:cNvSpPr>
            <a:spLocks noGrp="1"/>
          </p:cNvSpPr>
          <p:nvPr>
            <p:ph sz="quarter" idx="10"/>
          </p:nvPr>
        </p:nvSpPr>
        <p:spPr>
          <a:xfrm>
            <a:off x="539496" y="1435607"/>
            <a:ext cx="4416552" cy="5161837"/>
          </a:xfrm>
        </p:spPr>
        <p:txBody>
          <a:bodyPr>
            <a:normAutofit/>
          </a:bodyPr>
          <a:lstStyle/>
          <a:p>
            <a:pPr algn="l"/>
            <a:r>
              <a:rPr lang="pt-BR" b="0" i="0" u="none" strike="noStrike" baseline="0" dirty="0"/>
              <a:t>Vamos aproveitar para pensar em alternativas para evitar esse hábito de </a:t>
            </a:r>
            <a:r>
              <a:rPr lang="pt-BR" b="1" i="0" u="none" strike="noStrike" baseline="0" dirty="0"/>
              <a:t>esquecer </a:t>
            </a:r>
            <a:r>
              <a:rPr lang="pt-BR" b="0" i="0" u="none" strike="noStrike" baseline="0" dirty="0"/>
              <a:t>as coisas:</a:t>
            </a:r>
          </a:p>
          <a:p>
            <a:pPr algn="l"/>
            <a:r>
              <a:rPr lang="pt-BR" b="0" i="0" u="none" strike="noStrike" baseline="0" dirty="0"/>
              <a:t>● O carregador</a:t>
            </a:r>
          </a:p>
          <a:p>
            <a:pPr algn="l"/>
            <a:r>
              <a:rPr lang="pt-BR" b="0" i="0" u="none" strike="noStrike" baseline="0" dirty="0"/>
              <a:t>● As chaves</a:t>
            </a:r>
          </a:p>
          <a:p>
            <a:pPr algn="l"/>
            <a:r>
              <a:rPr lang="pt-BR" b="0" i="0" u="none" strike="noStrike" baseline="0" dirty="0"/>
              <a:t>● A consulta médica</a:t>
            </a:r>
          </a:p>
          <a:p>
            <a:pPr algn="l"/>
            <a:r>
              <a:rPr lang="pt-BR" b="1" i="0" u="none" strike="noStrike" baseline="0" dirty="0"/>
              <a:t>Esquecimento pode estar ligado a:</a:t>
            </a:r>
          </a:p>
          <a:p>
            <a:pPr algn="l"/>
            <a:r>
              <a:rPr lang="pt-BR" b="0" i="0" u="none" strike="noStrike" baseline="0" dirty="0"/>
              <a:t>● Distrações</a:t>
            </a:r>
          </a:p>
          <a:p>
            <a:pPr algn="l"/>
            <a:r>
              <a:rPr lang="pt-BR" b="0" i="0" u="none" strike="noStrike" baseline="0" dirty="0"/>
              <a:t>● Stress</a:t>
            </a:r>
          </a:p>
          <a:p>
            <a:pPr algn="l"/>
            <a:r>
              <a:rPr lang="pt-BR" b="0" i="0" u="none" strike="noStrike" baseline="0" dirty="0"/>
              <a:t>● Ansiedade</a:t>
            </a:r>
            <a:endParaRPr lang="pt-BR" dirty="0"/>
          </a:p>
        </p:txBody>
      </p:sp>
      <p:sp>
        <p:nvSpPr>
          <p:cNvPr id="4" name="Espaço Reservado para Conteúdo 2">
            <a:extLst>
              <a:ext uri="{FF2B5EF4-FFF2-40B4-BE49-F238E27FC236}">
                <a16:creationId xmlns:a16="http://schemas.microsoft.com/office/drawing/2014/main" id="{48DC313D-BB39-0DE9-D296-B784D739F678}"/>
              </a:ext>
            </a:extLst>
          </p:cNvPr>
          <p:cNvSpPr txBox="1">
            <a:spLocks/>
          </p:cNvSpPr>
          <p:nvPr/>
        </p:nvSpPr>
        <p:spPr>
          <a:xfrm>
            <a:off x="6178296" y="1435606"/>
            <a:ext cx="4416552" cy="516183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0" i="0" u="none" strike="noStrike" baseline="0" dirty="0"/>
              <a:t>Organização leva tempo, mas quando você criar o hábito, a vida pode se tornar mais fácil! Então por que não começar?</a:t>
            </a:r>
          </a:p>
          <a:p>
            <a:pPr algn="l"/>
            <a:r>
              <a:rPr lang="pt-BR" b="1" i="0" u="none" strike="noStrike" baseline="0" dirty="0"/>
              <a:t>Recomendações:</a:t>
            </a:r>
          </a:p>
          <a:p>
            <a:pPr algn="l"/>
            <a:r>
              <a:rPr lang="pt-BR" b="1" i="0" u="none" strike="noStrike" baseline="0" dirty="0"/>
              <a:t>● Organize seu espaço</a:t>
            </a:r>
          </a:p>
          <a:p>
            <a:pPr algn="l"/>
            <a:r>
              <a:rPr lang="pt-BR" b="0" i="0" u="none" strike="noStrike" baseline="0" dirty="0"/>
              <a:t>Organizado não significa apenas arrumado. </a:t>
            </a:r>
            <a:br>
              <a:rPr lang="pt-BR" b="0" i="0" u="none" strike="noStrike" baseline="0" dirty="0"/>
            </a:br>
            <a:br>
              <a:rPr lang="pt-BR" b="0" i="0" u="none" strike="noStrike" baseline="0" dirty="0"/>
            </a:br>
            <a:r>
              <a:rPr lang="pt-BR" b="0" i="0" u="none" strike="noStrike" baseline="0" dirty="0" err="1"/>
              <a:t>O</a:t>
            </a:r>
            <a:r>
              <a:rPr lang="pt-BR" b="0" i="0" u="none" strike="noStrike" baseline="0" dirty="0"/>
              <a:t> objetivo da organização é ser capaz de encontrar itens rapidamente.</a:t>
            </a:r>
          </a:p>
          <a:p>
            <a:pPr algn="l"/>
            <a:r>
              <a:rPr lang="pt-BR" b="1" i="0" u="none" strike="noStrike" baseline="0" dirty="0"/>
              <a:t>● Em caso de trabalhos em equipe, utilize ferramentas compartilhadas, como </a:t>
            </a:r>
            <a:r>
              <a:rPr lang="pt-BR" b="1" i="0" u="none" strike="noStrike" baseline="0" dirty="0" err="1"/>
              <a:t>Trello</a:t>
            </a:r>
            <a:r>
              <a:rPr lang="pt-BR" b="1" i="0" u="none" strike="noStrike" baseline="0" dirty="0"/>
              <a:t>.</a:t>
            </a:r>
            <a:br>
              <a:rPr lang="pt-BR" b="1" i="0" u="none" strike="noStrike" baseline="0" dirty="0"/>
            </a:br>
            <a:br>
              <a:rPr lang="pt-BR" b="1" i="0" u="none" strike="noStrike" baseline="0" dirty="0"/>
            </a:br>
            <a:r>
              <a:rPr lang="pt-BR" dirty="0"/>
              <a:t>Software</a:t>
            </a:r>
            <a:r>
              <a:rPr lang="pt-BR" b="1" dirty="0"/>
              <a:t> </a:t>
            </a:r>
            <a:r>
              <a:rPr lang="pt-BR" i="0" u="none" strike="noStrike" baseline="0" dirty="0" err="1"/>
              <a:t>oganização</a:t>
            </a:r>
            <a:r>
              <a:rPr lang="pt-BR" i="0" u="none" strike="noStrike" baseline="0" dirty="0"/>
              <a:t> individual: </a:t>
            </a:r>
            <a:r>
              <a:rPr lang="pt-BR" i="0" u="none" strike="noStrike" baseline="0" dirty="0" err="1">
                <a:hlinkClick r:id="rId2"/>
              </a:rPr>
              <a:t>Evernote</a:t>
            </a:r>
            <a:r>
              <a:rPr lang="pt-BR" i="0" u="none" strike="noStrike" baseline="0" dirty="0"/>
              <a:t> e </a:t>
            </a:r>
            <a:r>
              <a:rPr lang="pt-BR" i="0" u="none" strike="noStrike" baseline="0" dirty="0" err="1">
                <a:hlinkClick r:id="rId3"/>
              </a:rPr>
              <a:t>Todoist</a:t>
            </a:r>
            <a:br>
              <a:rPr lang="pt-BR" i="0" u="none" strike="noStrike" baseline="0" dirty="0"/>
            </a:br>
            <a:r>
              <a:rPr lang="pt-BR" dirty="0"/>
              <a:t>Software para o</a:t>
            </a:r>
            <a:r>
              <a:rPr lang="pt-BR" i="0" u="none" strike="noStrike" baseline="0" dirty="0"/>
              <a:t>rganização em equipe: </a:t>
            </a:r>
            <a:r>
              <a:rPr lang="pt-BR" i="0" u="none" strike="noStrike" baseline="0" dirty="0" err="1">
                <a:hlinkClick r:id="rId4"/>
              </a:rPr>
              <a:t>Trello</a:t>
            </a:r>
            <a:r>
              <a:rPr lang="pt-BR" i="0" u="none" strike="noStrike" baseline="0" dirty="0"/>
              <a:t> </a:t>
            </a:r>
            <a:endParaRPr lang="pt-BR" dirty="0"/>
          </a:p>
        </p:txBody>
      </p:sp>
    </p:spTree>
    <p:extLst>
      <p:ext uri="{BB962C8B-B14F-4D97-AF65-F5344CB8AC3E}">
        <p14:creationId xmlns:p14="http://schemas.microsoft.com/office/powerpoint/2010/main" val="4154840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DDF0C-24E3-0044-FEF4-25EA3E1B1DBA}"/>
              </a:ext>
            </a:extLst>
          </p:cNvPr>
          <p:cNvSpPr>
            <a:spLocks noGrp="1"/>
          </p:cNvSpPr>
          <p:nvPr>
            <p:ph type="title"/>
          </p:nvPr>
        </p:nvSpPr>
        <p:spPr/>
        <p:txBody>
          <a:bodyPr/>
          <a:lstStyle/>
          <a:p>
            <a:r>
              <a:rPr lang="pt-BR" dirty="0"/>
              <a:t>Organização</a:t>
            </a:r>
          </a:p>
        </p:txBody>
      </p:sp>
      <p:sp>
        <p:nvSpPr>
          <p:cNvPr id="3" name="Espaço Reservado para Conteúdo 2">
            <a:extLst>
              <a:ext uri="{FF2B5EF4-FFF2-40B4-BE49-F238E27FC236}">
                <a16:creationId xmlns:a16="http://schemas.microsoft.com/office/drawing/2014/main" id="{729EBF06-09C7-66BA-ED89-D2AA3C7FF755}"/>
              </a:ext>
            </a:extLst>
          </p:cNvPr>
          <p:cNvSpPr>
            <a:spLocks noGrp="1"/>
          </p:cNvSpPr>
          <p:nvPr>
            <p:ph sz="quarter" idx="10"/>
          </p:nvPr>
        </p:nvSpPr>
        <p:spPr>
          <a:xfrm>
            <a:off x="539496" y="1435608"/>
            <a:ext cx="4416552" cy="5279824"/>
          </a:xfrm>
        </p:spPr>
        <p:txBody>
          <a:bodyPr/>
          <a:lstStyle/>
          <a:p>
            <a:pPr algn="l"/>
            <a:r>
              <a:rPr lang="pt-BR" b="0" i="0" dirty="0">
                <a:effectLst/>
              </a:rPr>
              <a:t>O </a:t>
            </a:r>
            <a:r>
              <a:rPr lang="pt-BR" b="0" i="0" dirty="0" err="1">
                <a:effectLst/>
              </a:rPr>
              <a:t>Trello</a:t>
            </a:r>
            <a:r>
              <a:rPr lang="pt-BR" b="0" i="0" dirty="0">
                <a:effectLst/>
              </a:rPr>
              <a:t> também pode ser uma peça fundamental em nosso processo de organização tanto individual como no caso de trabalho em equipe.</a:t>
            </a:r>
          </a:p>
          <a:p>
            <a:pPr algn="l"/>
            <a:r>
              <a:rPr lang="pt-BR" b="0" i="0" dirty="0">
                <a:effectLst/>
              </a:rPr>
              <a:t>Isso facilita a comunicação, diminui distrações, já que você não tem que interromper o seu colega para perguntar se ele concluiu uma tarefa, por exemplo.</a:t>
            </a:r>
          </a:p>
          <a:p>
            <a:pPr algn="l"/>
            <a:r>
              <a:rPr lang="pt-BR" b="0" i="0" dirty="0">
                <a:effectLst/>
              </a:rPr>
              <a:t>Se você não conhecia o </a:t>
            </a:r>
            <a:r>
              <a:rPr lang="pt-BR" b="0" i="0" dirty="0" err="1">
                <a:effectLst/>
              </a:rPr>
              <a:t>Trello</a:t>
            </a:r>
            <a:r>
              <a:rPr lang="pt-BR" b="0" i="0" dirty="0">
                <a:effectLst/>
              </a:rPr>
              <a:t> ou não tinha o hábito de usá-lo, aproveite para criar e organizar as suas tarefas.</a:t>
            </a:r>
          </a:p>
          <a:p>
            <a:r>
              <a:rPr lang="pt-BR" b="0" i="0" dirty="0">
                <a:effectLst/>
              </a:rPr>
              <a:t>Sugestão de leitura: </a:t>
            </a:r>
            <a:r>
              <a:rPr lang="pt-BR" b="0" i="0" dirty="0">
                <a:effectLst/>
                <a:hlinkClick r:id="rId2"/>
              </a:rPr>
              <a:t>Encontrando melhores formas de trabalhar com o </a:t>
            </a:r>
            <a:r>
              <a:rPr lang="pt-BR" b="0" i="0" dirty="0" err="1">
                <a:effectLst/>
                <a:hlinkClick r:id="rId2"/>
              </a:rPr>
              <a:t>Trello</a:t>
            </a:r>
            <a:r>
              <a:rPr lang="pt-BR" b="0" i="0" dirty="0">
                <a:effectLst/>
                <a:hlinkClick r:id="rId2"/>
              </a:rPr>
              <a:t> </a:t>
            </a:r>
            <a:endParaRPr lang="pt-BR" b="0" i="0" dirty="0">
              <a:effectLst/>
            </a:endParaRPr>
          </a:p>
          <a:p>
            <a:r>
              <a:rPr lang="pt-BR" dirty="0"/>
              <a:t>Escrito por: </a:t>
            </a:r>
            <a:r>
              <a:rPr lang="pt-BR" dirty="0">
                <a:hlinkClick r:id="rId3"/>
              </a:rPr>
              <a:t>Rodrigo </a:t>
            </a:r>
            <a:r>
              <a:rPr lang="pt-BR" dirty="0" err="1">
                <a:hlinkClick r:id="rId3"/>
              </a:rPr>
              <a:t>Turini</a:t>
            </a:r>
            <a:r>
              <a:rPr lang="pt-BR" dirty="0">
                <a:hlinkClick r:id="rId3"/>
              </a:rPr>
              <a:t> </a:t>
            </a:r>
            <a:endParaRPr lang="pt-BR" dirty="0"/>
          </a:p>
        </p:txBody>
      </p:sp>
    </p:spTree>
    <p:extLst>
      <p:ext uri="{BB962C8B-B14F-4D97-AF65-F5344CB8AC3E}">
        <p14:creationId xmlns:p14="http://schemas.microsoft.com/office/powerpoint/2010/main" val="1395314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5B5D7-17E8-458F-8668-EDADAD3B6AA4}"/>
              </a:ext>
            </a:extLst>
          </p:cNvPr>
          <p:cNvSpPr>
            <a:spLocks noGrp="1"/>
          </p:cNvSpPr>
          <p:nvPr>
            <p:ph type="title"/>
          </p:nvPr>
        </p:nvSpPr>
        <p:spPr/>
        <p:txBody>
          <a:bodyPr/>
          <a:lstStyle/>
          <a:p>
            <a:r>
              <a:rPr lang="pt-BR" dirty="0"/>
              <a:t>Cada coisa no lugar</a:t>
            </a:r>
          </a:p>
        </p:txBody>
      </p:sp>
      <p:sp>
        <p:nvSpPr>
          <p:cNvPr id="3" name="Espaço Reservado para Conteúdo 2">
            <a:extLst>
              <a:ext uri="{FF2B5EF4-FFF2-40B4-BE49-F238E27FC236}">
                <a16:creationId xmlns:a16="http://schemas.microsoft.com/office/drawing/2014/main" id="{AD761DA5-1862-600E-CFF1-94C52D3CE433}"/>
              </a:ext>
            </a:extLst>
          </p:cNvPr>
          <p:cNvSpPr>
            <a:spLocks noGrp="1"/>
          </p:cNvSpPr>
          <p:nvPr>
            <p:ph sz="quarter" idx="10"/>
          </p:nvPr>
        </p:nvSpPr>
        <p:spPr>
          <a:xfrm>
            <a:off x="1366683" y="1823982"/>
            <a:ext cx="9822426" cy="5220831"/>
          </a:xfrm>
        </p:spPr>
        <p:txBody>
          <a:bodyPr>
            <a:normAutofit/>
          </a:bodyPr>
          <a:lstStyle/>
          <a:p>
            <a:pPr algn="l"/>
            <a:r>
              <a:rPr lang="pt-BR" sz="1600" b="0" i="0" u="none" strike="noStrike" baseline="0" dirty="0"/>
              <a:t>Você já sentiu que não tem espaço para guardar todas as coisas que possui? Em vez de alugar uma unidade de armazenamento maior, livre-se de algumas coisas.</a:t>
            </a:r>
          </a:p>
          <a:p>
            <a:pPr algn="l"/>
            <a:r>
              <a:rPr lang="pt-BR" sz="1600" b="0" i="0" u="none" strike="noStrike" baseline="0" dirty="0"/>
              <a:t>Ter mais coisas significa </a:t>
            </a:r>
            <a:r>
              <a:rPr lang="pt-BR" sz="1600" b="1" i="0" u="none" strike="noStrike" baseline="0" dirty="0"/>
              <a:t>ter mais desordem</a:t>
            </a:r>
            <a:r>
              <a:rPr lang="pt-BR" sz="1600" b="0" i="0" u="none" strike="noStrike" baseline="0" dirty="0"/>
              <a:t>. Pessoas que vivem vidas organizadas só mantém </a:t>
            </a:r>
            <a:r>
              <a:rPr lang="pt-BR" sz="1600" b="1" i="0" u="none" strike="noStrike" baseline="0" dirty="0"/>
              <a:t>o que elas precisam e o que elas realmente querem</a:t>
            </a:r>
            <a:r>
              <a:rPr lang="pt-BR" sz="1600" b="0" i="0" u="none" strike="noStrike" baseline="0" dirty="0"/>
              <a:t>.</a:t>
            </a:r>
          </a:p>
          <a:p>
            <a:pPr algn="l"/>
            <a:r>
              <a:rPr lang="pt-BR" sz="1600" b="0" i="0" u="none" strike="noStrike" baseline="0" dirty="0"/>
              <a:t>Ter menos coisas também significa que você gosta mais delas e que vai cuidar para que durem mais</a:t>
            </a:r>
            <a:endParaRPr lang="pt-BR" sz="1600" dirty="0"/>
          </a:p>
        </p:txBody>
      </p:sp>
    </p:spTree>
    <p:extLst>
      <p:ext uri="{BB962C8B-B14F-4D97-AF65-F5344CB8AC3E}">
        <p14:creationId xmlns:p14="http://schemas.microsoft.com/office/powerpoint/2010/main" val="1113103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210B6-0441-4111-5000-860204629A3F}"/>
              </a:ext>
            </a:extLst>
          </p:cNvPr>
          <p:cNvSpPr>
            <a:spLocks noGrp="1"/>
          </p:cNvSpPr>
          <p:nvPr>
            <p:ph type="title"/>
          </p:nvPr>
        </p:nvSpPr>
        <p:spPr/>
        <p:txBody>
          <a:bodyPr/>
          <a:lstStyle/>
          <a:p>
            <a:r>
              <a:rPr lang="pt-BR" dirty="0"/>
              <a:t>Equilíbrio</a:t>
            </a:r>
          </a:p>
        </p:txBody>
      </p:sp>
      <p:sp>
        <p:nvSpPr>
          <p:cNvPr id="3" name="Espaço Reservado para Conteúdo 2">
            <a:extLst>
              <a:ext uri="{FF2B5EF4-FFF2-40B4-BE49-F238E27FC236}">
                <a16:creationId xmlns:a16="http://schemas.microsoft.com/office/drawing/2014/main" id="{BF03FEB9-2D72-99C9-2DEB-925A22510D1B}"/>
              </a:ext>
            </a:extLst>
          </p:cNvPr>
          <p:cNvSpPr>
            <a:spLocks noGrp="1"/>
          </p:cNvSpPr>
          <p:nvPr>
            <p:ph sz="quarter" idx="10"/>
          </p:nvPr>
        </p:nvSpPr>
        <p:spPr>
          <a:xfrm>
            <a:off x="539495" y="1435607"/>
            <a:ext cx="4750259" cy="5083179"/>
          </a:xfrm>
        </p:spPr>
        <p:txBody>
          <a:bodyPr/>
          <a:lstStyle/>
          <a:p>
            <a:pPr algn="l"/>
            <a:r>
              <a:rPr lang="pt-BR" b="0" i="0" dirty="0">
                <a:effectLst/>
              </a:rPr>
              <a:t>Outro fator importante que precisamos considerar sobre os hábitos é a questão do equilíbrio entre a vida pessoal e profissional. Se eu dedico mais tempo ao trabalho, posso deixar alguns hobbies ou tarefas pessoais de lado e isso pode gerar impactos negativos no nosso rendimento.</a:t>
            </a:r>
          </a:p>
          <a:p>
            <a:pPr algn="l"/>
            <a:r>
              <a:rPr lang="pt-BR" b="0" i="0" dirty="0">
                <a:effectLst/>
              </a:rPr>
              <a:t>Pensando nisso, o que você considera equilíbrio entre a vida pessoal e profissional, e como pretende manter esse equilíbrio em sua vida?</a:t>
            </a:r>
          </a:p>
          <a:p>
            <a:pPr algn="l"/>
            <a:r>
              <a:rPr lang="pt-BR" b="0" i="0" dirty="0">
                <a:effectLst/>
              </a:rPr>
              <a:t>Você pode anotar as questões em suas notas do </a:t>
            </a:r>
            <a:r>
              <a:rPr lang="pt-BR" b="0" i="0" dirty="0" err="1">
                <a:effectLst/>
              </a:rPr>
              <a:t>Evernote</a:t>
            </a:r>
            <a:r>
              <a:rPr lang="pt-BR" b="0" i="0" dirty="0">
                <a:effectLst/>
              </a:rPr>
              <a:t> ou em outro arquivo de sua preferência. Aproveite este momento para refletir sobre o assunto.</a:t>
            </a:r>
          </a:p>
          <a:p>
            <a:endParaRPr lang="pt-BR" dirty="0"/>
          </a:p>
        </p:txBody>
      </p:sp>
      <p:sp>
        <p:nvSpPr>
          <p:cNvPr id="4" name="Espaço Reservado para Conteúdo 2">
            <a:extLst>
              <a:ext uri="{FF2B5EF4-FFF2-40B4-BE49-F238E27FC236}">
                <a16:creationId xmlns:a16="http://schemas.microsoft.com/office/drawing/2014/main" id="{49FA8358-DD16-2DBF-BF2A-0316A1AE2E26}"/>
              </a:ext>
            </a:extLst>
          </p:cNvPr>
          <p:cNvSpPr txBox="1">
            <a:spLocks/>
          </p:cNvSpPr>
          <p:nvPr/>
        </p:nvSpPr>
        <p:spPr>
          <a:xfrm>
            <a:off x="6096000" y="1435607"/>
            <a:ext cx="4750259" cy="508317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dirty="0"/>
              <a:t>O</a:t>
            </a:r>
            <a:r>
              <a:rPr lang="pt-BR" b="0" i="0" dirty="0">
                <a:effectLst/>
              </a:rPr>
              <a:t> que você considera equilíbrio entre a vida pessoal e profissional, e como pretende manter esse equilíbrio em sua vida?</a:t>
            </a:r>
          </a:p>
          <a:p>
            <a:r>
              <a:rPr lang="pt-BR" b="0" i="0" dirty="0">
                <a:solidFill>
                  <a:schemeClr val="accent2"/>
                </a:solidFill>
                <a:effectLst/>
              </a:rPr>
              <a:t>Considero que o equilíbrio entre a vida pessoal e profissional tem a ver com conseguir </a:t>
            </a:r>
            <a:r>
              <a:rPr lang="pt-BR" dirty="0">
                <a:solidFill>
                  <a:schemeClr val="accent2"/>
                </a:solidFill>
              </a:rPr>
              <a:t>se sair </a:t>
            </a:r>
            <a:r>
              <a:rPr lang="pt-BR" b="0" i="0" dirty="0">
                <a:solidFill>
                  <a:schemeClr val="accent2"/>
                </a:solidFill>
                <a:effectLst/>
              </a:rPr>
              <a:t>bem diante das tarefas profissionais e também ter tempo para momentos de lazer e para cuidar da saúde. Tudo isso envolve um bom planejamento. </a:t>
            </a:r>
          </a:p>
          <a:p>
            <a:endParaRPr lang="pt-BR" b="0" i="0" dirty="0">
              <a:effectLst/>
            </a:endParaRPr>
          </a:p>
          <a:p>
            <a:r>
              <a:rPr lang="pt-BR" dirty="0"/>
              <a:t> </a:t>
            </a:r>
          </a:p>
        </p:txBody>
      </p:sp>
    </p:spTree>
    <p:extLst>
      <p:ext uri="{BB962C8B-B14F-4D97-AF65-F5344CB8AC3E}">
        <p14:creationId xmlns:p14="http://schemas.microsoft.com/office/powerpoint/2010/main" val="1557207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EDE8E-0866-A7D2-508B-BAA570899236}"/>
              </a:ext>
            </a:extLst>
          </p:cNvPr>
          <p:cNvSpPr>
            <a:spLocks noGrp="1"/>
          </p:cNvSpPr>
          <p:nvPr>
            <p:ph type="title"/>
          </p:nvPr>
        </p:nvSpPr>
        <p:spPr/>
        <p:txBody>
          <a:bodyPr/>
          <a:lstStyle/>
          <a:p>
            <a:r>
              <a:rPr lang="pt-BR" dirty="0"/>
              <a:t>Sugestão de documentário</a:t>
            </a:r>
          </a:p>
        </p:txBody>
      </p:sp>
      <p:sp>
        <p:nvSpPr>
          <p:cNvPr id="3" name="Espaço Reservado para Conteúdo 2">
            <a:extLst>
              <a:ext uri="{FF2B5EF4-FFF2-40B4-BE49-F238E27FC236}">
                <a16:creationId xmlns:a16="http://schemas.microsoft.com/office/drawing/2014/main" id="{A82EA70E-7911-4685-E78A-F978DA997418}"/>
              </a:ext>
            </a:extLst>
          </p:cNvPr>
          <p:cNvSpPr>
            <a:spLocks noGrp="1"/>
          </p:cNvSpPr>
          <p:nvPr>
            <p:ph sz="quarter" idx="10"/>
          </p:nvPr>
        </p:nvSpPr>
        <p:spPr>
          <a:xfrm>
            <a:off x="539495" y="1435608"/>
            <a:ext cx="4819085" cy="5132340"/>
          </a:xfrm>
        </p:spPr>
        <p:txBody>
          <a:bodyPr/>
          <a:lstStyle/>
          <a:p>
            <a:pPr algn="l"/>
            <a:r>
              <a:rPr lang="pt-BR" b="0" i="0" dirty="0">
                <a:effectLst/>
              </a:rPr>
              <a:t>Quero compartilhar o que a aluna Ana Claudia Couto Barreto postou no </a:t>
            </a:r>
            <a:r>
              <a:rPr lang="pt-BR" b="0" i="0" dirty="0">
                <a:effectLst/>
                <a:hlinkClick r:id="rId2">
                  <a:extLst>
                    <a:ext uri="{A12FA001-AC4F-418D-AE19-62706E023703}">
                      <ahyp:hlinkClr xmlns:ahyp="http://schemas.microsoft.com/office/drawing/2018/hyperlinkcolor" val="tx"/>
                    </a:ext>
                  </a:extLst>
                </a:hlinkClick>
              </a:rPr>
              <a:t>fórum</a:t>
            </a:r>
            <a:r>
              <a:rPr lang="pt-BR" b="0" i="0" dirty="0">
                <a:effectLst/>
              </a:rPr>
              <a:t>:</a:t>
            </a:r>
          </a:p>
          <a:p>
            <a:pPr algn="l"/>
            <a:r>
              <a:rPr lang="pt-BR" b="0" i="0" dirty="0">
                <a:effectLst/>
              </a:rPr>
              <a:t>"No tópico: Cada coisa no seu lugar, se comentou sobre não ter certos acúmulos que assim pode demandar de mais tempo para organizar e tal. Lembrei de um documentário, mas é mais radical. Caso tenham interesse, o </a:t>
            </a:r>
            <a:r>
              <a:rPr lang="pt-BR" b="1" i="0" dirty="0">
                <a:effectLst/>
              </a:rPr>
              <a:t>documentário</a:t>
            </a:r>
            <a:r>
              <a:rPr lang="pt-BR" b="0" i="0" dirty="0">
                <a:effectLst/>
              </a:rPr>
              <a:t> que lembrei é: </a:t>
            </a:r>
            <a:r>
              <a:rPr lang="pt-BR" b="1" i="0" dirty="0" err="1">
                <a:effectLst/>
              </a:rPr>
              <a:t>Minimalism</a:t>
            </a:r>
            <a:r>
              <a:rPr lang="pt-BR" b="1" i="0" dirty="0">
                <a:effectLst/>
              </a:rPr>
              <a:t>: A </a:t>
            </a:r>
            <a:r>
              <a:rPr lang="pt-BR" b="1" i="0" dirty="0" err="1">
                <a:effectLst/>
              </a:rPr>
              <a:t>Documentary</a:t>
            </a:r>
            <a:r>
              <a:rPr lang="pt-BR" b="1" i="0" dirty="0">
                <a:effectLst/>
              </a:rPr>
              <a:t> </a:t>
            </a:r>
            <a:r>
              <a:rPr lang="pt-BR" b="1" i="0" dirty="0" err="1">
                <a:effectLst/>
              </a:rPr>
              <a:t>About</a:t>
            </a:r>
            <a:r>
              <a:rPr lang="pt-BR" b="1" i="0" dirty="0">
                <a:effectLst/>
              </a:rPr>
              <a:t> </a:t>
            </a:r>
            <a:r>
              <a:rPr lang="pt-BR" b="1" i="0" dirty="0" err="1">
                <a:effectLst/>
              </a:rPr>
              <a:t>the</a:t>
            </a:r>
            <a:r>
              <a:rPr lang="pt-BR" b="1" i="0" dirty="0">
                <a:effectLst/>
              </a:rPr>
              <a:t> </a:t>
            </a:r>
            <a:r>
              <a:rPr lang="pt-BR" b="1" i="0" dirty="0" err="1">
                <a:effectLst/>
              </a:rPr>
              <a:t>Important</a:t>
            </a:r>
            <a:r>
              <a:rPr lang="pt-BR" b="1" i="0" dirty="0">
                <a:effectLst/>
              </a:rPr>
              <a:t> </a:t>
            </a:r>
            <a:r>
              <a:rPr lang="pt-BR" b="1" i="0" dirty="0" err="1">
                <a:effectLst/>
              </a:rPr>
              <a:t>Things</a:t>
            </a:r>
            <a:r>
              <a:rPr lang="pt-BR" b="1" i="0" dirty="0">
                <a:effectLst/>
              </a:rPr>
              <a:t>."</a:t>
            </a:r>
          </a:p>
          <a:p>
            <a:pPr algn="l"/>
            <a:r>
              <a:rPr lang="pt-BR" b="0" i="0" dirty="0">
                <a:effectLst/>
              </a:rPr>
              <a:t>A colega Sandra Maria do Carmo compartilhou uma dica legal também: "A respeito do minimalismo, indico o </a:t>
            </a:r>
            <a:r>
              <a:rPr lang="pt-BR" b="1" i="0" dirty="0">
                <a:effectLst/>
              </a:rPr>
              <a:t>livro A Riqueza da Vida Simples </a:t>
            </a:r>
            <a:r>
              <a:rPr lang="pt-BR" b="0" i="0" dirty="0">
                <a:effectLst/>
              </a:rPr>
              <a:t>de Gustavo </a:t>
            </a:r>
            <a:r>
              <a:rPr lang="pt-BR" b="0" i="0" dirty="0" err="1">
                <a:effectLst/>
              </a:rPr>
              <a:t>Cerbasi</a:t>
            </a:r>
            <a:r>
              <a:rPr lang="pt-BR" b="0" i="0" dirty="0">
                <a:effectLst/>
              </a:rPr>
              <a:t>."</a:t>
            </a:r>
          </a:p>
          <a:p>
            <a:endParaRPr lang="pt-BR" dirty="0"/>
          </a:p>
        </p:txBody>
      </p:sp>
    </p:spTree>
    <p:extLst>
      <p:ext uri="{BB962C8B-B14F-4D97-AF65-F5344CB8AC3E}">
        <p14:creationId xmlns:p14="http://schemas.microsoft.com/office/powerpoint/2010/main" val="71657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4294967295"/>
          </p:nvPr>
        </p:nvSpPr>
        <p:spPr>
          <a:xfrm>
            <a:off x="1304632" y="2785621"/>
            <a:ext cx="9582736" cy="1137793"/>
          </a:xfrm>
        </p:spPr>
        <p:txBody>
          <a:bodyPr rtlCol="0">
            <a:normAutofit/>
          </a:bodyPr>
          <a:lstStyle/>
          <a:p>
            <a:pPr marL="0" indent="0" algn="ctr" rtl="0">
              <a:buNone/>
            </a:pPr>
            <a:r>
              <a:rPr lang="pt-BR" sz="2400" dirty="0">
                <a:solidFill>
                  <a:schemeClr val="bg1"/>
                </a:solidFill>
                <a:latin typeface="+mj-lt"/>
              </a:rPr>
              <a:t>05. PRODUTIVIDADE</a:t>
            </a:r>
          </a:p>
        </p:txBody>
      </p:sp>
    </p:spTree>
    <p:extLst>
      <p:ext uri="{BB962C8B-B14F-4D97-AF65-F5344CB8AC3E}">
        <p14:creationId xmlns:p14="http://schemas.microsoft.com/office/powerpoint/2010/main" val="2873237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9347723" cy="640080"/>
          </a:xfrm>
        </p:spPr>
        <p:txBody>
          <a:bodyPr rtlCol="0">
            <a:noAutofit/>
          </a:bodyPr>
          <a:lstStyle/>
          <a:p>
            <a:pPr rtl="0"/>
            <a:r>
              <a:rPr lang="pt-BR" dirty="0">
                <a:latin typeface="Segoe UI Light" panose="020B0502040204020203" pitchFamily="34" charset="0"/>
                <a:cs typeface="Segoe UI Light" panose="020B0502040204020203" pitchFamily="34" charset="0"/>
              </a:rPr>
              <a:t>Ganhe produtividade com a Técnica Pomodoro</a:t>
            </a:r>
          </a:p>
        </p:txBody>
      </p:sp>
      <p:sp>
        <p:nvSpPr>
          <p:cNvPr id="38" name="Espaço Reservado para Conteúdo 17"/>
          <p:cNvSpPr txBox="1">
            <a:spLocks/>
          </p:cNvSpPr>
          <p:nvPr/>
        </p:nvSpPr>
        <p:spPr>
          <a:xfrm>
            <a:off x="541609" y="1524707"/>
            <a:ext cx="4891565" cy="16890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b="1" dirty="0">
                <a:cs typeface="Segoe UI" panose="020B0502040204020203" pitchFamily="34" charset="0"/>
              </a:rPr>
              <a:t>Técnica pomodoro:</a:t>
            </a:r>
            <a:br>
              <a:rPr lang="pt-BR" dirty="0">
                <a:cs typeface="Segoe UI" panose="020B0502040204020203" pitchFamily="34" charset="0"/>
              </a:rPr>
            </a:br>
            <a:r>
              <a:rPr lang="pt-BR" b="0" i="0" u="none" strike="noStrike" baseline="0" dirty="0"/>
              <a:t>Pausas frequentes podem aumentar a </a:t>
            </a:r>
            <a:r>
              <a:rPr lang="pt-BR" b="0" i="0" u="sng" strike="noStrike" baseline="0" dirty="0">
                <a:solidFill>
                  <a:srgbClr val="D24726"/>
                </a:solidFill>
                <a:latin typeface="Segoe UI Semibold" panose="020B0702040204020203" pitchFamily="34" charset="0"/>
                <a:cs typeface="Segoe UI Semibold" panose="020B0702040204020203" pitchFamily="34" charset="0"/>
              </a:rPr>
              <a:t>a</a:t>
            </a:r>
            <a:r>
              <a:rPr lang="pt-BR" u="sng" dirty="0">
                <a:solidFill>
                  <a:srgbClr val="D24726"/>
                </a:solidFill>
                <a:latin typeface="Segoe UI Semibold" panose="020B0702040204020203" pitchFamily="34" charset="0"/>
                <a:cs typeface="Segoe UI Semibold" panose="020B0702040204020203" pitchFamily="34" charset="0"/>
              </a:rPr>
              <a:t>gilidade mental</a:t>
            </a:r>
            <a:r>
              <a:rPr lang="pt-BR" dirty="0">
                <a:solidFill>
                  <a:srgbClr val="D24726"/>
                </a:solidFill>
                <a:latin typeface="Segoe UI Semibold" panose="020B0702040204020203" pitchFamily="34" charset="0"/>
                <a:cs typeface="Segoe UI Semibold" panose="020B0702040204020203" pitchFamily="34" charset="0"/>
              </a:rPr>
              <a:t>.</a:t>
            </a:r>
            <a:endParaRPr lang="pt-BR" b="0" i="0" u="none" strike="noStrike" baseline="0" dirty="0">
              <a:cs typeface="Segoe UI" panose="020B0502040204020203" pitchFamily="34" charset="0"/>
            </a:endParaRPr>
          </a:p>
          <a:p>
            <a:pPr marL="0" lvl="0" indent="0" rtl="0">
              <a:spcAft>
                <a:spcPts val="600"/>
              </a:spcAft>
              <a:buNone/>
              <a:defRPr/>
            </a:pPr>
            <a:br>
              <a:rPr lang="pt-BR" b="1" dirty="0">
                <a:cs typeface="Segoe UI" panose="020B0502040204020203" pitchFamily="34" charset="0"/>
              </a:rPr>
            </a:br>
            <a:r>
              <a:rPr lang="pt-BR" b="1" dirty="0">
                <a:cs typeface="Segoe UI" panose="020B0502040204020203" pitchFamily="34" charset="0"/>
              </a:rPr>
              <a:t>Como usar? </a:t>
            </a:r>
            <a:br>
              <a:rPr lang="pt-BR" dirty="0">
                <a:cs typeface="Segoe UI" panose="020B0502040204020203" pitchFamily="34" charset="0"/>
              </a:rPr>
            </a:br>
            <a:br>
              <a:rPr lang="pt-BR" dirty="0">
                <a:latin typeface="Segoe UI" panose="020B0502040204020203" pitchFamily="34" charset="0"/>
                <a:cs typeface="Segoe UI" panose="020B0502040204020203" pitchFamily="34" charset="0"/>
              </a:rPr>
            </a:br>
            <a:endParaRPr lang="pt-BR" dirty="0">
              <a:latin typeface="Segoe UI" panose="020B0502040204020203" pitchFamily="34" charset="0"/>
              <a:cs typeface="Segoe UI" panose="020B0502040204020203" pitchFamily="34" charset="0"/>
            </a:endParaRPr>
          </a:p>
        </p:txBody>
      </p:sp>
      <p:pic>
        <p:nvPicPr>
          <p:cNvPr id="3" name="Imagem 2">
            <a:extLst>
              <a:ext uri="{FF2B5EF4-FFF2-40B4-BE49-F238E27FC236}">
                <a16:creationId xmlns:a16="http://schemas.microsoft.com/office/drawing/2014/main" id="{15BC894E-DF6D-1189-8FA5-A23E32A7B293}"/>
              </a:ext>
            </a:extLst>
          </p:cNvPr>
          <p:cNvPicPr>
            <a:picLocks noChangeAspect="1"/>
          </p:cNvPicPr>
          <p:nvPr/>
        </p:nvPicPr>
        <p:blipFill rotWithShape="1">
          <a:blip r:embed="rId3"/>
          <a:srcRect l="15161" t="20197" r="14435" b="11685"/>
          <a:stretch/>
        </p:blipFill>
        <p:spPr>
          <a:xfrm>
            <a:off x="5842885" y="2666597"/>
            <a:ext cx="5331703" cy="290175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Espaço Reservado para Conteúdo 17">
            <a:extLst>
              <a:ext uri="{FF2B5EF4-FFF2-40B4-BE49-F238E27FC236}">
                <a16:creationId xmlns:a16="http://schemas.microsoft.com/office/drawing/2014/main" id="{353BA2A0-99F4-4846-A40C-FDCBBB747FDB}"/>
              </a:ext>
            </a:extLst>
          </p:cNvPr>
          <p:cNvSpPr txBox="1">
            <a:spLocks/>
          </p:cNvSpPr>
          <p:nvPr/>
        </p:nvSpPr>
        <p:spPr>
          <a:xfrm>
            <a:off x="918865" y="5167736"/>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Depois que terminar a tarefa, risque </a:t>
            </a:r>
          </a:p>
        </p:txBody>
      </p:sp>
      <p:grpSp>
        <p:nvGrpSpPr>
          <p:cNvPr id="6" name="Grupo 17" descr="Círculo pequeno com o número 1 dentro indicando a etapa 1">
            <a:extLst>
              <a:ext uri="{FF2B5EF4-FFF2-40B4-BE49-F238E27FC236}">
                <a16:creationId xmlns:a16="http://schemas.microsoft.com/office/drawing/2014/main" id="{C5E5DA36-A288-86E3-4E4C-72E3E0920FD7}"/>
              </a:ext>
            </a:extLst>
          </p:cNvPr>
          <p:cNvGrpSpPr/>
          <p:nvPr/>
        </p:nvGrpSpPr>
        <p:grpSpPr bwMode="blackWhite">
          <a:xfrm>
            <a:off x="403961" y="3027850"/>
            <a:ext cx="558179" cy="409838"/>
            <a:chOff x="6953426" y="711274"/>
            <a:chExt cx="558179" cy="409838"/>
          </a:xfrm>
        </p:grpSpPr>
        <p:sp>
          <p:nvSpPr>
            <p:cNvPr id="7" name="Oval 18" descr="Círculo pequeno">
              <a:extLst>
                <a:ext uri="{FF2B5EF4-FFF2-40B4-BE49-F238E27FC236}">
                  <a16:creationId xmlns:a16="http://schemas.microsoft.com/office/drawing/2014/main" id="{ED713114-18A9-A795-3E6E-6817429BAAE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9" name="Caixa de texto 19" descr="Número 1">
              <a:extLst>
                <a:ext uri="{FF2B5EF4-FFF2-40B4-BE49-F238E27FC236}">
                  <a16:creationId xmlns:a16="http://schemas.microsoft.com/office/drawing/2014/main" id="{6B94B9FE-1B12-D907-B089-4EF3228A555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1</a:t>
              </a:r>
            </a:p>
          </p:txBody>
        </p:sp>
      </p:grpSp>
      <p:sp>
        <p:nvSpPr>
          <p:cNvPr id="10" name="Espaço Reservado para Conteúdo 17">
            <a:extLst>
              <a:ext uri="{FF2B5EF4-FFF2-40B4-BE49-F238E27FC236}">
                <a16:creationId xmlns:a16="http://schemas.microsoft.com/office/drawing/2014/main" id="{0F2C9F75-51B3-FF7E-F692-199EC1E1568C}"/>
              </a:ext>
            </a:extLst>
          </p:cNvPr>
          <p:cNvSpPr txBox="1">
            <a:spLocks/>
          </p:cNvSpPr>
          <p:nvPr/>
        </p:nvSpPr>
        <p:spPr>
          <a:xfrm>
            <a:off x="928922" y="3068042"/>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Crie uma lista </a:t>
            </a:r>
            <a:endParaRPr lang="pt-BR" dirty="0">
              <a:solidFill>
                <a:prstClr val="black">
                  <a:lumMod val="75000"/>
                  <a:lumOff val="25000"/>
                </a:prstClr>
              </a:solidFill>
              <a:cs typeface="Segoe UI"/>
            </a:endParaRPr>
          </a:p>
        </p:txBody>
      </p:sp>
      <p:grpSp>
        <p:nvGrpSpPr>
          <p:cNvPr id="11" name="Grupo 32" descr="Círculo pequeno com o número 2 dentro indicando a etapa 2">
            <a:extLst>
              <a:ext uri="{FF2B5EF4-FFF2-40B4-BE49-F238E27FC236}">
                <a16:creationId xmlns:a16="http://schemas.microsoft.com/office/drawing/2014/main" id="{0B12A21F-30C1-487A-981F-DD34F72661B3}"/>
              </a:ext>
            </a:extLst>
          </p:cNvPr>
          <p:cNvGrpSpPr/>
          <p:nvPr/>
        </p:nvGrpSpPr>
        <p:grpSpPr bwMode="blackWhite">
          <a:xfrm>
            <a:off x="403961" y="3707635"/>
            <a:ext cx="558179" cy="409838"/>
            <a:chOff x="6953426" y="711274"/>
            <a:chExt cx="558179" cy="409838"/>
          </a:xfrm>
        </p:grpSpPr>
        <p:sp>
          <p:nvSpPr>
            <p:cNvPr id="12" name="Oval 33" descr="Círculo pequeno">
              <a:extLst>
                <a:ext uri="{FF2B5EF4-FFF2-40B4-BE49-F238E27FC236}">
                  <a16:creationId xmlns:a16="http://schemas.microsoft.com/office/drawing/2014/main" id="{F1D26D7A-8123-F40B-29FE-43C5386F7BA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3" name="Caixa de texto 34" descr="Número 2">
              <a:extLst>
                <a:ext uri="{FF2B5EF4-FFF2-40B4-BE49-F238E27FC236}">
                  <a16:creationId xmlns:a16="http://schemas.microsoft.com/office/drawing/2014/main" id="{35681DC2-0B3E-99B2-76D4-42A3F056FCCF}"/>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2</a:t>
              </a:r>
            </a:p>
          </p:txBody>
        </p:sp>
      </p:grpSp>
      <p:sp>
        <p:nvSpPr>
          <p:cNvPr id="14" name="Espaço Reservado para Conteúdo 17">
            <a:extLst>
              <a:ext uri="{FF2B5EF4-FFF2-40B4-BE49-F238E27FC236}">
                <a16:creationId xmlns:a16="http://schemas.microsoft.com/office/drawing/2014/main" id="{6D7760DF-FC0E-92C0-8672-FB4335CD7D72}"/>
              </a:ext>
            </a:extLst>
          </p:cNvPr>
          <p:cNvSpPr txBox="1">
            <a:spLocks/>
          </p:cNvSpPr>
          <p:nvPr/>
        </p:nvSpPr>
        <p:spPr>
          <a:xfrm>
            <a:off x="928922" y="3747829"/>
            <a:ext cx="4504252" cy="596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Escolher a primeira tarefa</a:t>
            </a:r>
          </a:p>
        </p:txBody>
      </p:sp>
      <p:grpSp>
        <p:nvGrpSpPr>
          <p:cNvPr id="15" name="Grupo 21" descr="Círculo pequeno com o número 3 dentro indicando a etapa 3">
            <a:extLst>
              <a:ext uri="{FF2B5EF4-FFF2-40B4-BE49-F238E27FC236}">
                <a16:creationId xmlns:a16="http://schemas.microsoft.com/office/drawing/2014/main" id="{2A6B06BF-6BFD-83D0-9358-EE967883ED20}"/>
              </a:ext>
            </a:extLst>
          </p:cNvPr>
          <p:cNvGrpSpPr/>
          <p:nvPr/>
        </p:nvGrpSpPr>
        <p:grpSpPr bwMode="blackWhite">
          <a:xfrm>
            <a:off x="403961" y="4433247"/>
            <a:ext cx="558179" cy="409838"/>
            <a:chOff x="6953426" y="711274"/>
            <a:chExt cx="558179" cy="409838"/>
          </a:xfrm>
        </p:grpSpPr>
        <p:sp>
          <p:nvSpPr>
            <p:cNvPr id="16" name="Oval 23" descr="Círculo pequeno">
              <a:extLst>
                <a:ext uri="{FF2B5EF4-FFF2-40B4-BE49-F238E27FC236}">
                  <a16:creationId xmlns:a16="http://schemas.microsoft.com/office/drawing/2014/main" id="{DDFC86CC-2E22-A83F-9215-684CFA4C1E4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7" name="Caixa de texto 29" descr="Número 3">
              <a:extLst>
                <a:ext uri="{FF2B5EF4-FFF2-40B4-BE49-F238E27FC236}">
                  <a16:creationId xmlns:a16="http://schemas.microsoft.com/office/drawing/2014/main" id="{F7D104A8-BD8D-5C2B-1E46-BCB49ACF53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3</a:t>
              </a:r>
            </a:p>
          </p:txBody>
        </p:sp>
      </p:grpSp>
      <p:sp>
        <p:nvSpPr>
          <p:cNvPr id="18" name="Espaço Reservado para Conteúdo 17">
            <a:extLst>
              <a:ext uri="{FF2B5EF4-FFF2-40B4-BE49-F238E27FC236}">
                <a16:creationId xmlns:a16="http://schemas.microsoft.com/office/drawing/2014/main" id="{C5796384-9ECC-FF7C-B867-0B43E74AE83B}"/>
              </a:ext>
            </a:extLst>
          </p:cNvPr>
          <p:cNvSpPr txBox="1">
            <a:spLocks/>
          </p:cNvSpPr>
          <p:nvPr/>
        </p:nvSpPr>
        <p:spPr>
          <a:xfrm>
            <a:off x="928922" y="4461408"/>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Programar o Pomodoro: 25 minutos = 1 Pomodoro</a:t>
            </a:r>
            <a:endParaRPr lang="pt-BR" dirty="0">
              <a:solidFill>
                <a:prstClr val="black">
                  <a:lumMod val="75000"/>
                  <a:lumOff val="25000"/>
                </a:prstClr>
              </a:solidFill>
              <a:cs typeface="Segoe UI"/>
            </a:endParaRPr>
          </a:p>
        </p:txBody>
      </p:sp>
      <p:grpSp>
        <p:nvGrpSpPr>
          <p:cNvPr id="19" name="Grupo 36" descr="Círculo pequeno com o número 4 dentro indicando a etapa 4">
            <a:extLst>
              <a:ext uri="{FF2B5EF4-FFF2-40B4-BE49-F238E27FC236}">
                <a16:creationId xmlns:a16="http://schemas.microsoft.com/office/drawing/2014/main" id="{FDB6EEDA-FE17-F911-6C48-92B1DE8B2A1B}"/>
              </a:ext>
            </a:extLst>
          </p:cNvPr>
          <p:cNvGrpSpPr/>
          <p:nvPr/>
        </p:nvGrpSpPr>
        <p:grpSpPr bwMode="blackWhite">
          <a:xfrm>
            <a:off x="403961" y="5136186"/>
            <a:ext cx="558179" cy="409838"/>
            <a:chOff x="6953426" y="711274"/>
            <a:chExt cx="558179" cy="409838"/>
          </a:xfrm>
        </p:grpSpPr>
        <p:sp>
          <p:nvSpPr>
            <p:cNvPr id="20" name="Oval 37" descr="Círculo pequeno">
              <a:extLst>
                <a:ext uri="{FF2B5EF4-FFF2-40B4-BE49-F238E27FC236}">
                  <a16:creationId xmlns:a16="http://schemas.microsoft.com/office/drawing/2014/main" id="{BC1E9B69-E305-7030-A6F3-4D4017B22F3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1" name="Caixa de texto 38" descr="Número 4">
              <a:extLst>
                <a:ext uri="{FF2B5EF4-FFF2-40B4-BE49-F238E27FC236}">
                  <a16:creationId xmlns:a16="http://schemas.microsoft.com/office/drawing/2014/main" id="{2C8735DA-1B37-137F-B1CD-B49E0F15ED5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4</a:t>
              </a:r>
            </a:p>
          </p:txBody>
        </p:sp>
      </p:grpSp>
      <p:grpSp>
        <p:nvGrpSpPr>
          <p:cNvPr id="23" name="Grupo 21" descr="Círculo pequeno com o número 3 dentro indicando a etapa 3">
            <a:extLst>
              <a:ext uri="{FF2B5EF4-FFF2-40B4-BE49-F238E27FC236}">
                <a16:creationId xmlns:a16="http://schemas.microsoft.com/office/drawing/2014/main" id="{FDB77703-D58E-DCB4-0FC6-4769A73D6044}"/>
              </a:ext>
            </a:extLst>
          </p:cNvPr>
          <p:cNvGrpSpPr/>
          <p:nvPr/>
        </p:nvGrpSpPr>
        <p:grpSpPr bwMode="blackWhite">
          <a:xfrm>
            <a:off x="399044" y="5844175"/>
            <a:ext cx="558179" cy="409838"/>
            <a:chOff x="6953426" y="711274"/>
            <a:chExt cx="558179" cy="409838"/>
          </a:xfrm>
        </p:grpSpPr>
        <p:sp>
          <p:nvSpPr>
            <p:cNvPr id="24" name="Oval 23" descr="Círculo pequeno">
              <a:extLst>
                <a:ext uri="{FF2B5EF4-FFF2-40B4-BE49-F238E27FC236}">
                  <a16:creationId xmlns:a16="http://schemas.microsoft.com/office/drawing/2014/main" id="{53B4D937-B601-3EC0-43EB-2E72E2A76442}"/>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5" name="Caixa de texto 29" descr="Número 3">
              <a:extLst>
                <a:ext uri="{FF2B5EF4-FFF2-40B4-BE49-F238E27FC236}">
                  <a16:creationId xmlns:a16="http://schemas.microsoft.com/office/drawing/2014/main" id="{0DE3CAEC-5E7E-EEF6-0E98-BA20AEB3A4D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5</a:t>
              </a:r>
            </a:p>
          </p:txBody>
        </p:sp>
      </p:grpSp>
      <p:sp>
        <p:nvSpPr>
          <p:cNvPr id="26" name="Espaço Reservado para Conteúdo 17">
            <a:extLst>
              <a:ext uri="{FF2B5EF4-FFF2-40B4-BE49-F238E27FC236}">
                <a16:creationId xmlns:a16="http://schemas.microsoft.com/office/drawing/2014/main" id="{E3043002-A3DF-3221-23B8-13BFA592D526}"/>
              </a:ext>
            </a:extLst>
          </p:cNvPr>
          <p:cNvSpPr txBox="1">
            <a:spLocks/>
          </p:cNvSpPr>
          <p:nvPr/>
        </p:nvSpPr>
        <p:spPr>
          <a:xfrm>
            <a:off x="924005" y="5872336"/>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A cada 4 Pomodoros = 30 minutos de pausa </a:t>
            </a:r>
            <a:endParaRPr lang="pt-BR" dirty="0">
              <a:solidFill>
                <a:prstClr val="black">
                  <a:lumMod val="75000"/>
                  <a:lumOff val="25000"/>
                </a:prstClr>
              </a:solidFill>
              <a:cs typeface="Segoe UI"/>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20B77-4452-B777-1D38-8C99E2AA04CF}"/>
              </a:ext>
            </a:extLst>
          </p:cNvPr>
          <p:cNvSpPr>
            <a:spLocks noGrp="1"/>
          </p:cNvSpPr>
          <p:nvPr>
            <p:ph type="title"/>
          </p:nvPr>
        </p:nvSpPr>
        <p:spPr/>
        <p:txBody>
          <a:bodyPr>
            <a:normAutofit fontScale="90000"/>
          </a:bodyPr>
          <a:lstStyle/>
          <a:p>
            <a:r>
              <a:rPr lang="pt-BR" dirty="0">
                <a:latin typeface="Segoe UI Light" panose="020B0502040204020203" pitchFamily="34" charset="0"/>
                <a:cs typeface="Segoe UI Light" panose="020B0502040204020203" pitchFamily="34" charset="0"/>
              </a:rPr>
              <a:t>Ganhe produtividade com a Técnica Pomodoro</a:t>
            </a:r>
            <a:endParaRPr lang="pt-BR" dirty="0"/>
          </a:p>
        </p:txBody>
      </p:sp>
      <p:sp>
        <p:nvSpPr>
          <p:cNvPr id="3" name="Espaço Reservado para Conteúdo 2">
            <a:extLst>
              <a:ext uri="{FF2B5EF4-FFF2-40B4-BE49-F238E27FC236}">
                <a16:creationId xmlns:a16="http://schemas.microsoft.com/office/drawing/2014/main" id="{43F2DBF0-B0F8-54E1-4F77-F7B318B47AD4}"/>
              </a:ext>
            </a:extLst>
          </p:cNvPr>
          <p:cNvSpPr>
            <a:spLocks noGrp="1"/>
          </p:cNvSpPr>
          <p:nvPr>
            <p:ph sz="quarter" idx="10"/>
          </p:nvPr>
        </p:nvSpPr>
        <p:spPr/>
        <p:txBody>
          <a:bodyPr>
            <a:normAutofit/>
          </a:bodyPr>
          <a:lstStyle/>
          <a:p>
            <a:pPr algn="l"/>
            <a:r>
              <a:rPr lang="pt-BR" b="1" dirty="0"/>
              <a:t>TÉCNICA POMODORO</a:t>
            </a:r>
            <a:endParaRPr lang="pt-BR" b="1" i="0" u="none" strike="noStrike" baseline="0" dirty="0"/>
          </a:p>
          <a:p>
            <a:pPr marL="171450" indent="-171450" algn="l">
              <a:buFont typeface="Wingdings" panose="05000000000000000000" pitchFamily="2" charset="2"/>
              <a:buChar char="q"/>
            </a:pPr>
            <a:r>
              <a:rPr lang="pt-BR" b="0" i="0" u="none" strike="noStrike" baseline="0" dirty="0"/>
              <a:t> Aumento da sua concentração</a:t>
            </a:r>
          </a:p>
          <a:p>
            <a:pPr marL="171450" indent="-171450" algn="l">
              <a:buFont typeface="Wingdings" panose="05000000000000000000" pitchFamily="2" charset="2"/>
              <a:buChar char="q"/>
            </a:pPr>
            <a:r>
              <a:rPr lang="pt-BR" b="0" i="0" u="none" strike="noStrike" baseline="0" dirty="0"/>
              <a:t> Aumento da sua produtividade</a:t>
            </a:r>
          </a:p>
          <a:p>
            <a:pPr marL="171450" indent="-171450" algn="l">
              <a:buFont typeface="Wingdings" panose="05000000000000000000" pitchFamily="2" charset="2"/>
              <a:buChar char="q"/>
            </a:pPr>
            <a:r>
              <a:rPr lang="pt-BR" b="0" i="0" u="none" strike="noStrike" baseline="0" dirty="0"/>
              <a:t> Diminuiu interrupções</a:t>
            </a:r>
          </a:p>
          <a:p>
            <a:pPr marL="171450" indent="-171450" algn="l">
              <a:buFont typeface="Wingdings" panose="05000000000000000000" pitchFamily="2" charset="2"/>
              <a:buChar char="q"/>
            </a:pPr>
            <a:r>
              <a:rPr lang="pt-BR" b="0" i="0" u="none" strike="noStrike" baseline="0" dirty="0"/>
              <a:t> Aprendeu a estimar melhor o tempo das tarefas</a:t>
            </a:r>
          </a:p>
          <a:p>
            <a:pPr marL="171450" indent="-171450" algn="l">
              <a:buFont typeface="Wingdings" panose="05000000000000000000" pitchFamily="2" charset="2"/>
              <a:buChar char="q"/>
            </a:pPr>
            <a:r>
              <a:rPr lang="pt-BR" b="0" i="0" u="none" strike="noStrike" baseline="0" dirty="0"/>
              <a:t> Aliviou a sua ansiedade</a:t>
            </a:r>
            <a:endParaRPr lang="pt-BR" dirty="0"/>
          </a:p>
        </p:txBody>
      </p:sp>
    </p:spTree>
    <p:extLst>
      <p:ext uri="{BB962C8B-B14F-4D97-AF65-F5344CB8AC3E}">
        <p14:creationId xmlns:p14="http://schemas.microsoft.com/office/powerpoint/2010/main" val="2426113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A2F44E-1236-4DE1-B264-B7238BB38553}"/>
              </a:ext>
            </a:extLst>
          </p:cNvPr>
          <p:cNvSpPr>
            <a:spLocks noGrp="1"/>
          </p:cNvSpPr>
          <p:nvPr>
            <p:ph type="title"/>
          </p:nvPr>
        </p:nvSpPr>
        <p:spPr>
          <a:xfrm>
            <a:off x="521207" y="448056"/>
            <a:ext cx="7452754" cy="640080"/>
          </a:xfrm>
        </p:spPr>
        <p:txBody>
          <a:bodyPr>
            <a:normAutofit/>
          </a:bodyPr>
          <a:lstStyle/>
          <a:p>
            <a:r>
              <a:rPr lang="pt-BR" dirty="0"/>
              <a:t>Gerencie interrupções com a Técnica Pomodoro</a:t>
            </a:r>
          </a:p>
        </p:txBody>
      </p:sp>
      <p:sp>
        <p:nvSpPr>
          <p:cNvPr id="3" name="Espaço Reservado para Conteúdo 2">
            <a:extLst>
              <a:ext uri="{FF2B5EF4-FFF2-40B4-BE49-F238E27FC236}">
                <a16:creationId xmlns:a16="http://schemas.microsoft.com/office/drawing/2014/main" id="{BD770764-8B4C-8A0B-D823-C1F59B11A9B2}"/>
              </a:ext>
            </a:extLst>
          </p:cNvPr>
          <p:cNvSpPr>
            <a:spLocks noGrp="1"/>
          </p:cNvSpPr>
          <p:nvPr>
            <p:ph sz="quarter" idx="10"/>
          </p:nvPr>
        </p:nvSpPr>
        <p:spPr>
          <a:xfrm>
            <a:off x="539496" y="1435607"/>
            <a:ext cx="4416552" cy="5063515"/>
          </a:xfrm>
        </p:spPr>
        <p:txBody>
          <a:bodyPr>
            <a:normAutofit/>
          </a:bodyPr>
          <a:lstStyle/>
          <a:p>
            <a:r>
              <a:rPr lang="pt-BR" b="1" dirty="0"/>
              <a:t>Interrupção interna: </a:t>
            </a:r>
            <a:r>
              <a:rPr lang="pt-BR" dirty="0"/>
              <a:t>Anote e faça depois, a não ser que seja urgente.</a:t>
            </a:r>
          </a:p>
          <a:p>
            <a:pPr algn="l"/>
            <a:r>
              <a:rPr lang="pt-BR" b="1" dirty="0"/>
              <a:t>Interrupção externa: </a:t>
            </a:r>
            <a:r>
              <a:rPr lang="pt-BR" b="0" i="0" u="none" strike="noStrike" baseline="0" dirty="0"/>
              <a:t>Recomenda-se que todas as interrupções externas também devem ser deixadas para depois, a não ser, claro, que seja de extrema urgência.</a:t>
            </a:r>
          </a:p>
          <a:p>
            <a:pPr algn="l"/>
            <a:r>
              <a:rPr lang="pt-BR" dirty="0"/>
              <a:t>O que eu espero conseguir?</a:t>
            </a:r>
          </a:p>
          <a:p>
            <a:pPr marL="171450" indent="-171450" algn="l">
              <a:buFont typeface="Arial" panose="020B0604020202020204" pitchFamily="34" charset="0"/>
              <a:buChar char="•"/>
            </a:pPr>
            <a:r>
              <a:rPr lang="pt-BR" b="0" i="0" u="none" strike="noStrike" baseline="0" dirty="0"/>
              <a:t>Quando surgem distrações</a:t>
            </a:r>
          </a:p>
          <a:p>
            <a:pPr marL="171450" indent="-171450" algn="l">
              <a:buFont typeface="Arial" panose="020B0604020202020204" pitchFamily="34" charset="0"/>
              <a:buChar char="•"/>
            </a:pPr>
            <a:r>
              <a:rPr lang="pt-BR" dirty="0"/>
              <a:t>Principais interrupções</a:t>
            </a:r>
          </a:p>
          <a:p>
            <a:pPr marL="171450" indent="-171450" algn="l">
              <a:buFont typeface="Arial" panose="020B0604020202020204" pitchFamily="34" charset="0"/>
              <a:buChar char="•"/>
            </a:pPr>
            <a:r>
              <a:rPr lang="pt-BR" b="0" i="0" u="none" strike="noStrike" baseline="0" dirty="0"/>
              <a:t>Melhorar estimativas</a:t>
            </a:r>
          </a:p>
        </p:txBody>
      </p:sp>
      <p:sp>
        <p:nvSpPr>
          <p:cNvPr id="4" name="Espaço Reservado para Conteúdo 2">
            <a:extLst>
              <a:ext uri="{FF2B5EF4-FFF2-40B4-BE49-F238E27FC236}">
                <a16:creationId xmlns:a16="http://schemas.microsoft.com/office/drawing/2014/main" id="{54ADF8C7-2A64-EBFE-0ECB-6C52955E7BE2}"/>
              </a:ext>
            </a:extLst>
          </p:cNvPr>
          <p:cNvSpPr txBox="1">
            <a:spLocks/>
          </p:cNvSpPr>
          <p:nvPr/>
        </p:nvSpPr>
        <p:spPr>
          <a:xfrm>
            <a:off x="6335613" y="1435608"/>
            <a:ext cx="4416552" cy="497433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0" i="0" u="none" strike="noStrike" baseline="0" dirty="0"/>
              <a:t>Técnica Pomodoro = Melhora foco e produtividade</a:t>
            </a:r>
          </a:p>
          <a:p>
            <a:pPr algn="l"/>
            <a:r>
              <a:rPr lang="pt-BR" sz="1300" b="1" i="0" u="none" strike="noStrike" baseline="0" dirty="0"/>
              <a:t>Seja flexível</a:t>
            </a:r>
          </a:p>
          <a:p>
            <a:pPr algn="l"/>
            <a:r>
              <a:rPr lang="pt-BR" sz="1300" b="0" i="0" u="none" strike="noStrike" baseline="0" dirty="0"/>
              <a:t>Com o tempo as pessoas vão perceber que você está focado e vão te interromper somente quando for extremamente necessário.</a:t>
            </a:r>
          </a:p>
          <a:p>
            <a:pPr algn="l"/>
            <a:r>
              <a:rPr lang="pt-BR" sz="1300" b="0" i="0" u="none" strike="noStrike" baseline="0" dirty="0"/>
              <a:t>O Pomodoro tem que lhe ajudar a ter foco e evitar a procrastinação, mas não deve lhe tornar um </a:t>
            </a:r>
            <a:r>
              <a:rPr lang="pt-BR" sz="1300" b="1" i="0" u="none" strike="noStrike" baseline="0" dirty="0"/>
              <a:t>antissocial.</a:t>
            </a:r>
            <a:endParaRPr lang="pt-BR" sz="1300" b="1" dirty="0"/>
          </a:p>
        </p:txBody>
      </p:sp>
    </p:spTree>
    <p:extLst>
      <p:ext uri="{BB962C8B-B14F-4D97-AF65-F5344CB8AC3E}">
        <p14:creationId xmlns:p14="http://schemas.microsoft.com/office/powerpoint/2010/main" val="91767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6D211-C8E8-29BB-D9D6-00A2854FCF69}"/>
              </a:ext>
            </a:extLst>
          </p:cNvPr>
          <p:cNvSpPr>
            <a:spLocks noGrp="1"/>
          </p:cNvSpPr>
          <p:nvPr>
            <p:ph type="title"/>
          </p:nvPr>
        </p:nvSpPr>
        <p:spPr/>
        <p:txBody>
          <a:bodyPr/>
          <a:lstStyle/>
          <a:p>
            <a:r>
              <a:rPr lang="pt-BR" dirty="0"/>
              <a:t>Apresentação</a:t>
            </a:r>
          </a:p>
        </p:txBody>
      </p:sp>
      <p:sp>
        <p:nvSpPr>
          <p:cNvPr id="3" name="Espaço Reservado para Conteúdo 2">
            <a:extLst>
              <a:ext uri="{FF2B5EF4-FFF2-40B4-BE49-F238E27FC236}">
                <a16:creationId xmlns:a16="http://schemas.microsoft.com/office/drawing/2014/main" id="{A35D8283-72DF-6404-9269-8594D8241139}"/>
              </a:ext>
            </a:extLst>
          </p:cNvPr>
          <p:cNvSpPr>
            <a:spLocks noGrp="1"/>
          </p:cNvSpPr>
          <p:nvPr>
            <p:ph sz="quarter" idx="10"/>
          </p:nvPr>
        </p:nvSpPr>
        <p:spPr>
          <a:xfrm>
            <a:off x="539496" y="1435608"/>
            <a:ext cx="4416552" cy="4798044"/>
          </a:xfrm>
        </p:spPr>
        <p:txBody>
          <a:bodyPr/>
          <a:lstStyle/>
          <a:p>
            <a:r>
              <a:rPr lang="pt-BR" b="1" dirty="0"/>
              <a:t>Objetivos do curso: </a:t>
            </a:r>
          </a:p>
          <a:p>
            <a:pPr marL="171450" indent="-171450">
              <a:buFont typeface="Wingdings" panose="05000000000000000000" pitchFamily="2" charset="2"/>
              <a:buChar char="q"/>
            </a:pPr>
            <a:r>
              <a:rPr lang="pt-BR" dirty="0"/>
              <a:t> Entender o conceito de Meta SMART; </a:t>
            </a:r>
          </a:p>
          <a:p>
            <a:pPr marL="171450" indent="-171450">
              <a:buFont typeface="Wingdings" panose="05000000000000000000" pitchFamily="2" charset="2"/>
              <a:buChar char="q"/>
            </a:pPr>
            <a:r>
              <a:rPr lang="pt-BR" dirty="0"/>
              <a:t> Explorar quanto tempo costuma demorar para que novos hábitos sejam criados e o que são hábitos-chaves; </a:t>
            </a:r>
          </a:p>
          <a:p>
            <a:pPr marL="171450" indent="-171450">
              <a:buFont typeface="Wingdings" panose="05000000000000000000" pitchFamily="2" charset="2"/>
              <a:buChar char="q"/>
            </a:pPr>
            <a:r>
              <a:rPr lang="pt-BR" dirty="0"/>
              <a:t> Discutir procrastinação; </a:t>
            </a:r>
          </a:p>
          <a:p>
            <a:pPr marL="171450" indent="-171450">
              <a:buFont typeface="Wingdings" panose="05000000000000000000" pitchFamily="2" charset="2"/>
              <a:buChar char="q"/>
            </a:pPr>
            <a:r>
              <a:rPr lang="pt-BR" dirty="0"/>
              <a:t> Discutir o conceito de disciplina; </a:t>
            </a:r>
          </a:p>
          <a:p>
            <a:pPr marL="171450" indent="-171450">
              <a:buFont typeface="Wingdings" panose="05000000000000000000" pitchFamily="2" charset="2"/>
              <a:buChar char="q"/>
            </a:pPr>
            <a:r>
              <a:rPr lang="pt-BR" dirty="0"/>
              <a:t> Discutir estilo de vida; </a:t>
            </a:r>
          </a:p>
          <a:p>
            <a:pPr marL="171450" indent="-171450">
              <a:buFont typeface="Wingdings" panose="05000000000000000000" pitchFamily="2" charset="2"/>
              <a:buChar char="q"/>
            </a:pPr>
            <a:r>
              <a:rPr lang="pt-BR" dirty="0"/>
              <a:t> Explicação de técnicas para aumentar o foco. </a:t>
            </a:r>
          </a:p>
        </p:txBody>
      </p:sp>
    </p:spTree>
    <p:extLst>
      <p:ext uri="{BB962C8B-B14F-4D97-AF65-F5344CB8AC3E}">
        <p14:creationId xmlns:p14="http://schemas.microsoft.com/office/powerpoint/2010/main" val="23336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DD5C4-61C8-6137-EE6D-198B5AA84DA6}"/>
              </a:ext>
            </a:extLst>
          </p:cNvPr>
          <p:cNvSpPr>
            <a:spLocks noGrp="1"/>
          </p:cNvSpPr>
          <p:nvPr>
            <p:ph type="title"/>
          </p:nvPr>
        </p:nvSpPr>
        <p:spPr/>
        <p:txBody>
          <a:bodyPr/>
          <a:lstStyle/>
          <a:p>
            <a:r>
              <a:rPr lang="pt-BR" dirty="0"/>
              <a:t>GTD: </a:t>
            </a:r>
            <a:r>
              <a:rPr lang="pt-BR" dirty="0" err="1"/>
              <a:t>Getting</a:t>
            </a:r>
            <a:r>
              <a:rPr lang="pt-BR" dirty="0"/>
              <a:t> </a:t>
            </a:r>
            <a:r>
              <a:rPr lang="pt-BR" dirty="0" err="1"/>
              <a:t>Things</a:t>
            </a:r>
            <a:r>
              <a:rPr lang="pt-BR" dirty="0"/>
              <a:t> </a:t>
            </a:r>
            <a:r>
              <a:rPr lang="pt-BR" dirty="0" err="1"/>
              <a:t>Done</a:t>
            </a:r>
            <a:endParaRPr lang="pt-BR" dirty="0"/>
          </a:p>
        </p:txBody>
      </p:sp>
      <p:sp>
        <p:nvSpPr>
          <p:cNvPr id="3" name="Espaço Reservado para Conteúdo 2">
            <a:extLst>
              <a:ext uri="{FF2B5EF4-FFF2-40B4-BE49-F238E27FC236}">
                <a16:creationId xmlns:a16="http://schemas.microsoft.com/office/drawing/2014/main" id="{4B74F534-C916-9E76-9AAB-F85C3617E637}"/>
              </a:ext>
            </a:extLst>
          </p:cNvPr>
          <p:cNvSpPr>
            <a:spLocks noGrp="1"/>
          </p:cNvSpPr>
          <p:nvPr>
            <p:ph sz="quarter" idx="10"/>
          </p:nvPr>
        </p:nvSpPr>
        <p:spPr>
          <a:xfrm>
            <a:off x="539496" y="1435608"/>
            <a:ext cx="4416552" cy="4974336"/>
          </a:xfrm>
        </p:spPr>
        <p:txBody>
          <a:bodyPr/>
          <a:lstStyle/>
          <a:p>
            <a:r>
              <a:rPr lang="pt-BR" b="1" dirty="0"/>
              <a:t>GTD: </a:t>
            </a:r>
            <a:r>
              <a:rPr lang="pt-BR" b="1" dirty="0" err="1"/>
              <a:t>Getting</a:t>
            </a:r>
            <a:r>
              <a:rPr lang="pt-BR" b="1" dirty="0"/>
              <a:t> </a:t>
            </a:r>
            <a:r>
              <a:rPr lang="pt-BR" b="1" dirty="0" err="1"/>
              <a:t>Things</a:t>
            </a:r>
            <a:r>
              <a:rPr lang="pt-BR" b="1" dirty="0"/>
              <a:t> </a:t>
            </a:r>
            <a:r>
              <a:rPr lang="pt-BR" b="1" dirty="0" err="1"/>
              <a:t>Done</a:t>
            </a:r>
            <a:r>
              <a:rPr lang="pt-BR" b="1" dirty="0"/>
              <a:t> </a:t>
            </a:r>
            <a:br>
              <a:rPr lang="pt-BR" dirty="0"/>
            </a:br>
            <a:r>
              <a:rPr lang="pt-BR" dirty="0"/>
              <a:t>“A arte de fazer acontecer”</a:t>
            </a:r>
          </a:p>
          <a:p>
            <a:r>
              <a:rPr lang="pt-BR" dirty="0"/>
              <a:t>Método de produtividade criado por David Allen.</a:t>
            </a:r>
          </a:p>
          <a:p>
            <a:pPr algn="l"/>
            <a:r>
              <a:rPr lang="pt-BR" i="0" u="none" strike="noStrike" baseline="0" dirty="0"/>
              <a:t>O “caminho” do GTD é exemplificado em 5 passos que quando começamos a colocar em prática se tornam hábitos. </a:t>
            </a:r>
          </a:p>
          <a:p>
            <a:pPr algn="l"/>
            <a:r>
              <a:rPr lang="pt-BR" b="1" dirty="0"/>
              <a:t>Passo 1: Coletar </a:t>
            </a:r>
            <a:br>
              <a:rPr lang="pt-BR" dirty="0"/>
            </a:br>
            <a:br>
              <a:rPr lang="pt-BR" dirty="0"/>
            </a:br>
            <a:r>
              <a:rPr lang="pt-BR" dirty="0"/>
              <a:t>A sua mente foi criada para ter ideias, não para armazená-las (anote)&gt; </a:t>
            </a:r>
          </a:p>
        </p:txBody>
      </p:sp>
    </p:spTree>
    <p:extLst>
      <p:ext uri="{BB962C8B-B14F-4D97-AF65-F5344CB8AC3E}">
        <p14:creationId xmlns:p14="http://schemas.microsoft.com/office/powerpoint/2010/main" val="249849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3AC8B-0444-8946-2227-9CF8DD756145}"/>
              </a:ext>
            </a:extLst>
          </p:cNvPr>
          <p:cNvSpPr>
            <a:spLocks noGrp="1"/>
          </p:cNvSpPr>
          <p:nvPr>
            <p:ph type="title"/>
          </p:nvPr>
        </p:nvSpPr>
        <p:spPr/>
        <p:txBody>
          <a:bodyPr/>
          <a:lstStyle/>
          <a:p>
            <a:r>
              <a:rPr lang="pt-BR" dirty="0"/>
              <a:t>Mais organização com o GTD </a:t>
            </a:r>
          </a:p>
        </p:txBody>
      </p:sp>
      <p:sp>
        <p:nvSpPr>
          <p:cNvPr id="3" name="Espaço Reservado para Conteúdo 2">
            <a:extLst>
              <a:ext uri="{FF2B5EF4-FFF2-40B4-BE49-F238E27FC236}">
                <a16:creationId xmlns:a16="http://schemas.microsoft.com/office/drawing/2014/main" id="{23B65CF5-693C-8BEA-F243-D773295C8D8D}"/>
              </a:ext>
            </a:extLst>
          </p:cNvPr>
          <p:cNvSpPr>
            <a:spLocks noGrp="1"/>
          </p:cNvSpPr>
          <p:nvPr>
            <p:ph sz="quarter" idx="10"/>
          </p:nvPr>
        </p:nvSpPr>
        <p:spPr>
          <a:xfrm>
            <a:off x="539496" y="1740409"/>
            <a:ext cx="4416552" cy="3977640"/>
          </a:xfrm>
        </p:spPr>
        <p:txBody>
          <a:bodyPr>
            <a:normAutofit/>
          </a:bodyPr>
          <a:lstStyle/>
          <a:p>
            <a:pPr algn="l"/>
            <a:r>
              <a:rPr lang="pt-BR" b="0" i="0" u="none" strike="noStrike" baseline="0" dirty="0"/>
              <a:t>“Não há nada tão inútil quanto fazer com grande eficiência algo que não deve ser feito.” (Peter Drucker) </a:t>
            </a:r>
          </a:p>
          <a:p>
            <a:pPr algn="l"/>
            <a:r>
              <a:rPr lang="pt-BR" b="1" dirty="0"/>
              <a:t>Passo 2</a:t>
            </a:r>
            <a:r>
              <a:rPr lang="pt-BR" dirty="0"/>
              <a:t>: Processar</a:t>
            </a:r>
            <a:br>
              <a:rPr lang="pt-BR" dirty="0"/>
            </a:br>
            <a:r>
              <a:rPr lang="pt-BR" b="1" dirty="0"/>
              <a:t>Passo 3: </a:t>
            </a:r>
            <a:r>
              <a:rPr lang="pt-BR" dirty="0"/>
              <a:t>Organização</a:t>
            </a:r>
            <a:br>
              <a:rPr lang="pt-BR" dirty="0"/>
            </a:br>
            <a:r>
              <a:rPr lang="pt-BR" b="1" dirty="0"/>
              <a:t>Passo 4: </a:t>
            </a:r>
            <a:r>
              <a:rPr lang="pt-BR" dirty="0"/>
              <a:t>Revisão</a:t>
            </a:r>
            <a:br>
              <a:rPr lang="pt-BR" dirty="0"/>
            </a:br>
            <a:r>
              <a:rPr lang="pt-BR" b="1" dirty="0"/>
              <a:t>Passo 5: </a:t>
            </a:r>
            <a:r>
              <a:rPr lang="pt-BR" dirty="0"/>
              <a:t>Execução</a:t>
            </a:r>
          </a:p>
        </p:txBody>
      </p:sp>
      <p:sp>
        <p:nvSpPr>
          <p:cNvPr id="4" name="Espaço Reservado para Conteúdo 17">
            <a:extLst>
              <a:ext uri="{FF2B5EF4-FFF2-40B4-BE49-F238E27FC236}">
                <a16:creationId xmlns:a16="http://schemas.microsoft.com/office/drawing/2014/main" id="{E7854876-41B2-535F-B409-01B9A6C2280A}"/>
              </a:ext>
            </a:extLst>
          </p:cNvPr>
          <p:cNvSpPr txBox="1">
            <a:spLocks/>
          </p:cNvSpPr>
          <p:nvPr/>
        </p:nvSpPr>
        <p:spPr>
          <a:xfrm>
            <a:off x="6916564" y="4538471"/>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pt-BR" dirty="0">
                <a:solidFill>
                  <a:srgbClr val="D24726"/>
                </a:solidFill>
                <a:latin typeface="Segoe UI Semibold" panose="020B0702040204020203" pitchFamily="34" charset="0"/>
                <a:cs typeface="Segoe UI Semibold" panose="020B0702040204020203" pitchFamily="34" charset="0"/>
              </a:rPr>
              <a:t>Revise</a:t>
            </a:r>
            <a:r>
              <a:rPr lang="pt-BR" dirty="0">
                <a:solidFill>
                  <a:prstClr val="black">
                    <a:lumMod val="75000"/>
                    <a:lumOff val="25000"/>
                  </a:prstClr>
                </a:solidFill>
                <a:cs typeface="Segoe UI"/>
              </a:rPr>
              <a:t> s</a:t>
            </a:r>
            <a:r>
              <a:rPr lang="pt-BR" dirty="0">
                <a:solidFill>
                  <a:prstClr val="black">
                    <a:lumMod val="75000"/>
                    <a:lumOff val="25000"/>
                  </a:prstClr>
                </a:solidFill>
                <a:latin typeface="Segoe UI" panose="020B0502040204020203" pitchFamily="34" charset="0"/>
                <a:cs typeface="Segoe UI" panose="020B0502040204020203" pitchFamily="34" charset="0"/>
              </a:rPr>
              <a:t>empre para dar conta de tudo.</a:t>
            </a:r>
          </a:p>
        </p:txBody>
      </p:sp>
      <p:grpSp>
        <p:nvGrpSpPr>
          <p:cNvPr id="5" name="Grupo 17" descr="Círculo pequeno com o número 1 dentro indicando a etapa 1">
            <a:extLst>
              <a:ext uri="{FF2B5EF4-FFF2-40B4-BE49-F238E27FC236}">
                <a16:creationId xmlns:a16="http://schemas.microsoft.com/office/drawing/2014/main" id="{F50DBD4D-14F7-D62F-565F-58CB55259823}"/>
              </a:ext>
            </a:extLst>
          </p:cNvPr>
          <p:cNvGrpSpPr/>
          <p:nvPr/>
        </p:nvGrpSpPr>
        <p:grpSpPr bwMode="blackWhite">
          <a:xfrm>
            <a:off x="6401660" y="2398585"/>
            <a:ext cx="558179" cy="409838"/>
            <a:chOff x="6953426" y="711274"/>
            <a:chExt cx="558179" cy="409838"/>
          </a:xfrm>
        </p:grpSpPr>
        <p:sp>
          <p:nvSpPr>
            <p:cNvPr id="6" name="Oval 18" descr="Círculo pequeno">
              <a:extLst>
                <a:ext uri="{FF2B5EF4-FFF2-40B4-BE49-F238E27FC236}">
                  <a16:creationId xmlns:a16="http://schemas.microsoft.com/office/drawing/2014/main" id="{8C0E7AE0-FEEE-642F-7710-5E48941CAAA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7" name="Caixa de texto 19" descr="Número 1">
              <a:extLst>
                <a:ext uri="{FF2B5EF4-FFF2-40B4-BE49-F238E27FC236}">
                  <a16:creationId xmlns:a16="http://schemas.microsoft.com/office/drawing/2014/main" id="{7926DEA4-B676-3E7E-3C93-E1C84CD26FC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1</a:t>
              </a:r>
            </a:p>
          </p:txBody>
        </p:sp>
      </p:grpSp>
      <p:sp>
        <p:nvSpPr>
          <p:cNvPr id="8" name="Espaço Reservado para Conteúdo 17">
            <a:extLst>
              <a:ext uri="{FF2B5EF4-FFF2-40B4-BE49-F238E27FC236}">
                <a16:creationId xmlns:a16="http://schemas.microsoft.com/office/drawing/2014/main" id="{98C41F72-0939-25BC-59CF-36CF14B81734}"/>
              </a:ext>
            </a:extLst>
          </p:cNvPr>
          <p:cNvSpPr txBox="1">
            <a:spLocks/>
          </p:cNvSpPr>
          <p:nvPr/>
        </p:nvSpPr>
        <p:spPr>
          <a:xfrm>
            <a:off x="6926621" y="243877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Capture</a:t>
            </a:r>
            <a:r>
              <a:rPr lang="pt-BR" dirty="0">
                <a:solidFill>
                  <a:prstClr val="black">
                    <a:lumMod val="75000"/>
                    <a:lumOff val="25000"/>
                  </a:prstClr>
                </a:solidFill>
                <a:latin typeface="Segoe UI" panose="020B0502040204020203" pitchFamily="34" charset="0"/>
                <a:cs typeface="Segoe UI" panose="020B0502040204020203" pitchFamily="34" charset="0"/>
              </a:rPr>
              <a:t> tudo o que lhe chama a atenção. </a:t>
            </a:r>
            <a:endParaRPr lang="pt-BR" dirty="0">
              <a:solidFill>
                <a:prstClr val="black">
                  <a:lumMod val="75000"/>
                  <a:lumOff val="25000"/>
                </a:prstClr>
              </a:solidFill>
              <a:cs typeface="Segoe UI"/>
            </a:endParaRPr>
          </a:p>
        </p:txBody>
      </p:sp>
      <p:grpSp>
        <p:nvGrpSpPr>
          <p:cNvPr id="9" name="Grupo 32" descr="Círculo pequeno com o número 2 dentro indicando a etapa 2">
            <a:extLst>
              <a:ext uri="{FF2B5EF4-FFF2-40B4-BE49-F238E27FC236}">
                <a16:creationId xmlns:a16="http://schemas.microsoft.com/office/drawing/2014/main" id="{62BB50EE-12B1-F542-F687-A5C46643D0D2}"/>
              </a:ext>
            </a:extLst>
          </p:cNvPr>
          <p:cNvGrpSpPr/>
          <p:nvPr/>
        </p:nvGrpSpPr>
        <p:grpSpPr bwMode="blackWhite">
          <a:xfrm>
            <a:off x="6401660" y="3078370"/>
            <a:ext cx="558179" cy="409838"/>
            <a:chOff x="6953426" y="711274"/>
            <a:chExt cx="558179" cy="409838"/>
          </a:xfrm>
        </p:grpSpPr>
        <p:sp>
          <p:nvSpPr>
            <p:cNvPr id="10" name="Oval 33" descr="Círculo pequeno">
              <a:extLst>
                <a:ext uri="{FF2B5EF4-FFF2-40B4-BE49-F238E27FC236}">
                  <a16:creationId xmlns:a16="http://schemas.microsoft.com/office/drawing/2014/main" id="{DB0831A7-C584-53EF-D224-98627D8B0E0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1" name="Caixa de texto 34" descr="Número 2">
              <a:extLst>
                <a:ext uri="{FF2B5EF4-FFF2-40B4-BE49-F238E27FC236}">
                  <a16:creationId xmlns:a16="http://schemas.microsoft.com/office/drawing/2014/main" id="{88F93F5A-68D1-E8B1-057B-48478EA6DF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2</a:t>
              </a:r>
            </a:p>
          </p:txBody>
        </p:sp>
      </p:grpSp>
      <p:sp>
        <p:nvSpPr>
          <p:cNvPr id="12" name="Espaço Reservado para Conteúdo 17">
            <a:extLst>
              <a:ext uri="{FF2B5EF4-FFF2-40B4-BE49-F238E27FC236}">
                <a16:creationId xmlns:a16="http://schemas.microsoft.com/office/drawing/2014/main" id="{6DA9A840-C8FB-8503-F40D-9D034756DE3F}"/>
              </a:ext>
            </a:extLst>
          </p:cNvPr>
          <p:cNvSpPr txBox="1">
            <a:spLocks/>
          </p:cNvSpPr>
          <p:nvPr/>
        </p:nvSpPr>
        <p:spPr>
          <a:xfrm>
            <a:off x="6926621" y="3118564"/>
            <a:ext cx="4504252" cy="596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pt-BR" dirty="0">
                <a:solidFill>
                  <a:srgbClr val="D24726"/>
                </a:solidFill>
                <a:latin typeface="Segoe UI Semibold" panose="020B0702040204020203" pitchFamily="34" charset="0"/>
                <a:cs typeface="Segoe UI Semibold" panose="020B0702040204020203" pitchFamily="34" charset="0"/>
              </a:rPr>
              <a:t>Decida</a:t>
            </a:r>
            <a:r>
              <a:rPr lang="pt-BR" dirty="0">
                <a:solidFill>
                  <a:prstClr val="black">
                    <a:lumMod val="75000"/>
                    <a:lumOff val="25000"/>
                  </a:prstClr>
                </a:solidFill>
                <a:cs typeface="Segoe UI"/>
              </a:rPr>
              <a:t> e</a:t>
            </a:r>
            <a:r>
              <a:rPr lang="pt-BR" dirty="0">
                <a:solidFill>
                  <a:prstClr val="black">
                    <a:lumMod val="75000"/>
                    <a:lumOff val="25000"/>
                  </a:prstClr>
                </a:solidFill>
                <a:latin typeface="Segoe UI" panose="020B0502040204020203" pitchFamily="34" charset="0"/>
                <a:cs typeface="Segoe UI" panose="020B0502040204020203" pitchFamily="34" charset="0"/>
              </a:rPr>
              <a:t>xatamente o que aquilo significa.</a:t>
            </a:r>
          </a:p>
        </p:txBody>
      </p:sp>
      <p:grpSp>
        <p:nvGrpSpPr>
          <p:cNvPr id="13" name="Grupo 21" descr="Círculo pequeno com o número 3 dentro indicando a etapa 3">
            <a:extLst>
              <a:ext uri="{FF2B5EF4-FFF2-40B4-BE49-F238E27FC236}">
                <a16:creationId xmlns:a16="http://schemas.microsoft.com/office/drawing/2014/main" id="{998F2898-1F57-64C1-6755-2A6567249198}"/>
              </a:ext>
            </a:extLst>
          </p:cNvPr>
          <p:cNvGrpSpPr/>
          <p:nvPr/>
        </p:nvGrpSpPr>
        <p:grpSpPr bwMode="blackWhite">
          <a:xfrm>
            <a:off x="6401660" y="3803982"/>
            <a:ext cx="558179" cy="409838"/>
            <a:chOff x="6953426" y="711274"/>
            <a:chExt cx="558179" cy="409838"/>
          </a:xfrm>
        </p:grpSpPr>
        <p:sp>
          <p:nvSpPr>
            <p:cNvPr id="14" name="Oval 23" descr="Círculo pequeno">
              <a:extLst>
                <a:ext uri="{FF2B5EF4-FFF2-40B4-BE49-F238E27FC236}">
                  <a16:creationId xmlns:a16="http://schemas.microsoft.com/office/drawing/2014/main" id="{A28FFE24-6A96-088D-B72A-5F305652C4E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Caixa de texto 29" descr="Número 3">
              <a:extLst>
                <a:ext uri="{FF2B5EF4-FFF2-40B4-BE49-F238E27FC236}">
                  <a16:creationId xmlns:a16="http://schemas.microsoft.com/office/drawing/2014/main" id="{650814A0-44B7-6AE6-2639-7C9B48E6CD7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3</a:t>
              </a:r>
            </a:p>
          </p:txBody>
        </p:sp>
      </p:grpSp>
      <p:sp>
        <p:nvSpPr>
          <p:cNvPr id="16" name="Espaço Reservado para Conteúdo 17">
            <a:extLst>
              <a:ext uri="{FF2B5EF4-FFF2-40B4-BE49-F238E27FC236}">
                <a16:creationId xmlns:a16="http://schemas.microsoft.com/office/drawing/2014/main" id="{344A590A-D797-96A8-E1E1-9D50ACB89BFC}"/>
              </a:ext>
            </a:extLst>
          </p:cNvPr>
          <p:cNvSpPr txBox="1">
            <a:spLocks/>
          </p:cNvSpPr>
          <p:nvPr/>
        </p:nvSpPr>
        <p:spPr>
          <a:xfrm>
            <a:off x="6926621" y="3832143"/>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Organize</a:t>
            </a:r>
            <a:r>
              <a:rPr lang="pt-BR" dirty="0">
                <a:solidFill>
                  <a:prstClr val="black">
                    <a:lumMod val="75000"/>
                    <a:lumOff val="25000"/>
                  </a:prstClr>
                </a:solidFill>
                <a:cs typeface="Segoe UI"/>
              </a:rPr>
              <a:t> </a:t>
            </a:r>
            <a:r>
              <a:rPr lang="pt-BR" dirty="0">
                <a:solidFill>
                  <a:prstClr val="black">
                    <a:lumMod val="75000"/>
                    <a:lumOff val="25000"/>
                  </a:prstClr>
                </a:solidFill>
                <a:latin typeface="Segoe UI" panose="020B0502040204020203" pitchFamily="34" charset="0"/>
                <a:cs typeface="Segoe UI" panose="020B0502040204020203" pitchFamily="34" charset="0"/>
              </a:rPr>
              <a:t>os resultados no lugar certo.</a:t>
            </a:r>
            <a:endParaRPr lang="pt-BR" dirty="0">
              <a:solidFill>
                <a:prstClr val="black">
                  <a:lumMod val="75000"/>
                  <a:lumOff val="25000"/>
                </a:prstClr>
              </a:solidFill>
              <a:cs typeface="Segoe UI"/>
            </a:endParaRPr>
          </a:p>
        </p:txBody>
      </p:sp>
      <p:grpSp>
        <p:nvGrpSpPr>
          <p:cNvPr id="17" name="Grupo 36" descr="Círculo pequeno com o número 4 dentro indicando a etapa 4">
            <a:extLst>
              <a:ext uri="{FF2B5EF4-FFF2-40B4-BE49-F238E27FC236}">
                <a16:creationId xmlns:a16="http://schemas.microsoft.com/office/drawing/2014/main" id="{D02033FC-B285-DF9E-9B2F-6127EE03BF1E}"/>
              </a:ext>
            </a:extLst>
          </p:cNvPr>
          <p:cNvGrpSpPr/>
          <p:nvPr/>
        </p:nvGrpSpPr>
        <p:grpSpPr bwMode="blackWhite">
          <a:xfrm>
            <a:off x="6401660" y="4506921"/>
            <a:ext cx="558179" cy="409838"/>
            <a:chOff x="6953426" y="711274"/>
            <a:chExt cx="558179" cy="409838"/>
          </a:xfrm>
        </p:grpSpPr>
        <p:sp>
          <p:nvSpPr>
            <p:cNvPr id="18" name="Oval 37" descr="Círculo pequeno">
              <a:extLst>
                <a:ext uri="{FF2B5EF4-FFF2-40B4-BE49-F238E27FC236}">
                  <a16:creationId xmlns:a16="http://schemas.microsoft.com/office/drawing/2014/main" id="{E22CFEF2-A6A5-742B-E743-04F54C93C5C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9" name="Caixa de texto 38" descr="Número 4">
              <a:extLst>
                <a:ext uri="{FF2B5EF4-FFF2-40B4-BE49-F238E27FC236}">
                  <a16:creationId xmlns:a16="http://schemas.microsoft.com/office/drawing/2014/main" id="{96A45B7E-4275-A998-BA31-D4C165675204}"/>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4</a:t>
              </a:r>
            </a:p>
          </p:txBody>
        </p:sp>
      </p:grpSp>
      <p:grpSp>
        <p:nvGrpSpPr>
          <p:cNvPr id="20" name="Grupo 21" descr="Círculo pequeno com o número 3 dentro indicando a etapa 3">
            <a:extLst>
              <a:ext uri="{FF2B5EF4-FFF2-40B4-BE49-F238E27FC236}">
                <a16:creationId xmlns:a16="http://schemas.microsoft.com/office/drawing/2014/main" id="{5C3FC8A7-A849-5616-5761-DB995FBE31E8}"/>
              </a:ext>
            </a:extLst>
          </p:cNvPr>
          <p:cNvGrpSpPr/>
          <p:nvPr/>
        </p:nvGrpSpPr>
        <p:grpSpPr bwMode="blackWhite">
          <a:xfrm>
            <a:off x="6396743" y="5214910"/>
            <a:ext cx="558179" cy="409838"/>
            <a:chOff x="6953426" y="711274"/>
            <a:chExt cx="558179" cy="409838"/>
          </a:xfrm>
        </p:grpSpPr>
        <p:sp>
          <p:nvSpPr>
            <p:cNvPr id="21" name="Oval 23" descr="Círculo pequeno">
              <a:extLst>
                <a:ext uri="{FF2B5EF4-FFF2-40B4-BE49-F238E27FC236}">
                  <a16:creationId xmlns:a16="http://schemas.microsoft.com/office/drawing/2014/main" id="{527F4468-FF65-18BE-5780-232C8709295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2" name="Caixa de texto 29" descr="Número 3">
              <a:extLst>
                <a:ext uri="{FF2B5EF4-FFF2-40B4-BE49-F238E27FC236}">
                  <a16:creationId xmlns:a16="http://schemas.microsoft.com/office/drawing/2014/main" id="{2037045F-D4C6-9574-D756-7A71E00DA44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5</a:t>
              </a:r>
            </a:p>
          </p:txBody>
        </p:sp>
      </p:grpSp>
      <p:sp>
        <p:nvSpPr>
          <p:cNvPr id="23" name="Espaço Reservado para Conteúdo 17">
            <a:extLst>
              <a:ext uri="{FF2B5EF4-FFF2-40B4-BE49-F238E27FC236}">
                <a16:creationId xmlns:a16="http://schemas.microsoft.com/office/drawing/2014/main" id="{EFCCFA37-81DC-95E0-8287-79B31CA4BA72}"/>
              </a:ext>
            </a:extLst>
          </p:cNvPr>
          <p:cNvSpPr txBox="1">
            <a:spLocks/>
          </p:cNvSpPr>
          <p:nvPr/>
        </p:nvSpPr>
        <p:spPr>
          <a:xfrm>
            <a:off x="6921704" y="5243071"/>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Faça </a:t>
            </a:r>
            <a:r>
              <a:rPr lang="pt-BR" dirty="0">
                <a:solidFill>
                  <a:prstClr val="black">
                    <a:lumMod val="75000"/>
                    <a:lumOff val="25000"/>
                  </a:prstClr>
                </a:solidFill>
                <a:latin typeface="Segoe UI" panose="020B0502040204020203" pitchFamily="34" charset="0"/>
                <a:cs typeface="Segoe UI" panose="020B0502040204020203" pitchFamily="34" charset="0"/>
              </a:rPr>
              <a:t>tudo o que precisa – e quer – fazer.  </a:t>
            </a:r>
            <a:endParaRPr lang="pt-BR" dirty="0">
              <a:solidFill>
                <a:prstClr val="black">
                  <a:lumMod val="75000"/>
                  <a:lumOff val="25000"/>
                </a:prstClr>
              </a:solidFill>
              <a:cs typeface="Segoe UI"/>
            </a:endParaRPr>
          </a:p>
        </p:txBody>
      </p:sp>
      <p:sp>
        <p:nvSpPr>
          <p:cNvPr id="24" name="Espaço Reservado para Conteúdo 17">
            <a:extLst>
              <a:ext uri="{FF2B5EF4-FFF2-40B4-BE49-F238E27FC236}">
                <a16:creationId xmlns:a16="http://schemas.microsoft.com/office/drawing/2014/main" id="{95F8395E-C79A-2B1B-FCC7-490F4E7C1122}"/>
              </a:ext>
            </a:extLst>
          </p:cNvPr>
          <p:cNvSpPr txBox="1">
            <a:spLocks/>
          </p:cNvSpPr>
          <p:nvPr/>
        </p:nvSpPr>
        <p:spPr>
          <a:xfrm>
            <a:off x="6613609" y="1829403"/>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pt-BR" b="1" dirty="0">
                <a:latin typeface="Segoe UI" panose="020B0502040204020203" pitchFamily="34" charset="0"/>
                <a:cs typeface="Segoe UI" panose="020B0502040204020203" pitchFamily="34" charset="0"/>
              </a:rPr>
              <a:t>5 Passos do GTD</a:t>
            </a:r>
            <a:r>
              <a:rPr lang="pt-BR"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402261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F26F3-C691-0620-32A8-C26EDD15ED23}"/>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118459BE-8540-63F3-5EAA-AD4AF64EB9EA}"/>
              </a:ext>
            </a:extLst>
          </p:cNvPr>
          <p:cNvSpPr>
            <a:spLocks noGrp="1"/>
          </p:cNvSpPr>
          <p:nvPr>
            <p:ph sz="quarter" idx="10"/>
          </p:nvPr>
        </p:nvSpPr>
        <p:spPr>
          <a:xfrm>
            <a:off x="539496" y="1435608"/>
            <a:ext cx="2164375" cy="5053682"/>
          </a:xfrm>
        </p:spPr>
        <p:txBody>
          <a:bodyPr>
            <a:normAutofit lnSpcReduction="10000"/>
          </a:bodyPr>
          <a:lstStyle/>
          <a:p>
            <a:pPr algn="l"/>
            <a:r>
              <a:rPr lang="pt-BR" b="1" i="0" u="none" strike="noStrike" baseline="0" dirty="0">
                <a:solidFill>
                  <a:schemeClr val="accent2"/>
                </a:solidFill>
              </a:rPr>
              <a:t>Objetivo: </a:t>
            </a:r>
            <a:r>
              <a:rPr lang="pt-BR" b="0" i="0" u="none" strike="noStrike" baseline="0" dirty="0">
                <a:solidFill>
                  <a:srgbClr val="000000"/>
                </a:solidFill>
              </a:rPr>
              <a:t>o que eu quero alcançar lá na frente.</a:t>
            </a:r>
          </a:p>
          <a:p>
            <a:pPr algn="l"/>
            <a:r>
              <a:rPr lang="pt-BR" b="1" i="0" u="none" strike="noStrike" baseline="0" dirty="0">
                <a:solidFill>
                  <a:schemeClr val="accent2"/>
                </a:solidFill>
              </a:rPr>
              <a:t>Metas: </a:t>
            </a:r>
            <a:r>
              <a:rPr lang="pt-BR" b="0" i="0" u="none" strike="noStrike" baseline="0" dirty="0">
                <a:solidFill>
                  <a:srgbClr val="000000"/>
                </a:solidFill>
              </a:rPr>
              <a:t>ações que pretendo fazer para alcançar meu objetivo maior.</a:t>
            </a:r>
            <a:endParaRPr lang="pt-BR" dirty="0">
              <a:solidFill>
                <a:srgbClr val="000000"/>
              </a:solidFill>
            </a:endParaRPr>
          </a:p>
          <a:p>
            <a:r>
              <a:rPr lang="pt-BR" b="1" dirty="0">
                <a:solidFill>
                  <a:schemeClr val="accent2"/>
                </a:solidFill>
              </a:rPr>
              <a:t>O que são hábitos? </a:t>
            </a:r>
            <a:br>
              <a:rPr lang="pt-BR" b="1" dirty="0">
                <a:solidFill>
                  <a:schemeClr val="accent2"/>
                </a:solidFill>
              </a:rPr>
            </a:br>
            <a:r>
              <a:rPr lang="pt-BR" dirty="0">
                <a:solidFill>
                  <a:srgbClr val="424242"/>
                </a:solidFill>
              </a:rPr>
              <a:t>Deixa (</a:t>
            </a:r>
            <a:r>
              <a:rPr lang="pt-BR" dirty="0" err="1">
                <a:solidFill>
                  <a:srgbClr val="424242"/>
                </a:solidFill>
              </a:rPr>
              <a:t>Cue</a:t>
            </a:r>
            <a:r>
              <a:rPr lang="pt-BR" dirty="0">
                <a:solidFill>
                  <a:srgbClr val="424242"/>
                </a:solidFill>
              </a:rPr>
              <a:t>): Estímulo que vai fazer com que eu realize uma ação. </a:t>
            </a:r>
          </a:p>
          <a:p>
            <a:r>
              <a:rPr lang="pt-BR" dirty="0">
                <a:solidFill>
                  <a:srgbClr val="424242"/>
                </a:solidFill>
              </a:rPr>
              <a:t>Rotina (</a:t>
            </a:r>
            <a:r>
              <a:rPr lang="pt-BR" dirty="0" err="1">
                <a:solidFill>
                  <a:srgbClr val="424242"/>
                </a:solidFill>
              </a:rPr>
              <a:t>Rotine</a:t>
            </a:r>
            <a:r>
              <a:rPr lang="pt-BR" dirty="0">
                <a:solidFill>
                  <a:srgbClr val="424242"/>
                </a:solidFill>
              </a:rPr>
              <a:t>): A realização do hábito em si. </a:t>
            </a:r>
          </a:p>
          <a:p>
            <a:r>
              <a:rPr lang="pt-BR" dirty="0">
                <a:solidFill>
                  <a:srgbClr val="424242"/>
                </a:solidFill>
              </a:rPr>
              <a:t>Recompensa (</a:t>
            </a:r>
            <a:r>
              <a:rPr lang="pt-BR" dirty="0" err="1">
                <a:solidFill>
                  <a:srgbClr val="424242"/>
                </a:solidFill>
              </a:rPr>
              <a:t>Reward</a:t>
            </a:r>
            <a:r>
              <a:rPr lang="pt-BR" dirty="0">
                <a:solidFill>
                  <a:srgbClr val="424242"/>
                </a:solidFill>
              </a:rPr>
              <a:t>): O que eu espero receber depois que terminar o processo. </a:t>
            </a:r>
            <a:endParaRPr lang="pt-BR" dirty="0"/>
          </a:p>
          <a:p>
            <a:pPr algn="l"/>
            <a:endParaRPr lang="pt-BR" dirty="0"/>
          </a:p>
        </p:txBody>
      </p:sp>
      <p:sp>
        <p:nvSpPr>
          <p:cNvPr id="4" name="Espaço Reservado para Conteúdo 2">
            <a:extLst>
              <a:ext uri="{FF2B5EF4-FFF2-40B4-BE49-F238E27FC236}">
                <a16:creationId xmlns:a16="http://schemas.microsoft.com/office/drawing/2014/main" id="{AAA31470-AB78-7DCA-E806-232EE8920D61}"/>
              </a:ext>
            </a:extLst>
          </p:cNvPr>
          <p:cNvSpPr txBox="1">
            <a:spLocks/>
          </p:cNvSpPr>
          <p:nvPr/>
        </p:nvSpPr>
        <p:spPr>
          <a:xfrm>
            <a:off x="3317109" y="1435608"/>
            <a:ext cx="2164375" cy="505368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solidFill>
                  <a:schemeClr val="accent2"/>
                </a:solidFill>
              </a:rPr>
              <a:t>Como acompanhar o rendimento? </a:t>
            </a:r>
          </a:p>
          <a:p>
            <a:r>
              <a:rPr lang="pt-BR" dirty="0">
                <a:solidFill>
                  <a:srgbClr val="424242"/>
                </a:solidFill>
              </a:rPr>
              <a:t>META SMART</a:t>
            </a:r>
          </a:p>
          <a:p>
            <a:pPr algn="l"/>
            <a:r>
              <a:rPr lang="pt-BR" b="1" i="0" u="none" strike="noStrike" baseline="0" dirty="0" err="1"/>
              <a:t>S</a:t>
            </a:r>
            <a:r>
              <a:rPr lang="pt-BR" b="0" i="0" u="none" strike="noStrike" baseline="0" dirty="0" err="1"/>
              <a:t>pecific</a:t>
            </a:r>
            <a:r>
              <a:rPr lang="pt-BR" b="0" i="0" u="none" strike="noStrike" baseline="0" dirty="0"/>
              <a:t> (Específica)</a:t>
            </a:r>
            <a:br>
              <a:rPr lang="pt-BR" b="0" i="0" u="none" strike="noStrike" baseline="0" dirty="0"/>
            </a:br>
            <a:r>
              <a:rPr lang="pt-BR" b="1" i="0" u="none" strike="noStrike" baseline="0" dirty="0" err="1"/>
              <a:t>M</a:t>
            </a:r>
            <a:r>
              <a:rPr lang="pt-BR" b="0" i="0" u="none" strike="noStrike" baseline="0" dirty="0" err="1"/>
              <a:t>ensurable</a:t>
            </a:r>
            <a:r>
              <a:rPr lang="pt-BR" b="0" i="0" u="none" strike="noStrike" baseline="0" dirty="0"/>
              <a:t> (Mensurável)</a:t>
            </a:r>
            <a:br>
              <a:rPr lang="pt-BR" b="0" i="0" u="none" strike="noStrike" baseline="0" dirty="0"/>
            </a:br>
            <a:r>
              <a:rPr lang="pt-BR" b="1" i="0" u="none" strike="noStrike" baseline="0" dirty="0" err="1"/>
              <a:t>A</a:t>
            </a:r>
            <a:r>
              <a:rPr lang="pt-BR" b="0" i="0" u="none" strike="noStrike" baseline="0" dirty="0" err="1"/>
              <a:t>ttainable</a:t>
            </a:r>
            <a:r>
              <a:rPr lang="pt-BR" b="0" i="0" u="none" strike="noStrike" baseline="0" dirty="0"/>
              <a:t> (Alcançável)</a:t>
            </a:r>
            <a:br>
              <a:rPr lang="pt-BR" b="0" i="0" u="none" strike="noStrike" baseline="0" dirty="0"/>
            </a:br>
            <a:r>
              <a:rPr lang="pt-BR" b="1" i="0" u="none" strike="noStrike" baseline="0" dirty="0" err="1"/>
              <a:t>R</a:t>
            </a:r>
            <a:r>
              <a:rPr lang="pt-BR" b="0" i="0" u="none" strike="noStrike" baseline="0" dirty="0" err="1"/>
              <a:t>elevant</a:t>
            </a:r>
            <a:r>
              <a:rPr lang="pt-BR" b="0" i="0" u="none" strike="noStrike" baseline="0" dirty="0"/>
              <a:t> (Relevante)</a:t>
            </a:r>
            <a:br>
              <a:rPr lang="pt-BR" b="0" i="0" u="none" strike="noStrike" baseline="0" dirty="0"/>
            </a:br>
            <a:r>
              <a:rPr lang="pt-BR" b="1" i="0" u="none" strike="noStrike" baseline="0" dirty="0"/>
              <a:t>T</a:t>
            </a:r>
            <a:r>
              <a:rPr lang="pt-BR" b="0" i="0" u="none" strike="noStrike" baseline="0" dirty="0"/>
              <a:t>ime-</a:t>
            </a:r>
            <a:r>
              <a:rPr lang="pt-BR" b="0" i="0" u="none" strike="noStrike" baseline="0" dirty="0" err="1"/>
              <a:t>related</a:t>
            </a:r>
            <a:r>
              <a:rPr lang="pt-BR" b="0" i="0" u="none" strike="noStrike" baseline="0" dirty="0"/>
              <a:t> (Tempo)</a:t>
            </a:r>
            <a:br>
              <a:rPr lang="pt-BR" b="0" i="0" u="none" strike="noStrike" baseline="0" dirty="0"/>
            </a:br>
            <a:r>
              <a:rPr lang="pt-BR" b="0" i="0" u="none" strike="noStrike" baseline="0" dirty="0"/>
              <a:t>Prazos</a:t>
            </a:r>
            <a:endParaRPr lang="pt-BR" dirty="0"/>
          </a:p>
        </p:txBody>
      </p:sp>
      <p:sp>
        <p:nvSpPr>
          <p:cNvPr id="5" name="Espaço Reservado para Conteúdo 2">
            <a:extLst>
              <a:ext uri="{FF2B5EF4-FFF2-40B4-BE49-F238E27FC236}">
                <a16:creationId xmlns:a16="http://schemas.microsoft.com/office/drawing/2014/main" id="{A9D33DA1-EA1E-432A-DD82-FEDF74C6A37B}"/>
              </a:ext>
            </a:extLst>
          </p:cNvPr>
          <p:cNvSpPr txBox="1">
            <a:spLocks/>
          </p:cNvSpPr>
          <p:nvPr/>
        </p:nvSpPr>
        <p:spPr>
          <a:xfrm>
            <a:off x="6316138" y="1435608"/>
            <a:ext cx="2164375" cy="505368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solidFill>
                  <a:schemeClr val="accent2"/>
                </a:solidFill>
              </a:rPr>
              <a:t>Técnica Pomodoro </a:t>
            </a:r>
            <a:r>
              <a:rPr lang="pt-BR" dirty="0"/>
              <a:t>(Francesco </a:t>
            </a:r>
            <a:r>
              <a:rPr lang="pt-BR" dirty="0" err="1"/>
              <a:t>Cirillo</a:t>
            </a:r>
            <a:r>
              <a:rPr lang="pt-BR" dirty="0"/>
              <a:t>) </a:t>
            </a:r>
            <a:endParaRPr lang="pt-BR" b="1" i="0" u="none" strike="noStrike" baseline="0" dirty="0">
              <a:solidFill>
                <a:schemeClr val="accent2"/>
              </a:solidFill>
            </a:endParaRPr>
          </a:p>
          <a:p>
            <a:pPr algn="l"/>
            <a:r>
              <a:rPr lang="pt-BR" b="1" i="0" u="none" strike="noStrike" baseline="0" dirty="0" err="1">
                <a:solidFill>
                  <a:schemeClr val="accent2"/>
                </a:solidFill>
              </a:rPr>
              <a:t>Getting</a:t>
            </a:r>
            <a:r>
              <a:rPr lang="pt-BR" b="1" i="0" u="none" strike="noStrike" baseline="0" dirty="0">
                <a:solidFill>
                  <a:schemeClr val="accent2"/>
                </a:solidFill>
              </a:rPr>
              <a:t> </a:t>
            </a:r>
            <a:r>
              <a:rPr lang="pt-BR" b="1" i="0" u="none" strike="noStrike" baseline="0" dirty="0" err="1">
                <a:solidFill>
                  <a:schemeClr val="accent2"/>
                </a:solidFill>
              </a:rPr>
              <a:t>Things</a:t>
            </a:r>
            <a:r>
              <a:rPr lang="pt-BR" b="1" i="0" u="none" strike="noStrike" baseline="0" dirty="0">
                <a:solidFill>
                  <a:schemeClr val="accent2"/>
                </a:solidFill>
              </a:rPr>
              <a:t> </a:t>
            </a:r>
            <a:r>
              <a:rPr lang="pt-BR" b="1" i="0" u="none" strike="noStrike" baseline="0" dirty="0" err="1">
                <a:solidFill>
                  <a:schemeClr val="accent2"/>
                </a:solidFill>
              </a:rPr>
              <a:t>Done</a:t>
            </a:r>
            <a:br>
              <a:rPr lang="pt-BR" b="1" dirty="0"/>
            </a:br>
            <a:r>
              <a:rPr lang="pt-BR" b="0" i="0" u="none" strike="noStrike" baseline="0" dirty="0"/>
              <a:t>“A arte de fazer acontecer”</a:t>
            </a:r>
            <a:br>
              <a:rPr lang="pt-BR" b="0" i="0" u="none" strike="noStrike" baseline="0" dirty="0"/>
            </a:br>
            <a:br>
              <a:rPr lang="pt-BR" b="0" i="0" u="none" strike="noStrike" baseline="0" dirty="0"/>
            </a:br>
            <a:r>
              <a:rPr lang="pt-BR" b="0" i="0" u="none" strike="noStrike" baseline="0" dirty="0"/>
              <a:t>Método de produtividade criado por David Allen.</a:t>
            </a:r>
            <a:endParaRPr lang="pt-BR" dirty="0"/>
          </a:p>
        </p:txBody>
      </p:sp>
      <p:sp>
        <p:nvSpPr>
          <p:cNvPr id="6" name="Espaço Reservado para Conteúdo 2">
            <a:extLst>
              <a:ext uri="{FF2B5EF4-FFF2-40B4-BE49-F238E27FC236}">
                <a16:creationId xmlns:a16="http://schemas.microsoft.com/office/drawing/2014/main" id="{A5031A99-2C3D-E9A4-3082-AC93C323B640}"/>
              </a:ext>
            </a:extLst>
          </p:cNvPr>
          <p:cNvSpPr txBox="1">
            <a:spLocks/>
          </p:cNvSpPr>
          <p:nvPr/>
        </p:nvSpPr>
        <p:spPr>
          <a:xfrm>
            <a:off x="9488129" y="1435608"/>
            <a:ext cx="2164375" cy="505368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pt-BR" b="1" i="0" u="none" strike="noStrike" baseline="0" dirty="0">
                <a:solidFill>
                  <a:schemeClr val="accent2"/>
                </a:solidFill>
              </a:rPr>
              <a:t>5 Passos do GTD:</a:t>
            </a:r>
          </a:p>
          <a:p>
            <a:pPr algn="l"/>
            <a:r>
              <a:rPr lang="pt-BR" b="1" i="0" u="none" strike="noStrike" baseline="0" dirty="0"/>
              <a:t>Capture </a:t>
            </a:r>
            <a:r>
              <a:rPr lang="pt-BR" b="0" i="0" u="none" strike="noStrike" baseline="0" dirty="0"/>
              <a:t>tudo o que lhe chama a atenção.</a:t>
            </a:r>
          </a:p>
          <a:p>
            <a:pPr algn="l"/>
            <a:r>
              <a:rPr lang="pt-BR" b="1" i="0" u="none" strike="noStrike" baseline="0" dirty="0"/>
              <a:t>Decida </a:t>
            </a:r>
            <a:r>
              <a:rPr lang="pt-BR" b="0" i="0" u="none" strike="noStrike" baseline="0" dirty="0"/>
              <a:t>exatamente o que aquilo significa.</a:t>
            </a:r>
          </a:p>
          <a:p>
            <a:pPr algn="l"/>
            <a:r>
              <a:rPr lang="pt-BR" b="1" i="0" u="none" strike="noStrike" baseline="0" dirty="0"/>
              <a:t>Organize </a:t>
            </a:r>
            <a:r>
              <a:rPr lang="pt-BR" b="0" i="0" u="none" strike="noStrike" baseline="0" dirty="0"/>
              <a:t>os resultados no lugar certo.</a:t>
            </a:r>
          </a:p>
          <a:p>
            <a:pPr algn="l"/>
            <a:r>
              <a:rPr lang="pt-BR" b="1" i="0" u="none" strike="noStrike" baseline="0" dirty="0"/>
              <a:t>Revise </a:t>
            </a:r>
            <a:r>
              <a:rPr lang="pt-BR" b="0" i="0" u="none" strike="noStrike" baseline="0" dirty="0"/>
              <a:t>sempre para dar conta de tudo.</a:t>
            </a:r>
          </a:p>
          <a:p>
            <a:pPr algn="l"/>
            <a:r>
              <a:rPr lang="pt-BR" b="1" i="0" u="none" strike="noStrike" baseline="0" dirty="0"/>
              <a:t>Faça </a:t>
            </a:r>
            <a:r>
              <a:rPr lang="pt-BR" b="0" i="0" u="none" strike="noStrike" baseline="0" dirty="0"/>
              <a:t>tudo o que precisa – e quer – fazer.</a:t>
            </a:r>
            <a:endParaRPr lang="pt-BR" dirty="0"/>
          </a:p>
        </p:txBody>
      </p:sp>
    </p:spTree>
    <p:extLst>
      <p:ext uri="{BB962C8B-B14F-4D97-AF65-F5344CB8AC3E}">
        <p14:creationId xmlns:p14="http://schemas.microsoft.com/office/powerpoint/2010/main" val="3194164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42E2E-9BD3-6DD8-4101-A6013173436E}"/>
              </a:ext>
            </a:extLst>
          </p:cNvPr>
          <p:cNvSpPr>
            <a:spLocks noGrp="1"/>
          </p:cNvSpPr>
          <p:nvPr>
            <p:ph type="title"/>
          </p:nvPr>
        </p:nvSpPr>
        <p:spPr/>
        <p:txBody>
          <a:bodyPr/>
          <a:lstStyle/>
          <a:p>
            <a:r>
              <a:rPr lang="pt-BR" dirty="0"/>
              <a:t>Referências de leituras</a:t>
            </a:r>
          </a:p>
        </p:txBody>
      </p:sp>
      <p:sp>
        <p:nvSpPr>
          <p:cNvPr id="3" name="Espaço Reservado para Conteúdo 2">
            <a:extLst>
              <a:ext uri="{FF2B5EF4-FFF2-40B4-BE49-F238E27FC236}">
                <a16:creationId xmlns:a16="http://schemas.microsoft.com/office/drawing/2014/main" id="{7062B863-9466-B947-DB82-82F377AB54EA}"/>
              </a:ext>
            </a:extLst>
          </p:cNvPr>
          <p:cNvSpPr>
            <a:spLocks noGrp="1"/>
          </p:cNvSpPr>
          <p:nvPr>
            <p:ph sz="quarter" idx="10"/>
          </p:nvPr>
        </p:nvSpPr>
        <p:spPr>
          <a:xfrm>
            <a:off x="539495" y="1435608"/>
            <a:ext cx="10148169" cy="4896366"/>
          </a:xfrm>
        </p:spPr>
        <p:txBody>
          <a:bodyPr>
            <a:normAutofit/>
          </a:bodyPr>
          <a:lstStyle/>
          <a:p>
            <a:pPr algn="l"/>
            <a:r>
              <a:rPr lang="pt-BR" b="0" i="0" dirty="0">
                <a:effectLst/>
              </a:rPr>
              <a:t>Nunca é demais estudarmos sobre hábitos. Espero que através deste curso você tenha ficado mais curioso para aprender sobre isso.</a:t>
            </a:r>
          </a:p>
          <a:p>
            <a:pPr algn="l"/>
            <a:r>
              <a:rPr lang="pt-BR" b="0" i="0" dirty="0">
                <a:effectLst/>
              </a:rPr>
              <a:t>Pensando nisso, gostaria de compartilhar algumas sugestões de leituras e espero que sejam úteis para vocês assim como tem sido para mim.</a:t>
            </a:r>
          </a:p>
          <a:p>
            <a:pPr marL="171450" indent="-171450" algn="l">
              <a:buFont typeface="Arial" panose="020B0604020202020204" pitchFamily="34" charset="0"/>
              <a:buChar char="•"/>
            </a:pPr>
            <a:r>
              <a:rPr lang="pt-BR" b="0" i="0" dirty="0">
                <a:effectLst/>
                <a:hlinkClick r:id="rId2"/>
              </a:rPr>
              <a:t>O poder do hábito: Por que fazemos o que fazemos na vida e nos negócios</a:t>
            </a:r>
            <a:endParaRPr lang="pt-BR" b="0" i="0" dirty="0">
              <a:effectLst/>
            </a:endParaRPr>
          </a:p>
          <a:p>
            <a:pPr marL="171450" indent="-171450" algn="l">
              <a:buFont typeface="Arial" panose="020B0604020202020204" pitchFamily="34" charset="0"/>
              <a:buChar char="•"/>
            </a:pPr>
            <a:r>
              <a:rPr lang="pt-BR" b="0" i="0" dirty="0">
                <a:effectLst/>
                <a:hlinkClick r:id="rId3"/>
              </a:rPr>
              <a:t>7 hábitos de pessoas altamente eficazes</a:t>
            </a:r>
            <a:endParaRPr lang="pt-BR" b="0" i="0" dirty="0">
              <a:effectLst/>
            </a:endParaRPr>
          </a:p>
          <a:p>
            <a:pPr marL="171450" indent="-171450" algn="l">
              <a:buFont typeface="Arial" panose="020B0604020202020204" pitchFamily="34" charset="0"/>
              <a:buChar char="•"/>
            </a:pPr>
            <a:r>
              <a:rPr lang="pt-BR" b="0" i="0" dirty="0">
                <a:effectLst/>
                <a:hlinkClick r:id="rId4"/>
              </a:rPr>
              <a:t>Google </a:t>
            </a:r>
            <a:r>
              <a:rPr lang="pt-BR" b="0" i="0" dirty="0" err="1">
                <a:effectLst/>
                <a:hlinkClick r:id="rId4"/>
              </a:rPr>
              <a:t>Keep</a:t>
            </a:r>
            <a:endParaRPr lang="pt-BR" b="0" i="0" dirty="0">
              <a:effectLst/>
            </a:endParaRPr>
          </a:p>
          <a:p>
            <a:pPr marL="171450" indent="-171450" algn="l">
              <a:buFont typeface="Arial" panose="020B0604020202020204" pitchFamily="34" charset="0"/>
              <a:buChar char="•"/>
            </a:pPr>
            <a:r>
              <a:rPr lang="pt-BR" b="0" i="0" dirty="0" err="1">
                <a:effectLst/>
                <a:hlinkClick r:id="rId5"/>
              </a:rPr>
              <a:t>Stay</a:t>
            </a:r>
            <a:r>
              <a:rPr lang="pt-BR" b="0" i="0" dirty="0">
                <a:effectLst/>
                <a:hlinkClick r:id="rId5"/>
              </a:rPr>
              <a:t> </a:t>
            </a:r>
            <a:r>
              <a:rPr lang="pt-BR" b="0" i="0" dirty="0" err="1">
                <a:effectLst/>
                <a:hlinkClick r:id="rId5"/>
              </a:rPr>
              <a:t>Focusd</a:t>
            </a:r>
            <a:endParaRPr lang="pt-BR" b="0" i="0" dirty="0">
              <a:effectLst/>
            </a:endParaRPr>
          </a:p>
          <a:p>
            <a:pPr marL="171450" indent="-171450" algn="l">
              <a:buFont typeface="Arial" panose="020B0604020202020204" pitchFamily="34" charset="0"/>
              <a:buChar char="•"/>
            </a:pPr>
            <a:r>
              <a:rPr lang="pt-BR" b="0" i="0" dirty="0">
                <a:effectLst/>
              </a:rPr>
              <a:t>O aluno Nicholas </a:t>
            </a:r>
            <a:r>
              <a:rPr lang="pt-BR" b="0" i="0" dirty="0" err="1">
                <a:effectLst/>
              </a:rPr>
              <a:t>Mazzei</a:t>
            </a:r>
            <a:r>
              <a:rPr lang="pt-BR" b="0" i="0" dirty="0">
                <a:effectLst/>
              </a:rPr>
              <a:t> sugeriu o uso de um </a:t>
            </a:r>
            <a:r>
              <a:rPr lang="pt-BR" b="0" i="0" dirty="0">
                <a:effectLst/>
                <a:hlinkClick r:id="rId6"/>
              </a:rPr>
              <a:t>App</a:t>
            </a:r>
            <a:r>
              <a:rPr lang="pt-BR" b="0" i="0" dirty="0">
                <a:effectLst/>
              </a:rPr>
              <a:t> e um </a:t>
            </a:r>
            <a:r>
              <a:rPr lang="pt-BR" b="0" i="0" dirty="0" err="1">
                <a:effectLst/>
                <a:hlinkClick r:id="rId7"/>
              </a:rPr>
              <a:t>TedTalk</a:t>
            </a:r>
            <a:r>
              <a:rPr lang="pt-BR" b="0" i="0" dirty="0">
                <a:effectLst/>
              </a:rPr>
              <a:t>. </a:t>
            </a:r>
          </a:p>
          <a:p>
            <a:pPr marL="171450" indent="-171450" algn="l">
              <a:buFont typeface="Arial" panose="020B0604020202020204" pitchFamily="34" charset="0"/>
              <a:buChar char="•"/>
            </a:pPr>
            <a:r>
              <a:rPr lang="pt-BR" b="0" i="0" dirty="0">
                <a:effectLst/>
              </a:rPr>
              <a:t>Valentina Moreira recomendou o </a:t>
            </a:r>
            <a:r>
              <a:rPr lang="pt-BR" b="0" i="0" dirty="0">
                <a:effectLst/>
                <a:hlinkClick r:id="rId8"/>
              </a:rPr>
              <a:t>Forest</a:t>
            </a:r>
            <a:endParaRPr lang="pt-BR" b="0" i="0" dirty="0">
              <a:effectLst/>
            </a:endParaRPr>
          </a:p>
          <a:p>
            <a:pPr marL="171450" indent="-171450" algn="l">
              <a:buFont typeface="Arial" panose="020B0604020202020204" pitchFamily="34" charset="0"/>
              <a:buChar char="•"/>
            </a:pPr>
            <a:r>
              <a:rPr lang="pt-BR" b="0" i="0" dirty="0">
                <a:effectLst/>
              </a:rPr>
              <a:t>Caroline Souza recomendou a </a:t>
            </a:r>
            <a:r>
              <a:rPr lang="pt-BR" b="0" i="0" dirty="0">
                <a:effectLst/>
                <a:hlinkClick r:id="rId9"/>
              </a:rPr>
              <a:t>leitura sobre a técnica Pomodoro publicado no portal de notícias BBC</a:t>
            </a:r>
            <a:endParaRPr lang="pt-BR" dirty="0"/>
          </a:p>
        </p:txBody>
      </p:sp>
    </p:spTree>
    <p:extLst>
      <p:ext uri="{BB962C8B-B14F-4D97-AF65-F5344CB8AC3E}">
        <p14:creationId xmlns:p14="http://schemas.microsoft.com/office/powerpoint/2010/main" val="1316359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7B08A-B1F5-926B-E273-91EFF5A81E54}"/>
              </a:ext>
            </a:extLst>
          </p:cNvPr>
          <p:cNvSpPr>
            <a:spLocks noGrp="1"/>
          </p:cNvSpPr>
          <p:nvPr>
            <p:ph type="title"/>
          </p:nvPr>
        </p:nvSpPr>
        <p:spPr/>
        <p:txBody>
          <a:bodyPr/>
          <a:lstStyle/>
          <a:p>
            <a:r>
              <a:rPr lang="pt-BR" dirty="0"/>
              <a:t>Sugestão de aplicativos</a:t>
            </a:r>
          </a:p>
        </p:txBody>
      </p:sp>
      <p:sp>
        <p:nvSpPr>
          <p:cNvPr id="3" name="Espaço Reservado para Conteúdo 2">
            <a:extLst>
              <a:ext uri="{FF2B5EF4-FFF2-40B4-BE49-F238E27FC236}">
                <a16:creationId xmlns:a16="http://schemas.microsoft.com/office/drawing/2014/main" id="{E9F06215-1A05-155E-0967-11993763ECFA}"/>
              </a:ext>
            </a:extLst>
          </p:cNvPr>
          <p:cNvSpPr>
            <a:spLocks noGrp="1"/>
          </p:cNvSpPr>
          <p:nvPr>
            <p:ph sz="quarter" idx="10"/>
          </p:nvPr>
        </p:nvSpPr>
        <p:spPr>
          <a:xfrm>
            <a:off x="539496" y="1435608"/>
            <a:ext cx="11190388" cy="5102844"/>
          </a:xfrm>
        </p:spPr>
        <p:txBody>
          <a:bodyPr>
            <a:normAutofit/>
          </a:bodyPr>
          <a:lstStyle/>
          <a:p>
            <a:pPr marL="285750" indent="-285750" algn="l">
              <a:buFont typeface="Arial" panose="020B0604020202020204" pitchFamily="34" charset="0"/>
              <a:buChar char="•"/>
            </a:pPr>
            <a:r>
              <a:rPr lang="pt-BR" b="0" i="0" dirty="0">
                <a:effectLst/>
              </a:rPr>
              <a:t>Forest: </a:t>
            </a:r>
            <a:r>
              <a:rPr lang="pt-BR" b="0" i="0" dirty="0" err="1">
                <a:effectLst/>
              </a:rPr>
              <a:t>Stay</a:t>
            </a:r>
            <a:r>
              <a:rPr lang="pt-BR" b="0" i="0" dirty="0">
                <a:effectLst/>
              </a:rPr>
              <a:t> </a:t>
            </a:r>
            <a:r>
              <a:rPr lang="pt-BR" b="0" i="0" dirty="0" err="1">
                <a:effectLst/>
              </a:rPr>
              <a:t>Focused</a:t>
            </a:r>
            <a:r>
              <a:rPr lang="pt-BR" b="0" i="0" dirty="0">
                <a:effectLst/>
              </a:rPr>
              <a:t>, este aplicativo bloqueia (da forma que você escolher) suas notificações de mensagens do celular e cria uma semente, toda vez que você completar seu ciclo (você escolhe o tempo do ciclo) esta semente brota e nasce uma árvore.</a:t>
            </a:r>
          </a:p>
          <a:p>
            <a:pPr marL="285750" indent="-285750" algn="l">
              <a:buFont typeface="Arial" panose="020B0604020202020204" pitchFamily="34" charset="0"/>
              <a:buChar char="•"/>
            </a:pPr>
            <a:r>
              <a:rPr lang="pt-BR" dirty="0"/>
              <a:t>E</a:t>
            </a:r>
            <a:r>
              <a:rPr lang="pt-BR" b="0" i="0" dirty="0">
                <a:effectLst/>
              </a:rPr>
              <a:t>xtensão  "</a:t>
            </a:r>
            <a:r>
              <a:rPr lang="pt-BR" b="0" i="0" dirty="0" err="1">
                <a:effectLst/>
              </a:rPr>
              <a:t>Strict</a:t>
            </a:r>
            <a:r>
              <a:rPr lang="pt-BR" b="0" i="0" dirty="0">
                <a:effectLst/>
              </a:rPr>
              <a:t> Workflow" e além da contagem de tempo, você ainda pode adicionar sites na lista dele para bloquear, te ajudando ainda mais a manter o foco, está me ajudando bastante. </a:t>
            </a:r>
            <a:r>
              <a:rPr lang="pt-BR" b="0" i="0" dirty="0">
                <a:effectLst/>
                <a:hlinkClick r:id="rId2"/>
              </a:rPr>
              <a:t>Link da extensão</a:t>
            </a:r>
            <a:endParaRPr lang="pt-BR" b="0" i="0" dirty="0">
              <a:effectLst/>
            </a:endParaRPr>
          </a:p>
          <a:p>
            <a:pPr marL="285750" indent="-285750" algn="l">
              <a:buFont typeface="Arial" panose="020B0604020202020204" pitchFamily="34" charset="0"/>
              <a:buChar char="•"/>
            </a:pPr>
            <a:r>
              <a:rPr lang="pt-BR" b="0" i="0" dirty="0">
                <a:effectLst/>
              </a:rPr>
              <a:t>Sugestão de </a:t>
            </a:r>
            <a:r>
              <a:rPr lang="pt-BR" b="0" i="0" dirty="0">
                <a:effectLst/>
                <a:hlinkClick r:id="rId3"/>
              </a:rPr>
              <a:t>App para pomodoro</a:t>
            </a:r>
            <a:r>
              <a:rPr lang="pt-BR" b="0" i="0" dirty="0">
                <a:effectLst/>
              </a:rPr>
              <a:t>. </a:t>
            </a:r>
          </a:p>
          <a:p>
            <a:pPr marL="285750" indent="-285750" algn="l">
              <a:buFont typeface="Arial" panose="020B0604020202020204" pitchFamily="34" charset="0"/>
              <a:buChar char="•"/>
            </a:pPr>
            <a:r>
              <a:rPr lang="pt-BR" b="0" i="0" dirty="0" err="1">
                <a:effectLst/>
                <a:hlinkClick r:id="rId4"/>
              </a:rPr>
              <a:t>Kanban</a:t>
            </a:r>
            <a:r>
              <a:rPr lang="pt-BR" b="0" i="0" dirty="0">
                <a:effectLst/>
                <a:hlinkClick r:id="rId4"/>
              </a:rPr>
              <a:t> Flow </a:t>
            </a:r>
            <a:r>
              <a:rPr lang="pt-BR" b="0" i="0" dirty="0">
                <a:effectLst/>
              </a:rPr>
              <a:t>para criar as tarefas, gerenciar o pomodoro e  fazer agenda. </a:t>
            </a:r>
          </a:p>
          <a:p>
            <a:pPr marL="285750" indent="-285750" algn="l">
              <a:buFont typeface="Arial" panose="020B0604020202020204" pitchFamily="34" charset="0"/>
              <a:buChar char="•"/>
            </a:pPr>
            <a:r>
              <a:rPr lang="pt-BR" b="0" i="0" dirty="0">
                <a:effectLst/>
              </a:rPr>
              <a:t>Parecido com o Forest, o </a:t>
            </a:r>
            <a:r>
              <a:rPr lang="pt-BR" b="0" i="0" dirty="0">
                <a:effectLst/>
                <a:hlinkClick r:id="rId5"/>
              </a:rPr>
              <a:t>FLIPD</a:t>
            </a:r>
            <a:r>
              <a:rPr lang="pt-BR" b="0" i="0" dirty="0">
                <a:effectLst/>
              </a:rPr>
              <a:t> também ajuda com as tarefas, o diferencial é que as suas redes socias ficam bloqueadas enquanto realiza os seus estudos, trabalho e meditação. Você também pode tirar um "extrato" das horas que passou concentrado em alguma atividade.“</a:t>
            </a:r>
          </a:p>
          <a:p>
            <a:pPr marL="285750" indent="-285750" algn="l">
              <a:buFont typeface="Arial" panose="020B0604020202020204" pitchFamily="34" charset="0"/>
              <a:buChar char="•"/>
            </a:pPr>
            <a:r>
              <a:rPr lang="pt-BR" dirty="0"/>
              <a:t>A</a:t>
            </a:r>
            <a:r>
              <a:rPr lang="pt-BR" b="0" i="0" dirty="0">
                <a:effectLst/>
              </a:rPr>
              <a:t>pp pomofocus.io.  Ele é igual um temporizador físico, mas no site dá para alterar o tempo do Pomodoro, dos intervalos, do intervalo mais prolongado e de quantos </a:t>
            </a:r>
            <a:r>
              <a:rPr lang="pt-BR" b="0" i="0" dirty="0" err="1">
                <a:effectLst/>
              </a:rPr>
              <a:t>Pomodori</a:t>
            </a:r>
            <a:r>
              <a:rPr lang="pt-BR" b="0" i="0" dirty="0">
                <a:effectLst/>
              </a:rPr>
              <a:t> a pessoa quer fazer antes desse intervalo maior. Sem contar que ele também mostra quanto tempo a pessoa ficou focada, dividir os </a:t>
            </a:r>
            <a:r>
              <a:rPr lang="pt-BR" b="0" i="0" dirty="0" err="1">
                <a:effectLst/>
              </a:rPr>
              <a:t>Pomodori</a:t>
            </a:r>
            <a:r>
              <a:rPr lang="pt-BR" b="0" i="0" dirty="0">
                <a:effectLst/>
              </a:rPr>
              <a:t> em tarefas e depois acompanhar no gráfico quanto tempo cada tarefa levou. </a:t>
            </a:r>
            <a:endParaRPr lang="pt-BR" dirty="0"/>
          </a:p>
        </p:txBody>
      </p:sp>
    </p:spTree>
    <p:extLst>
      <p:ext uri="{BB962C8B-B14F-4D97-AF65-F5344CB8AC3E}">
        <p14:creationId xmlns:p14="http://schemas.microsoft.com/office/powerpoint/2010/main" val="3093251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02E40-8649-C52C-6840-2C023EA384D7}"/>
              </a:ext>
            </a:extLst>
          </p:cNvPr>
          <p:cNvSpPr>
            <a:spLocks noGrp="1"/>
          </p:cNvSpPr>
          <p:nvPr>
            <p:ph type="title"/>
          </p:nvPr>
        </p:nvSpPr>
        <p:spPr/>
        <p:txBody>
          <a:bodyPr/>
          <a:lstStyle/>
          <a:p>
            <a:r>
              <a:rPr lang="pt-BR" dirty="0"/>
              <a:t>Cada coisa no seu lugar</a:t>
            </a:r>
          </a:p>
        </p:txBody>
      </p:sp>
      <p:sp>
        <p:nvSpPr>
          <p:cNvPr id="3" name="Espaço Reservado para Conteúdo 2">
            <a:extLst>
              <a:ext uri="{FF2B5EF4-FFF2-40B4-BE49-F238E27FC236}">
                <a16:creationId xmlns:a16="http://schemas.microsoft.com/office/drawing/2014/main" id="{5B7B623E-BC9C-9191-A8C2-150704A2D43E}"/>
              </a:ext>
            </a:extLst>
          </p:cNvPr>
          <p:cNvSpPr>
            <a:spLocks noGrp="1"/>
          </p:cNvSpPr>
          <p:nvPr>
            <p:ph sz="quarter" idx="10"/>
          </p:nvPr>
        </p:nvSpPr>
        <p:spPr/>
        <p:txBody>
          <a:bodyPr>
            <a:normAutofit/>
          </a:bodyPr>
          <a:lstStyle/>
          <a:p>
            <a:r>
              <a:rPr lang="pt-BR" b="0" i="0" dirty="0">
                <a:effectLst/>
              </a:rPr>
              <a:t>A colega Mille Vilhena recomendou a série disponível por hora na Netflix (de tempos em tempos eles atualizam as séries): </a:t>
            </a:r>
            <a:r>
              <a:rPr lang="pt-BR" b="0" i="0" dirty="0">
                <a:effectLst/>
                <a:hlinkClick r:id="rId2"/>
              </a:rPr>
              <a:t>Ordem na Casa com Marie Kondo </a:t>
            </a:r>
            <a:endParaRPr lang="pt-BR" dirty="0"/>
          </a:p>
        </p:txBody>
      </p:sp>
    </p:spTree>
    <p:extLst>
      <p:ext uri="{BB962C8B-B14F-4D97-AF65-F5344CB8AC3E}">
        <p14:creationId xmlns:p14="http://schemas.microsoft.com/office/powerpoint/2010/main" val="318258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B5D98-E792-31C9-81E0-464C03588C67}"/>
              </a:ext>
            </a:extLst>
          </p:cNvPr>
          <p:cNvSpPr>
            <a:spLocks noGrp="1"/>
          </p:cNvSpPr>
          <p:nvPr>
            <p:ph type="title"/>
          </p:nvPr>
        </p:nvSpPr>
        <p:spPr/>
        <p:txBody>
          <a:bodyPr/>
          <a:lstStyle/>
          <a:p>
            <a:r>
              <a:rPr lang="pt-BR" dirty="0"/>
              <a:t>Objetivos e metas</a:t>
            </a:r>
          </a:p>
        </p:txBody>
      </p:sp>
      <p:sp>
        <p:nvSpPr>
          <p:cNvPr id="3" name="Espaço Reservado para Conteúdo 2">
            <a:extLst>
              <a:ext uri="{FF2B5EF4-FFF2-40B4-BE49-F238E27FC236}">
                <a16:creationId xmlns:a16="http://schemas.microsoft.com/office/drawing/2014/main" id="{DAD9A1F6-8F97-8747-2547-462F6CAD9D98}"/>
              </a:ext>
            </a:extLst>
          </p:cNvPr>
          <p:cNvSpPr>
            <a:spLocks noGrp="1"/>
          </p:cNvSpPr>
          <p:nvPr>
            <p:ph sz="quarter" idx="10"/>
          </p:nvPr>
        </p:nvSpPr>
        <p:spPr>
          <a:xfrm>
            <a:off x="539496" y="1701079"/>
            <a:ext cx="4416552" cy="3977640"/>
          </a:xfrm>
        </p:spPr>
        <p:txBody>
          <a:bodyPr/>
          <a:lstStyle/>
          <a:p>
            <a:pPr marL="171450" indent="-171450">
              <a:buFont typeface="Wingdings" panose="05000000000000000000" pitchFamily="2" charset="2"/>
              <a:buChar char="q"/>
            </a:pPr>
            <a:r>
              <a:rPr lang="pt-BR" dirty="0"/>
              <a:t> Para a nos ajudar a tirar os planos do campo das ideias e colocar em ação:</a:t>
            </a:r>
            <a:r>
              <a:rPr lang="pt-BR" b="1" dirty="0">
                <a:solidFill>
                  <a:schemeClr val="accent2"/>
                </a:solidFill>
              </a:rPr>
              <a:t> anotar </a:t>
            </a:r>
            <a:r>
              <a:rPr lang="pt-BR" dirty="0"/>
              <a:t>(em local de acesso frequente) </a:t>
            </a:r>
            <a:br>
              <a:rPr lang="pt-BR" dirty="0"/>
            </a:br>
            <a:br>
              <a:rPr lang="pt-BR" dirty="0"/>
            </a:br>
            <a:r>
              <a:rPr lang="pt-BR" dirty="0"/>
              <a:t>Exemplo: </a:t>
            </a:r>
            <a:br>
              <a:rPr lang="pt-BR" dirty="0"/>
            </a:br>
            <a:r>
              <a:rPr lang="pt-BR" b="1" dirty="0" err="1"/>
              <a:t>Evernote</a:t>
            </a:r>
            <a:endParaRPr lang="pt-BR" b="1" dirty="0"/>
          </a:p>
          <a:p>
            <a:pPr marL="171450" indent="-171450">
              <a:buFont typeface="Wingdings" panose="05000000000000000000" pitchFamily="2" charset="2"/>
              <a:buChar char="q"/>
            </a:pPr>
            <a:r>
              <a:rPr lang="pt-BR" b="1" dirty="0"/>
              <a:t> Objetivo: </a:t>
            </a:r>
            <a:r>
              <a:rPr lang="pt-BR" dirty="0"/>
              <a:t>o que eu quero alcançar lá na frente.</a:t>
            </a:r>
            <a:endParaRPr lang="pt-BR" b="1" dirty="0"/>
          </a:p>
          <a:p>
            <a:pPr marL="171450" indent="-171450">
              <a:buFont typeface="Wingdings" panose="05000000000000000000" pitchFamily="2" charset="2"/>
              <a:buChar char="q"/>
            </a:pPr>
            <a:r>
              <a:rPr lang="pt-BR" b="1" dirty="0"/>
              <a:t> Metas: </a:t>
            </a:r>
            <a:r>
              <a:rPr lang="pt-BR" dirty="0"/>
              <a:t>ações que pretendo fazer para alcançar meu objetivo maior.</a:t>
            </a:r>
            <a:r>
              <a:rPr lang="pt-BR" b="1" dirty="0"/>
              <a:t> </a:t>
            </a:r>
          </a:p>
        </p:txBody>
      </p:sp>
      <p:pic>
        <p:nvPicPr>
          <p:cNvPr id="5" name="Imagem 4">
            <a:extLst>
              <a:ext uri="{FF2B5EF4-FFF2-40B4-BE49-F238E27FC236}">
                <a16:creationId xmlns:a16="http://schemas.microsoft.com/office/drawing/2014/main" id="{80C16EBC-466E-2ED2-9B2A-F0265C67D21C}"/>
              </a:ext>
            </a:extLst>
          </p:cNvPr>
          <p:cNvPicPr>
            <a:picLocks noChangeAspect="1"/>
          </p:cNvPicPr>
          <p:nvPr/>
        </p:nvPicPr>
        <p:blipFill rotWithShape="1">
          <a:blip r:embed="rId2"/>
          <a:srcRect l="12419" t="21067" r="30081" b="10967"/>
          <a:stretch/>
        </p:blipFill>
        <p:spPr>
          <a:xfrm>
            <a:off x="5376621" y="1701079"/>
            <a:ext cx="6166449" cy="4099953"/>
          </a:xfrm>
          <a:prstGeom prst="rect">
            <a:avLst/>
          </a:prstGeom>
        </p:spPr>
      </p:pic>
    </p:spTree>
    <p:extLst>
      <p:ext uri="{BB962C8B-B14F-4D97-AF65-F5344CB8AC3E}">
        <p14:creationId xmlns:p14="http://schemas.microsoft.com/office/powerpoint/2010/main" val="126736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pt-BR" dirty="0">
                <a:latin typeface="Segoe UI Light" panose="020B0502040204020203" pitchFamily="34" charset="0"/>
                <a:cs typeface="Segoe UI Light" panose="020B0502040204020203" pitchFamily="34" charset="0"/>
              </a:rPr>
              <a:t>Seus objetivos e metas</a:t>
            </a:r>
          </a:p>
        </p:txBody>
      </p:sp>
      <p:sp>
        <p:nvSpPr>
          <p:cNvPr id="25" name="Espaço Reservado para Conteúdo 17"/>
          <p:cNvSpPr txBox="1">
            <a:spLocks/>
          </p:cNvSpPr>
          <p:nvPr/>
        </p:nvSpPr>
        <p:spPr>
          <a:xfrm>
            <a:off x="677594" y="2844450"/>
            <a:ext cx="5110161" cy="22580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pt-BR" sz="1600" b="0" i="0" dirty="0">
                <a:effectLst/>
              </a:rPr>
              <a:t>Partindo do princípio que um </a:t>
            </a:r>
            <a:r>
              <a:rPr lang="pt-BR" sz="1600" b="0" i="1" dirty="0">
                <a:effectLst/>
              </a:rPr>
              <a:t>objetivo</a:t>
            </a:r>
            <a:r>
              <a:rPr lang="pt-BR" sz="1600" b="0" i="0" dirty="0">
                <a:effectLst/>
              </a:rPr>
              <a:t> está relacionado com algo que você espera alcançar e uma meta são as ações que você precisa realizar para atingir o objetivo, faça sua lista de objetivos (no mínimo 3) e as respectivas metas para alcançar tais objetivos</a:t>
            </a:r>
            <a:br>
              <a:rPr lang="pt-BR" sz="1600" b="0" i="0" dirty="0">
                <a:solidFill>
                  <a:srgbClr val="000000"/>
                </a:solidFill>
                <a:effectLst/>
              </a:rPr>
            </a:br>
            <a:endParaRPr lang="pt-BR" sz="1600" dirty="0">
              <a:cs typeface="Segoe UI" panose="020B0502040204020203" pitchFamily="34" charset="0"/>
            </a:endParaRPr>
          </a:p>
        </p:txBody>
      </p:sp>
      <p:grpSp>
        <p:nvGrpSpPr>
          <p:cNvPr id="18" name="Grupo 17" descr="Círculo pequeno com o número 1 dentro indicando a etapa 1"/>
          <p:cNvGrpSpPr/>
          <p:nvPr/>
        </p:nvGrpSpPr>
        <p:grpSpPr bwMode="blackWhite">
          <a:xfrm>
            <a:off x="6332603" y="1642697"/>
            <a:ext cx="558179" cy="409838"/>
            <a:chOff x="6953426" y="711274"/>
            <a:chExt cx="558179" cy="409838"/>
          </a:xfrm>
        </p:grpSpPr>
        <p:sp>
          <p:nvSpPr>
            <p:cNvPr id="19" name="Oval 18"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20" name="Caixa de texto 19"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1</a:t>
              </a:r>
            </a:p>
          </p:txBody>
        </p:sp>
      </p:grpSp>
      <p:sp>
        <p:nvSpPr>
          <p:cNvPr id="21" name="Espaço Reservado para Conteúdo 17"/>
          <p:cNvSpPr txBox="1">
            <a:spLocks/>
          </p:cNvSpPr>
          <p:nvPr/>
        </p:nvSpPr>
        <p:spPr>
          <a:xfrm>
            <a:off x="6857564" y="16828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Objetivo: </a:t>
            </a:r>
            <a:r>
              <a:rPr lang="pt-BR" dirty="0"/>
              <a:t>Aprender </a:t>
            </a:r>
            <a:r>
              <a:rPr lang="pt-BR" dirty="0" err="1"/>
              <a:t>JavaScript</a:t>
            </a:r>
            <a:br>
              <a:rPr lang="pt-BR" dirty="0">
                <a:solidFill>
                  <a:srgbClr val="D24726"/>
                </a:solidFill>
                <a:latin typeface="Segoe UI Semibold" panose="020B0702040204020203" pitchFamily="34" charset="0"/>
                <a:cs typeface="Segoe UI Semibold" panose="020B0702040204020203" pitchFamily="34" charset="0"/>
              </a:rPr>
            </a:br>
            <a:r>
              <a:rPr lang="pt-BR" dirty="0">
                <a:solidFill>
                  <a:srgbClr val="D24726"/>
                </a:solidFill>
                <a:latin typeface="Segoe UI Semibold" panose="020B0702040204020203" pitchFamily="34" charset="0"/>
                <a:cs typeface="Segoe UI Semibold" panose="020B0702040204020203" pitchFamily="34" charset="0"/>
              </a:rPr>
              <a:t>Meta: </a:t>
            </a:r>
            <a:r>
              <a:rPr lang="pt-BR" dirty="0"/>
              <a:t>Estudar de segunda a sexta no mínimo 2h por dia. </a:t>
            </a:r>
            <a:endParaRPr lang="pt-BR" dirty="0">
              <a:solidFill>
                <a:prstClr val="black">
                  <a:lumMod val="75000"/>
                  <a:lumOff val="25000"/>
                </a:prstClr>
              </a:solidFill>
              <a:cs typeface="Segoe UI"/>
            </a:endParaRPr>
          </a:p>
        </p:txBody>
      </p:sp>
      <p:grpSp>
        <p:nvGrpSpPr>
          <p:cNvPr id="33" name="Grupo 32" descr="Círculo pequeno com o número 2 dentro indicando a etapa 2"/>
          <p:cNvGrpSpPr/>
          <p:nvPr/>
        </p:nvGrpSpPr>
        <p:grpSpPr bwMode="blackWhite">
          <a:xfrm>
            <a:off x="6332603" y="2528957"/>
            <a:ext cx="558179" cy="409838"/>
            <a:chOff x="6953426" y="711274"/>
            <a:chExt cx="558179" cy="409838"/>
          </a:xfrm>
        </p:grpSpPr>
        <p:sp>
          <p:nvSpPr>
            <p:cNvPr id="34" name="Oval 33"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5" name="Caixa de texto 34"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2</a:t>
              </a:r>
            </a:p>
          </p:txBody>
        </p:sp>
      </p:grpSp>
      <p:sp>
        <p:nvSpPr>
          <p:cNvPr id="36" name="Espaço Reservado para Conteúdo 17"/>
          <p:cNvSpPr txBox="1">
            <a:spLocks/>
          </p:cNvSpPr>
          <p:nvPr/>
        </p:nvSpPr>
        <p:spPr>
          <a:xfrm>
            <a:off x="6857564" y="2569150"/>
            <a:ext cx="4783830"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r>
              <a:rPr lang="pt-BR" dirty="0">
                <a:solidFill>
                  <a:srgbClr val="D24726"/>
                </a:solidFill>
                <a:latin typeface="Segoe UI Semibold" panose="020B0702040204020203" pitchFamily="34" charset="0"/>
                <a:cs typeface="Segoe UI Semibold" panose="020B0702040204020203" pitchFamily="34" charset="0"/>
              </a:rPr>
              <a:t>Objetivo: </a:t>
            </a:r>
            <a:r>
              <a:rPr lang="pt-BR" dirty="0"/>
              <a:t>Dormir às 22h </a:t>
            </a:r>
            <a:br>
              <a:rPr lang="pt-BR" dirty="0">
                <a:solidFill>
                  <a:srgbClr val="D24726"/>
                </a:solidFill>
                <a:latin typeface="Segoe UI Semibold" panose="020B0702040204020203" pitchFamily="34" charset="0"/>
                <a:cs typeface="Segoe UI Semibold" panose="020B0702040204020203" pitchFamily="34" charset="0"/>
              </a:rPr>
            </a:br>
            <a:r>
              <a:rPr lang="pt-BR" dirty="0">
                <a:solidFill>
                  <a:srgbClr val="D24726"/>
                </a:solidFill>
                <a:latin typeface="Segoe UI Semibold" panose="020B0702040204020203" pitchFamily="34" charset="0"/>
                <a:cs typeface="Segoe UI Semibold" panose="020B0702040204020203" pitchFamily="34" charset="0"/>
              </a:rPr>
              <a:t>Meta: </a:t>
            </a:r>
            <a:r>
              <a:rPr lang="pt-BR" dirty="0"/>
              <a:t>Fazer um alongamento, ler um capítulo de um livro e fazer uma meditação relaxante ao deitar.</a:t>
            </a:r>
            <a:endParaRPr lang="pt-BR" dirty="0">
              <a:solidFill>
                <a:prstClr val="black">
                  <a:lumMod val="75000"/>
                  <a:lumOff val="25000"/>
                </a:prstClr>
              </a:solidFill>
              <a:cs typeface="Segoe UI"/>
            </a:endParaRPr>
          </a:p>
          <a:p>
            <a:pPr marL="0" lvl="0" indent="0" rtl="0">
              <a:spcAft>
                <a:spcPts val="2000"/>
              </a:spcAft>
              <a:buNone/>
              <a:defRPr/>
            </a:pPr>
            <a:endParaRPr lang="pt-BR"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upo 21" descr="Círculo pequeno com o número 3 dentro indicando a etapa 3"/>
          <p:cNvGrpSpPr/>
          <p:nvPr/>
        </p:nvGrpSpPr>
        <p:grpSpPr bwMode="blackWhite">
          <a:xfrm>
            <a:off x="6332603" y="3421726"/>
            <a:ext cx="558179" cy="409838"/>
            <a:chOff x="6953426" y="711274"/>
            <a:chExt cx="558179" cy="409838"/>
          </a:xfrm>
        </p:grpSpPr>
        <p:sp>
          <p:nvSpPr>
            <p:cNvPr id="24" name="Oval 23"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0" name="Caixa de texto 29"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3</a:t>
              </a:r>
            </a:p>
          </p:txBody>
        </p:sp>
      </p:grpSp>
      <p:sp>
        <p:nvSpPr>
          <p:cNvPr id="32" name="Espaço Reservado para Conteúdo 17"/>
          <p:cNvSpPr txBox="1">
            <a:spLocks/>
          </p:cNvSpPr>
          <p:nvPr/>
        </p:nvSpPr>
        <p:spPr>
          <a:xfrm>
            <a:off x="6857564" y="3449887"/>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Objetivo: </a:t>
            </a:r>
            <a:r>
              <a:rPr lang="pt-BR" dirty="0"/>
              <a:t>Praticar atividade física</a:t>
            </a:r>
            <a:br>
              <a:rPr lang="pt-BR" dirty="0">
                <a:solidFill>
                  <a:srgbClr val="D24726"/>
                </a:solidFill>
                <a:latin typeface="Segoe UI Semibold" panose="020B0702040204020203" pitchFamily="34" charset="0"/>
                <a:cs typeface="Segoe UI Semibold" panose="020B0702040204020203" pitchFamily="34" charset="0"/>
              </a:rPr>
            </a:br>
            <a:r>
              <a:rPr lang="pt-BR" dirty="0">
                <a:solidFill>
                  <a:srgbClr val="D24726"/>
                </a:solidFill>
                <a:latin typeface="Segoe UI Semibold" panose="020B0702040204020203" pitchFamily="34" charset="0"/>
                <a:cs typeface="Segoe UI Semibold" panose="020B0702040204020203" pitchFamily="34" charset="0"/>
              </a:rPr>
              <a:t>Meta: </a:t>
            </a:r>
            <a:r>
              <a:rPr lang="pt-BR" dirty="0"/>
              <a:t>Ir no projeto de segunda à sexta e alongar em casa aos finais de semana</a:t>
            </a:r>
            <a:endParaRPr lang="pt-BR" dirty="0">
              <a:solidFill>
                <a:prstClr val="black">
                  <a:lumMod val="75000"/>
                  <a:lumOff val="25000"/>
                </a:prstClr>
              </a:solidFill>
              <a:cs typeface="Segoe UI"/>
            </a:endParaRPr>
          </a:p>
        </p:txBody>
      </p:sp>
      <p:grpSp>
        <p:nvGrpSpPr>
          <p:cNvPr id="37" name="Grupo 36" descr="Círculo pequeno com o número 4 dentro indicando a etapa 4"/>
          <p:cNvGrpSpPr/>
          <p:nvPr/>
        </p:nvGrpSpPr>
        <p:grpSpPr bwMode="blackWhite">
          <a:xfrm>
            <a:off x="6332603" y="4478622"/>
            <a:ext cx="558179" cy="409838"/>
            <a:chOff x="6953426" y="711274"/>
            <a:chExt cx="558179" cy="409838"/>
          </a:xfrm>
        </p:grpSpPr>
        <p:sp>
          <p:nvSpPr>
            <p:cNvPr id="38" name="Oval 37" descr="Círculo pequen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39" name="Caixa de texto 38" descr="Número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4</a:t>
              </a:r>
            </a:p>
          </p:txBody>
        </p:sp>
      </p:grpSp>
      <p:sp>
        <p:nvSpPr>
          <p:cNvPr id="40" name="Espaço Reservado para Conteúdo 17"/>
          <p:cNvSpPr txBox="1">
            <a:spLocks/>
          </p:cNvSpPr>
          <p:nvPr/>
        </p:nvSpPr>
        <p:spPr>
          <a:xfrm>
            <a:off x="6857564" y="4518814"/>
            <a:ext cx="4504252" cy="88219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pt-BR" dirty="0">
                <a:solidFill>
                  <a:srgbClr val="D24726"/>
                </a:solidFill>
                <a:latin typeface="Segoe UI Semibold" panose="020B0702040204020203" pitchFamily="34" charset="0"/>
                <a:cs typeface="Segoe UI Semibold" panose="020B0702040204020203" pitchFamily="34" charset="0"/>
              </a:rPr>
              <a:t>Objetivo: </a:t>
            </a:r>
            <a:r>
              <a:rPr lang="pt-BR" dirty="0"/>
              <a:t>Praticar meditação</a:t>
            </a:r>
            <a:br>
              <a:rPr lang="pt-BR" dirty="0">
                <a:solidFill>
                  <a:srgbClr val="D24726"/>
                </a:solidFill>
                <a:latin typeface="Segoe UI Semibold" panose="020B0702040204020203" pitchFamily="34" charset="0"/>
                <a:cs typeface="Segoe UI Semibold" panose="020B0702040204020203" pitchFamily="34" charset="0"/>
              </a:rPr>
            </a:br>
            <a:r>
              <a:rPr lang="pt-BR" dirty="0">
                <a:solidFill>
                  <a:srgbClr val="D24726"/>
                </a:solidFill>
                <a:latin typeface="Segoe UI Semibold" panose="020B0702040204020203" pitchFamily="34" charset="0"/>
                <a:cs typeface="Segoe UI Semibold" panose="020B0702040204020203" pitchFamily="34" charset="0"/>
              </a:rPr>
              <a:t>Meta: </a:t>
            </a:r>
            <a:r>
              <a:rPr lang="pt-BR" dirty="0"/>
              <a:t>Fazer uma meditação de concentração todos os dias antes de iniciar os estudos. </a:t>
            </a:r>
            <a:endParaRPr lang="pt-BR" dirty="0">
              <a:solidFill>
                <a:prstClr val="black">
                  <a:lumMod val="75000"/>
                  <a:lumOff val="25000"/>
                </a:prstClr>
              </a:solidFill>
              <a:cs typeface="Segoe UI"/>
            </a:endParaRPr>
          </a:p>
        </p:txBody>
      </p:sp>
      <p:grpSp>
        <p:nvGrpSpPr>
          <p:cNvPr id="48" name="Grupo 36" descr="Círculo pequeno com o número 4 dentro indicando a etapa 4">
            <a:extLst>
              <a:ext uri="{FF2B5EF4-FFF2-40B4-BE49-F238E27FC236}">
                <a16:creationId xmlns:a16="http://schemas.microsoft.com/office/drawing/2014/main" id="{6DB7DFFC-51BF-6B17-A2ED-421AA914CC77}"/>
              </a:ext>
            </a:extLst>
          </p:cNvPr>
          <p:cNvGrpSpPr/>
          <p:nvPr/>
        </p:nvGrpSpPr>
        <p:grpSpPr bwMode="blackWhite">
          <a:xfrm>
            <a:off x="6336325" y="5507259"/>
            <a:ext cx="558179" cy="409838"/>
            <a:chOff x="6953426" y="711274"/>
            <a:chExt cx="558179" cy="409838"/>
          </a:xfrm>
        </p:grpSpPr>
        <p:sp>
          <p:nvSpPr>
            <p:cNvPr id="49" name="Oval 37" descr="Círculo pequeno">
              <a:extLst>
                <a:ext uri="{FF2B5EF4-FFF2-40B4-BE49-F238E27FC236}">
                  <a16:creationId xmlns:a16="http://schemas.microsoft.com/office/drawing/2014/main" id="{C3D4DB9E-2BD1-662E-47F3-99A3603CB74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50" name="Caixa de texto 38" descr="Número 4">
              <a:extLst>
                <a:ext uri="{FF2B5EF4-FFF2-40B4-BE49-F238E27FC236}">
                  <a16:creationId xmlns:a16="http://schemas.microsoft.com/office/drawing/2014/main" id="{4A865401-5F8E-FFAB-5B23-EFD77F39BCB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pt-BR" dirty="0">
                  <a:solidFill>
                    <a:schemeClr val="bg1"/>
                  </a:solidFill>
                  <a:latin typeface="Segoe UI Semibold" panose="020B0702040204020203" pitchFamily="34" charset="0"/>
                  <a:cs typeface="Segoe UI Semibold" panose="020B0702040204020203" pitchFamily="34" charset="0"/>
                </a:rPr>
                <a:t>5</a:t>
              </a:r>
            </a:p>
          </p:txBody>
        </p:sp>
      </p:grpSp>
      <p:sp>
        <p:nvSpPr>
          <p:cNvPr id="51" name="Espaço Reservado para Conteúdo 17">
            <a:extLst>
              <a:ext uri="{FF2B5EF4-FFF2-40B4-BE49-F238E27FC236}">
                <a16:creationId xmlns:a16="http://schemas.microsoft.com/office/drawing/2014/main" id="{707DCEF9-96A3-DE35-6F13-AD98238E3103}"/>
              </a:ext>
            </a:extLst>
          </p:cNvPr>
          <p:cNvSpPr txBox="1">
            <a:spLocks/>
          </p:cNvSpPr>
          <p:nvPr/>
        </p:nvSpPr>
        <p:spPr>
          <a:xfrm>
            <a:off x="6861286" y="5547451"/>
            <a:ext cx="4504252" cy="88219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defRPr/>
            </a:pPr>
            <a:r>
              <a:rPr lang="pt-BR" sz="4800" dirty="0">
                <a:solidFill>
                  <a:srgbClr val="D24726"/>
                </a:solidFill>
                <a:latin typeface="Segoe UI Semibold" panose="020B0702040204020203" pitchFamily="34" charset="0"/>
                <a:cs typeface="Segoe UI Semibold" panose="020B0702040204020203" pitchFamily="34" charset="0"/>
              </a:rPr>
              <a:t>Objetivo: </a:t>
            </a:r>
            <a:r>
              <a:rPr lang="pt-BR" sz="4800" dirty="0"/>
              <a:t>Aprender inglês</a:t>
            </a:r>
            <a:r>
              <a:rPr lang="pt-BR" sz="4800" dirty="0">
                <a:solidFill>
                  <a:srgbClr val="D24726"/>
                </a:solidFill>
                <a:latin typeface="Segoe UI Semibold" panose="020B0702040204020203" pitchFamily="34" charset="0"/>
                <a:cs typeface="Segoe UI Semibold" panose="020B0702040204020203" pitchFamily="34" charset="0"/>
              </a:rPr>
              <a:t> </a:t>
            </a:r>
            <a:br>
              <a:rPr lang="pt-BR" sz="4800" dirty="0">
                <a:solidFill>
                  <a:srgbClr val="D24726"/>
                </a:solidFill>
                <a:latin typeface="Segoe UI Semibold" panose="020B0702040204020203" pitchFamily="34" charset="0"/>
                <a:cs typeface="Segoe UI Semibold" panose="020B0702040204020203" pitchFamily="34" charset="0"/>
              </a:rPr>
            </a:br>
            <a:r>
              <a:rPr lang="pt-BR" sz="4800" dirty="0">
                <a:solidFill>
                  <a:srgbClr val="D24726"/>
                </a:solidFill>
                <a:latin typeface="Segoe UI Semibold" panose="020B0702040204020203" pitchFamily="34" charset="0"/>
                <a:cs typeface="Segoe UI Semibold" panose="020B0702040204020203" pitchFamily="34" charset="0"/>
              </a:rPr>
              <a:t>Meta: </a:t>
            </a:r>
            <a:r>
              <a:rPr lang="pt-BR" sz="4800" dirty="0"/>
              <a:t>Assistir aulas no canal do Guanabara 2x por semana e praticar no </a:t>
            </a:r>
            <a:r>
              <a:rPr lang="pt-BR" sz="4800" dirty="0" err="1"/>
              <a:t>Duolingo</a:t>
            </a:r>
            <a:r>
              <a:rPr lang="pt-BR" sz="4800" dirty="0"/>
              <a:t> todos os dias.</a:t>
            </a:r>
            <a:endParaRPr lang="pt-BR" sz="4800" dirty="0">
              <a:solidFill>
                <a:prstClr val="black">
                  <a:lumMod val="75000"/>
                  <a:lumOff val="25000"/>
                </a:prstClr>
              </a:solidFill>
              <a:cs typeface="Segoe UI"/>
            </a:endParaRPr>
          </a:p>
          <a:p>
            <a:pPr marL="0" lvl="0" indent="0" rtl="0">
              <a:spcAft>
                <a:spcPts val="2000"/>
              </a:spcAft>
              <a:buNone/>
              <a:defRPr/>
            </a:pPr>
            <a:r>
              <a:rPr lang="pt-BR" dirty="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AFB4E-4FEA-BE1B-E1C4-7BB4D839E6D6}"/>
              </a:ext>
            </a:extLst>
          </p:cNvPr>
          <p:cNvSpPr>
            <a:spLocks noGrp="1"/>
          </p:cNvSpPr>
          <p:nvPr>
            <p:ph type="title"/>
          </p:nvPr>
        </p:nvSpPr>
        <p:spPr>
          <a:xfrm>
            <a:off x="521207" y="445275"/>
            <a:ext cx="6877119" cy="640080"/>
          </a:xfrm>
        </p:spPr>
        <p:txBody>
          <a:bodyPr/>
          <a:lstStyle/>
          <a:p>
            <a:r>
              <a:rPr lang="pt-BR" dirty="0"/>
              <a:t>Hábitos</a:t>
            </a:r>
          </a:p>
        </p:txBody>
      </p:sp>
      <p:sp>
        <p:nvSpPr>
          <p:cNvPr id="3" name="Espaço Reservado para Conteúdo 2">
            <a:extLst>
              <a:ext uri="{FF2B5EF4-FFF2-40B4-BE49-F238E27FC236}">
                <a16:creationId xmlns:a16="http://schemas.microsoft.com/office/drawing/2014/main" id="{4C279E6B-D078-D645-CE23-8B9A1C68A427}"/>
              </a:ext>
            </a:extLst>
          </p:cNvPr>
          <p:cNvSpPr>
            <a:spLocks noGrp="1"/>
          </p:cNvSpPr>
          <p:nvPr>
            <p:ph sz="quarter" idx="10"/>
          </p:nvPr>
        </p:nvSpPr>
        <p:spPr>
          <a:xfrm>
            <a:off x="924232" y="1544971"/>
            <a:ext cx="10697497" cy="3977640"/>
          </a:xfrm>
        </p:spPr>
        <p:txBody>
          <a:bodyPr/>
          <a:lstStyle/>
          <a:p>
            <a:pPr algn="ctr"/>
            <a:r>
              <a:rPr lang="pt-BR" b="1" dirty="0"/>
              <a:t>O que são hábitos?</a:t>
            </a:r>
          </a:p>
          <a:p>
            <a:pPr algn="ctr"/>
            <a:r>
              <a:rPr lang="pt-BR" dirty="0"/>
              <a:t>Charles </a:t>
            </a:r>
            <a:r>
              <a:rPr lang="pt-BR" dirty="0" err="1"/>
              <a:t>Duhigg</a:t>
            </a:r>
            <a:r>
              <a:rPr lang="pt-BR" dirty="0"/>
              <a:t>, autor do livro “O poder do hábito” fala sobre a estrutura neurológica do hábito.  </a:t>
            </a:r>
          </a:p>
          <a:p>
            <a:pPr algn="ctr"/>
            <a:endParaRPr lang="pt-BR" dirty="0"/>
          </a:p>
        </p:txBody>
      </p:sp>
      <p:pic>
        <p:nvPicPr>
          <p:cNvPr id="1034" name="Picture 10" descr="O poder do hábito - Loja Oficial da Literare Books">
            <a:extLst>
              <a:ext uri="{FF2B5EF4-FFF2-40B4-BE49-F238E27FC236}">
                <a16:creationId xmlns:a16="http://schemas.microsoft.com/office/drawing/2014/main" id="{BD8619C3-5095-4A74-346B-8D8679C8A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093" y="2811815"/>
            <a:ext cx="3315774" cy="331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63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01E28-3254-5381-5574-5F211A8508BD}"/>
              </a:ext>
            </a:extLst>
          </p:cNvPr>
          <p:cNvSpPr>
            <a:spLocks noGrp="1"/>
          </p:cNvSpPr>
          <p:nvPr>
            <p:ph type="title"/>
          </p:nvPr>
        </p:nvSpPr>
        <p:spPr/>
        <p:txBody>
          <a:bodyPr/>
          <a:lstStyle/>
          <a:p>
            <a:r>
              <a:rPr lang="pt-BR" dirty="0"/>
              <a:t>Hábitos</a:t>
            </a:r>
          </a:p>
        </p:txBody>
      </p:sp>
      <p:sp>
        <p:nvSpPr>
          <p:cNvPr id="3" name="Espaço Reservado para Conteúdo 2">
            <a:extLst>
              <a:ext uri="{FF2B5EF4-FFF2-40B4-BE49-F238E27FC236}">
                <a16:creationId xmlns:a16="http://schemas.microsoft.com/office/drawing/2014/main" id="{DB7C2202-26EF-B11E-4EBA-E0F244503B45}"/>
              </a:ext>
            </a:extLst>
          </p:cNvPr>
          <p:cNvSpPr>
            <a:spLocks noGrp="1"/>
          </p:cNvSpPr>
          <p:nvPr>
            <p:ph sz="quarter" idx="10"/>
          </p:nvPr>
        </p:nvSpPr>
        <p:spPr>
          <a:xfrm>
            <a:off x="539496" y="1435608"/>
            <a:ext cx="4416552" cy="640080"/>
          </a:xfrm>
        </p:spPr>
        <p:txBody>
          <a:bodyPr/>
          <a:lstStyle/>
          <a:p>
            <a:r>
              <a:rPr lang="pt-BR" b="1" dirty="0"/>
              <a:t>3 componentes do hábito: </a:t>
            </a:r>
            <a:r>
              <a:rPr lang="pt-BR" dirty="0"/>
              <a:t>deixa, rotina e recompensa</a:t>
            </a:r>
          </a:p>
        </p:txBody>
      </p:sp>
      <p:pic>
        <p:nvPicPr>
          <p:cNvPr id="4" name="Imagem 3">
            <a:extLst>
              <a:ext uri="{FF2B5EF4-FFF2-40B4-BE49-F238E27FC236}">
                <a16:creationId xmlns:a16="http://schemas.microsoft.com/office/drawing/2014/main" id="{8F15F22D-096E-E396-89B9-36EC68D79BB1}"/>
              </a:ext>
            </a:extLst>
          </p:cNvPr>
          <p:cNvPicPr>
            <a:picLocks noChangeAspect="1"/>
          </p:cNvPicPr>
          <p:nvPr/>
        </p:nvPicPr>
        <p:blipFill rotWithShape="1">
          <a:blip r:embed="rId2"/>
          <a:srcRect l="8145" t="14623" r="12500" b="10538"/>
          <a:stretch/>
        </p:blipFill>
        <p:spPr>
          <a:xfrm>
            <a:off x="521207" y="2211089"/>
            <a:ext cx="4591665" cy="2435822"/>
          </a:xfrm>
          <a:prstGeom prst="rect">
            <a:avLst/>
          </a:prstGeom>
        </p:spPr>
      </p:pic>
      <p:sp>
        <p:nvSpPr>
          <p:cNvPr id="5" name="Espaço Reservado para Conteúdo 2">
            <a:extLst>
              <a:ext uri="{FF2B5EF4-FFF2-40B4-BE49-F238E27FC236}">
                <a16:creationId xmlns:a16="http://schemas.microsoft.com/office/drawing/2014/main" id="{4C4BC9C1-5FC2-B86A-FBCD-F12BA1D6D224}"/>
              </a:ext>
            </a:extLst>
          </p:cNvPr>
          <p:cNvSpPr txBox="1">
            <a:spLocks/>
          </p:cNvSpPr>
          <p:nvPr/>
        </p:nvSpPr>
        <p:spPr>
          <a:xfrm>
            <a:off x="5863663" y="1465104"/>
            <a:ext cx="4416552" cy="3211304"/>
          </a:xfrm>
          <a:prstGeom prst="rect">
            <a:avLst/>
          </a:prstGeom>
        </p:spPr>
        <p:txBody>
          <a:bodyPr vert="horz" lIns="91440" tIns="45720" rIns="91440" bIns="45720" rtlCol="0">
            <a:normAutofit lnSpcReduction="10000"/>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pt-BR" b="1" dirty="0"/>
              <a:t>3 componentes do hábito:</a:t>
            </a:r>
          </a:p>
          <a:p>
            <a:r>
              <a:rPr lang="pt-BR" b="1" i="1" dirty="0"/>
              <a:t>Deixa</a:t>
            </a:r>
            <a:r>
              <a:rPr lang="pt-BR" dirty="0"/>
              <a:t>:  </a:t>
            </a:r>
            <a:r>
              <a:rPr lang="pt-BR" i="1" dirty="0"/>
              <a:t>Qual é o nosso incentivo/estimulo?</a:t>
            </a:r>
            <a:br>
              <a:rPr lang="pt-BR" dirty="0"/>
            </a:br>
            <a:r>
              <a:rPr lang="pt-BR" dirty="0" err="1"/>
              <a:t>É</a:t>
            </a:r>
            <a:r>
              <a:rPr lang="pt-BR" dirty="0"/>
              <a:t> o que faz iniciar uma ação.</a:t>
            </a:r>
            <a:br>
              <a:rPr lang="pt-BR" dirty="0"/>
            </a:br>
            <a:r>
              <a:rPr lang="pt-BR" dirty="0"/>
              <a:t>Exemplo:  (ver um livro na cabeceira da cama) </a:t>
            </a:r>
          </a:p>
          <a:p>
            <a:r>
              <a:rPr lang="pt-BR" b="1" dirty="0"/>
              <a:t>Rotina: </a:t>
            </a:r>
            <a:r>
              <a:rPr lang="pt-BR" i="1" dirty="0"/>
              <a:t>O que eu preciso fazer pra desenvolver esse hábito?</a:t>
            </a:r>
            <a:br>
              <a:rPr lang="pt-BR" i="1" dirty="0"/>
            </a:br>
            <a:r>
              <a:rPr lang="pt-BR" dirty="0"/>
              <a:t>Exemplo:  (Ler um capítulo para ter sono) </a:t>
            </a:r>
          </a:p>
          <a:p>
            <a:r>
              <a:rPr lang="pt-BR" b="1" dirty="0"/>
              <a:t>Recompensa: </a:t>
            </a:r>
            <a:r>
              <a:rPr lang="pt-BR" i="1" dirty="0"/>
              <a:t>O que espero sentir depois que terminar ele?</a:t>
            </a:r>
            <a:br>
              <a:rPr lang="pt-BR" i="1" dirty="0"/>
            </a:br>
            <a:r>
              <a:rPr lang="pt-BR" dirty="0"/>
              <a:t>Exemplo: (bom sono e leitura em dia) </a:t>
            </a:r>
          </a:p>
          <a:p>
            <a:endParaRPr lang="pt-BR" dirty="0"/>
          </a:p>
        </p:txBody>
      </p:sp>
    </p:spTree>
    <p:extLst>
      <p:ext uri="{BB962C8B-B14F-4D97-AF65-F5344CB8AC3E}">
        <p14:creationId xmlns:p14="http://schemas.microsoft.com/office/powerpoint/2010/main" val="3689813252"/>
      </p:ext>
    </p:extLst>
  </p:cSld>
  <p:clrMapOvr>
    <a:masterClrMapping/>
  </p:clrMapOvr>
</p:sld>
</file>

<file path=ppt/theme/theme1.xml><?xml version="1.0" encoding="utf-8"?>
<a:theme xmlns:a="http://schemas.openxmlformats.org/drawingml/2006/main" name="DocBoas-vinda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5_TF10001108_Win32" id="{28A79BE7-1959-4F88-894F-C0DF83BEA638}" vid="{43AF368F-97C8-445F-AF65-9C3884FDC69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{3315B034-E3F0-4034-A656-4C8B0CB19DB4}tf10001108_win32</Template>
  <TotalTime>755</TotalTime>
  <Words>5382</Words>
  <Application>Microsoft Office PowerPoint</Application>
  <PresentationFormat>Widescreen</PresentationFormat>
  <Paragraphs>389</Paragraphs>
  <Slides>55</Slides>
  <Notes>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55</vt:i4>
      </vt:variant>
    </vt:vector>
  </HeadingPairs>
  <TitlesOfParts>
    <vt:vector size="63" baseType="lpstr">
      <vt:lpstr>Arial</vt:lpstr>
      <vt:lpstr>Calibri</vt:lpstr>
      <vt:lpstr>Oswald-Regular</vt:lpstr>
      <vt:lpstr>Segoe UI</vt:lpstr>
      <vt:lpstr>Segoe UI Light</vt:lpstr>
      <vt:lpstr>Segoe UI Semibold</vt:lpstr>
      <vt:lpstr>Wingdings</vt:lpstr>
      <vt:lpstr>DocBoas-vindas</vt:lpstr>
      <vt:lpstr>Desenvolvimento Pessoal T5 - ONE</vt:lpstr>
      <vt:lpstr>Apresentação do PowerPoint</vt:lpstr>
      <vt:lpstr>Apresentação</vt:lpstr>
      <vt:lpstr>Apresentação </vt:lpstr>
      <vt:lpstr>Apresentação</vt:lpstr>
      <vt:lpstr>Objetivos e metas</vt:lpstr>
      <vt:lpstr>Seus objetivos e metas</vt:lpstr>
      <vt:lpstr>Hábitos</vt:lpstr>
      <vt:lpstr>Hábitos</vt:lpstr>
      <vt:lpstr>O Loop do hábito</vt:lpstr>
      <vt:lpstr>Seu loop do hábito</vt:lpstr>
      <vt:lpstr>Crie metas mais efetivas com o Método S.M.A.R.T. </vt:lpstr>
      <vt:lpstr>Finalize a criação das metas com o método S.M.AR.T</vt:lpstr>
      <vt:lpstr>A sua meta SMART </vt:lpstr>
      <vt:lpstr>Sugestões de aplicativos </vt:lpstr>
      <vt:lpstr>Sugestões de aplicativos </vt:lpstr>
      <vt:lpstr>Sugestões de aplicativos </vt:lpstr>
      <vt:lpstr>TEDx – Como reiniciar a sua mente e praticar bons hábitos</vt:lpstr>
      <vt:lpstr>Apresentação do PowerPoint</vt:lpstr>
      <vt:lpstr>Mudança de hábito</vt:lpstr>
      <vt:lpstr>Quanto tempo demora para construir um novo hábito? </vt:lpstr>
      <vt:lpstr>Por que é tão difícil manter bons hábitos? </vt:lpstr>
      <vt:lpstr>Hábitos chave</vt:lpstr>
      <vt:lpstr>Hábitos chave que podem facilitar a sua vida</vt:lpstr>
      <vt:lpstr>Observe-se </vt:lpstr>
      <vt:lpstr>Dicas para acordar cedo</vt:lpstr>
      <vt:lpstr>Sugestão de livro</vt:lpstr>
      <vt:lpstr>Apresentação do PowerPoint</vt:lpstr>
      <vt:lpstr>Recomendações para evitar a procrastinação</vt:lpstr>
      <vt:lpstr>Redes sociais</vt:lpstr>
      <vt:lpstr>Como combater a procrastinação?</vt:lpstr>
      <vt:lpstr>Recompensas</vt:lpstr>
      <vt:lpstr>Escolha a sua</vt:lpstr>
      <vt:lpstr>Escolha a sua</vt:lpstr>
      <vt:lpstr>Sugestão de vídeo sobre procrastinação</vt:lpstr>
      <vt:lpstr>Apresentação do PowerPoint</vt:lpstr>
      <vt:lpstr>Como desenvolver a autodisciplina</vt:lpstr>
      <vt:lpstr>Disciplina </vt:lpstr>
      <vt:lpstr>Estilo de vida</vt:lpstr>
      <vt:lpstr>Pessoas bem sucedidas </vt:lpstr>
      <vt:lpstr>Organização</vt:lpstr>
      <vt:lpstr>Organização</vt:lpstr>
      <vt:lpstr>Cada coisa no lugar</vt:lpstr>
      <vt:lpstr>Equilíbrio</vt:lpstr>
      <vt:lpstr>Sugestão de documentário</vt:lpstr>
      <vt:lpstr>Apresentação do PowerPoint</vt:lpstr>
      <vt:lpstr>Ganhe produtividade com a Técnica Pomodoro</vt:lpstr>
      <vt:lpstr>Ganhe produtividade com a Técnica Pomodoro</vt:lpstr>
      <vt:lpstr>Gerencie interrupções com a Técnica Pomodoro</vt:lpstr>
      <vt:lpstr>GTD: Getting Things Done</vt:lpstr>
      <vt:lpstr>Mais organização com o GTD </vt:lpstr>
      <vt:lpstr>Conclusão</vt:lpstr>
      <vt:lpstr>Referências de leituras</vt:lpstr>
      <vt:lpstr>Sugestão de aplicativos</vt:lpstr>
      <vt:lpstr>Cada coisa no seu lugar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Pessoal T5 - ONE</dc:title>
  <dc:creator>RAIZA CIRNE BRAZ</dc:creator>
  <cp:keywords/>
  <cp:lastModifiedBy>RAIZA CIRNE BRAZ</cp:lastModifiedBy>
  <cp:revision>174</cp:revision>
  <dcterms:created xsi:type="dcterms:W3CDTF">2023-05-01T21:20:12Z</dcterms:created>
  <dcterms:modified xsi:type="dcterms:W3CDTF">2023-05-07T18:45:30Z</dcterms:modified>
  <cp:version/>
</cp:coreProperties>
</file>