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2" id="{E75E278A-FF0E-49A4-B170-79828D63BBAD}">
          <p14:sldIdLst>
            <p14:sldId id="256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17/05/2023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17/05/2023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inputtype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3: trabalhando com formulários e tabelas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0382-E8F3-1B89-917B-0DC3CFE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C0360-70AB-6931-5E36-203A4857DA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378362" cy="5122508"/>
          </a:xfrm>
        </p:spPr>
        <p:txBody>
          <a:bodyPr>
            <a:normAutofit/>
          </a:bodyPr>
          <a:lstStyle/>
          <a:p>
            <a:r>
              <a:rPr lang="pt-BR" dirty="0"/>
              <a:t>No CSS, quando criamos uma configuração específica para um elemento e queremos replicar a mesma configuração para outro elemento, usamos a vírgula.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</a:t>
            </a:r>
            <a:r>
              <a:rPr lang="pt-BR" dirty="0"/>
              <a:t>,</a:t>
            </a:r>
            <a:br>
              <a:rPr lang="pt-BR" dirty="0"/>
            </a:b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margin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0 0 20px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padding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10px 25px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width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50%;</a:t>
            </a:r>
            <a:br>
              <a:rPr lang="pt-BR" dirty="0"/>
            </a:br>
            <a:r>
              <a:rPr lang="pt-BR" dirty="0"/>
              <a:t>}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agora têm as mesmas configurações de espaçamento interno, espaçamento externo, de largura e de visualização do tipo de display.</a:t>
            </a:r>
          </a:p>
          <a:p>
            <a:r>
              <a:rPr lang="en-US" dirty="0" err="1"/>
              <a:t>Colocando</a:t>
            </a:r>
            <a:r>
              <a:rPr lang="en-US" dirty="0"/>
              <a:t> o 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>
                <a:solidFill>
                  <a:srgbClr val="7030A0"/>
                </a:solidFill>
              </a:rPr>
              <a:t>label</a:t>
            </a:r>
            <a:r>
              <a:rPr lang="en-US" dirty="0"/>
              <a:t>: 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&gt;&lt;</a:t>
            </a:r>
            <a:r>
              <a:rPr lang="en-US" b="1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</a:t>
            </a:r>
            <a:r>
              <a:rPr lang="en-US" b="1" dirty="0" err="1">
                <a:solidFill>
                  <a:schemeClr val="accent6"/>
                </a:solidFill>
              </a:rPr>
              <a:t>contato</a:t>
            </a:r>
            <a:r>
              <a:rPr lang="en-US" b="1" dirty="0">
                <a:solidFill>
                  <a:schemeClr val="accent6"/>
                </a:solidFill>
              </a:rPr>
              <a:t>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"email"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&gt;Email&lt;/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&gt;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10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849B-FB1A-831F-8760-C634887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5324-489F-DAB6-0F9E-4BAD253A2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171669"/>
          </a:xfrm>
        </p:spPr>
        <p:txBody>
          <a:bodyPr>
            <a:normAutofit/>
          </a:bodyPr>
          <a:lstStyle/>
          <a:p>
            <a:r>
              <a:rPr lang="pt-BR" dirty="0"/>
              <a:t>Quando temos duas </a:t>
            </a:r>
            <a:r>
              <a:rPr lang="pt-BR" dirty="0" err="1"/>
              <a:t>tags</a:t>
            </a:r>
            <a:r>
              <a:rPr lang="pt-BR" dirty="0"/>
              <a:t>, nós temos o dobro da força do seletor. Todo seletor é configurado a partir de uma força.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Imagine que nessas três caixas nós temos a primeira sendo o identificador, a segunda sendo a classe, e por último 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r>
              <a:rPr lang="pt-BR" b="1" dirty="0" err="1"/>
              <a:t>Tag</a:t>
            </a:r>
            <a:r>
              <a:rPr lang="pt-BR" dirty="0"/>
              <a:t> -&gt; força </a:t>
            </a:r>
            <a:r>
              <a:rPr lang="pt-BR" b="1" dirty="0"/>
              <a:t>1</a:t>
            </a:r>
            <a:br>
              <a:rPr lang="pt-BR" dirty="0"/>
            </a:br>
            <a:r>
              <a:rPr lang="pt-BR" b="1" dirty="0"/>
              <a:t>Classe</a:t>
            </a:r>
            <a:r>
              <a:rPr lang="pt-BR" dirty="0"/>
              <a:t> -&gt; força </a:t>
            </a:r>
            <a:r>
              <a:rPr lang="pt-BR" b="1" dirty="0"/>
              <a:t>10</a:t>
            </a:r>
            <a:br>
              <a:rPr lang="pt-BR" dirty="0"/>
            </a:br>
            <a:r>
              <a:rPr lang="pt-BR" b="1" dirty="0"/>
              <a:t>Identificador </a:t>
            </a:r>
            <a:r>
              <a:rPr lang="pt-BR" dirty="0"/>
              <a:t>-&gt; força </a:t>
            </a:r>
            <a:r>
              <a:rPr lang="pt-BR" b="1" dirty="0"/>
              <a:t>100</a:t>
            </a:r>
            <a:r>
              <a:rPr lang="pt-BR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D5B2D-555B-5717-0021-13ED10AC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 t="39140" r="34920" b="28315"/>
          <a:stretch/>
        </p:blipFill>
        <p:spPr>
          <a:xfrm>
            <a:off x="639095" y="2244212"/>
            <a:ext cx="3891755" cy="14723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28FD9C-3C27-3F7E-7D47-AD9C8DEBDF8F}"/>
              </a:ext>
            </a:extLst>
          </p:cNvPr>
          <p:cNvSpPr txBox="1">
            <a:spLocks/>
          </p:cNvSpPr>
          <p:nvPr/>
        </p:nvSpPr>
        <p:spPr>
          <a:xfrm>
            <a:off x="6078153" y="1435606"/>
            <a:ext cx="5750053" cy="517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vez que temos um seletor daquele tipo, “</a:t>
            </a:r>
            <a:r>
              <a:rPr lang="pt-BR" b="1" dirty="0">
                <a:solidFill>
                  <a:srgbClr val="7030A0"/>
                </a:solidFill>
              </a:rPr>
              <a:t>p</a:t>
            </a:r>
            <a:r>
              <a:rPr lang="pt-BR" dirty="0"/>
              <a:t>”, isso quer dizer que a força desse seletor é 1. </a:t>
            </a:r>
          </a:p>
          <a:p>
            <a:r>
              <a:rPr lang="pt-BR" dirty="0"/>
              <a:t>Quando temos 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 a força disso é 1+1, a força disso é 2. Então 2, como é mais forte que o 1, o estilo aplicado vai ser o segundo, do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”.</a:t>
            </a:r>
          </a:p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é uma classe aplicada no </a:t>
            </a:r>
            <a:r>
              <a:rPr lang="pt-BR" b="1" dirty="0">
                <a:solidFill>
                  <a:srgbClr val="7030A0"/>
                </a:solidFill>
              </a:rPr>
              <a:t>p </a:t>
            </a:r>
            <a:r>
              <a:rPr lang="pt-BR" dirty="0"/>
              <a:t>-&gt; A classe tem uma força 10, ela é superior a esses dois marcadores que colocamos aqui. Então “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10”.</a:t>
            </a:r>
          </a:p>
          <a:p>
            <a:r>
              <a:rPr lang="pt-BR" dirty="0"/>
              <a:t>Marcador com configuração -&gt; </a:t>
            </a:r>
            <a:r>
              <a:rPr lang="pt-BR" b="1" dirty="0" err="1">
                <a:solidFill>
                  <a:srgbClr val="7030A0"/>
                </a:solidFill>
              </a:rPr>
              <a:t>p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.teste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pt-BR" dirty="0"/>
            </a:br>
            <a:r>
              <a:rPr lang="pt-BR" dirty="0"/>
              <a:t>Só os parágrafos que têm aquela classe vão ter essa cor. </a:t>
            </a:r>
          </a:p>
          <a:p>
            <a:r>
              <a:rPr lang="pt-BR" dirty="0"/>
              <a:t>Somamos, a classe tem a força 10, e a </a:t>
            </a:r>
            <a:r>
              <a:rPr lang="pt-BR" dirty="0" err="1"/>
              <a:t>tag</a:t>
            </a:r>
            <a:r>
              <a:rPr lang="pt-BR" dirty="0"/>
              <a:t> tem a força 1, então com 11 ele vai ser mais forte que o teste especificamente. </a:t>
            </a:r>
          </a:p>
          <a:p>
            <a:r>
              <a:rPr lang="pt-BR" dirty="0"/>
              <a:t>O mais forte deles é 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identificador</a:t>
            </a:r>
            <a:r>
              <a:rPr lang="pt-BR" dirty="0"/>
              <a:t>, tem 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força 100</a:t>
            </a:r>
            <a:r>
              <a:rPr lang="pt-BR" dirty="0"/>
              <a:t>. Então sempre que estamos criando CSS, precisamos pensar em o quão específico é o nosso marcador e o quão forte ele vai ser para que não seja sobrescrito por qualquer outro, e que não cometamos nenhum erro no nosso código.</a:t>
            </a:r>
          </a:p>
        </p:txBody>
      </p:sp>
    </p:spTree>
    <p:extLst>
      <p:ext uri="{BB962C8B-B14F-4D97-AF65-F5344CB8AC3E}">
        <p14:creationId xmlns:p14="http://schemas.microsoft.com/office/powerpoint/2010/main" val="135512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4BC4-453E-1BBE-81E2-8F658220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E44D-9E57-C70C-FC79-8D9EAF5560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única forma de alterarmos isso e alguma coisa mais forte que o identificador é quando temos o </a:t>
            </a:r>
            <a:r>
              <a:rPr lang="pt-BR" b="1" dirty="0"/>
              <a:t>estilo </a:t>
            </a:r>
            <a:r>
              <a:rPr lang="pt-BR" b="1" dirty="0" err="1"/>
              <a:t>inline</a:t>
            </a:r>
            <a:r>
              <a:rPr lang="pt-BR" dirty="0"/>
              <a:t>. </a:t>
            </a:r>
          </a:p>
          <a:p>
            <a:r>
              <a:rPr lang="pt-BR" dirty="0"/>
              <a:t>O estilo </a:t>
            </a:r>
            <a:r>
              <a:rPr lang="pt-BR" dirty="0" err="1"/>
              <a:t>inline</a:t>
            </a:r>
            <a:r>
              <a:rPr lang="pt-BR" dirty="0"/>
              <a:t> é no HTML. Então se adicionarmos uma propriedade “</a:t>
            </a:r>
            <a:r>
              <a:rPr lang="pt-BR" dirty="0" err="1"/>
              <a:t>style</a:t>
            </a:r>
            <a:r>
              <a:rPr lang="pt-BR" dirty="0"/>
              <a:t>”, e colocarmos o color igual a roxo, no nosso navegador, ao recarregar, a cor vai ser roxo. </a:t>
            </a:r>
          </a:p>
          <a:p>
            <a:r>
              <a:rPr lang="pt-BR" dirty="0"/>
              <a:t>Nada substitui o </a:t>
            </a:r>
            <a:r>
              <a:rPr lang="pt-BR" dirty="0" err="1"/>
              <a:t>inline</a:t>
            </a:r>
            <a:r>
              <a:rPr lang="pt-BR" dirty="0"/>
              <a:t>, ele é muito específico, ele está no elemento, e por isso ele é o mais forte. Ele teria o que seria equivalente a uma força 1000, e nada substitui isso.</a:t>
            </a:r>
          </a:p>
        </p:txBody>
      </p:sp>
    </p:spTree>
    <p:extLst>
      <p:ext uri="{BB962C8B-B14F-4D97-AF65-F5344CB8AC3E}">
        <p14:creationId xmlns:p14="http://schemas.microsoft.com/office/powerpoint/2010/main" val="1214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FBCA-EE56-FCFC-10C1-7C8CA510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55A30-D053-6CF6-57F1-C248293313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549" y="1602758"/>
            <a:ext cx="4709554" cy="4974336"/>
          </a:xfrm>
        </p:spPr>
        <p:txBody>
          <a:bodyPr/>
          <a:lstStyle/>
          <a:p>
            <a:r>
              <a:rPr lang="pt-BR" dirty="0"/>
              <a:t>O seletor não é um campo do tipo input, ele é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, e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 tem dentro dele várias opções. </a:t>
            </a:r>
          </a:p>
          <a:p>
            <a:r>
              <a:rPr lang="pt-BR" dirty="0"/>
              <a:t>As opções são campos de conteúdo, e aqui eu vou colocar os valores: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&gt;Manhã&lt;/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&gt;,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&gt;Tarde&lt;/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 e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&gt;Noite&lt;/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  <a:p>
            <a:r>
              <a:rPr lang="pt-BR" dirty="0"/>
              <a:t>A estrutura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&gt; é composta de um ou mais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6B83570-4F56-BAFA-E77F-289FC4D19D4C}"/>
              </a:ext>
            </a:extLst>
          </p:cNvPr>
          <p:cNvSpPr txBox="1">
            <a:spLocks/>
          </p:cNvSpPr>
          <p:nvPr/>
        </p:nvSpPr>
        <p:spPr>
          <a:xfrm>
            <a:off x="5614219" y="1602758"/>
            <a:ext cx="6361472" cy="518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b="1" dirty="0"/>
              <a:t>Nesta aula, vimos: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textarea</a:t>
            </a:r>
            <a:r>
              <a:rPr lang="pt-BR" dirty="0"/>
              <a:t>, para entradas de texto de mais de uma linha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radio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agrupar vários input do tipo radio, impedindo que mais de um input seja selecionado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</a:t>
            </a:r>
            <a:r>
              <a:rPr lang="pt-BR" dirty="0" err="1"/>
              <a:t>checkbox</a:t>
            </a:r>
            <a:endParaRPr lang="pt-BR" dirty="0"/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Que podemos criar um input dentro de um </a:t>
            </a:r>
            <a:r>
              <a:rPr lang="pt-BR" dirty="0" err="1"/>
              <a:t>label</a:t>
            </a:r>
            <a:r>
              <a:rPr lang="pt-BR" dirty="0"/>
              <a:t>, assim associando-os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Mais estilizações para a nossa página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funciona a hierarquia no CSS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select</a:t>
            </a:r>
            <a:r>
              <a:rPr lang="pt-BR" dirty="0"/>
              <a:t>, que é seletor, um campo de seleção de um item, e o </a:t>
            </a:r>
            <a:r>
              <a:rPr lang="pt-BR" dirty="0" err="1"/>
              <a:t>option</a:t>
            </a:r>
            <a:r>
              <a:rPr lang="pt-BR" dirty="0"/>
              <a:t>, que representa cada opção do seletor</a:t>
            </a:r>
          </a:p>
        </p:txBody>
      </p:sp>
    </p:spTree>
    <p:extLst>
      <p:ext uri="{BB962C8B-B14F-4D97-AF65-F5344CB8AC3E}">
        <p14:creationId xmlns:p14="http://schemas.microsoft.com/office/powerpoint/2010/main" val="277972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FEA1D-A38C-8B2C-92D6-2176E835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BAE66-BA0B-269E-3D66-600A7FAE1A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073347"/>
          </a:xfrm>
        </p:spPr>
        <p:txBody>
          <a:bodyPr>
            <a:normAutofit/>
          </a:bodyPr>
          <a:lstStyle/>
          <a:p>
            <a:r>
              <a:rPr lang="pt-BR" b="1" i="1" dirty="0"/>
              <a:t>INPUTS PARA CELULARES</a:t>
            </a:r>
          </a:p>
          <a:p>
            <a:r>
              <a:rPr lang="pt-BR" b="1" dirty="0"/>
              <a:t>Mobile Input </a:t>
            </a:r>
            <a:r>
              <a:rPr lang="pt-BR" b="1" dirty="0" err="1"/>
              <a:t>Types</a:t>
            </a:r>
            <a:r>
              <a:rPr lang="pt-BR" dirty="0"/>
              <a:t>: Mostra visualmente o resultado esperado quando estamos usando um tipo de HTML5 de input em um celular.</a:t>
            </a:r>
          </a:p>
          <a:p>
            <a:r>
              <a:rPr lang="pt-BR" dirty="0"/>
              <a:t>SITE: </a:t>
            </a:r>
            <a:r>
              <a:rPr lang="pt-BR" dirty="0">
                <a:hlinkClick r:id="rId2"/>
              </a:rPr>
              <a:t>http://mobileinputtypes.com/</a:t>
            </a:r>
            <a:endParaRPr lang="pt-BR" dirty="0"/>
          </a:p>
          <a:p>
            <a:r>
              <a:rPr lang="pt-BR" dirty="0"/>
              <a:t>Quando temos um input do tipo texto, o teclado permanece o mesmo, o teclado padrão do celular.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1EE243-B75A-9F67-64AD-C745AC0D933A}"/>
              </a:ext>
            </a:extLst>
          </p:cNvPr>
          <p:cNvSpPr txBox="1">
            <a:spLocks/>
          </p:cNvSpPr>
          <p:nvPr/>
        </p:nvSpPr>
        <p:spPr>
          <a:xfrm>
            <a:off x="6374941" y="1435606"/>
            <a:ext cx="4416552" cy="50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FFFF"/>
                </a:solidFill>
                <a:effectLst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3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7607-50CA-6841-6231-FC0EB8B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23272-C73F-70B5-2A92-BC97999C3A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2693941" cy="4969764"/>
          </a:xfrm>
        </p:spPr>
        <p:txBody>
          <a:bodyPr/>
          <a:lstStyle/>
          <a:p>
            <a:r>
              <a:rPr lang="pt-BR" b="1" i="1" dirty="0"/>
              <a:t>INPUTS PARA CELULARES</a:t>
            </a:r>
          </a:p>
          <a:p>
            <a:r>
              <a:rPr lang="pt-BR" sz="1100" b="1" dirty="0"/>
              <a:t>input o tipo "</a:t>
            </a:r>
            <a:r>
              <a:rPr lang="pt-BR" sz="1100" b="1" dirty="0" err="1"/>
              <a:t>email</a:t>
            </a:r>
            <a:r>
              <a:rPr lang="pt-BR" sz="1100" b="1" dirty="0"/>
              <a:t>" </a:t>
            </a:r>
            <a:r>
              <a:rPr lang="pt-BR" sz="1100" dirty="0"/>
              <a:t>-&gt; Ao invés de uma barra de espaço muito grande, a barra de espaço é dividida e terá um arroba, um ponto. Em alguns teclados e sistemas operacionais, terá um “.com”. Isso facilita a vida do usuário na hora de cadastrar o seu e-mail.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email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sz="1100" b="1" dirty="0">
                <a:effectLst/>
              </a:rPr>
              <a:t>input tipo “</a:t>
            </a:r>
            <a:r>
              <a:rPr lang="pt-BR" sz="1100" b="1" dirty="0" err="1">
                <a:effectLst/>
              </a:rPr>
              <a:t>tel</a:t>
            </a:r>
            <a:r>
              <a:rPr lang="pt-BR" sz="1100" b="1" dirty="0">
                <a:effectLst/>
              </a:rPr>
              <a:t>” </a:t>
            </a:r>
            <a:r>
              <a:rPr lang="pt-BR" sz="1100" dirty="0">
                <a:effectLst/>
              </a:rPr>
              <a:t>-&gt; Troca o teclado para teclado numérico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tel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b="1" dirty="0">
              <a:solidFill>
                <a:srgbClr val="FFFFFF"/>
              </a:solidFill>
              <a:effectLst/>
            </a:endParaRPr>
          </a:p>
          <a:p>
            <a:endParaRPr lang="pt-BR" b="1" i="1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9C64AB-B154-AD31-17C9-CDD37E2A6383}"/>
              </a:ext>
            </a:extLst>
          </p:cNvPr>
          <p:cNvSpPr txBox="1">
            <a:spLocks/>
          </p:cNvSpPr>
          <p:nvPr/>
        </p:nvSpPr>
        <p:spPr>
          <a:xfrm>
            <a:off x="3448786" y="1440180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  <a:p>
            <a:r>
              <a:rPr lang="pt-BR" b="1" dirty="0"/>
              <a:t>input tipo "</a:t>
            </a:r>
            <a:r>
              <a:rPr lang="pt-BR" b="1" dirty="0" err="1"/>
              <a:t>number</a:t>
            </a:r>
            <a:r>
              <a:rPr lang="pt-BR" b="1" dirty="0"/>
              <a:t>" </a:t>
            </a:r>
            <a:r>
              <a:rPr lang="pt-BR" dirty="0"/>
              <a:t>-&gt; Muda para o teclado de número e o usuário consegue entrar os dados facilmente. Exemplo: Inserção de CEP, CPF em algum </a:t>
            </a:r>
            <a:r>
              <a:rPr lang="pt-BR" dirty="0" err="1"/>
              <a:t>formulpario</a:t>
            </a:r>
            <a:r>
              <a:rPr lang="pt-BR" dirty="0"/>
              <a:t> de compra de um site. O ideal é que se input seja do tipo </a:t>
            </a:r>
            <a:r>
              <a:rPr lang="pt-BR" dirty="0" err="1"/>
              <a:t>number</a:t>
            </a:r>
            <a:r>
              <a:rPr lang="pt-BR" dirty="0"/>
              <a:t> para entrar com os dados rapidamente.</a:t>
            </a:r>
          </a:p>
          <a:p>
            <a:r>
              <a:rPr lang="pt-BR" b="1" dirty="0">
                <a:solidFill>
                  <a:srgbClr val="9999AA"/>
                </a:solidFill>
                <a:effectLst/>
              </a:rPr>
              <a:t>&lt;</a:t>
            </a:r>
            <a:r>
              <a:rPr lang="pt-BR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b="1" dirty="0">
                <a:solidFill>
                  <a:srgbClr val="BBBBCC"/>
                </a:solidFill>
                <a:effectLst/>
              </a:rPr>
              <a:t> </a:t>
            </a:r>
            <a:r>
              <a:rPr lang="pt-BR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b="1" dirty="0">
                <a:solidFill>
                  <a:srgbClr val="BBBBCC"/>
                </a:solidFill>
                <a:effectLst/>
              </a:rPr>
              <a:t>=</a:t>
            </a:r>
            <a:r>
              <a:rPr lang="pt-BR" b="1" dirty="0">
                <a:solidFill>
                  <a:srgbClr val="88CC44"/>
                </a:solidFill>
                <a:effectLst/>
              </a:rPr>
              <a:t>"</a:t>
            </a:r>
            <a:r>
              <a:rPr lang="pt-BR" b="1" dirty="0" err="1">
                <a:solidFill>
                  <a:srgbClr val="88CC44"/>
                </a:solidFill>
                <a:effectLst/>
              </a:rPr>
              <a:t>number</a:t>
            </a:r>
            <a:r>
              <a:rPr lang="pt-BR" b="1" dirty="0">
                <a:solidFill>
                  <a:srgbClr val="88CC44"/>
                </a:solidFill>
                <a:effectLst/>
              </a:rPr>
              <a:t>"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b="1" dirty="0"/>
              <a:t>input tipo "</a:t>
            </a:r>
            <a:r>
              <a:rPr lang="pt-BR" b="1" dirty="0" err="1"/>
              <a:t>password</a:t>
            </a:r>
            <a:r>
              <a:rPr lang="pt-BR" b="1" dirty="0"/>
              <a:t>" </a:t>
            </a:r>
            <a:r>
              <a:rPr lang="pt-BR" dirty="0"/>
              <a:t>-&gt; Transforma o conteúdo digitado em um asterisco ou em uma bolinha para que não seja possível visualizar diretamente nossa senha.</a:t>
            </a:r>
          </a:p>
          <a:p>
            <a:r>
              <a:rPr lang="pt-BR" sz="13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3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3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3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3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3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300" b="1" dirty="0" err="1">
                <a:solidFill>
                  <a:srgbClr val="88CC44"/>
                </a:solidFill>
                <a:effectLst/>
              </a:rPr>
              <a:t>password</a:t>
            </a:r>
            <a:r>
              <a:rPr lang="pt-BR" sz="13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300" b="1" dirty="0">
                <a:solidFill>
                  <a:srgbClr val="9999AA"/>
                </a:solidFill>
                <a:effectLst/>
              </a:rPr>
              <a:t>&gt;</a:t>
            </a:r>
            <a:endParaRPr lang="pt-BR" sz="1300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2D2759F-69E2-9E9A-B64C-0C3D2B2B2BC6}"/>
              </a:ext>
            </a:extLst>
          </p:cNvPr>
          <p:cNvSpPr txBox="1">
            <a:spLocks/>
          </p:cNvSpPr>
          <p:nvPr/>
        </p:nvSpPr>
        <p:spPr>
          <a:xfrm>
            <a:off x="6282911" y="1440179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  <a:p>
            <a:r>
              <a:rPr lang="pt-BR" sz="1100" b="1" dirty="0"/>
              <a:t>input tipo "date" </a:t>
            </a:r>
            <a:r>
              <a:rPr lang="pt-BR" sz="1100" dirty="0"/>
              <a:t>-&gt; Abre o seletor de data do telefone, sendo possível rolar para achar o dia, mês e ano.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"date"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sz="1100" b="1" dirty="0">
                <a:effectLst/>
              </a:rPr>
              <a:t>input tipo "</a:t>
            </a:r>
            <a:r>
              <a:rPr lang="pt-BR" sz="1100" b="1" dirty="0" err="1">
                <a:effectLst/>
              </a:rPr>
              <a:t>datetime</a:t>
            </a:r>
            <a:r>
              <a:rPr lang="pt-BR" sz="1100" b="1" dirty="0">
                <a:effectLst/>
              </a:rPr>
              <a:t>" </a:t>
            </a:r>
            <a:r>
              <a:rPr lang="pt-BR" sz="1100" dirty="0">
                <a:effectLst/>
              </a:rPr>
              <a:t>-&gt; Além da data, abre o teclado, onde é possível escolher o dia, as horas e segundos.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datetime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90CF6C0-39AA-6040-5B46-56427ABC2CB3}"/>
              </a:ext>
            </a:extLst>
          </p:cNvPr>
          <p:cNvSpPr txBox="1">
            <a:spLocks/>
          </p:cNvSpPr>
          <p:nvPr/>
        </p:nvSpPr>
        <p:spPr>
          <a:xfrm>
            <a:off x="9117036" y="1440179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100" b="1" dirty="0">
              <a:effectLst/>
            </a:endParaRPr>
          </a:p>
          <a:p>
            <a:r>
              <a:rPr lang="pt-BR" sz="1100" b="1" dirty="0">
                <a:effectLst/>
              </a:rPr>
              <a:t>input tipo "</a:t>
            </a:r>
            <a:r>
              <a:rPr lang="pt-BR" sz="1100" b="1" dirty="0" err="1">
                <a:effectLst/>
              </a:rPr>
              <a:t>month</a:t>
            </a:r>
            <a:r>
              <a:rPr lang="pt-BR" sz="1100" b="1" dirty="0">
                <a:effectLst/>
              </a:rPr>
              <a:t>" </a:t>
            </a:r>
            <a:r>
              <a:rPr lang="pt-BR" sz="1100" dirty="0">
                <a:effectLst/>
              </a:rPr>
              <a:t>-&gt; É possível selecionar o mês e o ano.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month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dirty="0"/>
          </a:p>
          <a:p>
            <a:r>
              <a:rPr lang="pt-BR" sz="1100" b="1" dirty="0"/>
              <a:t>input tipo "busca" </a:t>
            </a:r>
            <a:r>
              <a:rPr lang="pt-BR" sz="1100" dirty="0"/>
              <a:t>-&gt; Irá uma caixa de busca. É uma mudança bem sutil é que ao invés de ser “Go” ou “</a:t>
            </a:r>
            <a:r>
              <a:rPr lang="pt-BR" sz="1100" dirty="0" err="1"/>
              <a:t>Done</a:t>
            </a:r>
            <a:r>
              <a:rPr lang="pt-BR" sz="1100" dirty="0"/>
              <a:t>”, o campo de envio vira “Pesquisar”, “Buscar”.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search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53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A7869-C798-678B-565B-3BD15AF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AFDA6-D138-E265-8FCF-93FC3CE47D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b="1" i="1" dirty="0"/>
              <a:t>DADOS IMPORTANTES NOS INPUTS </a:t>
            </a:r>
          </a:p>
          <a:p>
            <a:r>
              <a:rPr lang="pt-BR" dirty="0"/>
              <a:t>Regras para deixar campos obrigatórios</a:t>
            </a:r>
          </a:p>
          <a:p>
            <a:r>
              <a:rPr lang="pt-BR" dirty="0"/>
              <a:t>No HTML5, sempre que temos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e queremos que ele seja preenchido, nós podemos colocar na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uma palavra reservada chamada “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required</a:t>
            </a:r>
            <a:r>
              <a:rPr lang="pt-BR" dirty="0"/>
              <a:t>”, que quer dizer “obrigatório”.</a:t>
            </a:r>
          </a:p>
          <a:p>
            <a:r>
              <a:rPr lang="pt-BR" dirty="0"/>
              <a:t>Ao tentar enviar o formulário, ele volta para aquele campo e me diz que aquele campo precisa ser preenchido, ou seja, antes de enviar o formulário, aquele campo precisa ter qualquer conteúdo. Tornamos o </a:t>
            </a:r>
            <a:r>
              <a:rPr lang="pt-BR" b="1" dirty="0"/>
              <a:t>preenchimento daquele campo obrigatório.</a:t>
            </a:r>
          </a:p>
          <a:p>
            <a:endParaRPr lang="pt-BR" dirty="0"/>
          </a:p>
          <a:p>
            <a:endParaRPr lang="pt-BR" b="1" i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E9D0920-B1CA-0D14-D085-4650ADA3A11D}"/>
              </a:ext>
            </a:extLst>
          </p:cNvPr>
          <p:cNvSpPr txBox="1">
            <a:spLocks/>
          </p:cNvSpPr>
          <p:nvPr/>
        </p:nvSpPr>
        <p:spPr>
          <a:xfrm>
            <a:off x="6542090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placeholder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""</a:t>
            </a:r>
            <a:r>
              <a:rPr lang="pt-BR" dirty="0"/>
              <a:t> -&gt; Sugestão de preenchimento </a:t>
            </a:r>
          </a:p>
          <a:p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checked</a:t>
            </a:r>
            <a:r>
              <a:rPr lang="pt-BR" dirty="0"/>
              <a:t> -&gt; Sugestão de marcação </a:t>
            </a:r>
          </a:p>
          <a:p>
            <a:r>
              <a:rPr lang="pt-BR" dirty="0"/>
              <a:t>É útil fazer quando temos um </a:t>
            </a:r>
            <a:r>
              <a:rPr lang="pt-BR" dirty="0" err="1"/>
              <a:t>checkbox</a:t>
            </a:r>
            <a:r>
              <a:rPr lang="pt-BR" dirty="0"/>
              <a:t> e queremos que ele seja marcado, também usarmos a palavra reservada “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checked</a:t>
            </a:r>
            <a:r>
              <a:rPr lang="pt-BR" dirty="0"/>
              <a:t>”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/>
              <a:t>checkbox</a:t>
            </a:r>
            <a:r>
              <a:rPr lang="pt-BR" dirty="0"/>
              <a:t>.</a:t>
            </a:r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02423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87FEE-A589-D5BA-B79D-3DD04F94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C57CC-5D88-B07E-B35E-DA83813D62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88122"/>
            <a:ext cx="4416552" cy="4974336"/>
          </a:xfrm>
        </p:spPr>
        <p:txBody>
          <a:bodyPr>
            <a:normAutofit/>
          </a:bodyPr>
          <a:lstStyle/>
          <a:p>
            <a:r>
              <a:rPr lang="pt-BR" b="1" i="1" dirty="0"/>
              <a:t>MELHORANDO A SEMÂNTICA DO FORMULÁRIO</a:t>
            </a:r>
          </a:p>
          <a:p>
            <a:pPr algn="just"/>
            <a:r>
              <a:rPr lang="pt-BR" dirty="0"/>
              <a:t>Dentro do formulário, quando queremos agrupar os campos e quando queremos ter um título para isso, temos </a:t>
            </a:r>
            <a:r>
              <a:rPr lang="pt-BR" dirty="0" err="1"/>
              <a:t>tags</a:t>
            </a:r>
            <a:r>
              <a:rPr lang="pt-BR" dirty="0"/>
              <a:t> específicas, que deixam nosso formulário melhor escrito. A primeira é a divisão, quando temos um campo e um texto, ou vários campos referentes a alguma coisa, não usamos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>
                <a:solidFill>
                  <a:srgbClr val="7030A0"/>
                </a:solidFill>
              </a:rPr>
              <a:t>div</a:t>
            </a:r>
            <a:r>
              <a:rPr lang="pt-BR" dirty="0"/>
              <a:t>, usamos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>
                <a:solidFill>
                  <a:srgbClr val="7030A0"/>
                </a:solidFill>
              </a:rPr>
              <a:t>fieldset</a:t>
            </a:r>
            <a:r>
              <a:rPr lang="pt-BR" dirty="0"/>
              <a:t>. Ela é referente à configuração de um ou mais campos referentes a um assunto específico.</a:t>
            </a:r>
          </a:p>
          <a:p>
            <a:pPr algn="just"/>
            <a:r>
              <a:rPr lang="pt-BR" dirty="0"/>
              <a:t>Dentro de um </a:t>
            </a:r>
            <a:r>
              <a:rPr lang="pt-BR" dirty="0" err="1">
                <a:solidFill>
                  <a:srgbClr val="7030A0"/>
                </a:solidFill>
              </a:rPr>
              <a:t>fieldset</a:t>
            </a:r>
            <a:r>
              <a:rPr lang="pt-BR" dirty="0"/>
              <a:t> não temos parágrafos, nós temos o título, e o título de um </a:t>
            </a:r>
            <a:r>
              <a:rPr lang="pt-BR" dirty="0" err="1">
                <a:solidFill>
                  <a:srgbClr val="7030A0"/>
                </a:solidFill>
              </a:rPr>
              <a:t>fildset</a:t>
            </a:r>
            <a:r>
              <a:rPr lang="pt-BR" dirty="0"/>
              <a:t> é chamado de </a:t>
            </a:r>
            <a:r>
              <a:rPr lang="pt-BR" dirty="0" err="1">
                <a:solidFill>
                  <a:srgbClr val="7030A0"/>
                </a:solidFill>
              </a:rPr>
              <a:t>legend</a:t>
            </a:r>
            <a:r>
              <a:rPr lang="pt-BR" dirty="0"/>
              <a:t>.</a:t>
            </a:r>
          </a:p>
          <a:p>
            <a:pPr algn="just"/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alt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"" </a:t>
            </a:r>
            <a:r>
              <a:rPr lang="pt-BR" dirty="0"/>
              <a:t>nas imagens -&gt; Campo importante para acessibilidade.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Alt</a:t>
            </a:r>
            <a:r>
              <a:rPr lang="pt-BR" dirty="0"/>
              <a:t> é uma alternativa. Descreve a imagem. </a:t>
            </a:r>
          </a:p>
          <a:p>
            <a:endParaRPr lang="pt-BR" b="1" i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970916-0EE6-42D9-0BCB-F49087079C68}"/>
              </a:ext>
            </a:extLst>
          </p:cNvPr>
          <p:cNvSpPr txBox="1">
            <a:spLocks/>
          </p:cNvSpPr>
          <p:nvPr/>
        </p:nvSpPr>
        <p:spPr>
          <a:xfrm>
            <a:off x="6473264" y="1288121"/>
            <a:ext cx="4416552" cy="517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inputs para celular: </a:t>
            </a:r>
            <a:r>
              <a:rPr lang="pt-BR" dirty="0" err="1"/>
              <a:t>email</a:t>
            </a:r>
            <a:r>
              <a:rPr lang="pt-BR" dirty="0"/>
              <a:t>, </a:t>
            </a:r>
            <a:r>
              <a:rPr lang="pt-BR" dirty="0" err="1"/>
              <a:t>tel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date, </a:t>
            </a:r>
            <a:r>
              <a:rPr lang="pt-BR" dirty="0" err="1"/>
              <a:t>datetime</a:t>
            </a:r>
            <a:r>
              <a:rPr lang="pt-BR" dirty="0"/>
              <a:t>, </a:t>
            </a:r>
            <a:r>
              <a:rPr lang="pt-BR" dirty="0" err="1"/>
              <a:t>month</a:t>
            </a:r>
            <a:r>
              <a:rPr lang="pt-BR" dirty="0"/>
              <a:t> e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não permitir que um campo não seja preenchido, através do atributo </a:t>
            </a:r>
            <a:r>
              <a:rPr lang="pt-BR" dirty="0" err="1"/>
              <a:t>required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exibir uma sugestão de preenchimento para os campos, através do atributo </a:t>
            </a:r>
            <a:r>
              <a:rPr lang="pt-BR" dirty="0" err="1"/>
              <a:t>placeholder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deixar uma opção marcada por padrão nos nossos input radio e </a:t>
            </a:r>
            <a:r>
              <a:rPr lang="pt-BR" dirty="0" err="1"/>
              <a:t>checkbox</a:t>
            </a:r>
            <a:r>
              <a:rPr lang="pt-BR" dirty="0"/>
              <a:t>, através do atributo </a:t>
            </a:r>
            <a:r>
              <a:rPr lang="pt-BR" dirty="0" err="1"/>
              <a:t>checked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estruturar melhor o nosso código com </a:t>
            </a:r>
            <a:r>
              <a:rPr lang="pt-BR" dirty="0" err="1"/>
              <a:t>fieldset</a:t>
            </a:r>
            <a:r>
              <a:rPr lang="pt-BR" dirty="0"/>
              <a:t> e </a:t>
            </a:r>
            <a:r>
              <a:rPr lang="pt-BR" dirty="0" err="1"/>
              <a:t>legend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adicionar uma alternativa à imagem, descrevendo-a, com o atributo </a:t>
            </a:r>
            <a:r>
              <a:rPr lang="pt-BR" dirty="0" err="1"/>
              <a:t>alt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39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701F-9FC7-47BD-0CF5-98950346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CSS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A1C48-6EC7-14C4-DFF2-3D90187272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96279"/>
            <a:ext cx="4416552" cy="5250327"/>
          </a:xfrm>
        </p:spPr>
        <p:txBody>
          <a:bodyPr>
            <a:normAutofit/>
          </a:bodyPr>
          <a:lstStyle/>
          <a:p>
            <a:r>
              <a:rPr lang="pt-BR" b="1" i="1" dirty="0"/>
              <a:t>O QUE SÃO TRANSIÇÕES? 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transition</a:t>
            </a:r>
            <a:r>
              <a:rPr lang="pt-BR" dirty="0"/>
              <a:t>: Podemos dizer o tempo de transição de uma cor para outra. </a:t>
            </a:r>
          </a:p>
          <a:p>
            <a:r>
              <a:rPr lang="pt-BR" b="1" dirty="0"/>
              <a:t>Propriedade cursor: </a:t>
            </a:r>
            <a:r>
              <a:rPr lang="pt-BR" b="1" dirty="0">
                <a:solidFill>
                  <a:srgbClr val="7030A0"/>
                </a:solidFill>
              </a:rPr>
              <a:t>pointer</a:t>
            </a:r>
            <a:r>
              <a:rPr lang="pt-BR" b="1" dirty="0"/>
              <a:t> </a:t>
            </a:r>
            <a:r>
              <a:rPr lang="pt-BR" dirty="0"/>
              <a:t>-&gt; mostra ao usuário uma mãozinha e ele consegue saber que é </a:t>
            </a:r>
            <a:r>
              <a:rPr lang="pt-BR" dirty="0" err="1"/>
              <a:t>clicável</a:t>
            </a:r>
            <a:r>
              <a:rPr lang="pt-BR" dirty="0"/>
              <a:t>. </a:t>
            </a:r>
          </a:p>
          <a:p>
            <a:r>
              <a:rPr lang="pt-BR" b="1" i="1" dirty="0"/>
              <a:t>ENTENDENDO TRANSFORMAÇÕES 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dirty="0"/>
              <a:t>Passa o mouse por cima e aumenta o elemento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scale</a:t>
            </a:r>
            <a:r>
              <a:rPr lang="pt-BR" dirty="0"/>
              <a:t>( ) aumenta um elemento proporcionalmente.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rotate</a:t>
            </a:r>
            <a:r>
              <a:rPr lang="pt-BR" dirty="0"/>
              <a:t>( ) "gira" um elemento em seu eixo.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48A1CA-28D9-A220-3EBF-F0A9BA93EC39}"/>
              </a:ext>
            </a:extLst>
          </p:cNvPr>
          <p:cNvSpPr txBox="1">
            <a:spLocks/>
          </p:cNvSpPr>
          <p:nvPr/>
        </p:nvSpPr>
        <p:spPr>
          <a:xfrm>
            <a:off x="6096000" y="1396278"/>
            <a:ext cx="4416552" cy="525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estilizar o botão de envio de formulário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realizar transições nos nossos elementos, com a propriedade CSS </a:t>
            </a:r>
            <a:r>
              <a:rPr lang="pt-BR" dirty="0" err="1"/>
              <a:t>transition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modificar o estilo do ponteiro do mouse, quando passar por cima de determinado elemento, através da propriedade CSS cursor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realizar transformações nos nossos elementos, como aumentar proporcionalmente a escala de determinado elemento ou </a:t>
            </a:r>
            <a:r>
              <a:rPr lang="pt-BR" dirty="0" err="1"/>
              <a:t>rotacioná-lo</a:t>
            </a:r>
            <a:r>
              <a:rPr lang="pt-BR" dirty="0"/>
              <a:t>, através da propriedade CSS </a:t>
            </a:r>
            <a:r>
              <a:rPr lang="pt-BR" dirty="0" err="1"/>
              <a:t>transform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1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4CFE-27ED-E5D1-5774-D1B33C0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7C7F023-902E-D872-8F70-73EBEC7287B6}"/>
              </a:ext>
            </a:extLst>
          </p:cNvPr>
          <p:cNvSpPr txBox="1">
            <a:spLocks/>
          </p:cNvSpPr>
          <p:nvPr/>
        </p:nvSpPr>
        <p:spPr>
          <a:xfrm>
            <a:off x="4467482" y="1583083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TAGS SEMÂNTICAS PARA TABELAS</a:t>
            </a:r>
          </a:p>
          <a:p>
            <a:r>
              <a:rPr lang="pt-BR" dirty="0"/>
              <a:t>Primeira linha -&gt; É a mais importante, é a linha que dita o conteúdo daquela coluna, que mostra o que está sendo apresentado naquela tabela. É a linha mais importante, onde temos o cabeçalho das informações da tabela. E para isso podemos marcar com uma </a:t>
            </a:r>
            <a:r>
              <a:rPr lang="pt-BR" dirty="0" err="1"/>
              <a:t>tag</a:t>
            </a:r>
            <a:r>
              <a:rPr lang="pt-BR" dirty="0"/>
              <a:t> mais específica, uma </a:t>
            </a:r>
            <a:r>
              <a:rPr lang="pt-BR" dirty="0" err="1"/>
              <a:t>tag</a:t>
            </a:r>
            <a:r>
              <a:rPr lang="pt-BR" dirty="0"/>
              <a:t> mais semântica, que nos diz que aquilo é o cabeçalho.</a:t>
            </a:r>
          </a:p>
          <a:p>
            <a:pPr algn="just"/>
            <a:r>
              <a:rPr lang="pt-BR" dirty="0"/>
              <a:t>Dentro de uma tabela, podemos separá-la em três: o cabeçalho, o conteúdo e o rodapé. 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A039FC-FF2B-720D-96D3-1616FDEC7AF2}"/>
              </a:ext>
            </a:extLst>
          </p:cNvPr>
          <p:cNvSpPr txBox="1">
            <a:spLocks/>
          </p:cNvSpPr>
          <p:nvPr/>
        </p:nvSpPr>
        <p:spPr>
          <a:xfrm>
            <a:off x="672679" y="1583087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TABELA BÁSICA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table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para tabela: Uma tabela é uma sequência de linhas e colunas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tr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É uma linha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td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Células</a:t>
            </a:r>
          </a:p>
          <a:p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4999B9-312B-6FAB-0AEA-572B8E7156B5}"/>
              </a:ext>
            </a:extLst>
          </p:cNvPr>
          <p:cNvSpPr txBox="1">
            <a:spLocks/>
          </p:cNvSpPr>
          <p:nvPr/>
        </p:nvSpPr>
        <p:spPr>
          <a:xfrm>
            <a:off x="8262286" y="1583083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Cabeçalho &lt;</a:t>
            </a:r>
            <a:r>
              <a:rPr lang="pt-BR" b="1" dirty="0" err="1">
                <a:solidFill>
                  <a:srgbClr val="7030A0"/>
                </a:solidFill>
              </a:rPr>
              <a:t>thead</a:t>
            </a:r>
            <a:r>
              <a:rPr lang="pt-BR" b="1" dirty="0"/>
              <a:t>&gt; </a:t>
            </a:r>
          </a:p>
          <a:p>
            <a:r>
              <a:rPr lang="pt-BR" dirty="0"/>
              <a:t>Dentro do cabeçalho, para dizer que aquela célula é uma célula do cabeçalho, ao invés de usarmos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td</a:t>
            </a:r>
            <a:r>
              <a:rPr lang="pt-BR" dirty="0"/>
              <a:t>&gt;, usamos ainda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th</a:t>
            </a:r>
            <a:r>
              <a:rPr lang="pt-BR" dirty="0"/>
              <a:t>&gt;, que é uma célula do </a:t>
            </a:r>
            <a:r>
              <a:rPr lang="pt-BR" dirty="0" err="1">
                <a:solidFill>
                  <a:srgbClr val="7030A0"/>
                </a:solidFill>
              </a:rPr>
              <a:t>head</a:t>
            </a:r>
            <a:r>
              <a:rPr lang="pt-BR" dirty="0"/>
              <a:t> da tabela. Com isso, nós conseguimos ter um cabeçalho bem mais semântico.</a:t>
            </a:r>
          </a:p>
          <a:p>
            <a:pPr algn="just"/>
            <a:r>
              <a:rPr lang="pt-BR" b="1" dirty="0"/>
              <a:t>Corpo da tabela &lt;</a:t>
            </a:r>
            <a:r>
              <a:rPr lang="pt-BR" b="1" dirty="0" err="1">
                <a:solidFill>
                  <a:srgbClr val="7030A0"/>
                </a:solidFill>
              </a:rPr>
              <a:t>tbody</a:t>
            </a:r>
            <a:r>
              <a:rPr lang="pt-BR" b="1" dirty="0"/>
              <a:t>&gt; </a:t>
            </a:r>
          </a:p>
          <a:p>
            <a:pPr algn="just"/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thead</a:t>
            </a:r>
            <a:r>
              <a:rPr lang="pt-BR" dirty="0"/>
              <a:t>&gt;, &lt;</a:t>
            </a:r>
            <a:r>
              <a:rPr lang="pt-BR" b="1" dirty="0" err="1">
                <a:solidFill>
                  <a:srgbClr val="7030A0"/>
                </a:solidFill>
              </a:rPr>
              <a:t>tbody</a:t>
            </a:r>
            <a:r>
              <a:rPr lang="pt-BR" dirty="0"/>
              <a:t>&gt; e &lt;</a:t>
            </a:r>
            <a:r>
              <a:rPr lang="pt-BR" b="1" dirty="0" err="1">
                <a:solidFill>
                  <a:srgbClr val="7030A0"/>
                </a:solidFill>
              </a:rPr>
              <a:t>tfoot</a:t>
            </a:r>
            <a:r>
              <a:rPr lang="pt-BR" dirty="0"/>
              <a:t>&gt; ajudam a deixar o conteúdo da tabela mais bem dividido e mais semântico.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4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5F10-89D2-833D-43E4-BD74261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17993" cy="640080"/>
          </a:xfrm>
        </p:spPr>
        <p:txBody>
          <a:bodyPr/>
          <a:lstStyle/>
          <a:p>
            <a:r>
              <a:rPr lang="pt-BR" dirty="0"/>
              <a:t>Aprendizado – Começando uma nova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98159-4D16-D2E9-29AA-34D2519EF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Campo onde fazemos a busca, nada mais é do que um formulário.</a:t>
            </a:r>
          </a:p>
          <a:p>
            <a:r>
              <a:rPr lang="pt-BR" b="1" dirty="0"/>
              <a:t>Formulário: </a:t>
            </a:r>
            <a:r>
              <a:rPr lang="pt-BR" dirty="0"/>
              <a:t>Responsável por pegar um conteúdo, enviar para uma outra página ou para algum lugar com o conteúdo que foi passado. </a:t>
            </a:r>
          </a:p>
          <a:p>
            <a:r>
              <a:rPr lang="pt-BR" dirty="0"/>
              <a:t>Sempre que estamos enviando informações que o usuário digitou de uma página para outra, nós estamos usando o formulário. </a:t>
            </a:r>
          </a:p>
          <a:p>
            <a:r>
              <a:rPr lang="pt-BR" dirty="0"/>
              <a:t>Importante: A informação digitada em uma página, vai para uma nova página a partir do momento do preenchimento do formulário e da busca com o </a:t>
            </a:r>
            <a:r>
              <a:rPr lang="pt-BR" dirty="0" err="1"/>
              <a:t>enter</a:t>
            </a:r>
            <a:r>
              <a:rPr lang="pt-BR" dirty="0"/>
              <a:t>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9CC34C7-2B24-6B59-F56A-F3C89E668141}"/>
              </a:ext>
            </a:extLst>
          </p:cNvPr>
          <p:cNvSpPr txBox="1">
            <a:spLocks/>
          </p:cNvSpPr>
          <p:nvPr/>
        </p:nvSpPr>
        <p:spPr>
          <a:xfrm>
            <a:off x="6145209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que aprendemos? </a:t>
            </a:r>
          </a:p>
          <a:p>
            <a:r>
              <a:rPr lang="pt-BR" b="1" dirty="0"/>
              <a:t>Nesta aula, vimos: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revisão do conteúdo aprendido no treinamento anterior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introdução ao projeto do treinamento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criação da página de contato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Um pouco sobre os formulários</a:t>
            </a:r>
          </a:p>
        </p:txBody>
      </p:sp>
    </p:spTree>
    <p:extLst>
      <p:ext uri="{BB962C8B-B14F-4D97-AF65-F5344CB8AC3E}">
        <p14:creationId xmlns:p14="http://schemas.microsoft.com/office/powerpoint/2010/main" val="317343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D13D5-15D1-FC49-8729-45B8A664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7F666-74D1-1546-04AA-3FEDB8B966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083179"/>
          </a:xfrm>
        </p:spPr>
        <p:txBody>
          <a:bodyPr>
            <a:normAutofit/>
          </a:bodyPr>
          <a:lstStyle/>
          <a:p>
            <a:r>
              <a:rPr lang="pt-BR" b="1" i="1" dirty="0"/>
              <a:t>PARA SABER MAIS: JUNTANDO CÉLULAS DA TABELA </a:t>
            </a:r>
          </a:p>
          <a:p>
            <a:r>
              <a:rPr lang="pt-BR" dirty="0"/>
              <a:t>As tabelas também nos oferecem a possibilidade de juntar células e montar um visual diferente. Por exemplo, quando uma linha, que deveria ter 5 células, passa a mostrar só "uma célula".</a:t>
            </a:r>
          </a:p>
          <a:p>
            <a:r>
              <a:rPr lang="pt-BR" dirty="0"/>
              <a:t>Esse efeito é conseguido através da propriedade </a:t>
            </a:r>
            <a:r>
              <a:rPr lang="pt-BR" dirty="0" err="1"/>
              <a:t>colspan</a:t>
            </a:r>
            <a:r>
              <a:rPr lang="pt-BR" dirty="0"/>
              <a:t>=X, onde X é o número de células que você quer agrupar.</a:t>
            </a:r>
          </a:p>
          <a:p>
            <a:r>
              <a:rPr lang="pt-BR" dirty="0"/>
              <a:t>Portanto, em uma tabela de 5 colunas, para ter uma célula única na linha, usamos um código assim:</a:t>
            </a:r>
          </a:p>
          <a:p>
            <a:r>
              <a:rPr lang="pt-BR" b="1" dirty="0">
                <a:solidFill>
                  <a:srgbClr val="9999AA"/>
                </a:solidFill>
                <a:effectLst/>
              </a:rPr>
              <a:t>  &lt;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tr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br>
              <a:rPr lang="pt-BR" b="1" dirty="0">
                <a:solidFill>
                  <a:srgbClr val="9999AA"/>
                </a:solidFill>
                <a:effectLst/>
              </a:rPr>
            </a:br>
            <a:r>
              <a:rPr lang="pt-BR" b="1" dirty="0">
                <a:solidFill>
                  <a:srgbClr val="9999AA"/>
                </a:solidFill>
                <a:effectLst/>
              </a:rPr>
              <a:t>      &lt;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td</a:t>
            </a:r>
            <a:r>
              <a:rPr lang="pt-BR" b="1" dirty="0">
                <a:solidFill>
                  <a:srgbClr val="BBBBCC"/>
                </a:solidFill>
                <a:effectLst/>
              </a:rPr>
              <a:t> </a:t>
            </a:r>
            <a:r>
              <a:rPr lang="pt-BR" b="1" dirty="0" err="1">
                <a:solidFill>
                  <a:srgbClr val="FFDD44"/>
                </a:solidFill>
                <a:effectLst/>
              </a:rPr>
              <a:t>colspan</a:t>
            </a:r>
            <a:r>
              <a:rPr lang="pt-BR" b="1" dirty="0">
                <a:solidFill>
                  <a:srgbClr val="BBBBCC"/>
                </a:solidFill>
                <a:effectLst/>
              </a:rPr>
              <a:t>=</a:t>
            </a:r>
            <a:r>
              <a:rPr lang="pt-BR" b="1" dirty="0">
                <a:solidFill>
                  <a:srgbClr val="88CC44"/>
                </a:solidFill>
                <a:effectLst/>
              </a:rPr>
              <a:t>"5"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r>
              <a:rPr lang="pt-BR" b="1" dirty="0">
                <a:solidFill>
                  <a:srgbClr val="BBBBCC"/>
                </a:solidFill>
                <a:effectLst/>
              </a:rPr>
              <a:t>Rio de Janeiro</a:t>
            </a:r>
            <a:r>
              <a:rPr lang="pt-BR" b="1" dirty="0">
                <a:solidFill>
                  <a:srgbClr val="9999AA"/>
                </a:solidFill>
                <a:effectLst/>
              </a:rPr>
              <a:t>&lt;/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td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br>
              <a:rPr lang="pt-BR" b="1" dirty="0">
                <a:solidFill>
                  <a:srgbClr val="FFFFFF"/>
                </a:solidFill>
              </a:rPr>
            </a:br>
            <a:r>
              <a:rPr lang="pt-BR" b="1" dirty="0">
                <a:solidFill>
                  <a:srgbClr val="FFFFFF"/>
                </a:solidFill>
              </a:rPr>
              <a:t>  </a:t>
            </a:r>
            <a:r>
              <a:rPr lang="pt-BR" b="1" dirty="0">
                <a:solidFill>
                  <a:srgbClr val="9999AA"/>
                </a:solidFill>
                <a:effectLst/>
              </a:rPr>
              <a:t>&lt;/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tr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endParaRPr lang="pt-BR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A7333B4-606D-DCC4-97FF-C63B9DADE3F7}"/>
              </a:ext>
            </a:extLst>
          </p:cNvPr>
          <p:cNvSpPr txBox="1">
            <a:spLocks/>
          </p:cNvSpPr>
          <p:nvPr/>
        </p:nvSpPr>
        <p:spPr>
          <a:xfrm>
            <a:off x="6463431" y="1435606"/>
            <a:ext cx="4416552" cy="50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 criar uma tabela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que representa 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tr</a:t>
            </a:r>
            <a:r>
              <a:rPr lang="pt-BR" dirty="0"/>
              <a:t>, que representa a linha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td</a:t>
            </a:r>
            <a:r>
              <a:rPr lang="pt-BR" dirty="0"/>
              <a:t>, que representa a célula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r>
              <a:rPr lang="pt-BR" dirty="0"/>
              <a:t>, que representa o cabeçalho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tbody</a:t>
            </a:r>
            <a:r>
              <a:rPr lang="pt-BR" dirty="0"/>
              <a:t>, que representa o corpo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r>
              <a:rPr lang="pt-BR" dirty="0"/>
              <a:t>, que representa a célula do cabeçalho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tfoot</a:t>
            </a:r>
            <a:r>
              <a:rPr lang="pt-BR" dirty="0"/>
              <a:t>, que representa o rodapé da tabela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 estilizar a tabela</a:t>
            </a:r>
          </a:p>
        </p:txBody>
      </p:sp>
    </p:spTree>
    <p:extLst>
      <p:ext uri="{BB962C8B-B14F-4D97-AF65-F5344CB8AC3E}">
        <p14:creationId xmlns:p14="http://schemas.microsoft.com/office/powerpoint/2010/main" val="325556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AF6F-508F-208F-29C9-2287D99E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FB312-96F1-999A-96CF-B688246160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403239" cy="497433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CONCLUSÃO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Acessibilidade da imagem com alternativa.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Criação de formulário com a </a:t>
            </a:r>
            <a:r>
              <a:rPr lang="pt-BR" dirty="0" err="1"/>
              <a:t>tag</a:t>
            </a:r>
            <a:r>
              <a:rPr lang="pt-BR" dirty="0"/>
              <a:t> do 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do input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Tipos de input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Relação entre uma </a:t>
            </a:r>
            <a:r>
              <a:rPr lang="pt-BR" dirty="0" err="1"/>
              <a:t>label</a:t>
            </a:r>
            <a:r>
              <a:rPr lang="pt-BR" dirty="0"/>
              <a:t> e um input.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Classes novamente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Input obrigatório</a:t>
            </a:r>
          </a:p>
          <a:p>
            <a:r>
              <a:rPr lang="pt-BR" b="1" i="1" dirty="0"/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4C06D0-39AC-D5C0-9292-294AE46CEBBA}"/>
              </a:ext>
            </a:extLst>
          </p:cNvPr>
          <p:cNvSpPr txBox="1">
            <a:spLocks/>
          </p:cNvSpPr>
          <p:nvPr/>
        </p:nvSpPr>
        <p:spPr>
          <a:xfrm>
            <a:off x="4757740" y="1850038"/>
            <a:ext cx="2940714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Texto de exemplo no input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caixa para o usuário escrever um texto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boa semântica dentro do formulário com o </a:t>
            </a:r>
            <a:r>
              <a:rPr lang="pt-BR" sz="1100" dirty="0" err="1"/>
              <a:t>fieldset</a:t>
            </a:r>
            <a:r>
              <a:rPr lang="pt-BR" sz="1100" dirty="0"/>
              <a:t> e com o </a:t>
            </a:r>
            <a:r>
              <a:rPr lang="pt-BR" sz="1100" dirty="0" err="1"/>
              <a:t>legend</a:t>
            </a:r>
            <a:endParaRPr lang="pt-BR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um tipo, uma seleção de várias opções dentro do formulário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</a:t>
            </a:r>
            <a:r>
              <a:rPr lang="pt-BR" sz="1100" dirty="0" err="1"/>
              <a:t>checkbox</a:t>
            </a:r>
            <a:r>
              <a:rPr lang="pt-BR" sz="1100" dirty="0"/>
              <a:t>, os input do tipo radio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um botão e estilização.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Tabela semântica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3DE9F4F-FC53-A3EE-D331-842B5DB40FD7}"/>
              </a:ext>
            </a:extLst>
          </p:cNvPr>
          <p:cNvSpPr txBox="1">
            <a:spLocks/>
          </p:cNvSpPr>
          <p:nvPr/>
        </p:nvSpPr>
        <p:spPr>
          <a:xfrm>
            <a:off x="8513459" y="1850038"/>
            <a:ext cx="2754309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duplicação do mesmo estilo para dois elementos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do display </a:t>
            </a:r>
            <a:r>
              <a:rPr lang="pt-BR" sz="1100" dirty="0" err="1"/>
              <a:t>block</a:t>
            </a:r>
            <a:endParaRPr lang="pt-BR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das fontes e dos espaçamentos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transições e transformações nos elementos. </a:t>
            </a:r>
          </a:p>
        </p:txBody>
      </p:sp>
    </p:spTree>
    <p:extLst>
      <p:ext uri="{BB962C8B-B14F-4D97-AF65-F5344CB8AC3E}">
        <p14:creationId xmlns:p14="http://schemas.microsoft.com/office/powerpoint/2010/main" val="87517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4872-7BE5-68FA-9CDC-BB63405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0897-322B-60B3-D221-A05AF62196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53682"/>
          </a:xfrm>
        </p:spPr>
        <p:txBody>
          <a:bodyPr>
            <a:normAutofit/>
          </a:bodyPr>
          <a:lstStyle/>
          <a:p>
            <a:r>
              <a:rPr lang="pt-BR" b="1" dirty="0"/>
              <a:t>Campos de dados para capturar informações do usuário</a:t>
            </a:r>
            <a:r>
              <a:rPr lang="pt-BR" dirty="0"/>
              <a:t>.</a:t>
            </a:r>
          </a:p>
          <a:p>
            <a:r>
              <a:rPr lang="pt-BR" dirty="0" err="1"/>
              <a:t>Tag</a:t>
            </a:r>
            <a:r>
              <a:rPr lang="pt-BR" dirty="0"/>
              <a:t> do formulário é a 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Dentro do formulário, nós temos as entradas de dados do usuário, e quando o usuário está entrando algum dado, ele está fazendo um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 de informação.</a:t>
            </a:r>
          </a:p>
          <a:p>
            <a:r>
              <a:rPr lang="pt-BR" dirty="0"/>
              <a:t>Toda </a:t>
            </a:r>
            <a:r>
              <a:rPr lang="pt-BR" dirty="0" err="1"/>
              <a:t>tag</a:t>
            </a:r>
            <a:r>
              <a:rPr lang="pt-BR" dirty="0"/>
              <a:t> de</a:t>
            </a:r>
            <a:r>
              <a:rPr lang="pt-BR" b="1" dirty="0"/>
              <a:t>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/>
              <a:t> </a:t>
            </a:r>
            <a:r>
              <a:rPr lang="pt-BR" dirty="0"/>
              <a:t>tem que ter um tipo (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), e a primeira informação que nós queremos absorver do usuário é o nome dele. Então o input tem sempre um tipo, e nesse caso o tipo é o </a:t>
            </a:r>
            <a:r>
              <a:rPr lang="pt-BR" dirty="0">
                <a:solidFill>
                  <a:schemeClr val="accent6"/>
                </a:solidFill>
              </a:rPr>
              <a:t>texto</a:t>
            </a:r>
            <a:r>
              <a:rPr lang="pt-BR" dirty="0"/>
              <a:t>, o usuário vai digitar texto em um campo.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ED2C82-B008-DFF5-8A42-42C849A7A2A1}"/>
              </a:ext>
            </a:extLst>
          </p:cNvPr>
          <p:cNvSpPr txBox="1">
            <a:spLocks/>
          </p:cNvSpPr>
          <p:nvPr/>
        </p:nvSpPr>
        <p:spPr>
          <a:xfrm>
            <a:off x="6443767" y="1435608"/>
            <a:ext cx="4416552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Outra informação muito importante dentro de um formulário é o nome daquele campo. Se queremos que o usuário insira o nome dele, o nome completo dele, o nome e sobrenome, precisamos dizer isso aqui, “Nome e sobrenome”.</a:t>
            </a:r>
          </a:p>
          <a:p>
            <a:r>
              <a:rPr lang="pt-BR" dirty="0"/>
              <a:t>Dentro do formulário, nós sempre usamos uma etiqueta para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É um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para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. Esse par sempre anda junto. Eu tenho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e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Eu tenho uma informação sobre para que serve aquela entrada de dados e efetivamente a entrada de dados.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06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8338-90A5-A050-7AE5-EF3486C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D5EA3-1019-BE24-25A9-9A57EE5F9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768763" cy="4974336"/>
          </a:xfrm>
        </p:spPr>
        <p:txBody>
          <a:bodyPr>
            <a:normAutofit/>
          </a:bodyPr>
          <a:lstStyle/>
          <a:p>
            <a:r>
              <a:rPr lang="pt-BR" b="1" dirty="0"/>
              <a:t>Mas eu estou falando que isso é um par de informações, como eles então se conectam?</a:t>
            </a:r>
          </a:p>
          <a:p>
            <a:r>
              <a:rPr lang="pt-BR" dirty="0"/>
              <a:t>Toda vez que eu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eu boto um identificador nele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dirty="0"/>
              <a:t>”&gt;.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geralmente é único, eu vou ter uma entrada do nome e sobrenome do usuário. 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é uma etiqueta para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então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que eu tenho aqui no meu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-&gt; Esse par anda junto.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50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0F3A-F10A-7F44-71D7-22DBF15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2989A-63EC-2C2C-7B61-253CBEFD70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045" y="15880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Essa é a estrutura básica que vamos ter sempre criando um formulário: a </a:t>
            </a:r>
            <a:r>
              <a:rPr lang="pt-BR" dirty="0" err="1"/>
              <a:t>tag</a:t>
            </a:r>
            <a:r>
              <a:rPr lang="pt-BR" dirty="0"/>
              <a:t> “</a:t>
            </a:r>
            <a:r>
              <a:rPr lang="pt-BR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”,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que pega qualquer tipo de informação, e o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para enviar aqueles dados.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serve para criarmos uma estrutura melhor no nosso formulário, botando uma etiqueta para cada um dos campos onde temos entrada de dados do usuário. Ou seja,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é uma etiqueta para a entrada de dados, para o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&gt;.</a:t>
            </a:r>
          </a:p>
          <a:p>
            <a:endParaRPr lang="pt-BR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F31018-A949-E95F-B6E1-6129FD95C984}"/>
              </a:ext>
            </a:extLst>
          </p:cNvPr>
          <p:cNvSpPr txBox="1">
            <a:spLocks/>
          </p:cNvSpPr>
          <p:nvPr/>
        </p:nvSpPr>
        <p:spPr>
          <a:xfrm>
            <a:off x="691896" y="15880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Como enviar esses dados? </a:t>
            </a:r>
          </a:p>
          <a:p>
            <a:r>
              <a:rPr lang="pt-BR"/>
              <a:t>Todo formulário sempre vai ter um outro input, esse não precisa ter</a:t>
            </a:r>
            <a:r>
              <a:rPr lang="pt-BR" b="1">
                <a:solidFill>
                  <a:srgbClr val="7030A0"/>
                </a:solidFill>
              </a:rPr>
              <a:t> </a:t>
            </a:r>
            <a:r>
              <a:rPr lang="pt-BR">
                <a:solidFill>
                  <a:srgbClr val="7030A0"/>
                </a:solidFill>
              </a:rPr>
              <a:t>label</a:t>
            </a:r>
            <a:r>
              <a:rPr lang="pt-BR"/>
              <a:t>, que vai ser do tipo 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&gt;. Ou seja, de envio, onde eu mando aqueles dados para um servidor, e-mail, ou para uma próxima página. Ao salvar recarregar, teremos um botão com o texto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.</a:t>
            </a:r>
          </a:p>
          <a:p>
            <a:r>
              <a:rPr lang="pt-BR"/>
              <a:t>Como o meu navegador está em português, o sistema operacional está em português, ele traduz a palavra 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. </a:t>
            </a:r>
          </a:p>
          <a:p>
            <a:r>
              <a:rPr lang="pt-BR"/>
              <a:t>Como garantir que essa palavra seja sempre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, independente da língua que meu usuário estiver usando? </a:t>
            </a:r>
          </a:p>
          <a:p>
            <a:r>
              <a:rPr lang="pt-BR"/>
              <a:t>Dizer que esse campo tem um valor, o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 dele vai ser agora “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“Enviar formulário”</a:t>
            </a:r>
            <a:r>
              <a:rPr lang="pt-BR"/>
              <a:t>&gt;</a:t>
            </a:r>
          </a:p>
          <a:p>
            <a:r>
              <a:rPr lang="pt-BR"/>
              <a:t>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"submit"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"Enviar formulário“</a:t>
            </a:r>
            <a:r>
              <a:rPr lang="pt-BR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3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2F03-9AD7-3197-9991-33ADA6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3D536-33E4-86B8-DBCE-A94B472FEC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49562" cy="53289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todo elemento tem um tipo de display. Ou ele é um display do tipo</a:t>
            </a:r>
            <a:r>
              <a:rPr lang="pt-BR" b="1" dirty="0"/>
              <a:t> </a:t>
            </a:r>
            <a:r>
              <a:rPr lang="pt-BR" b="1" dirty="0" err="1"/>
              <a:t>inline</a:t>
            </a:r>
            <a:r>
              <a:rPr lang="pt-BR" b="1" dirty="0"/>
              <a:t> </a:t>
            </a:r>
            <a:r>
              <a:rPr lang="pt-BR" dirty="0"/>
              <a:t>ou é um </a:t>
            </a:r>
            <a:r>
              <a:rPr lang="pt-BR" b="1" dirty="0"/>
              <a:t>display do tipo </a:t>
            </a:r>
            <a:r>
              <a:rPr lang="pt-BR" b="1" dirty="0" err="1"/>
              <a:t>block</a:t>
            </a:r>
            <a:r>
              <a:rPr lang="pt-BR" dirty="0"/>
              <a:t>. Por padrão, os elementos como o parágrafo são display do tipo </a:t>
            </a:r>
            <a:r>
              <a:rPr lang="pt-BR" dirty="0" err="1"/>
              <a:t>block</a:t>
            </a:r>
            <a:r>
              <a:rPr lang="pt-BR" dirty="0"/>
              <a:t>, ou seja, eles </a:t>
            </a:r>
            <a:r>
              <a:rPr lang="pt-BR" b="1" dirty="0"/>
              <a:t>ocupam 100% da largura da página</a:t>
            </a:r>
            <a:r>
              <a:rPr lang="pt-BR" dirty="0"/>
              <a:t>. O elemento do tipo </a:t>
            </a:r>
            <a:r>
              <a:rPr lang="pt-BR" dirty="0" err="1"/>
              <a:t>inline</a:t>
            </a:r>
            <a:r>
              <a:rPr lang="pt-BR" dirty="0"/>
              <a:t> ocupa só o tamanho do seu conteúdo.</a:t>
            </a:r>
          </a:p>
          <a:p>
            <a:r>
              <a:rPr lang="pt-BR" dirty="0"/>
              <a:t>Todos os campos de um formulário são do tipo </a:t>
            </a:r>
            <a:r>
              <a:rPr lang="pt-BR" dirty="0" err="1"/>
              <a:t>inline</a:t>
            </a:r>
            <a:r>
              <a:rPr lang="pt-BR" dirty="0"/>
              <a:t>, eles só ocupam o tamanho do seu conteúdo. Após 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imediatamente vem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 após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imediatamente vem outro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Para quebrar a estrutura todos os campos, que são os </a:t>
            </a:r>
            <a:r>
              <a:rPr lang="pt-BR" dirty="0" err="1">
                <a:solidFill>
                  <a:srgbClr val="7030A0"/>
                </a:solidFill>
              </a:rPr>
              <a:t>labels</a:t>
            </a:r>
            <a:r>
              <a:rPr lang="pt-BR" dirty="0"/>
              <a:t> do formulário, devem ser </a:t>
            </a:r>
            <a:r>
              <a:rPr lang="pt-BR" dirty="0" err="1"/>
              <a:t>block</a:t>
            </a:r>
            <a:r>
              <a:rPr lang="pt-BR" dirty="0"/>
              <a:t> “display: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;”.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 </a:t>
            </a:r>
          </a:p>
          <a:p>
            <a:r>
              <a:rPr lang="pt-BR" dirty="0"/>
              <a:t>Precisamos também que todos os inputs do meu formulário sejam </a:t>
            </a:r>
            <a:r>
              <a:rPr lang="pt-BR" dirty="0" err="1"/>
              <a:t>block</a:t>
            </a:r>
            <a:r>
              <a:rPr lang="pt-BR" dirty="0"/>
              <a:t>.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 </a:t>
            </a: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8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F4DA-A03B-B9A9-8CF3-5C8CF5F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8BE07-5C4C-7C7A-F898-522DD6F115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518904" cy="5122508"/>
          </a:xfrm>
        </p:spPr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 formulário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que o representa é a 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&lt;input&gt;, para a entrada de dados do usuário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uma etiqueta para o input,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conectar um input com o seu </a:t>
            </a:r>
            <a:r>
              <a:rPr lang="pt-BR" dirty="0" err="1"/>
              <a:t>label</a:t>
            </a:r>
            <a:br>
              <a:rPr lang="pt-BR" dirty="0"/>
            </a:br>
            <a:r>
              <a:rPr lang="pt-BR" dirty="0"/>
              <a:t>- Colocamos um id para o input e associamos esse id ao atributo for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input, como </a:t>
            </a:r>
            <a:r>
              <a:rPr lang="pt-BR" dirty="0" err="1"/>
              <a:t>text</a:t>
            </a:r>
            <a:r>
              <a:rPr lang="pt-BR" dirty="0"/>
              <a:t> e </a:t>
            </a:r>
            <a:r>
              <a:rPr lang="pt-BR" dirty="0" err="1"/>
              <a:t>submit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Que </a:t>
            </a:r>
            <a:r>
              <a:rPr lang="pt-BR" dirty="0" err="1"/>
              <a:t>label</a:t>
            </a:r>
            <a:r>
              <a:rPr lang="pt-BR" dirty="0"/>
              <a:t> possui o display </a:t>
            </a:r>
            <a:r>
              <a:rPr lang="pt-BR" dirty="0" err="1"/>
              <a:t>inline</a:t>
            </a:r>
            <a:r>
              <a:rPr lang="pt-BR" dirty="0"/>
              <a:t> e o input possui display </a:t>
            </a:r>
            <a:r>
              <a:rPr lang="pt-BR" dirty="0" err="1"/>
              <a:t>inline-block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estilizar o nosso formulário</a:t>
            </a:r>
          </a:p>
        </p:txBody>
      </p:sp>
    </p:spTree>
    <p:extLst>
      <p:ext uri="{BB962C8B-B14F-4D97-AF65-F5344CB8AC3E}">
        <p14:creationId xmlns:p14="http://schemas.microsoft.com/office/powerpoint/2010/main" val="3993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9FD3-415B-91AE-C671-EBEB17A2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4353-58EB-B354-8D81-4213582332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5694157" cy="5053682"/>
          </a:xfrm>
        </p:spPr>
        <p:txBody>
          <a:bodyPr>
            <a:normAutofit fontScale="92500"/>
          </a:bodyPr>
          <a:lstStyle/>
          <a:p>
            <a:r>
              <a:rPr lang="pt-BR" sz="1300" dirty="0"/>
              <a:t>Entrada de texto -&gt; campo de mensagem: campo de mensagem não é uma entrada simples de texto, não usamos 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 nesse campo. Nós usamos a </a:t>
            </a:r>
            <a:r>
              <a:rPr lang="pt-BR" sz="1300" dirty="0" err="1"/>
              <a:t>tag</a:t>
            </a:r>
            <a:r>
              <a:rPr lang="pt-BR" sz="1300" dirty="0"/>
              <a:t>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 para o usuário ter a possibilidade de colocar mais de uma linha de texto, um conteúdo complexo. O </a:t>
            </a:r>
            <a:r>
              <a:rPr lang="pt-BR" sz="1300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, diferente da </a:t>
            </a:r>
            <a:r>
              <a:rPr lang="pt-BR" sz="1300" dirty="0" err="1"/>
              <a:t>tag</a:t>
            </a:r>
            <a:r>
              <a:rPr lang="pt-BR" sz="1300" dirty="0"/>
              <a:t> de</a:t>
            </a:r>
            <a:r>
              <a:rPr lang="pt-BR" sz="1300" dirty="0">
                <a:solidFill>
                  <a:srgbClr val="7030A0"/>
                </a:solidFill>
              </a:rPr>
              <a:t> input</a:t>
            </a:r>
            <a:r>
              <a:rPr lang="pt-BR" sz="1300" dirty="0"/>
              <a:t>, é uma </a:t>
            </a:r>
            <a:r>
              <a:rPr lang="pt-BR" sz="1300" dirty="0" err="1"/>
              <a:t>tag</a:t>
            </a:r>
            <a:r>
              <a:rPr lang="pt-BR" sz="1300" dirty="0"/>
              <a:t> de conteúdo. Então ela abre e fecha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&gt;.</a:t>
            </a:r>
          </a:p>
          <a:p>
            <a:r>
              <a:rPr lang="pt-BR" sz="1300" dirty="0"/>
              <a:t>Configurar no HTML quantas colunas e quantas linhas de texto essa caixa vai ter.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“30” </a:t>
            </a:r>
            <a:r>
              <a:rPr lang="pt-BR" sz="1300" dirty="0"/>
              <a:t>-&gt; O número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 no campo é de 30, vai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largura </a:t>
            </a:r>
            <a:r>
              <a:rPr lang="pt-BR" sz="1300" dirty="0"/>
              <a:t>grande para inserir o conteúdo.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“10” </a:t>
            </a:r>
            <a:r>
              <a:rPr lang="pt-BR" sz="1300" dirty="0"/>
              <a:t>-&gt; O número de</a:t>
            </a:r>
            <a:r>
              <a:rPr lang="pt-BR" sz="13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linhas </a:t>
            </a:r>
            <a:r>
              <a:rPr lang="pt-BR" sz="1300" dirty="0"/>
              <a:t>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) é de 10, para ele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altura</a:t>
            </a:r>
            <a:r>
              <a:rPr lang="pt-BR" sz="1300" dirty="0"/>
              <a:t> boa. </a:t>
            </a:r>
          </a:p>
          <a:p>
            <a:r>
              <a:rPr lang="pt-BR" sz="1300" dirty="0"/>
              <a:t>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"70"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"10“ 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</a:t>
            </a:r>
          </a:p>
          <a:p>
            <a:r>
              <a:rPr lang="pt-BR" sz="1300" dirty="0"/>
              <a:t>Se quisermos que ela tenha uma largura maior que seja proporcional ao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, aumentar a quantidade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278B107-7BD6-FA14-3378-B7F1582EC898}"/>
              </a:ext>
            </a:extLst>
          </p:cNvPr>
          <p:cNvSpPr txBox="1">
            <a:spLocks/>
          </p:cNvSpPr>
          <p:nvPr/>
        </p:nvSpPr>
        <p:spPr>
          <a:xfrm>
            <a:off x="6971070" y="1435608"/>
            <a:ext cx="4778478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completar esse campo, tá faltando 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a etiqueta dizendo qual é o conteúdo daquela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. E para isso nós vamos usar a mesma </a:t>
            </a:r>
            <a:r>
              <a:rPr lang="pt-BR" dirty="0" err="1"/>
              <a:t>tag</a:t>
            </a:r>
            <a:r>
              <a:rPr lang="pt-BR" dirty="0"/>
              <a:t> que usamos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que é 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=“</a:t>
            </a:r>
            <a:r>
              <a:rPr lang="pt-BR" b="1" dirty="0">
                <a:solidFill>
                  <a:schemeClr val="accent6"/>
                </a:solidFill>
              </a:rPr>
              <a:t>mensagem”&gt;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&gt;. Já vimos que para o for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funcionar, eu preciso ter um id no meu elemento. Então vou ter aqui um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“mensagem”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"mensagem"&gt;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"70"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"10“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"mensagem“ </a:t>
            </a:r>
            <a:r>
              <a:rPr lang="pt-BR" dirty="0"/>
              <a:t>&gt;&lt;/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&gt;</a:t>
            </a:r>
          </a:p>
          <a:p>
            <a:r>
              <a:rPr lang="pt-BR" dirty="0"/>
              <a:t>Campo do “Selecionar” -&gt; Três opções de seleção, é chamado de Radio Box. Esse </a:t>
            </a:r>
            <a:r>
              <a:rPr lang="pt-BR" dirty="0">
                <a:solidFill>
                  <a:srgbClr val="7030A0"/>
                </a:solidFill>
              </a:rPr>
              <a:t>input </a:t>
            </a:r>
            <a:r>
              <a:rPr lang="pt-BR" dirty="0"/>
              <a:t>tem a configuração de serem três opções referentes a um único campo.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68B9-F327-13A3-6318-78F80F3A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C05FA-0216-BBBA-68DC-4AB618A5E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5625330" cy="497433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 como isso se dá no HTML?</a:t>
            </a:r>
          </a:p>
          <a:p>
            <a:r>
              <a:rPr lang="pt-BR" dirty="0"/>
              <a:t>Criar um input que vai ter o tipo 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>
                <a:solidFill>
                  <a:schemeClr val="accent6"/>
                </a:solidFill>
              </a:rPr>
              <a:t>radio“</a:t>
            </a:r>
            <a:r>
              <a:rPr lang="pt-BR" dirty="0"/>
              <a:t>, e assim como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>
                <a:solidFill>
                  <a:schemeClr val="accent6"/>
                </a:solidFill>
              </a:rPr>
              <a:t>submit</a:t>
            </a:r>
            <a:r>
              <a:rPr lang="pt-BR" dirty="0"/>
              <a:t>, ele vai ter um valor, e o primeiro vai ser </a:t>
            </a:r>
            <a:r>
              <a:rPr lang="pt-BR" dirty="0">
                <a:solidFill>
                  <a:schemeClr val="accent6"/>
                </a:solidFill>
              </a:rPr>
              <a:t>“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>
                <a:solidFill>
                  <a:schemeClr val="accent6"/>
                </a:solidFill>
              </a:rPr>
              <a:t>”</a:t>
            </a:r>
            <a:r>
              <a:rPr lang="pt-BR" dirty="0"/>
              <a:t>,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 </a:t>
            </a:r>
          </a:p>
          <a:p>
            <a:r>
              <a:rPr lang="pt-BR" dirty="0"/>
              <a:t>Para que o texto apareça, colocar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Antes do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adicionar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chamado “Email”. Esse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vai ter um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. Colocar esse mesmo conteúdo em uma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chamado </a:t>
            </a:r>
            <a:r>
              <a:rPr lang="pt-BR" dirty="0">
                <a:solidFill>
                  <a:schemeClr val="accent6"/>
                </a:solidFill>
              </a:rPr>
              <a:t>radio-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/>
              <a:t>, &lt;</a:t>
            </a:r>
            <a:r>
              <a:rPr lang="pt-BR" b="1" dirty="0"/>
              <a:t>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/>
              <a:t>t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</a:t>
            </a:r>
          </a:p>
          <a:p>
            <a:r>
              <a:rPr lang="pt-BR" dirty="0"/>
              <a:t>Quando criamos um input 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tipo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radio</a:t>
            </a:r>
            <a:r>
              <a:rPr lang="pt-BR" dirty="0"/>
              <a:t> ele deixar marcar várias opções, mas ele precisa ter uma única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identificação</a:t>
            </a:r>
            <a:r>
              <a:rPr lang="pt-BR" dirty="0"/>
              <a:t>, um único termo para que eles todos permaneçam sempre um marcado. Eles precisam todos fazer parte de um grupo, para que a configuração de quando um clica o outro </a:t>
            </a:r>
            <a:r>
              <a:rPr lang="pt-BR" dirty="0" err="1"/>
              <a:t>desclica</a:t>
            </a:r>
            <a:r>
              <a:rPr lang="pt-BR" dirty="0"/>
              <a:t> funcione.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1877DD-5536-DB63-7FE2-4EF85C8A25D1}"/>
              </a:ext>
            </a:extLst>
          </p:cNvPr>
          <p:cNvSpPr txBox="1">
            <a:spLocks/>
          </p:cNvSpPr>
          <p:nvPr/>
        </p:nvSpPr>
        <p:spPr>
          <a:xfrm>
            <a:off x="6538452" y="1435608"/>
            <a:ext cx="540774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isso, nos três itens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criar uma nova configuração, que é uma nova propriedade, 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“contato” </a:t>
            </a:r>
            <a:r>
              <a:rPr lang="pt-BR" dirty="0"/>
              <a:t>. </a:t>
            </a:r>
          </a:p>
          <a:p>
            <a:r>
              <a:rPr lang="pt-BR" dirty="0"/>
              <a:t>Essa configuração faz com que todos eles passem a ser do mesmo grupo, e, ao clicar em um, ele desmarca o outro.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"contato"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 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</a:p>
          <a:p>
            <a:r>
              <a:rPr lang="pt-BR" b="1" dirty="0" err="1"/>
              <a:t>Checkbox</a:t>
            </a:r>
            <a:r>
              <a:rPr lang="pt-BR" dirty="0"/>
              <a:t>: Quando temos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um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eles formam um par, mas existe uma estratégia que pode ser feita para poupar esse trabalho, que é adicionar o input dentro do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Criar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tipo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checkbox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/>
              <a:t>dentro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=""&gt;&lt;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checkbox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Gostaria de receber nossas novidades por </a:t>
            </a:r>
            <a:r>
              <a:rPr lang="pt-BR" dirty="0" err="1"/>
              <a:t>email</a:t>
            </a:r>
            <a:r>
              <a:rPr lang="pt-BR" dirty="0"/>
              <a:t>?&lt;/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7779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442</TotalTime>
  <Words>3856</Words>
  <Application>Microsoft Office PowerPoint</Application>
  <PresentationFormat>Widescreen</PresentationFormat>
  <Paragraphs>221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Começando uma nova página</vt:lpstr>
      <vt:lpstr>Aprendizado – Começando um formulário</vt:lpstr>
      <vt:lpstr>Aprendizado – Começando um formulário</vt:lpstr>
      <vt:lpstr>Aprendizado – Começando um formulário</vt:lpstr>
      <vt:lpstr>Aprendizado – Começando um formulário</vt:lpstr>
      <vt:lpstr>O que aprendemos? 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Melhorando a semântica </vt:lpstr>
      <vt:lpstr>Aprendizado – Melhorando a semântica </vt:lpstr>
      <vt:lpstr>Aprendizado – Melhorando a semântica </vt:lpstr>
      <vt:lpstr>Aprendizado – Melhorando a semântica </vt:lpstr>
      <vt:lpstr>Aprendizado – CSS AVANÇADO</vt:lpstr>
      <vt:lpstr>Aprendizado – Estrutura de Tabelas </vt:lpstr>
      <vt:lpstr>Aprendizado – Estrutura de Tabelas </vt:lpstr>
      <vt:lpstr>Aprendizado – Estrutura de Tabelas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122</cp:revision>
  <dcterms:created xsi:type="dcterms:W3CDTF">2023-04-29T18:10:04Z</dcterms:created>
  <dcterms:modified xsi:type="dcterms:W3CDTF">2023-05-17T19:27:21Z</dcterms:modified>
  <cp:version/>
</cp:coreProperties>
</file>