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 e CSS3: parte 2" id="{E75E278A-FF0E-49A4-B170-79828D63BBAD}">
          <p14:sldIdLst>
            <p14:sldId id="256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11/05/2023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11/05/2023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11/05/2023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Iniciante em Programação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HTML5 e CSS3 parte 3: trabalhando com formulários e tabelas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0382-E8F3-1B89-917B-0DC3CFE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C0360-70AB-6931-5E36-203A4857DA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378362" cy="5122508"/>
          </a:xfrm>
        </p:spPr>
        <p:txBody>
          <a:bodyPr>
            <a:normAutofit/>
          </a:bodyPr>
          <a:lstStyle/>
          <a:p>
            <a:r>
              <a:rPr lang="pt-BR" dirty="0"/>
              <a:t>No CSS, quando criamos uma configuração específica para um elemento e queremos replicar a mesma configuração para outro elemento, usamos a vírgula.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input</a:t>
            </a:r>
            <a:r>
              <a:rPr lang="pt-BR" dirty="0"/>
              <a:t>,</a:t>
            </a:r>
            <a:br>
              <a:rPr lang="pt-BR" dirty="0"/>
            </a:b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margin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0 0 20px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padding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10px 25px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width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50%;</a:t>
            </a:r>
            <a:br>
              <a:rPr lang="pt-BR" dirty="0"/>
            </a:br>
            <a:r>
              <a:rPr lang="pt-BR" dirty="0"/>
              <a:t>}</a:t>
            </a:r>
          </a:p>
          <a:p>
            <a:r>
              <a:rPr lang="pt-BR" dirty="0"/>
              <a:t>O </a:t>
            </a:r>
            <a:r>
              <a:rPr lang="pt-BR" dirty="0" err="1">
                <a:solidFill>
                  <a:srgbClr val="7030A0"/>
                </a:solidFill>
              </a:rPr>
              <a:t>textarea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e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agora têm as mesmas configurações de espaçamento interno, espaçamento externo, de largura e de visualização do tipo de display.</a:t>
            </a:r>
          </a:p>
          <a:p>
            <a:r>
              <a:rPr lang="en-US" dirty="0" err="1"/>
              <a:t>Colocando</a:t>
            </a:r>
            <a:r>
              <a:rPr lang="en-US" dirty="0"/>
              <a:t> o 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>
                <a:solidFill>
                  <a:srgbClr val="7030A0"/>
                </a:solidFill>
              </a:rPr>
              <a:t>label</a:t>
            </a:r>
            <a:r>
              <a:rPr lang="en-US" dirty="0"/>
              <a:t>: 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7030A0"/>
                </a:solidFill>
              </a:rPr>
              <a:t>label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"radio-email“</a:t>
            </a:r>
            <a:r>
              <a:rPr lang="en-US" dirty="0"/>
              <a:t>&gt;&lt;</a:t>
            </a:r>
            <a:r>
              <a:rPr lang="en-US" b="1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</a:t>
            </a:r>
            <a:r>
              <a:rPr lang="en-US" b="1" dirty="0" err="1">
                <a:solidFill>
                  <a:schemeClr val="accent6"/>
                </a:solidFill>
              </a:rPr>
              <a:t>contato</a:t>
            </a:r>
            <a:r>
              <a:rPr lang="en-US" b="1" dirty="0">
                <a:solidFill>
                  <a:schemeClr val="accent6"/>
                </a:solidFill>
              </a:rPr>
              <a:t>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"email"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"radio-email“</a:t>
            </a:r>
            <a:r>
              <a:rPr lang="en-US" dirty="0"/>
              <a:t>&gt;Email&lt;/</a:t>
            </a:r>
            <a:r>
              <a:rPr lang="en-US" b="1" dirty="0">
                <a:solidFill>
                  <a:srgbClr val="7030A0"/>
                </a:solidFill>
              </a:rPr>
              <a:t>label</a:t>
            </a:r>
            <a:r>
              <a:rPr lang="en-US" dirty="0"/>
              <a:t>&gt;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10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849B-FB1A-831F-8760-C634887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5324-489F-DAB6-0F9E-4BAD253A26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171669"/>
          </a:xfrm>
        </p:spPr>
        <p:txBody>
          <a:bodyPr>
            <a:normAutofit/>
          </a:bodyPr>
          <a:lstStyle/>
          <a:p>
            <a:r>
              <a:rPr lang="pt-BR" dirty="0"/>
              <a:t>Quando temos duas </a:t>
            </a:r>
            <a:r>
              <a:rPr lang="pt-BR" dirty="0" err="1"/>
              <a:t>tags</a:t>
            </a:r>
            <a:r>
              <a:rPr lang="pt-BR" dirty="0"/>
              <a:t>, nós temos o dobro da força do seletor. Todo seletor é configurado a partir de uma força.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Imagine que nessas três caixas nós temos a primeira sendo o identificador, a segunda sendo a classe, e por último 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r>
              <a:rPr lang="pt-BR" b="1" dirty="0" err="1"/>
              <a:t>Tag</a:t>
            </a:r>
            <a:r>
              <a:rPr lang="pt-BR" dirty="0"/>
              <a:t> -&gt; força </a:t>
            </a:r>
            <a:r>
              <a:rPr lang="pt-BR" b="1" dirty="0"/>
              <a:t>1</a:t>
            </a:r>
            <a:br>
              <a:rPr lang="pt-BR" dirty="0"/>
            </a:br>
            <a:r>
              <a:rPr lang="pt-BR" b="1" dirty="0"/>
              <a:t>Classe</a:t>
            </a:r>
            <a:r>
              <a:rPr lang="pt-BR" dirty="0"/>
              <a:t> -&gt; força </a:t>
            </a:r>
            <a:r>
              <a:rPr lang="pt-BR" b="1" dirty="0"/>
              <a:t>10</a:t>
            </a:r>
            <a:br>
              <a:rPr lang="pt-BR" dirty="0"/>
            </a:br>
            <a:r>
              <a:rPr lang="pt-BR" b="1" dirty="0"/>
              <a:t>Identificador </a:t>
            </a:r>
            <a:r>
              <a:rPr lang="pt-BR" dirty="0"/>
              <a:t>-&gt; força </a:t>
            </a:r>
            <a:r>
              <a:rPr lang="pt-BR" b="1" dirty="0"/>
              <a:t>100</a:t>
            </a:r>
            <a:r>
              <a:rPr lang="pt-BR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0D5B2D-555B-5717-0021-13ED10AC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3" t="39140" r="34920" b="28315"/>
          <a:stretch/>
        </p:blipFill>
        <p:spPr>
          <a:xfrm>
            <a:off x="639095" y="2244212"/>
            <a:ext cx="3891755" cy="14723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28FD9C-3C27-3F7E-7D47-AD9C8DEBDF8F}"/>
              </a:ext>
            </a:extLst>
          </p:cNvPr>
          <p:cNvSpPr txBox="1">
            <a:spLocks/>
          </p:cNvSpPr>
          <p:nvPr/>
        </p:nvSpPr>
        <p:spPr>
          <a:xfrm>
            <a:off x="6078153" y="1435606"/>
            <a:ext cx="5750053" cy="517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Toda vez que temos um seletor daquele tipo, “</a:t>
            </a:r>
            <a:r>
              <a:rPr lang="pt-BR" b="1" dirty="0">
                <a:solidFill>
                  <a:srgbClr val="7030A0"/>
                </a:solidFill>
              </a:rPr>
              <a:t>p</a:t>
            </a:r>
            <a:r>
              <a:rPr lang="pt-BR" dirty="0"/>
              <a:t>”, isso quer dizer que a força desse seletor é 1. </a:t>
            </a:r>
          </a:p>
          <a:p>
            <a:r>
              <a:rPr lang="pt-BR" dirty="0"/>
              <a:t>Quando temos o “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p</a:t>
            </a:r>
            <a:r>
              <a:rPr lang="pt-BR" dirty="0"/>
              <a:t>” a força disso é 1+1, a força disso é 2. Então 2, como é mais forte que o 1, o estilo aplicado vai ser o segundo, do “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p</a:t>
            </a:r>
            <a:r>
              <a:rPr lang="pt-BR" dirty="0"/>
              <a:t>”.</a:t>
            </a:r>
          </a:p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.teste </a:t>
            </a:r>
            <a:r>
              <a:rPr lang="pt-BR" dirty="0"/>
              <a:t>é uma classe aplicada no </a:t>
            </a:r>
            <a:r>
              <a:rPr lang="pt-BR" b="1" dirty="0">
                <a:solidFill>
                  <a:srgbClr val="7030A0"/>
                </a:solidFill>
              </a:rPr>
              <a:t>p </a:t>
            </a:r>
            <a:r>
              <a:rPr lang="pt-BR" dirty="0"/>
              <a:t>-&gt; A classe tem uma força 10, ela é superior a esses dois marcadores que colocamos aqui. Então “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.teste </a:t>
            </a:r>
            <a:r>
              <a:rPr lang="pt-BR" dirty="0"/>
              <a:t>10”.</a:t>
            </a:r>
          </a:p>
          <a:p>
            <a:r>
              <a:rPr lang="pt-BR" dirty="0"/>
              <a:t>Marcador com configuração -&gt; </a:t>
            </a:r>
            <a:r>
              <a:rPr lang="pt-BR" b="1" dirty="0" err="1">
                <a:solidFill>
                  <a:srgbClr val="7030A0"/>
                </a:solidFill>
              </a:rPr>
              <a:t>p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.teste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pt-BR" dirty="0"/>
            </a:br>
            <a:r>
              <a:rPr lang="pt-BR" dirty="0"/>
              <a:t>Só os parágrafos que têm aquela classe vão ter essa cor. </a:t>
            </a:r>
          </a:p>
          <a:p>
            <a:r>
              <a:rPr lang="pt-BR" dirty="0"/>
              <a:t>Somamos, a classe tem a força 10, e a </a:t>
            </a:r>
            <a:r>
              <a:rPr lang="pt-BR" dirty="0" err="1"/>
              <a:t>tag</a:t>
            </a:r>
            <a:r>
              <a:rPr lang="pt-BR" dirty="0"/>
              <a:t> tem a força 1, então com 11 ele vai ser mais forte que o teste especificamente. </a:t>
            </a:r>
          </a:p>
          <a:p>
            <a:r>
              <a:rPr lang="pt-BR" dirty="0"/>
              <a:t>O mais forte deles é o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identificador</a:t>
            </a:r>
            <a:r>
              <a:rPr lang="pt-BR" dirty="0"/>
              <a:t>, tem 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força 100</a:t>
            </a:r>
            <a:r>
              <a:rPr lang="pt-BR" dirty="0"/>
              <a:t>. Então sempre que estamos criando CSS, precisamos pensar em o quão específico é o nosso marcador e o quão forte ele vai ser para que não seja sobrescrito por qualquer outro, e que não cometamos nenhum erro no nosso código.</a:t>
            </a:r>
          </a:p>
        </p:txBody>
      </p:sp>
    </p:spTree>
    <p:extLst>
      <p:ext uri="{BB962C8B-B14F-4D97-AF65-F5344CB8AC3E}">
        <p14:creationId xmlns:p14="http://schemas.microsoft.com/office/powerpoint/2010/main" val="135512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34BC4-453E-1BBE-81E2-8F658220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E44D-9E57-C70C-FC79-8D9EAF5560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única forma de alterarmos isso e alguma coisa mais forte que o identificador é quando temos o </a:t>
            </a:r>
            <a:r>
              <a:rPr lang="pt-BR" b="1" dirty="0"/>
              <a:t>estilo </a:t>
            </a:r>
            <a:r>
              <a:rPr lang="pt-BR" b="1" dirty="0" err="1"/>
              <a:t>inline</a:t>
            </a:r>
            <a:r>
              <a:rPr lang="pt-BR" dirty="0"/>
              <a:t>. </a:t>
            </a:r>
          </a:p>
          <a:p>
            <a:r>
              <a:rPr lang="pt-BR" dirty="0"/>
              <a:t>O estilo </a:t>
            </a:r>
            <a:r>
              <a:rPr lang="pt-BR" dirty="0" err="1"/>
              <a:t>inline</a:t>
            </a:r>
            <a:r>
              <a:rPr lang="pt-BR" dirty="0"/>
              <a:t> é no HTML. Então se adicionarmos uma propriedade “</a:t>
            </a:r>
            <a:r>
              <a:rPr lang="pt-BR" dirty="0" err="1"/>
              <a:t>style</a:t>
            </a:r>
            <a:r>
              <a:rPr lang="pt-BR" dirty="0"/>
              <a:t>”, e colocarmos o color igual a roxo, no nosso navegador, ao recarregar, a cor vai ser roxo. </a:t>
            </a:r>
          </a:p>
          <a:p>
            <a:r>
              <a:rPr lang="pt-BR" dirty="0"/>
              <a:t>Nada substitui o </a:t>
            </a:r>
            <a:r>
              <a:rPr lang="pt-BR" dirty="0" err="1"/>
              <a:t>inline</a:t>
            </a:r>
            <a:r>
              <a:rPr lang="pt-BR" dirty="0"/>
              <a:t>, ele é muito específico, ele está no elemento, e por isso ele é o mais forte. Ele teria o que seria equivalente a uma força 1000, e nada substitui isso.</a:t>
            </a:r>
          </a:p>
        </p:txBody>
      </p:sp>
    </p:spTree>
    <p:extLst>
      <p:ext uri="{BB962C8B-B14F-4D97-AF65-F5344CB8AC3E}">
        <p14:creationId xmlns:p14="http://schemas.microsoft.com/office/powerpoint/2010/main" val="12143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DFBCA-EE56-FCFC-10C1-7C8CA510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55A30-D053-6CF6-57F1-C248293313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549" y="1602758"/>
            <a:ext cx="4709554" cy="4974336"/>
          </a:xfrm>
        </p:spPr>
        <p:txBody>
          <a:bodyPr/>
          <a:lstStyle/>
          <a:p>
            <a:r>
              <a:rPr lang="pt-BR" dirty="0"/>
              <a:t>O seletor não é um campo do tipo input, ele é um campo do tipo </a:t>
            </a:r>
            <a:r>
              <a:rPr lang="pt-BR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, e um campo do tipo </a:t>
            </a:r>
            <a:r>
              <a:rPr lang="pt-BR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 tem dentro dele várias opções. </a:t>
            </a:r>
          </a:p>
          <a:p>
            <a:r>
              <a:rPr lang="pt-BR" dirty="0"/>
              <a:t>As opções são campos de conteúdo, e aqui eu vou colocar os valores: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&gt;Manhã&lt;/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&gt;, uma outra opção que é a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&gt;Tarde&lt;/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 e uma outra opção que é a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&gt;Noite&lt;/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&gt;.</a:t>
            </a:r>
          </a:p>
          <a:p>
            <a:r>
              <a:rPr lang="pt-BR" dirty="0"/>
              <a:t>A estrutura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&gt; é composta de um ou mais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6B83570-4F56-BAFA-E77F-289FC4D19D4C}"/>
              </a:ext>
            </a:extLst>
          </p:cNvPr>
          <p:cNvSpPr txBox="1">
            <a:spLocks/>
          </p:cNvSpPr>
          <p:nvPr/>
        </p:nvSpPr>
        <p:spPr>
          <a:xfrm>
            <a:off x="5614219" y="1602758"/>
            <a:ext cx="6361472" cy="518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b="1" dirty="0"/>
              <a:t>Nesta aula, vimos: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</a:t>
            </a:r>
            <a:r>
              <a:rPr lang="pt-BR" dirty="0" err="1"/>
              <a:t>textarea</a:t>
            </a:r>
            <a:r>
              <a:rPr lang="pt-BR" dirty="0"/>
              <a:t>, para entradas de texto de mais de uma linha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input do tipo radio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Como agrupar vários input do tipo radio, impedindo que mais de um input seja selecionado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input do tipo </a:t>
            </a:r>
            <a:r>
              <a:rPr lang="pt-BR" dirty="0" err="1"/>
              <a:t>checkbox</a:t>
            </a:r>
            <a:endParaRPr lang="pt-BR" dirty="0"/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Que podemos criar um input dentro de um </a:t>
            </a:r>
            <a:r>
              <a:rPr lang="pt-BR" dirty="0" err="1"/>
              <a:t>label</a:t>
            </a:r>
            <a:r>
              <a:rPr lang="pt-BR" dirty="0"/>
              <a:t>, assim associando-os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Mais estilizações para a nossa página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Como funciona a hierarquia no CSS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</a:t>
            </a:r>
            <a:r>
              <a:rPr lang="pt-BR" dirty="0" err="1"/>
              <a:t>select</a:t>
            </a:r>
            <a:r>
              <a:rPr lang="pt-BR" dirty="0"/>
              <a:t>, que é seletor, um campo de seleção de um item, e o </a:t>
            </a:r>
            <a:r>
              <a:rPr lang="pt-BR" dirty="0" err="1"/>
              <a:t>option</a:t>
            </a:r>
            <a:r>
              <a:rPr lang="pt-BR" dirty="0"/>
              <a:t>, que representa cada opção do seletor</a:t>
            </a:r>
          </a:p>
        </p:txBody>
      </p:sp>
    </p:spTree>
    <p:extLst>
      <p:ext uri="{BB962C8B-B14F-4D97-AF65-F5344CB8AC3E}">
        <p14:creationId xmlns:p14="http://schemas.microsoft.com/office/powerpoint/2010/main" val="27797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5F10-89D2-833D-43E4-BD74261E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317993" cy="640080"/>
          </a:xfrm>
        </p:spPr>
        <p:txBody>
          <a:bodyPr/>
          <a:lstStyle/>
          <a:p>
            <a:r>
              <a:rPr lang="pt-BR" dirty="0"/>
              <a:t>Aprendizado – Começando uma nova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98159-4D16-D2E9-29AA-34D2519EF2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Campo onde fazemos a busca, nada mais é do que um formulário.</a:t>
            </a:r>
          </a:p>
          <a:p>
            <a:r>
              <a:rPr lang="pt-BR" b="1" dirty="0"/>
              <a:t>Formulário: </a:t>
            </a:r>
            <a:r>
              <a:rPr lang="pt-BR" dirty="0"/>
              <a:t>Responsável por pegar um conteúdo, enviar para uma outra página ou para algum lugar com o conteúdo que foi passado. </a:t>
            </a:r>
          </a:p>
          <a:p>
            <a:r>
              <a:rPr lang="pt-BR" dirty="0"/>
              <a:t>Sempre que estamos enviando informações que o usuário digitou de uma página para outra, nós estamos usando o formulário. </a:t>
            </a:r>
          </a:p>
          <a:p>
            <a:r>
              <a:rPr lang="pt-BR" dirty="0"/>
              <a:t>Importante: A informação digitada em uma página, vai para uma nova página a partir do momento do preenchimento do formulário e da busca com o </a:t>
            </a:r>
            <a:r>
              <a:rPr lang="pt-BR" dirty="0" err="1"/>
              <a:t>enter</a:t>
            </a:r>
            <a:r>
              <a:rPr lang="pt-BR" dirty="0"/>
              <a:t>.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9CC34C7-2B24-6B59-F56A-F3C89E668141}"/>
              </a:ext>
            </a:extLst>
          </p:cNvPr>
          <p:cNvSpPr txBox="1">
            <a:spLocks/>
          </p:cNvSpPr>
          <p:nvPr/>
        </p:nvSpPr>
        <p:spPr>
          <a:xfrm>
            <a:off x="6145209" y="14356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que aprendemos? </a:t>
            </a:r>
          </a:p>
          <a:p>
            <a:r>
              <a:rPr lang="pt-BR" b="1" dirty="0"/>
              <a:t>Nesta aula, vimos: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revisão do conteúdo aprendido no treinamento anterior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introdução ao projeto do treinamento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criação da página de contato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Um pouco sobre os formulários</a:t>
            </a:r>
          </a:p>
        </p:txBody>
      </p:sp>
    </p:spTree>
    <p:extLst>
      <p:ext uri="{BB962C8B-B14F-4D97-AF65-F5344CB8AC3E}">
        <p14:creationId xmlns:p14="http://schemas.microsoft.com/office/powerpoint/2010/main" val="31734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F4872-7BE5-68FA-9CDC-BB63405C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20897-322B-60B3-D221-A05AF62196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5053682"/>
          </a:xfrm>
        </p:spPr>
        <p:txBody>
          <a:bodyPr>
            <a:normAutofit/>
          </a:bodyPr>
          <a:lstStyle/>
          <a:p>
            <a:r>
              <a:rPr lang="pt-BR" b="1" dirty="0"/>
              <a:t>Campos de dados para capturar informações do usuário</a:t>
            </a:r>
            <a:r>
              <a:rPr lang="pt-BR" dirty="0"/>
              <a:t>.</a:t>
            </a:r>
          </a:p>
          <a:p>
            <a:r>
              <a:rPr lang="pt-BR" dirty="0" err="1"/>
              <a:t>Tag</a:t>
            </a:r>
            <a:r>
              <a:rPr lang="pt-BR" dirty="0"/>
              <a:t> do formulário é a 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Dentro do formulário, nós temos as entradas de dados do usuário, e quando o usuário está entrando algum dado, ele está fazendo um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 de informação.</a:t>
            </a:r>
          </a:p>
          <a:p>
            <a:r>
              <a:rPr lang="pt-BR" dirty="0"/>
              <a:t>Toda </a:t>
            </a:r>
            <a:r>
              <a:rPr lang="pt-BR" dirty="0" err="1"/>
              <a:t>tag</a:t>
            </a:r>
            <a:r>
              <a:rPr lang="pt-BR" dirty="0"/>
              <a:t> de</a:t>
            </a:r>
            <a:r>
              <a:rPr lang="pt-BR" b="1" dirty="0"/>
              <a:t>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/>
              <a:t> </a:t>
            </a:r>
            <a:r>
              <a:rPr lang="pt-BR" dirty="0"/>
              <a:t>tem que ter um tipo (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), e a primeira informação que nós queremos absorver do usuário é o nome dele. Então o input tem sempre um tipo, e nesse caso o tipo é o </a:t>
            </a:r>
            <a:r>
              <a:rPr lang="pt-BR" dirty="0">
                <a:solidFill>
                  <a:schemeClr val="accent6"/>
                </a:solidFill>
              </a:rPr>
              <a:t>texto</a:t>
            </a:r>
            <a:r>
              <a:rPr lang="pt-BR" dirty="0"/>
              <a:t>, o usuário vai digitar texto em um campo.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1ED2C82-B008-DFF5-8A42-42C849A7A2A1}"/>
              </a:ext>
            </a:extLst>
          </p:cNvPr>
          <p:cNvSpPr txBox="1">
            <a:spLocks/>
          </p:cNvSpPr>
          <p:nvPr/>
        </p:nvSpPr>
        <p:spPr>
          <a:xfrm>
            <a:off x="6443767" y="1435608"/>
            <a:ext cx="4416552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Outra informação muito importante dentro de um formulário é o nome daquele campo. Se queremos que o usuário insira o nome dele, o nome completo dele, o nome e sobrenome, precisamos dizer isso aqui, “Nome e sobrenome”.</a:t>
            </a:r>
          </a:p>
          <a:p>
            <a:r>
              <a:rPr lang="pt-BR" dirty="0"/>
              <a:t>Dentro do formulário, nós sempre usamos uma etiqueta para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É um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para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. Esse par sempre anda junto. Eu tenho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e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Eu tenho uma informação sobre para que serve aquela entrada de dados e efetivamente a entrada de dados.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06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8338-90A5-A050-7AE5-EF3486CB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D5EA3-1019-BE24-25A9-9A57EE5F95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768763" cy="4974336"/>
          </a:xfrm>
        </p:spPr>
        <p:txBody>
          <a:bodyPr>
            <a:normAutofit/>
          </a:bodyPr>
          <a:lstStyle/>
          <a:p>
            <a:r>
              <a:rPr lang="pt-BR" b="1" dirty="0"/>
              <a:t>Mas eu estou falando que isso é um par de informações, como eles então se conectam?</a:t>
            </a:r>
          </a:p>
          <a:p>
            <a:r>
              <a:rPr lang="pt-BR" dirty="0"/>
              <a:t>Toda vez que eu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eu boto um identificador nele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dirty="0"/>
              <a:t>”&gt;.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geralmente é único, eu vou ter uma entrada do nome e sobrenome do usuário. 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é uma etiqueta para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então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que eu tenho aqui no meu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-&gt; Esse par anda junto.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50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0F3A-F10A-7F44-71D7-22DBF15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2989A-63EC-2C2C-7B61-253CBEFD70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045" y="15880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Essa é a estrutura básica que vamos ter sempre criando um formulário: a </a:t>
            </a:r>
            <a:r>
              <a:rPr lang="pt-BR" dirty="0" err="1"/>
              <a:t>tag</a:t>
            </a:r>
            <a:r>
              <a:rPr lang="pt-BR" dirty="0"/>
              <a:t> “</a:t>
            </a:r>
            <a:r>
              <a:rPr lang="pt-BR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”,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que pega qualquer tipo de informação, e o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para enviar aqueles dados.</a:t>
            </a:r>
          </a:p>
          <a:p>
            <a:r>
              <a:rPr lang="pt-BR" dirty="0"/>
              <a:t>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serve para criarmos uma estrutura melhor no nosso formulário, botando uma etiqueta para cada um dos campos onde temos entrada de dados do usuário. Ou seja,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é uma etiqueta para a entrada de dados, para o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&gt;.</a:t>
            </a:r>
          </a:p>
          <a:p>
            <a:endParaRPr lang="pt-BR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8F31018-A949-E95F-B6E1-6129FD95C984}"/>
              </a:ext>
            </a:extLst>
          </p:cNvPr>
          <p:cNvSpPr txBox="1">
            <a:spLocks/>
          </p:cNvSpPr>
          <p:nvPr/>
        </p:nvSpPr>
        <p:spPr>
          <a:xfrm>
            <a:off x="691896" y="15880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Como enviar esses dados? </a:t>
            </a:r>
          </a:p>
          <a:p>
            <a:r>
              <a:rPr lang="pt-BR"/>
              <a:t>Todo formulário sempre vai ter um outro input, esse não precisa ter</a:t>
            </a:r>
            <a:r>
              <a:rPr lang="pt-BR" b="1">
                <a:solidFill>
                  <a:srgbClr val="7030A0"/>
                </a:solidFill>
              </a:rPr>
              <a:t> </a:t>
            </a:r>
            <a:r>
              <a:rPr lang="pt-BR">
                <a:solidFill>
                  <a:srgbClr val="7030A0"/>
                </a:solidFill>
              </a:rPr>
              <a:t>label</a:t>
            </a:r>
            <a:r>
              <a:rPr lang="pt-BR"/>
              <a:t>, que vai ser do tipo 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&gt;. Ou seja, de envio, onde eu mando aqueles dados para um servidor, e-mail, ou para uma próxima página. Ao salvar recarregar, teremos um botão com o texto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.</a:t>
            </a:r>
          </a:p>
          <a:p>
            <a:r>
              <a:rPr lang="pt-BR"/>
              <a:t>Como o meu navegador está em português, o sistema operacional está em português, ele traduz a palavra 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. </a:t>
            </a:r>
          </a:p>
          <a:p>
            <a:r>
              <a:rPr lang="pt-BR"/>
              <a:t>Como garantir que essa palavra seja sempre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, independente da língua que meu usuário estiver usando? </a:t>
            </a:r>
          </a:p>
          <a:p>
            <a:r>
              <a:rPr lang="pt-BR"/>
              <a:t>Dizer que esse campo tem um valor, o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 dele vai ser agora “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“Enviar formulário”</a:t>
            </a:r>
            <a:r>
              <a:rPr lang="pt-BR"/>
              <a:t>&gt;</a:t>
            </a:r>
          </a:p>
          <a:p>
            <a:r>
              <a:rPr lang="pt-BR"/>
              <a:t>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"submit"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"Enviar formulário“</a:t>
            </a:r>
            <a:r>
              <a:rPr lang="pt-BR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31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62F03-9AD7-3197-9991-33ADA66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3D536-33E4-86B8-DBCE-A94B472FEC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549562" cy="532898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todo elemento tem um tipo de display. Ou ele é um display do tipo</a:t>
            </a:r>
            <a:r>
              <a:rPr lang="pt-BR" b="1" dirty="0"/>
              <a:t> </a:t>
            </a:r>
            <a:r>
              <a:rPr lang="pt-BR" b="1" dirty="0" err="1"/>
              <a:t>inline</a:t>
            </a:r>
            <a:r>
              <a:rPr lang="pt-BR" b="1" dirty="0"/>
              <a:t> </a:t>
            </a:r>
            <a:r>
              <a:rPr lang="pt-BR" dirty="0"/>
              <a:t>ou é um </a:t>
            </a:r>
            <a:r>
              <a:rPr lang="pt-BR" b="1" dirty="0"/>
              <a:t>display do tipo </a:t>
            </a:r>
            <a:r>
              <a:rPr lang="pt-BR" b="1" dirty="0" err="1"/>
              <a:t>block</a:t>
            </a:r>
            <a:r>
              <a:rPr lang="pt-BR" dirty="0"/>
              <a:t>. Por padrão, os elementos como o parágrafo são display do tipo </a:t>
            </a:r>
            <a:r>
              <a:rPr lang="pt-BR" dirty="0" err="1"/>
              <a:t>block</a:t>
            </a:r>
            <a:r>
              <a:rPr lang="pt-BR" dirty="0"/>
              <a:t>, ou seja, eles </a:t>
            </a:r>
            <a:r>
              <a:rPr lang="pt-BR" b="1" dirty="0"/>
              <a:t>ocupam 100% da largura da página</a:t>
            </a:r>
            <a:r>
              <a:rPr lang="pt-BR" dirty="0"/>
              <a:t>. O elemento do tipo </a:t>
            </a:r>
            <a:r>
              <a:rPr lang="pt-BR" dirty="0" err="1"/>
              <a:t>inline</a:t>
            </a:r>
            <a:r>
              <a:rPr lang="pt-BR" dirty="0"/>
              <a:t> ocupa só o tamanho do seu conteúdo.</a:t>
            </a:r>
          </a:p>
          <a:p>
            <a:r>
              <a:rPr lang="pt-BR" dirty="0"/>
              <a:t>Todos os campos de um formulário são do tipo </a:t>
            </a:r>
            <a:r>
              <a:rPr lang="pt-BR" dirty="0" err="1"/>
              <a:t>inline</a:t>
            </a:r>
            <a:r>
              <a:rPr lang="pt-BR" dirty="0"/>
              <a:t>, eles só ocupam o tamanho do seu conteúdo. Após 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imediatamente vem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 após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imediatamente vem outro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Para quebrar a estrutura todos os campos, que são os </a:t>
            </a:r>
            <a:r>
              <a:rPr lang="pt-BR" dirty="0" err="1">
                <a:solidFill>
                  <a:srgbClr val="7030A0"/>
                </a:solidFill>
              </a:rPr>
              <a:t>labels</a:t>
            </a:r>
            <a:r>
              <a:rPr lang="pt-BR" dirty="0"/>
              <a:t> do formulário, devem ser </a:t>
            </a:r>
            <a:r>
              <a:rPr lang="pt-BR" dirty="0" err="1"/>
              <a:t>block</a:t>
            </a:r>
            <a:r>
              <a:rPr lang="pt-BR" dirty="0"/>
              <a:t> “display: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;”.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 </a:t>
            </a:r>
          </a:p>
          <a:p>
            <a:r>
              <a:rPr lang="pt-BR" dirty="0"/>
              <a:t>Precisamos também que todos os inputs do meu formulário sejam </a:t>
            </a:r>
            <a:r>
              <a:rPr lang="pt-BR" dirty="0" err="1"/>
              <a:t>block</a:t>
            </a:r>
            <a:r>
              <a:rPr lang="pt-BR" dirty="0"/>
              <a:t>.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input </a:t>
            </a: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8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F4DA-A03B-B9A9-8CF3-5C8CF5F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8BE07-5C4C-7C7A-F898-522DD6F115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518904" cy="5122508"/>
          </a:xfrm>
        </p:spPr>
        <p:txBody>
          <a:bodyPr>
            <a:normAutofit/>
          </a:bodyPr>
          <a:lstStyle/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 formulário HTML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que o representa é a 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&lt;input&gt;, para a entrada de dados do usuário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uma etiqueta para o input,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conectar um input com o seu </a:t>
            </a:r>
            <a:r>
              <a:rPr lang="pt-BR" dirty="0" err="1"/>
              <a:t>label</a:t>
            </a:r>
            <a:br>
              <a:rPr lang="pt-BR" dirty="0"/>
            </a:br>
            <a:r>
              <a:rPr lang="pt-BR" dirty="0"/>
              <a:t>- Colocamos um id para o input e associamos esse id ao atributo for do </a:t>
            </a:r>
            <a:r>
              <a:rPr lang="pt-BR" dirty="0" err="1"/>
              <a:t>label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Alguns tipos de input, como </a:t>
            </a:r>
            <a:r>
              <a:rPr lang="pt-BR" dirty="0" err="1"/>
              <a:t>text</a:t>
            </a:r>
            <a:r>
              <a:rPr lang="pt-BR" dirty="0"/>
              <a:t> e </a:t>
            </a:r>
            <a:r>
              <a:rPr lang="pt-BR" dirty="0" err="1"/>
              <a:t>submit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Que </a:t>
            </a:r>
            <a:r>
              <a:rPr lang="pt-BR" dirty="0" err="1"/>
              <a:t>label</a:t>
            </a:r>
            <a:r>
              <a:rPr lang="pt-BR" dirty="0"/>
              <a:t> possui o display </a:t>
            </a:r>
            <a:r>
              <a:rPr lang="pt-BR" dirty="0" err="1"/>
              <a:t>inline</a:t>
            </a:r>
            <a:r>
              <a:rPr lang="pt-BR" dirty="0"/>
              <a:t> e o input possui display </a:t>
            </a:r>
            <a:r>
              <a:rPr lang="pt-BR" dirty="0" err="1"/>
              <a:t>inline-block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estilizar o nosso formulário</a:t>
            </a:r>
          </a:p>
        </p:txBody>
      </p:sp>
    </p:spTree>
    <p:extLst>
      <p:ext uri="{BB962C8B-B14F-4D97-AF65-F5344CB8AC3E}">
        <p14:creationId xmlns:p14="http://schemas.microsoft.com/office/powerpoint/2010/main" val="3993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9FD3-415B-91AE-C671-EBEB17A2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94353-58EB-B354-8D81-4213582332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5694157" cy="5053682"/>
          </a:xfrm>
        </p:spPr>
        <p:txBody>
          <a:bodyPr>
            <a:normAutofit fontScale="92500"/>
          </a:bodyPr>
          <a:lstStyle/>
          <a:p>
            <a:r>
              <a:rPr lang="pt-BR" sz="1300" dirty="0"/>
              <a:t>Entrada de texto -&gt; campo de mensagem: campo de mensagem não é uma entrada simples de texto, não usamos a </a:t>
            </a:r>
            <a:r>
              <a:rPr lang="pt-BR" sz="1300" dirty="0" err="1"/>
              <a:t>tag</a:t>
            </a:r>
            <a:r>
              <a:rPr lang="pt-BR" sz="1300" dirty="0"/>
              <a:t>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 nesse campo. Nós usamos a </a:t>
            </a:r>
            <a:r>
              <a:rPr lang="pt-BR" sz="1300" dirty="0" err="1"/>
              <a:t>tag</a:t>
            </a:r>
            <a:r>
              <a:rPr lang="pt-BR" sz="1300" dirty="0"/>
              <a:t>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 para o usuário ter a possibilidade de colocar mais de uma linha de texto, um conteúdo complexo. O </a:t>
            </a:r>
            <a:r>
              <a:rPr lang="pt-BR" sz="1300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, diferente da </a:t>
            </a:r>
            <a:r>
              <a:rPr lang="pt-BR" sz="1300" dirty="0" err="1"/>
              <a:t>tag</a:t>
            </a:r>
            <a:r>
              <a:rPr lang="pt-BR" sz="1300" dirty="0"/>
              <a:t> de</a:t>
            </a:r>
            <a:r>
              <a:rPr lang="pt-BR" sz="1300" dirty="0">
                <a:solidFill>
                  <a:srgbClr val="7030A0"/>
                </a:solidFill>
              </a:rPr>
              <a:t> input</a:t>
            </a:r>
            <a:r>
              <a:rPr lang="pt-BR" sz="1300" dirty="0"/>
              <a:t>, é uma </a:t>
            </a:r>
            <a:r>
              <a:rPr lang="pt-BR" sz="1300" dirty="0" err="1"/>
              <a:t>tag</a:t>
            </a:r>
            <a:r>
              <a:rPr lang="pt-BR" sz="1300" dirty="0"/>
              <a:t> de conteúdo. Então ela abre e fecha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&gt;.</a:t>
            </a:r>
          </a:p>
          <a:p>
            <a:r>
              <a:rPr lang="pt-BR" sz="1300" dirty="0"/>
              <a:t>Configurar no HTML quantas colunas e quantas linhas de texto essa caixa vai ter.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“30” </a:t>
            </a:r>
            <a:r>
              <a:rPr lang="pt-BR" sz="1300" dirty="0"/>
              <a:t>-&gt; O número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 no campo é de 30, vai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largura </a:t>
            </a:r>
            <a:r>
              <a:rPr lang="pt-BR" sz="1300" dirty="0"/>
              <a:t>grande para inserir o conteúdo.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“10” </a:t>
            </a:r>
            <a:r>
              <a:rPr lang="pt-BR" sz="1300" dirty="0"/>
              <a:t>-&gt; O número de</a:t>
            </a:r>
            <a:r>
              <a:rPr lang="pt-BR" sz="13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linhas </a:t>
            </a:r>
            <a:r>
              <a:rPr lang="pt-BR" sz="1300" dirty="0"/>
              <a:t>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) é de 10, para ele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altura</a:t>
            </a:r>
            <a:r>
              <a:rPr lang="pt-BR" sz="1300" dirty="0"/>
              <a:t> boa. </a:t>
            </a:r>
          </a:p>
          <a:p>
            <a:r>
              <a:rPr lang="pt-BR" sz="1300" dirty="0"/>
              <a:t>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"70"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"10“ 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</a:t>
            </a:r>
          </a:p>
          <a:p>
            <a:r>
              <a:rPr lang="pt-BR" sz="1300" dirty="0"/>
              <a:t>Se quisermos que ela tenha uma largura maior que seja proporcional ao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, aumentar a quantidade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278B107-7BD6-FA14-3378-B7F1582EC898}"/>
              </a:ext>
            </a:extLst>
          </p:cNvPr>
          <p:cNvSpPr txBox="1">
            <a:spLocks/>
          </p:cNvSpPr>
          <p:nvPr/>
        </p:nvSpPr>
        <p:spPr>
          <a:xfrm>
            <a:off x="6971070" y="1435608"/>
            <a:ext cx="4778478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completar esse campo, tá faltando 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a etiqueta dizendo qual é o conteúdo daquela </a:t>
            </a:r>
            <a:r>
              <a:rPr lang="pt-BR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. E para isso nós vamos usar a mesma </a:t>
            </a:r>
            <a:r>
              <a:rPr lang="pt-BR" dirty="0" err="1"/>
              <a:t>tag</a:t>
            </a:r>
            <a:r>
              <a:rPr lang="pt-BR" dirty="0"/>
              <a:t> que usamos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que é a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=“</a:t>
            </a:r>
            <a:r>
              <a:rPr lang="pt-BR" b="1" dirty="0">
                <a:solidFill>
                  <a:schemeClr val="accent6"/>
                </a:solidFill>
              </a:rPr>
              <a:t>mensagem”&gt;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&gt;. Já vimos que para o for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funcionar, eu preciso ter um id no meu elemento. Então vou ter aqui um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“mensagem”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"mensagem"&gt;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"70"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"10“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"mensagem“ </a:t>
            </a:r>
            <a:r>
              <a:rPr lang="pt-BR" dirty="0"/>
              <a:t>&gt;&lt;/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&gt;</a:t>
            </a:r>
          </a:p>
          <a:p>
            <a:r>
              <a:rPr lang="pt-BR" dirty="0"/>
              <a:t>Campo do “Selecionar” -&gt; Três opções de seleção, é chamado de Radio Box. Esse </a:t>
            </a:r>
            <a:r>
              <a:rPr lang="pt-BR" dirty="0">
                <a:solidFill>
                  <a:srgbClr val="7030A0"/>
                </a:solidFill>
              </a:rPr>
              <a:t>input </a:t>
            </a:r>
            <a:r>
              <a:rPr lang="pt-BR" dirty="0"/>
              <a:t>tem a configuração de serem três opções referentes a um único campo.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5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D68B9-F327-13A3-6318-78F80F3A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C05FA-0216-BBBA-68DC-4AB618A5E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5625330" cy="497433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 como isso se dá no HTML?</a:t>
            </a:r>
          </a:p>
          <a:p>
            <a:r>
              <a:rPr lang="pt-BR" dirty="0"/>
              <a:t>Criar um input que vai ter o tipo 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>
                <a:solidFill>
                  <a:schemeClr val="accent6"/>
                </a:solidFill>
              </a:rPr>
              <a:t>radio“</a:t>
            </a:r>
            <a:r>
              <a:rPr lang="pt-BR" dirty="0"/>
              <a:t>, e assim como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</a:t>
            </a:r>
            <a:r>
              <a:rPr lang="pt-BR" dirty="0" err="1">
                <a:solidFill>
                  <a:schemeClr val="accent6"/>
                </a:solidFill>
              </a:rPr>
              <a:t>submit</a:t>
            </a:r>
            <a:r>
              <a:rPr lang="pt-BR" dirty="0"/>
              <a:t>, ele vai ter um valor, e o primeiro vai ser </a:t>
            </a:r>
            <a:r>
              <a:rPr lang="pt-BR" dirty="0">
                <a:solidFill>
                  <a:schemeClr val="accent6"/>
                </a:solidFill>
              </a:rPr>
              <a:t>“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>
                <a:solidFill>
                  <a:schemeClr val="accent6"/>
                </a:solidFill>
              </a:rPr>
              <a:t>”</a:t>
            </a:r>
            <a:r>
              <a:rPr lang="pt-BR" dirty="0"/>
              <a:t>,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 </a:t>
            </a:r>
          </a:p>
          <a:p>
            <a:r>
              <a:rPr lang="pt-BR" dirty="0"/>
              <a:t>Para que o texto apareça, colocar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Antes do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adicionar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chamado “Email”. Esse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vai ter um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. Colocar esse mesmo conteúdo em uma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chamado </a:t>
            </a:r>
            <a:r>
              <a:rPr lang="pt-BR" dirty="0">
                <a:solidFill>
                  <a:schemeClr val="accent6"/>
                </a:solidFill>
              </a:rPr>
              <a:t>radio-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/>
              <a:t>, &lt;</a:t>
            </a:r>
            <a:r>
              <a:rPr lang="pt-BR" b="1" dirty="0"/>
              <a:t>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/>
              <a:t>t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</a:t>
            </a:r>
          </a:p>
          <a:p>
            <a:r>
              <a:rPr lang="pt-BR" dirty="0"/>
              <a:t>Quando criamos um input 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tipo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radio</a:t>
            </a:r>
            <a:r>
              <a:rPr lang="pt-BR" dirty="0"/>
              <a:t> ele deixar marcar várias opções, mas ele precisa ter uma única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identificação</a:t>
            </a:r>
            <a:r>
              <a:rPr lang="pt-BR" dirty="0"/>
              <a:t>, um único termo para que eles todos permaneçam sempre um marcado. Eles precisam todos fazer parte de um grupo, para que a configuração de quando um clica o outro </a:t>
            </a:r>
            <a:r>
              <a:rPr lang="pt-BR" dirty="0" err="1"/>
              <a:t>desclica</a:t>
            </a:r>
            <a:r>
              <a:rPr lang="pt-BR" dirty="0"/>
              <a:t> funcione.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61877DD-5536-DB63-7FE2-4EF85C8A25D1}"/>
              </a:ext>
            </a:extLst>
          </p:cNvPr>
          <p:cNvSpPr txBox="1">
            <a:spLocks/>
          </p:cNvSpPr>
          <p:nvPr/>
        </p:nvSpPr>
        <p:spPr>
          <a:xfrm>
            <a:off x="6538452" y="1435608"/>
            <a:ext cx="540774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isso, nos três itens do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criar uma nova configuração, que é uma nova propriedade, 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“contato” </a:t>
            </a:r>
            <a:r>
              <a:rPr lang="pt-BR" dirty="0"/>
              <a:t>. </a:t>
            </a:r>
          </a:p>
          <a:p>
            <a:r>
              <a:rPr lang="pt-BR" dirty="0"/>
              <a:t>Essa configuração faz com que todos eles passem a ser do mesmo grupo, e, ao clicar em um, ele desmarca o outro.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"contato"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 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</a:p>
          <a:p>
            <a:r>
              <a:rPr lang="pt-BR" b="1" dirty="0" err="1"/>
              <a:t>Checkbox</a:t>
            </a:r>
            <a:r>
              <a:rPr lang="pt-BR" dirty="0"/>
              <a:t>: Quando temos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e um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eles formam um par, mas existe uma estratégia que pode ser feita para poupar esse trabalho, que é adicionar o input dentro do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Criar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tipo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 err="1">
                <a:solidFill>
                  <a:schemeClr val="accent6"/>
                </a:solidFill>
              </a:rPr>
              <a:t>checkbox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/>
              <a:t>dentro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=""&gt;&lt;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checkbox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Gostaria de receber nossas novidades por </a:t>
            </a:r>
            <a:r>
              <a:rPr lang="pt-BR" dirty="0" err="1"/>
              <a:t>email</a:t>
            </a:r>
            <a:r>
              <a:rPr lang="pt-BR" dirty="0"/>
              <a:t>?&lt;/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877794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{3632F81B-4712-4E3A-B89C-2C2A937D03C4}tf10001108_win32</Template>
  <TotalTime>394</TotalTime>
  <Words>2390</Words>
  <Application>Microsoft Office PowerPoint</Application>
  <PresentationFormat>Widescreen</PresentationFormat>
  <Paragraphs>115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Wingdings</vt:lpstr>
      <vt:lpstr>DocBoas-vindas</vt:lpstr>
      <vt:lpstr>Iniciante em Programação T5 - ONE</vt:lpstr>
      <vt:lpstr>Aprendizado – Começando uma nova página</vt:lpstr>
      <vt:lpstr>Aprendizado – Começando um formulário</vt:lpstr>
      <vt:lpstr>Aprendizado – Começando um formulário</vt:lpstr>
      <vt:lpstr>Aprendizado – Começando um formulário</vt:lpstr>
      <vt:lpstr>Aprendizado – Começando um formulário</vt:lpstr>
      <vt:lpstr>O que aprendemos? 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Iniciante em Programação T5 - ONE</dc:title>
  <dc:creator>RAIZA CIRNE BRAZ</dc:creator>
  <cp:keywords/>
  <cp:lastModifiedBy>RAIZA CIRNE BRAZ</cp:lastModifiedBy>
  <cp:revision>102</cp:revision>
  <dcterms:created xsi:type="dcterms:W3CDTF">2023-04-29T18:10:04Z</dcterms:created>
  <dcterms:modified xsi:type="dcterms:W3CDTF">2023-05-11T16:59:07Z</dcterms:modified>
  <cp:version/>
</cp:coreProperties>
</file>