
<file path=[Content_Types].xml><?xml version="1.0" encoding="utf-8"?>
<Types xmlns="http://schemas.openxmlformats.org/package/2006/content-types">
  <Default Extension="emf" ContentType="image/x-emf"/>
  <Default Extension="mp4" ContentType="video/mp4"/>
  <Default Extension="png" ContentType="image/png"/>
  <Default Extension="rels" ContentType="application/vnd.openxmlformats-package.relationships+xml"/>
  <Default Extension="vtt" ContentType="text/vt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handoutMasterIdLst>
    <p:handoutMasterId r:id="rId13"/>
  </p:handoutMasterIdLst>
  <p:sldIdLst>
    <p:sldId id="256" r:id="rId2"/>
    <p:sldId id="283" r:id="rId3"/>
    <p:sldId id="284" r:id="rId4"/>
    <p:sldId id="285" r:id="rId5"/>
    <p:sldId id="281" r:id="rId6"/>
    <p:sldId id="280" r:id="rId7"/>
    <p:sldId id="257" r:id="rId8"/>
    <p:sldId id="275" r:id="rId9"/>
    <p:sldId id="276" r:id="rId10"/>
    <p:sldId id="282" r:id="rId11"/>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TML5 e CSS3: parte 2" id="{E75E278A-FF0E-49A4-B170-79828D63BBAD}">
          <p14:sldIdLst>
            <p14:sldId id="256"/>
            <p14:sldId id="283"/>
            <p14:sldId id="284"/>
            <p14:sldId id="285"/>
          </p14:sldIdLst>
        </p14:section>
        <p14:section name="Design, Transformar, Anotação, Trabalhe em Conjunto, Diga-me" id="{B9B51309-D148-4332-87C2-07BE32FBCA3B}">
          <p14:sldIdLst>
            <p14:sldId id="281"/>
            <p14:sldId id="280"/>
            <p14:sldId id="257"/>
            <p14:sldId id="275"/>
            <p14:sldId id="276"/>
          </p14:sldIdLst>
        </p14:section>
        <p14:section name="Saiba Mais"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78" d="100"/>
          <a:sy n="78" d="100"/>
        </p:scale>
        <p:origin x="878"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3" d="100"/>
          <a:sy n="93" d="100"/>
        </p:scale>
        <p:origin x="295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2E8EFE0-5F29-4A8F-882F-2C5E3702D946}" type="datetime1">
              <a:rPr lang="pt-BR" smtClean="0"/>
              <a:t>06/05/2023</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a:p>
        </p:txBody>
      </p:sp>
      <p:sp>
        <p:nvSpPr>
          <p:cNvPr id="5" name="Espaço Reservado para o Número do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pt-BR" smtClean="0"/>
              <a:t>‹nº›</a:t>
            </a:fld>
            <a:endParaRPr lang="pt-B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noProof="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C915AE-A572-46FB-8F05-B028884B90C4}" type="datetime1">
              <a:rPr lang="pt-BR" smtClean="0"/>
              <a:pPr/>
              <a:t>06/05/2023</a:t>
            </a:fld>
            <a:endParaRPr lang="pt-BR"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noProof="0"/>
          </a:p>
        </p:txBody>
      </p:sp>
      <p:sp>
        <p:nvSpPr>
          <p:cNvPr id="5" name="Espaço Reservado para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noProof="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pt-BR" noProof="0" smtClean="0"/>
              <a:t>‹nº›</a:t>
            </a:fld>
            <a:endParaRPr lang="pt-BR" noProof="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a:xfrm>
            <a:off x="685800" y="1143000"/>
            <a:ext cx="5486400" cy="3086100"/>
          </a:xfrm>
        </p:spPr>
      </p:sp>
      <p:sp>
        <p:nvSpPr>
          <p:cNvPr id="3" name="Espaço Reservado para Nota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10"/>
          </p:nvPr>
        </p:nvSpPr>
        <p:spPr/>
        <p:txBody>
          <a:bodyPr rtlCol="0"/>
          <a:lstStyle/>
          <a:p>
            <a:pPr rtl="0"/>
            <a:fld id="{DF61EA0F-A667-4B49-8422-0062BC55E249}" type="slidenum">
              <a:rPr lang="pt-BR" smtClean="0"/>
              <a:t>1</a:t>
            </a:fld>
            <a:endParaRPr lang="pt-BR"/>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F61EA0F-A667-4B49-8422-0062BC55E249}" type="slidenum">
              <a:rPr lang="pt-BR" smtClean="0"/>
              <a:t>5</a:t>
            </a:fld>
            <a:endParaRPr lang="pt-BR"/>
          </a:p>
        </p:txBody>
      </p:sp>
    </p:spTree>
    <p:extLst>
      <p:ext uri="{BB962C8B-B14F-4D97-AF65-F5344CB8AC3E}">
        <p14:creationId xmlns:p14="http://schemas.microsoft.com/office/powerpoint/2010/main" val="876985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pPr rtl="0"/>
            <a:fld id="{DF61EA0F-A667-4B49-8422-0062BC55E249}" type="slidenum">
              <a:rPr lang="pt-BR" smtClean="0"/>
              <a:t>6</a:t>
            </a:fld>
            <a:endParaRPr lang="pt-BR"/>
          </a:p>
        </p:txBody>
      </p:sp>
    </p:spTree>
    <p:extLst>
      <p:ext uri="{BB962C8B-B14F-4D97-AF65-F5344CB8AC3E}">
        <p14:creationId xmlns:p14="http://schemas.microsoft.com/office/powerpoint/2010/main" val="3715369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DF61EA0F-A667-4B49-8422-0062BC55E249}" type="slidenum">
              <a:rPr lang="pt-BR" smtClean="0"/>
              <a:t>7</a:t>
            </a:fld>
            <a:endParaRPr lang="pt-BR"/>
          </a:p>
        </p:txBody>
      </p:sp>
    </p:spTree>
    <p:extLst>
      <p:ext uri="{BB962C8B-B14F-4D97-AF65-F5344CB8AC3E}">
        <p14:creationId xmlns:p14="http://schemas.microsoft.com/office/powerpoint/2010/main" val="3034230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F61EA0F-A667-4B49-8422-0062BC55E249}" type="slidenum">
              <a:rPr lang="pt-BR" smtClean="0"/>
              <a:t>8</a:t>
            </a:fld>
            <a:endParaRPr lang="pt-BR"/>
          </a:p>
        </p:txBody>
      </p:sp>
    </p:spTree>
    <p:extLst>
      <p:ext uri="{BB962C8B-B14F-4D97-AF65-F5344CB8AC3E}">
        <p14:creationId xmlns:p14="http://schemas.microsoft.com/office/powerpoint/2010/main" val="3764719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F61EA0F-A667-4B49-8422-0062BC55E249}" type="slidenum">
              <a:rPr lang="pt-BR" smtClean="0"/>
              <a:t>9</a:t>
            </a:fld>
            <a:endParaRPr lang="pt-BR"/>
          </a:p>
        </p:txBody>
      </p:sp>
    </p:spTree>
    <p:extLst>
      <p:ext uri="{BB962C8B-B14F-4D97-AF65-F5344CB8AC3E}">
        <p14:creationId xmlns:p14="http://schemas.microsoft.com/office/powerpoint/2010/main" val="517426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a:xfrm>
            <a:off x="685800" y="1143000"/>
            <a:ext cx="5486400" cy="3086100"/>
          </a:xfrm>
        </p:spPr>
      </p:sp>
      <p:sp>
        <p:nvSpPr>
          <p:cNvPr id="3" name="Espaço Reservado para Nota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10"/>
          </p:nvPr>
        </p:nvSpPr>
        <p:spPr/>
        <p:txBody>
          <a:bodyPr rtlCol="0"/>
          <a:lstStyle/>
          <a:p>
            <a:pPr rtl="0"/>
            <a:fld id="{DF61EA0F-A667-4B49-8422-0062BC55E249}" type="slidenum">
              <a:rPr lang="pt-BR" smtClean="0"/>
              <a:t>10</a:t>
            </a:fld>
            <a:endParaRPr lang="pt-BR"/>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
        <p:nvSpPr>
          <p:cNvPr id="7" name="Retângulo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800" noProof="0"/>
          </a:p>
        </p:txBody>
      </p:sp>
      <p:sp>
        <p:nvSpPr>
          <p:cNvPr id="2" name="Título 1"/>
          <p:cNvSpPr>
            <a:spLocks noGrp="1"/>
          </p:cNvSpPr>
          <p:nvPr>
            <p:ph type="title" hasCustomPrompt="1"/>
          </p:nvPr>
        </p:nvSpPr>
        <p:spPr/>
        <p:txBody>
          <a:bodyPr rtlCol="0"/>
          <a:lstStyle/>
          <a:p>
            <a:pPr rtl="0"/>
            <a:r>
              <a:rPr lang="pt-BR" noProof="0"/>
              <a:t>Clique para editar o estilo de título Mestre</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sp>
        <p:nvSpPr>
          <p:cNvPr id="9" name="Retângulo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pt-BR" sz="1800" noProof="0"/>
          </a:p>
        </p:txBody>
      </p:sp>
      <p:cxnSp>
        <p:nvCxnSpPr>
          <p:cNvPr id="12" name="Conector Reto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ítulo 3"/>
          <p:cNvSpPr>
            <a:spLocks noGrp="1"/>
          </p:cNvSpPr>
          <p:nvPr>
            <p:ph type="title" hasCustomPrompt="1"/>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pt-BR" noProof="0"/>
              <a:t>Clique para editar o estilo de título Mestre</a:t>
            </a:r>
          </a:p>
        </p:txBody>
      </p:sp>
      <p:sp>
        <p:nvSpPr>
          <p:cNvPr id="3" name="Espaço Reservado para Conteúdo 2"/>
          <p:cNvSpPr>
            <a:spLocks noGrp="1"/>
          </p:cNvSpPr>
          <p:nvPr>
            <p:ph sz="quarter" idx="10" hasCustomPrompt="1"/>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pt-BR" noProof="0" dirty="0"/>
              <a:t>Clique para editar o texto Mestre</a:t>
            </a:r>
          </a:p>
          <a:p>
            <a:pPr marL="0" lvl="1" indent="0" rtl="0">
              <a:lnSpc>
                <a:spcPct val="150000"/>
              </a:lnSpc>
              <a:spcBef>
                <a:spcPts val="1000"/>
              </a:spcBef>
              <a:spcAft>
                <a:spcPts val="1200"/>
              </a:spcAft>
              <a:buNone/>
            </a:pPr>
            <a:r>
              <a:rPr lang="pt-BR" noProof="0" dirty="0"/>
              <a:t>Segundo nível</a:t>
            </a:r>
          </a:p>
          <a:p>
            <a:pPr marL="0" lvl="2" indent="0" rtl="0">
              <a:lnSpc>
                <a:spcPct val="150000"/>
              </a:lnSpc>
              <a:spcBef>
                <a:spcPts val="1000"/>
              </a:spcBef>
              <a:spcAft>
                <a:spcPts val="1200"/>
              </a:spcAft>
              <a:buNone/>
            </a:pPr>
            <a:r>
              <a:rPr lang="pt-BR" noProof="0" dirty="0"/>
              <a:t>Terceiro nível</a:t>
            </a:r>
          </a:p>
          <a:p>
            <a:pPr marL="0" lvl="3" indent="0" rtl="0">
              <a:lnSpc>
                <a:spcPct val="150000"/>
              </a:lnSpc>
              <a:spcBef>
                <a:spcPts val="1000"/>
              </a:spcBef>
              <a:spcAft>
                <a:spcPts val="1200"/>
              </a:spcAft>
              <a:buNone/>
            </a:pPr>
            <a:r>
              <a:rPr lang="pt-BR" noProof="0" dirty="0"/>
              <a:t>Quarto nível</a:t>
            </a:r>
          </a:p>
          <a:p>
            <a:pPr marL="0" lvl="4" indent="0" rtl="0">
              <a:lnSpc>
                <a:spcPct val="150000"/>
              </a:lnSpc>
              <a:spcBef>
                <a:spcPts val="1000"/>
              </a:spcBef>
              <a:spcAft>
                <a:spcPts val="1200"/>
              </a:spcAft>
              <a:buNone/>
            </a:pPr>
            <a:r>
              <a:rPr lang="pt-BR" noProof="0" dirty="0"/>
              <a:t>Quinto nível</a:t>
            </a:r>
          </a:p>
        </p:txBody>
      </p:sp>
      <p:sp>
        <p:nvSpPr>
          <p:cNvPr id="6" name="Espaço Reservado para Data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DFFABA16-A60E-4C58-9DC9-284576B05B35}" type="datetime1">
              <a:rPr lang="pt-BR" noProof="0" smtClean="0"/>
              <a:t>06/05/2023</a:t>
            </a:fld>
            <a:endParaRPr lang="pt-BR" noProof="0"/>
          </a:p>
        </p:txBody>
      </p:sp>
      <p:sp>
        <p:nvSpPr>
          <p:cNvPr id="7" name="Espaço Reservado para Rodapé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pt-BR" noProof="0"/>
          </a:p>
        </p:txBody>
      </p:sp>
      <p:sp>
        <p:nvSpPr>
          <p:cNvPr id="8" name="Espaço Reservado para o Número do Slide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pt-BR" noProof="0" smtClean="0"/>
              <a:pPr rtl="0"/>
              <a:t>‹nº›</a:t>
            </a:fld>
            <a:endParaRPr lang="pt-BR" noProof="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beçalho da seção">
    <p:spTree>
      <p:nvGrpSpPr>
        <p:cNvPr id="1" name=""/>
        <p:cNvGrpSpPr/>
        <p:nvPr/>
      </p:nvGrpSpPr>
      <p:grpSpPr>
        <a:xfrm>
          <a:off x="0" y="0"/>
          <a:ext cx="0" cy="0"/>
          <a:chOff x="0" y="0"/>
          <a:chExt cx="0" cy="0"/>
        </a:xfrm>
      </p:grpSpPr>
      <p:sp>
        <p:nvSpPr>
          <p:cNvPr id="9" name="Retângulo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800" noProof="0"/>
          </a:p>
        </p:txBody>
      </p:sp>
      <p:sp>
        <p:nvSpPr>
          <p:cNvPr id="10" name="Retângulo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800" noProof="0"/>
          </a:p>
        </p:txBody>
      </p:sp>
      <p:sp>
        <p:nvSpPr>
          <p:cNvPr id="2" name="Título 1"/>
          <p:cNvSpPr>
            <a:spLocks noGrp="1"/>
          </p:cNvSpPr>
          <p:nvPr>
            <p:ph type="title" hasCustomPrompt="1"/>
          </p:nvPr>
        </p:nvSpPr>
        <p:spPr>
          <a:xfrm>
            <a:off x="521208" y="1536192"/>
            <a:ext cx="6876288" cy="640080"/>
          </a:xfrm>
        </p:spPr>
        <p:txBody>
          <a:bodyPr rtlCol="0">
            <a:normAutofit/>
          </a:bodyPr>
          <a:lstStyle>
            <a:lvl1pPr>
              <a:defRPr sz="3600">
                <a:solidFill>
                  <a:schemeClr val="bg1"/>
                </a:solidFill>
              </a:defRPr>
            </a:lvl1pPr>
          </a:lstStyle>
          <a:p>
            <a:pPr rtl="0"/>
            <a:r>
              <a:rPr lang="pt-BR" noProof="0"/>
              <a:t>Clique para editar o estilo de título Mestre</a:t>
            </a:r>
          </a:p>
        </p:txBody>
      </p:sp>
      <p:sp>
        <p:nvSpPr>
          <p:cNvPr id="7" name="Espaço Reservado para Conteúdo 6"/>
          <p:cNvSpPr>
            <a:spLocks noGrp="1"/>
          </p:cNvSpPr>
          <p:nvPr>
            <p:ph sz="quarter" idx="13" hasCustomPrompt="1"/>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pt-BR" noProof="0"/>
              <a:t>Clique para editar o texto Mestre</a:t>
            </a:r>
          </a:p>
          <a:p>
            <a:pPr marL="0" lvl="1" indent="0" rtl="0">
              <a:lnSpc>
                <a:spcPct val="150000"/>
              </a:lnSpc>
              <a:spcBef>
                <a:spcPts val="1000"/>
              </a:spcBef>
              <a:spcAft>
                <a:spcPts val="1200"/>
              </a:spcAft>
              <a:buNone/>
            </a:pPr>
            <a:r>
              <a:rPr lang="pt-BR" noProof="0"/>
              <a:t>Segundo nível</a:t>
            </a:r>
          </a:p>
          <a:p>
            <a:pPr marL="0" lvl="2" indent="0" rtl="0">
              <a:lnSpc>
                <a:spcPct val="150000"/>
              </a:lnSpc>
              <a:spcBef>
                <a:spcPts val="1000"/>
              </a:spcBef>
              <a:spcAft>
                <a:spcPts val="1200"/>
              </a:spcAft>
              <a:buNone/>
            </a:pPr>
            <a:r>
              <a:rPr lang="pt-BR" noProof="0"/>
              <a:t>Terceiro nível</a:t>
            </a:r>
          </a:p>
          <a:p>
            <a:pPr marL="0" lvl="3" indent="0" rtl="0">
              <a:lnSpc>
                <a:spcPct val="150000"/>
              </a:lnSpc>
              <a:spcBef>
                <a:spcPts val="1000"/>
              </a:spcBef>
              <a:spcAft>
                <a:spcPts val="1200"/>
              </a:spcAft>
              <a:buNone/>
            </a:pPr>
            <a:r>
              <a:rPr lang="pt-BR" noProof="0"/>
              <a:t>Quarto nível</a:t>
            </a:r>
          </a:p>
          <a:p>
            <a:pPr marL="0" lvl="4" indent="0" rtl="0">
              <a:lnSpc>
                <a:spcPct val="150000"/>
              </a:lnSpc>
              <a:spcBef>
                <a:spcPts val="1000"/>
              </a:spcBef>
              <a:spcAft>
                <a:spcPts val="1200"/>
              </a:spcAft>
              <a:buNone/>
            </a:pPr>
            <a:r>
              <a:rPr lang="pt-BR" noProof="0"/>
              <a:t>Quinto nível</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tângulo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pt-BR" sz="1800" noProof="0"/>
          </a:p>
        </p:txBody>
      </p:sp>
      <p:sp>
        <p:nvSpPr>
          <p:cNvPr id="2" name="Espaço Reservado para Título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pt-BR" noProof="0"/>
              <a:t>Clique para editar o estilo de título Mestre</a:t>
            </a:r>
          </a:p>
        </p:txBody>
      </p:sp>
      <p:sp>
        <p:nvSpPr>
          <p:cNvPr id="3" name="Espaço Reservado para Texto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495CCA5C-24EB-4738-B463-0ADFEF5D3564}" type="datetime1">
              <a:rPr lang="pt-BR" noProof="0" smtClean="0"/>
              <a:t>06/05/2023</a:t>
            </a:fld>
            <a:endParaRPr lang="pt-BR" noProof="0" dirty="0"/>
          </a:p>
        </p:txBody>
      </p:sp>
      <p:sp>
        <p:nvSpPr>
          <p:cNvPr id="5" name="Espaço Reservado para Rodapé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pt-BR" noProof="0"/>
          </a:p>
        </p:txBody>
      </p:sp>
      <p:sp>
        <p:nvSpPr>
          <p:cNvPr id="6" name="Espaço Reservado para o Número do Slide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pt-BR" noProof="0" smtClean="0"/>
              <a:pPr rtl="0"/>
              <a:t>‹nº›</a:t>
            </a:fld>
            <a:endParaRPr lang="pt-BR" noProof="0"/>
          </a:p>
        </p:txBody>
      </p:sp>
      <p:cxnSp>
        <p:nvCxnSpPr>
          <p:cNvPr id="8" name="Conector Reto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go.microsoft.com/fwlink/?LinkId=617172" TargetMode="External"/><Relationship Id="rId7" Type="http://schemas.openxmlformats.org/officeDocument/2006/relationships/hyperlink" Target="Selecione%20aqui%20para%20ir%20para%20o%20treinamento%20gratuito%20do%20PowerPoint."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go.microsoft.com/fwlink/?LinkId=62332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png"/><Relationship Id="rId5" Type="http://schemas.microsoft.com/office/2017/04/relationships/track" Target="../media/track1.vtt"/><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38200" y="1164324"/>
            <a:ext cx="10515600" cy="2387600"/>
          </a:xfrm>
        </p:spPr>
        <p:txBody>
          <a:bodyPr rtlCol="0" anchor="ctr" anchorCtr="0">
            <a:normAutofit/>
          </a:bodyPr>
          <a:lstStyle/>
          <a:p>
            <a:pPr rtl="0"/>
            <a:r>
              <a:rPr lang="pt-BR" sz="4800" b="1" dirty="0">
                <a:solidFill>
                  <a:schemeClr val="bg1"/>
                </a:solidFill>
              </a:rPr>
              <a:t>Iniciante em Programação T5 - ONE</a:t>
            </a:r>
            <a:endParaRPr lang="pt-BR" sz="4800" dirty="0">
              <a:solidFill>
                <a:schemeClr val="bg1"/>
              </a:solidFill>
            </a:endParaRPr>
          </a:p>
        </p:txBody>
      </p:sp>
      <p:sp>
        <p:nvSpPr>
          <p:cNvPr id="3" name="Subtítulo 2"/>
          <p:cNvSpPr>
            <a:spLocks noGrp="1"/>
          </p:cNvSpPr>
          <p:nvPr>
            <p:ph type="subTitle" idx="4294967295"/>
          </p:nvPr>
        </p:nvSpPr>
        <p:spPr>
          <a:xfrm>
            <a:off x="855620" y="2933105"/>
            <a:ext cx="9582736" cy="1137793"/>
          </a:xfrm>
        </p:spPr>
        <p:txBody>
          <a:bodyPr rtlCol="0">
            <a:normAutofit/>
          </a:bodyPr>
          <a:lstStyle/>
          <a:p>
            <a:pPr marL="0" indent="0" rtl="0">
              <a:buNone/>
            </a:pPr>
            <a:r>
              <a:rPr lang="pt-BR" sz="2400" dirty="0">
                <a:solidFill>
                  <a:schemeClr val="bg1"/>
                </a:solidFill>
                <a:latin typeface="+mj-lt"/>
              </a:rPr>
              <a:t>HTML5 e CSS3 parte 2: posicionamento, listas e navegação</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p:cNvSpPr>
            <a:spLocks noGrp="1"/>
          </p:cNvSpPr>
          <p:nvPr>
            <p:ph type="title"/>
          </p:nvPr>
        </p:nvSpPr>
        <p:spPr/>
        <p:txBody>
          <a:bodyPr rtlCol="0">
            <a:normAutofit/>
          </a:bodyPr>
          <a:lstStyle/>
          <a:p>
            <a:pPr rtl="0"/>
            <a:r>
              <a:rPr lang="pt-BR">
                <a:latin typeface="Segoe UI Light" panose="020B0502040204020203" pitchFamily="34" charset="0"/>
                <a:cs typeface="Segoe UI Light" panose="020B0502040204020203" pitchFamily="34" charset="0"/>
              </a:rPr>
              <a:t>Mais dúvidas sobre o PowerPoint?</a:t>
            </a:r>
          </a:p>
        </p:txBody>
      </p:sp>
      <p:sp>
        <p:nvSpPr>
          <p:cNvPr id="5" name="Espaço Reservado para Conteúdo 4"/>
          <p:cNvSpPr>
            <a:spLocks noGrp="1"/>
          </p:cNvSpPr>
          <p:nvPr>
            <p:ph sz="half" idx="4294967295"/>
          </p:nvPr>
        </p:nvSpPr>
        <p:spPr>
          <a:xfrm>
            <a:off x="541611" y="2614427"/>
            <a:ext cx="9442648" cy="3978275"/>
          </a:xfrm>
        </p:spPr>
        <p:txBody>
          <a:bodyPr rtlCol="0">
            <a:normAutofit/>
          </a:bodyPr>
          <a:lstStyle/>
          <a:p>
            <a:pPr marL="0" indent="0" rtl="0">
              <a:lnSpc>
                <a:spcPts val="3600"/>
              </a:lnSpc>
              <a:spcAft>
                <a:spcPts val="0"/>
              </a:spcAft>
              <a:buNone/>
            </a:pPr>
            <a:r>
              <a:rPr lang="pt-BR" sz="2000" dirty="0">
                <a:latin typeface="Segoe UI Light" panose="020B0502040204020203" pitchFamily="34" charset="0"/>
                <a:cs typeface="Segoe UI Light" panose="020B0502040204020203" pitchFamily="34" charset="0"/>
              </a:rPr>
              <a:t>Selecione o botão </a:t>
            </a:r>
            <a:r>
              <a:rPr lang="pt-BR" sz="2000" dirty="0">
                <a:solidFill>
                  <a:srgbClr val="D24726"/>
                </a:solidFill>
                <a:latin typeface="Segoe UI Semibold" panose="020B0702040204020203" pitchFamily="34" charset="0"/>
                <a:cs typeface="Segoe UI Semibold" panose="020B0702040204020203" pitchFamily="34" charset="0"/>
              </a:rPr>
              <a:t>Diga-me</a:t>
            </a:r>
            <a:r>
              <a:rPr lang="pt-BR" sz="2000" dirty="0">
                <a:latin typeface="Segoe UI Light" panose="020B0502040204020203" pitchFamily="34" charset="0"/>
                <a:cs typeface="Segoe UI Light" panose="020B0502040204020203" pitchFamily="34" charset="0"/>
              </a:rPr>
              <a:t>                  e digite o que você deseja saber.</a:t>
            </a:r>
            <a:br>
              <a:rPr lang="pt-BR" sz="2000" dirty="0">
                <a:latin typeface="Segoe UI Light" panose="020B0502040204020203" pitchFamily="34" charset="0"/>
                <a:cs typeface="Segoe UI Light" panose="020B0502040204020203" pitchFamily="34" charset="0"/>
              </a:rPr>
            </a:br>
            <a:endParaRPr lang="pt-BR" sz="2000" dirty="0">
              <a:latin typeface="Segoe UI Light" panose="020B0502040204020203" pitchFamily="34" charset="0"/>
              <a:cs typeface="Segoe UI Light" panose="020B0502040204020203" pitchFamily="34" charset="0"/>
            </a:endParaRPr>
          </a:p>
          <a:p>
            <a:pPr marL="0" indent="0" rtl="0">
              <a:lnSpc>
                <a:spcPts val="3600"/>
              </a:lnSpc>
              <a:spcAft>
                <a:spcPts val="0"/>
              </a:spcAft>
              <a:buNone/>
            </a:pPr>
            <a:r>
              <a:rPr lang="pt-BR" sz="2000" u="sng" dirty="0">
                <a:latin typeface="Segoe UI Light" panose="020B0502040204020203" pitchFamily="34" charset="0"/>
                <a:cs typeface="Segoe UI Light" panose="020B0502040204020203" pitchFamily="34" charset="0"/>
                <a:hlinkClick r:id="rId3" tooltip="Visite o blog da equipe do PowerPoint"/>
              </a:rPr>
              <a:t>Visite o blog da equipe do PowerPoint</a:t>
            </a:r>
            <a:endParaRPr lang="pt-BR" sz="2000" dirty="0">
              <a:latin typeface="Segoe UI Light" panose="020B0502040204020203" pitchFamily="34" charset="0"/>
              <a:cs typeface="Segoe UI Light" panose="020B0502040204020203" pitchFamily="34" charset="0"/>
            </a:endParaRPr>
          </a:p>
          <a:p>
            <a:pPr marL="0" indent="0" rtl="0">
              <a:lnSpc>
                <a:spcPts val="3600"/>
              </a:lnSpc>
              <a:spcBef>
                <a:spcPts val="1500"/>
              </a:spcBef>
              <a:spcAft>
                <a:spcPts val="0"/>
              </a:spcAft>
              <a:buNone/>
            </a:pPr>
            <a:r>
              <a:rPr lang="pt-BR" sz="2000" dirty="0">
                <a:latin typeface="Segoe UI Light" panose="020B0502040204020203" pitchFamily="34" charset="0"/>
                <a:cs typeface="Segoe UI Light" panose="020B0502040204020203" pitchFamily="34" charset="0"/>
                <a:hlinkClick r:id="rId4" tooltip="Acesse o treinamento gratuito do PowerPoint"/>
              </a:rPr>
              <a:t>Acesse o treinamento gratuito do PowerPoint</a:t>
            </a:r>
            <a:endParaRPr lang="pt-BR" sz="2000" dirty="0">
              <a:latin typeface="Segoe UI Light" panose="020B0502040204020203" pitchFamily="34" charset="0"/>
              <a:cs typeface="Segoe UI Light" panose="020B0502040204020203" pitchFamily="34" charset="0"/>
            </a:endParaRPr>
          </a:p>
          <a:p>
            <a:pPr marL="0" indent="0" rtl="0">
              <a:lnSpc>
                <a:spcPts val="3600"/>
              </a:lnSpc>
              <a:spcAft>
                <a:spcPts val="0"/>
              </a:spcAft>
              <a:buNone/>
            </a:pPr>
            <a:endParaRPr lang="pt-BR" sz="2000" dirty="0">
              <a:latin typeface="Segoe UI Light" panose="020B0502040204020203" pitchFamily="34" charset="0"/>
              <a:cs typeface="Segoe UI Light" panose="020B0502040204020203" pitchFamily="34" charset="0"/>
            </a:endParaRPr>
          </a:p>
          <a:p>
            <a:pPr marL="0" indent="0" rtl="0">
              <a:lnSpc>
                <a:spcPts val="3600"/>
              </a:lnSpc>
              <a:spcAft>
                <a:spcPts val="0"/>
              </a:spcAft>
              <a:buNone/>
            </a:pPr>
            <a:endParaRPr lang="pt-BR" sz="2000" dirty="0">
              <a:latin typeface="Segoe UI Light" panose="020B0502040204020203" pitchFamily="34" charset="0"/>
              <a:cs typeface="Segoe UI Light" panose="020B0502040204020203" pitchFamily="34" charset="0"/>
            </a:endParaRPr>
          </a:p>
        </p:txBody>
      </p:sp>
      <p:pic>
        <p:nvPicPr>
          <p:cNvPr id="2" name="Imagem 1" descr="Botão Diga-me"/>
          <p:cNvPicPr>
            <a:picLocks noChangeAspect="1"/>
          </p:cNvPicPr>
          <p:nvPr/>
        </p:nvPicPr>
        <p:blipFill>
          <a:blip r:embed="rId5"/>
          <a:srcRect/>
          <a:stretch/>
        </p:blipFill>
        <p:spPr>
          <a:xfrm>
            <a:off x="3616853" y="2350333"/>
            <a:ext cx="1268511" cy="1189747"/>
          </a:xfrm>
          <a:prstGeom prst="rect">
            <a:avLst/>
          </a:prstGeom>
        </p:spPr>
      </p:pic>
      <p:pic>
        <p:nvPicPr>
          <p:cNvPr id="8" name="Imagem 7" descr="Seta apontando para a direita com um hiperlink para o blog da equipe do PowerPoint. Escolha a imagem para visitar o blog da equipe do PowerPoint ">
            <a:hlinkClick r:id="rId3" tooltip="Selecione aqui para visitar o blog da equipe do PowerPoin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46174" y="3566804"/>
            <a:ext cx="661940" cy="661940"/>
          </a:xfrm>
          <a:prstGeom prst="rect">
            <a:avLst/>
          </a:prstGeom>
        </p:spPr>
      </p:pic>
      <p:pic>
        <p:nvPicPr>
          <p:cNvPr id="7" name="Imagem 6" descr="Seta apontando para a direita com um hiperlink para o treinamento gratuito do PowerPoint. Selecione a imagem para acessar um treinamento gratuito do PowerPoint">
            <a:hlinkClick r:id="rId7" action="ppaction://hlinkfile" tooltip="Selecione aqui para ir para o treinamento gratuito do PowerPoin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46174" y="4252716"/>
            <a:ext cx="661940" cy="661940"/>
          </a:xfrm>
          <a:prstGeom prst="rect">
            <a:avLst/>
          </a:prstGeom>
        </p:spPr>
      </p:pic>
      <p:sp>
        <p:nvSpPr>
          <p:cNvPr id="9" name="Caixa de texto 8"/>
          <p:cNvSpPr txBox="1"/>
          <p:nvPr/>
        </p:nvSpPr>
        <p:spPr>
          <a:xfrm>
            <a:off x="541611" y="5738132"/>
            <a:ext cx="6193971" cy="307777"/>
          </a:xfrm>
          <a:prstGeom prst="rect">
            <a:avLst/>
          </a:prstGeom>
          <a:noFill/>
        </p:spPr>
        <p:txBody>
          <a:bodyPr wrap="square" rtlCol="0">
            <a:spAutoFit/>
          </a:bodyPr>
          <a:lstStyle/>
          <a:p>
            <a:pPr algn="l" rtl="0"/>
            <a:r>
              <a:rPr lang="pt-BR" sz="1400" dirty="0">
                <a:latin typeface="Segoe UI Light" panose="020B0502040204020203" pitchFamily="34" charset="0"/>
                <a:cs typeface="Segoe UI Light" panose="020B0502040204020203" pitchFamily="34" charset="0"/>
              </a:rPr>
              <a:t>ESCOLHA A SETA QUANDO ESTIVER NO MODO DE APRESENTAÇÃO DE SLIDES</a:t>
            </a:r>
          </a:p>
        </p:txBody>
      </p:sp>
      <p:pic>
        <p:nvPicPr>
          <p:cNvPr id="11" name="Imagem 10" descr="Sugestões da caixa Diga-me"/>
          <p:cNvPicPr>
            <a:picLocks noChangeAspect="1"/>
          </p:cNvPicPr>
          <p:nvPr/>
        </p:nvPicPr>
        <p:blipFill>
          <a:blip r:embed="rId8"/>
          <a:srcRect/>
          <a:stretch/>
        </p:blipFill>
        <p:spPr>
          <a:xfrm>
            <a:off x="8622792" y="2751216"/>
            <a:ext cx="2476156" cy="1546333"/>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35D4FD-F14C-A482-28F2-5B4487AB483B}"/>
              </a:ext>
            </a:extLst>
          </p:cNvPr>
          <p:cNvSpPr>
            <a:spLocks noGrp="1"/>
          </p:cNvSpPr>
          <p:nvPr>
            <p:ph type="title"/>
          </p:nvPr>
        </p:nvSpPr>
        <p:spPr/>
        <p:txBody>
          <a:bodyPr/>
          <a:lstStyle/>
          <a:p>
            <a:r>
              <a:rPr lang="pt-BR" dirty="0"/>
              <a:t>Aprendizado</a:t>
            </a:r>
          </a:p>
        </p:txBody>
      </p:sp>
      <p:sp>
        <p:nvSpPr>
          <p:cNvPr id="3" name="Espaço Reservado para Conteúdo 2">
            <a:extLst>
              <a:ext uri="{FF2B5EF4-FFF2-40B4-BE49-F238E27FC236}">
                <a16:creationId xmlns:a16="http://schemas.microsoft.com/office/drawing/2014/main" id="{A6CA0350-521D-50DF-7304-8189CC07A655}"/>
              </a:ext>
            </a:extLst>
          </p:cNvPr>
          <p:cNvSpPr>
            <a:spLocks noGrp="1"/>
          </p:cNvSpPr>
          <p:nvPr>
            <p:ph sz="quarter" idx="10"/>
          </p:nvPr>
        </p:nvSpPr>
        <p:spPr>
          <a:xfrm>
            <a:off x="521207" y="1516888"/>
            <a:ext cx="4416552" cy="4253992"/>
          </a:xfrm>
        </p:spPr>
        <p:txBody>
          <a:bodyPr/>
          <a:lstStyle/>
          <a:p>
            <a:r>
              <a:rPr lang="pt-BR" b="1" dirty="0"/>
              <a:t>&lt;a&gt; </a:t>
            </a:r>
          </a:p>
          <a:p>
            <a:r>
              <a:rPr lang="pt-BR" dirty="0"/>
              <a:t>O elemento &lt;a&gt; em HTML (ou elemento âncora), com o atributo </a:t>
            </a:r>
            <a:r>
              <a:rPr lang="pt-BR" dirty="0" err="1"/>
              <a:t>href</a:t>
            </a:r>
            <a:r>
              <a:rPr lang="pt-BR" dirty="0"/>
              <a:t> cria-se um hiperligação nas páginas web, arquivos, endereços de </a:t>
            </a:r>
            <a:r>
              <a:rPr lang="pt-BR" dirty="0" err="1"/>
              <a:t>emails</a:t>
            </a:r>
            <a:r>
              <a:rPr lang="pt-BR" dirty="0"/>
              <a:t>, ligações na mesma página ou endereços na URL. O conteúdo dentro de cada &lt;a&gt; precisará indicar o destino do link.</a:t>
            </a:r>
          </a:p>
          <a:p>
            <a:r>
              <a:rPr lang="pt-BR" b="1" dirty="0"/>
              <a:t>&lt;</a:t>
            </a:r>
            <a:r>
              <a:rPr lang="pt-BR" b="1" dirty="0" err="1"/>
              <a:t>nav</a:t>
            </a:r>
            <a:r>
              <a:rPr lang="pt-BR" b="1" dirty="0"/>
              <a:t>&gt; </a:t>
            </a:r>
            <a:endParaRPr lang="pt-BR" dirty="0"/>
          </a:p>
          <a:p>
            <a:r>
              <a:rPr lang="pt-BR" dirty="0"/>
              <a:t>O Elemento HTML de Navegação (&lt;</a:t>
            </a:r>
            <a:r>
              <a:rPr lang="pt-BR" dirty="0" err="1"/>
              <a:t>nav</a:t>
            </a:r>
            <a:r>
              <a:rPr lang="pt-BR" dirty="0"/>
              <a:t>&gt;) representa uma seção de uma página que aponta para outras páginas ou para outras áreas da página, ou seja, uma seção com links de navegação.</a:t>
            </a:r>
          </a:p>
          <a:p>
            <a:endParaRPr lang="pt-BR" dirty="0"/>
          </a:p>
          <a:p>
            <a:endParaRPr lang="pt-BR" dirty="0"/>
          </a:p>
        </p:txBody>
      </p:sp>
      <p:sp>
        <p:nvSpPr>
          <p:cNvPr id="6" name="Espaço Reservado para Conteúdo 2">
            <a:extLst>
              <a:ext uri="{FF2B5EF4-FFF2-40B4-BE49-F238E27FC236}">
                <a16:creationId xmlns:a16="http://schemas.microsoft.com/office/drawing/2014/main" id="{49A69207-D18C-BB65-79A5-49622C05E56C}"/>
              </a:ext>
            </a:extLst>
          </p:cNvPr>
          <p:cNvSpPr txBox="1">
            <a:spLocks/>
          </p:cNvSpPr>
          <p:nvPr/>
        </p:nvSpPr>
        <p:spPr>
          <a:xfrm>
            <a:off x="6190487" y="1516888"/>
            <a:ext cx="4416552" cy="4253992"/>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pt-BR" b="1" dirty="0"/>
              <a:t>Nesta aula, aprendemos:</a:t>
            </a:r>
          </a:p>
          <a:p>
            <a:pPr marL="171450" indent="-171450">
              <a:buFont typeface="Wingdings" panose="05000000000000000000" pitchFamily="2" charset="2"/>
              <a:buChar char="q"/>
            </a:pPr>
            <a:r>
              <a:rPr lang="pt-BR" dirty="0"/>
              <a:t>A criar links para outras páginas, sejam elas do nosso projeto ou páginas externas</a:t>
            </a:r>
          </a:p>
          <a:p>
            <a:pPr marL="171450" indent="-171450">
              <a:buFont typeface="Wingdings" panose="05000000000000000000" pitchFamily="2" charset="2"/>
              <a:buChar char="q"/>
            </a:pPr>
            <a:r>
              <a:rPr lang="pt-BR" dirty="0"/>
              <a:t>Um reforço aos estilos </a:t>
            </a:r>
            <a:r>
              <a:rPr lang="pt-BR" dirty="0" err="1"/>
              <a:t>inline</a:t>
            </a:r>
            <a:r>
              <a:rPr lang="pt-BR" dirty="0"/>
              <a:t> e </a:t>
            </a:r>
            <a:r>
              <a:rPr lang="pt-BR" dirty="0" err="1"/>
              <a:t>block</a:t>
            </a:r>
            <a:endParaRPr lang="pt-BR" dirty="0"/>
          </a:p>
          <a:p>
            <a:pPr marL="171450" indent="-171450">
              <a:buFont typeface="Wingdings" panose="05000000000000000000" pitchFamily="2" charset="2"/>
              <a:buChar char="q"/>
            </a:pPr>
            <a:r>
              <a:rPr lang="pt-BR" dirty="0"/>
              <a:t>Como transformar o texto para ter todas as letras maiúsculas</a:t>
            </a:r>
          </a:p>
          <a:p>
            <a:pPr marL="171450" indent="-171450">
              <a:buFont typeface="Wingdings" panose="05000000000000000000" pitchFamily="2" charset="2"/>
              <a:buChar char="q"/>
            </a:pPr>
            <a:r>
              <a:rPr lang="pt-BR" dirty="0"/>
              <a:t>Como deixar o texto em negrito com CSS</a:t>
            </a:r>
          </a:p>
          <a:p>
            <a:pPr marL="171450" indent="-171450">
              <a:buFont typeface="Wingdings" panose="05000000000000000000" pitchFamily="2" charset="2"/>
              <a:buChar char="q"/>
            </a:pPr>
            <a:r>
              <a:rPr lang="pt-BR" dirty="0"/>
              <a:t>Como remover a decoração do texto</a:t>
            </a:r>
          </a:p>
          <a:p>
            <a:endParaRPr lang="pt-BR" dirty="0"/>
          </a:p>
        </p:txBody>
      </p:sp>
    </p:spTree>
    <p:extLst>
      <p:ext uri="{BB962C8B-B14F-4D97-AF65-F5344CB8AC3E}">
        <p14:creationId xmlns:p14="http://schemas.microsoft.com/office/powerpoint/2010/main" val="221300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67ADEF-2607-7D0F-2094-EA482596F129}"/>
              </a:ext>
            </a:extLst>
          </p:cNvPr>
          <p:cNvSpPr>
            <a:spLocks noGrp="1"/>
          </p:cNvSpPr>
          <p:nvPr>
            <p:ph type="title"/>
          </p:nvPr>
        </p:nvSpPr>
        <p:spPr/>
        <p:txBody>
          <a:bodyPr/>
          <a:lstStyle/>
          <a:p>
            <a:r>
              <a:rPr lang="pt-BR" dirty="0"/>
              <a:t>Aprendizado</a:t>
            </a:r>
          </a:p>
        </p:txBody>
      </p:sp>
      <p:sp>
        <p:nvSpPr>
          <p:cNvPr id="3" name="Espaço Reservado para Conteúdo 2">
            <a:extLst>
              <a:ext uri="{FF2B5EF4-FFF2-40B4-BE49-F238E27FC236}">
                <a16:creationId xmlns:a16="http://schemas.microsoft.com/office/drawing/2014/main" id="{AA3EC90F-4DA9-8A26-0929-1D7B04A5CE08}"/>
              </a:ext>
            </a:extLst>
          </p:cNvPr>
          <p:cNvSpPr>
            <a:spLocks noGrp="1"/>
          </p:cNvSpPr>
          <p:nvPr>
            <p:ph sz="quarter" idx="10"/>
          </p:nvPr>
        </p:nvSpPr>
        <p:spPr>
          <a:xfrm>
            <a:off x="539496" y="1435608"/>
            <a:ext cx="4416552" cy="5132340"/>
          </a:xfrm>
        </p:spPr>
        <p:txBody>
          <a:bodyPr>
            <a:normAutofit fontScale="85000" lnSpcReduction="10000"/>
          </a:bodyPr>
          <a:lstStyle/>
          <a:p>
            <a:r>
              <a:rPr lang="pt-BR" b="1" dirty="0"/>
              <a:t>position</a:t>
            </a:r>
          </a:p>
          <a:p>
            <a:r>
              <a:rPr lang="pt-BR" dirty="0"/>
              <a:t>A propriedade position, encontrada no CSS, define como um elemento pode ser posicionado (renderizado) no documento (página). Essa propriedade (position) pode ser acompanhada de outras, tais como, top, </a:t>
            </a:r>
            <a:r>
              <a:rPr lang="pt-BR" dirty="0" err="1"/>
              <a:t>right</a:t>
            </a:r>
            <a:r>
              <a:rPr lang="pt-BR" dirty="0"/>
              <a:t>, </a:t>
            </a:r>
            <a:r>
              <a:rPr lang="pt-BR" dirty="0" err="1"/>
              <a:t>bottom</a:t>
            </a:r>
            <a:r>
              <a:rPr lang="pt-BR" dirty="0"/>
              <a:t>, </a:t>
            </a:r>
            <a:r>
              <a:rPr lang="pt-BR" dirty="0" err="1"/>
              <a:t>and</a:t>
            </a:r>
            <a:r>
              <a:rPr lang="pt-BR" dirty="0"/>
              <a:t> </a:t>
            </a:r>
            <a:r>
              <a:rPr lang="pt-BR" dirty="0" err="1"/>
              <a:t>left</a:t>
            </a:r>
            <a:r>
              <a:rPr lang="pt-BR" dirty="0"/>
              <a:t>, que determinam como ficará a localização final do objeto, permitindo seu deslocamento, como será apresentado adiante.</a:t>
            </a:r>
          </a:p>
          <a:p>
            <a:r>
              <a:rPr lang="pt-BR" dirty="0"/>
              <a:t>position: </a:t>
            </a:r>
            <a:r>
              <a:rPr lang="pt-BR" b="1" dirty="0" err="1">
                <a:solidFill>
                  <a:srgbClr val="7030A0"/>
                </a:solidFill>
              </a:rPr>
              <a:t>static</a:t>
            </a:r>
            <a:r>
              <a:rPr lang="pt-BR" dirty="0"/>
              <a:t>; </a:t>
            </a:r>
            <a:br>
              <a:rPr lang="pt-BR" dirty="0"/>
            </a:br>
            <a:r>
              <a:rPr lang="pt-BR" dirty="0"/>
              <a:t>position: </a:t>
            </a:r>
            <a:r>
              <a:rPr lang="pt-BR" b="1" dirty="0" err="1">
                <a:solidFill>
                  <a:srgbClr val="7030A0"/>
                </a:solidFill>
              </a:rPr>
              <a:t>relative</a:t>
            </a:r>
            <a:r>
              <a:rPr lang="pt-BR" dirty="0"/>
              <a:t>; </a:t>
            </a:r>
            <a:br>
              <a:rPr lang="pt-BR" dirty="0"/>
            </a:br>
            <a:r>
              <a:rPr lang="pt-BR" dirty="0"/>
              <a:t>position: </a:t>
            </a:r>
            <a:r>
              <a:rPr lang="pt-BR" b="1" dirty="0" err="1">
                <a:solidFill>
                  <a:srgbClr val="7030A0"/>
                </a:solidFill>
              </a:rPr>
              <a:t>absolute</a:t>
            </a:r>
            <a:r>
              <a:rPr lang="pt-BR" dirty="0"/>
              <a:t>; </a:t>
            </a:r>
          </a:p>
          <a:p>
            <a:r>
              <a:rPr lang="pt-BR" dirty="0"/>
              <a:t>Toda a vez que a gente mexe em posicionamento e a gente está usando posicionamento absoluto, ele fica absoluto em relação a página, ou seja, o novo ponto inicial dele é qualquer ponto que a gente selecionou no navegador.</a:t>
            </a:r>
          </a:p>
          <a:p>
            <a:r>
              <a:rPr lang="pt-BR" dirty="0"/>
              <a:t>Quando eu quero que ele tenha um ponto absoluto, mas de dentro de alguma caixa, eu preciso que essa caixa levante, eu preciso que essa caixa também tenha um posicionamento, só que agora um posicionamento relativo, eu quero só que ela levante, position </a:t>
            </a:r>
            <a:r>
              <a:rPr lang="pt-BR" dirty="0" err="1"/>
              <a:t>relative</a:t>
            </a:r>
            <a:r>
              <a:rPr lang="pt-BR" dirty="0"/>
              <a:t>.</a:t>
            </a:r>
          </a:p>
          <a:p>
            <a:endParaRPr lang="pt-BR" dirty="0"/>
          </a:p>
          <a:p>
            <a:endParaRPr lang="pt-BR" dirty="0"/>
          </a:p>
          <a:p>
            <a:endParaRPr lang="pt-BR" dirty="0"/>
          </a:p>
        </p:txBody>
      </p:sp>
      <p:sp>
        <p:nvSpPr>
          <p:cNvPr id="5" name="Espaço Reservado para Conteúdo 2">
            <a:extLst>
              <a:ext uri="{FF2B5EF4-FFF2-40B4-BE49-F238E27FC236}">
                <a16:creationId xmlns:a16="http://schemas.microsoft.com/office/drawing/2014/main" id="{1C379070-5E34-9338-A64B-33768E83E203}"/>
              </a:ext>
            </a:extLst>
          </p:cNvPr>
          <p:cNvSpPr txBox="1">
            <a:spLocks/>
          </p:cNvSpPr>
          <p:nvPr/>
        </p:nvSpPr>
        <p:spPr>
          <a:xfrm>
            <a:off x="6096000" y="1435608"/>
            <a:ext cx="4416552" cy="513234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pt-BR" sz="1050" b="1" dirty="0"/>
              <a:t>Valores </a:t>
            </a:r>
          </a:p>
          <a:p>
            <a:r>
              <a:rPr lang="pt-BR" sz="1050" b="1" dirty="0" err="1"/>
              <a:t>static</a:t>
            </a:r>
            <a:r>
              <a:rPr lang="pt-BR" sz="1050" b="1" dirty="0"/>
              <a:t>: </a:t>
            </a:r>
            <a:r>
              <a:rPr lang="pt-BR" sz="1050" dirty="0"/>
              <a:t>O elemento é posicionado de acordo com o fluxo normal do documento. O top, </a:t>
            </a:r>
            <a:r>
              <a:rPr lang="pt-BR" sz="1050" dirty="0" err="1"/>
              <a:t>right</a:t>
            </a:r>
            <a:r>
              <a:rPr lang="pt-BR" sz="1050" dirty="0"/>
              <a:t>, </a:t>
            </a:r>
            <a:r>
              <a:rPr lang="pt-BR" sz="1050" dirty="0" err="1"/>
              <a:t>bottom</a:t>
            </a:r>
            <a:r>
              <a:rPr lang="pt-BR" sz="1050" dirty="0"/>
              <a:t>, </a:t>
            </a:r>
            <a:r>
              <a:rPr lang="pt-BR" sz="1050" dirty="0" err="1"/>
              <a:t>left</a:t>
            </a:r>
            <a:r>
              <a:rPr lang="pt-BR" sz="1050" dirty="0"/>
              <a:t>, e z-index propriedades não têm efeito.. Este é o valor padrão.</a:t>
            </a:r>
          </a:p>
          <a:p>
            <a:r>
              <a:rPr lang="pt-BR" sz="1050" b="1" dirty="0" err="1"/>
              <a:t>relative</a:t>
            </a:r>
            <a:r>
              <a:rPr lang="pt-BR" sz="1050" b="1" dirty="0"/>
              <a:t>: </a:t>
            </a:r>
            <a:r>
              <a:rPr lang="pt-BR" sz="1050" dirty="0"/>
              <a:t>O elemento é posicionado de acordo com o fluxo normal do documento e, em seguida, deslocado em relação a si mesmo com base nos valores de top, </a:t>
            </a:r>
            <a:r>
              <a:rPr lang="pt-BR" sz="1050" dirty="0" err="1"/>
              <a:t>right</a:t>
            </a:r>
            <a:r>
              <a:rPr lang="pt-BR" sz="1050" dirty="0"/>
              <a:t>, </a:t>
            </a:r>
            <a:r>
              <a:rPr lang="pt-BR" sz="1050" dirty="0" err="1"/>
              <a:t>bottom</a:t>
            </a:r>
            <a:r>
              <a:rPr lang="pt-BR" sz="1050" dirty="0"/>
              <a:t>, e </a:t>
            </a:r>
            <a:r>
              <a:rPr lang="pt-BR" sz="1050" dirty="0" err="1"/>
              <a:t>left</a:t>
            </a:r>
            <a:r>
              <a:rPr lang="pt-BR" sz="1050" dirty="0"/>
              <a:t>. O deslocamento não afeta a posição de nenhum outro elemento; assim, o espaço dado para o elemento no layout da página é o mesmo que se a posição fosse </a:t>
            </a:r>
            <a:r>
              <a:rPr lang="pt-BR" sz="1050" dirty="0" err="1"/>
              <a:t>static</a:t>
            </a:r>
            <a:r>
              <a:rPr lang="pt-BR" sz="1050" dirty="0"/>
              <a:t>. </a:t>
            </a:r>
          </a:p>
          <a:p>
            <a:r>
              <a:rPr lang="pt-BR" sz="1050" b="1" dirty="0" err="1"/>
              <a:t>absolute</a:t>
            </a:r>
            <a:r>
              <a:rPr lang="pt-BR" sz="1050" b="1" dirty="0"/>
              <a:t>: </a:t>
            </a:r>
            <a:r>
              <a:rPr lang="pt-BR" sz="1050" dirty="0"/>
              <a:t>O elemento é removido do fluxo normal de documentos e nenhum espaço é criado para o elemento no layout da página. Ele é posicionado em relação ao seu ancestral posicionado mais próximo, se houver; caso contrário, ele é colocado em relação ao inicial </a:t>
            </a:r>
            <a:r>
              <a:rPr lang="pt-BR" sz="1050" dirty="0" err="1"/>
              <a:t>containing</a:t>
            </a:r>
            <a:r>
              <a:rPr lang="pt-BR" sz="1050" dirty="0"/>
              <a:t> </a:t>
            </a:r>
            <a:r>
              <a:rPr lang="pt-BR" sz="1050" dirty="0" err="1"/>
              <a:t>block</a:t>
            </a:r>
            <a:r>
              <a:rPr lang="pt-BR" sz="1050" dirty="0"/>
              <a:t> . Sua posição final é determinada pelos valores de top, </a:t>
            </a:r>
            <a:r>
              <a:rPr lang="pt-BR" sz="1050" dirty="0" err="1"/>
              <a:t>right</a:t>
            </a:r>
            <a:r>
              <a:rPr lang="pt-BR" sz="1050" dirty="0"/>
              <a:t>, </a:t>
            </a:r>
            <a:r>
              <a:rPr lang="pt-BR" sz="1050" dirty="0" err="1"/>
              <a:t>bottom</a:t>
            </a:r>
            <a:r>
              <a:rPr lang="pt-BR" sz="1050" dirty="0"/>
              <a:t>, e </a:t>
            </a:r>
            <a:r>
              <a:rPr lang="pt-BR" sz="1050" dirty="0" err="1"/>
              <a:t>left</a:t>
            </a:r>
            <a:r>
              <a:rPr lang="pt-BR" sz="1050" dirty="0"/>
              <a:t>. </a:t>
            </a:r>
          </a:p>
        </p:txBody>
      </p:sp>
    </p:spTree>
    <p:extLst>
      <p:ext uri="{BB962C8B-B14F-4D97-AF65-F5344CB8AC3E}">
        <p14:creationId xmlns:p14="http://schemas.microsoft.com/office/powerpoint/2010/main" val="3836273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436FCB-CC87-A380-D936-D44F7F30DB48}"/>
              </a:ext>
            </a:extLst>
          </p:cNvPr>
          <p:cNvSpPr>
            <a:spLocks noGrp="1"/>
          </p:cNvSpPr>
          <p:nvPr>
            <p:ph type="title"/>
          </p:nvPr>
        </p:nvSpPr>
        <p:spPr/>
        <p:txBody>
          <a:bodyPr/>
          <a:lstStyle/>
          <a:p>
            <a:r>
              <a:rPr lang="pt-BR" dirty="0"/>
              <a:t>Aprendizado</a:t>
            </a:r>
          </a:p>
        </p:txBody>
      </p:sp>
      <p:sp>
        <p:nvSpPr>
          <p:cNvPr id="3" name="Espaço Reservado para Conteúdo 2">
            <a:extLst>
              <a:ext uri="{FF2B5EF4-FFF2-40B4-BE49-F238E27FC236}">
                <a16:creationId xmlns:a16="http://schemas.microsoft.com/office/drawing/2014/main" id="{F27AF9B9-7F0D-43D8-846C-0CD57677D173}"/>
              </a:ext>
            </a:extLst>
          </p:cNvPr>
          <p:cNvSpPr>
            <a:spLocks noGrp="1"/>
          </p:cNvSpPr>
          <p:nvPr>
            <p:ph sz="quarter" idx="10"/>
          </p:nvPr>
        </p:nvSpPr>
        <p:spPr>
          <a:xfrm>
            <a:off x="539496" y="1435607"/>
            <a:ext cx="4416552" cy="5152005"/>
          </a:xfrm>
        </p:spPr>
        <p:txBody>
          <a:bodyPr/>
          <a:lstStyle/>
          <a:p>
            <a:r>
              <a:rPr lang="pt-BR" b="1" dirty="0" err="1"/>
              <a:t>width</a:t>
            </a:r>
            <a:endParaRPr lang="pt-BR" b="1" dirty="0"/>
          </a:p>
          <a:p>
            <a:r>
              <a:rPr lang="pt-BR" dirty="0"/>
              <a:t>A propriedade CSS </a:t>
            </a:r>
            <a:r>
              <a:rPr lang="pt-BR" dirty="0" err="1"/>
              <a:t>width</a:t>
            </a:r>
            <a:r>
              <a:rPr lang="pt-BR" dirty="0"/>
              <a:t> determina a largura da área de conteúdo de um elemento. A área de conteúdo fica dentro do preenchimento, da borda, e da margem de um elemento.</a:t>
            </a:r>
          </a:p>
          <a:p>
            <a:r>
              <a:rPr lang="pt-BR" dirty="0"/>
              <a:t>// </a:t>
            </a:r>
            <a:r>
              <a:rPr lang="pt-BR" b="1" dirty="0">
                <a:solidFill>
                  <a:schemeClr val="accent1"/>
                </a:solidFill>
              </a:rPr>
              <a:t>940px</a:t>
            </a:r>
            <a:r>
              <a:rPr lang="pt-BR" dirty="0"/>
              <a:t> largura padrão que se usa na web</a:t>
            </a:r>
            <a:br>
              <a:rPr lang="pt-BR" dirty="0"/>
            </a:br>
            <a:r>
              <a:rPr lang="pt-BR" dirty="0" err="1"/>
              <a:t>width</a:t>
            </a:r>
            <a:r>
              <a:rPr lang="pt-BR" dirty="0"/>
              <a:t>: </a:t>
            </a:r>
            <a:r>
              <a:rPr lang="pt-BR" b="1" dirty="0">
                <a:solidFill>
                  <a:schemeClr val="accent1"/>
                </a:solidFill>
              </a:rPr>
              <a:t>940px</a:t>
            </a:r>
            <a:r>
              <a:rPr lang="pt-BR" dirty="0"/>
              <a:t>; </a:t>
            </a:r>
          </a:p>
          <a:p>
            <a:r>
              <a:rPr lang="pt-BR" b="1" dirty="0" err="1"/>
              <a:t>margin</a:t>
            </a:r>
            <a:r>
              <a:rPr lang="pt-BR" b="1" dirty="0"/>
              <a:t>: </a:t>
            </a:r>
            <a:r>
              <a:rPr lang="pt-BR" dirty="0"/>
              <a:t>Eu</a:t>
            </a:r>
            <a:r>
              <a:rPr lang="pt-BR" b="0" i="0" dirty="0">
                <a:effectLst/>
              </a:rPr>
              <a:t> quero que na minha caixa, o espaçamento externo, ou seja, a margem, para cima e para baixo seja zero e para direita e para a esquerda, elas se calculem automaticamente e para isso, a gente declara que elas são auto, de automáticos.</a:t>
            </a:r>
            <a:br>
              <a:rPr lang="pt-BR" b="0" i="0" dirty="0">
                <a:effectLst/>
              </a:rPr>
            </a:br>
            <a:br>
              <a:rPr lang="pt-BR" b="0" i="0" dirty="0">
                <a:effectLst/>
              </a:rPr>
            </a:br>
            <a:r>
              <a:rPr lang="pt-BR" b="0" i="0" dirty="0" err="1">
                <a:effectLst/>
              </a:rPr>
              <a:t>margin</a:t>
            </a:r>
            <a:r>
              <a:rPr lang="pt-BR" b="0" i="0" dirty="0">
                <a:effectLst/>
              </a:rPr>
              <a:t>: </a:t>
            </a:r>
            <a:r>
              <a:rPr lang="pt-BR" b="1" i="0" dirty="0">
                <a:solidFill>
                  <a:schemeClr val="accent1"/>
                </a:solidFill>
                <a:effectLst/>
              </a:rPr>
              <a:t>0</a:t>
            </a:r>
            <a:r>
              <a:rPr lang="pt-BR" b="0" i="0" dirty="0">
                <a:effectLst/>
              </a:rPr>
              <a:t> </a:t>
            </a:r>
            <a:r>
              <a:rPr lang="pt-BR" b="1" i="0" dirty="0">
                <a:solidFill>
                  <a:srgbClr val="7030A0"/>
                </a:solidFill>
                <a:effectLst/>
              </a:rPr>
              <a:t>auto</a:t>
            </a:r>
            <a:r>
              <a:rPr lang="pt-BR" b="0" i="0" dirty="0">
                <a:effectLst/>
              </a:rPr>
              <a:t>; </a:t>
            </a:r>
          </a:p>
          <a:p>
            <a:r>
              <a:rPr lang="pt-BR" b="1" dirty="0"/>
              <a:t>Reset </a:t>
            </a:r>
            <a:r>
              <a:rPr lang="pt-BR" b="1" dirty="0" err="1"/>
              <a:t>css</a:t>
            </a:r>
            <a:r>
              <a:rPr lang="pt-BR" dirty="0"/>
              <a:t>: limpa todos os padrões do navegador</a:t>
            </a:r>
          </a:p>
        </p:txBody>
      </p:sp>
      <p:sp>
        <p:nvSpPr>
          <p:cNvPr id="4" name="Espaço Reservado para Conteúdo 2">
            <a:extLst>
              <a:ext uri="{FF2B5EF4-FFF2-40B4-BE49-F238E27FC236}">
                <a16:creationId xmlns:a16="http://schemas.microsoft.com/office/drawing/2014/main" id="{C2D449F0-DADD-6542-440B-0E7124E06BEA}"/>
              </a:ext>
            </a:extLst>
          </p:cNvPr>
          <p:cNvSpPr txBox="1">
            <a:spLocks/>
          </p:cNvSpPr>
          <p:nvPr/>
        </p:nvSpPr>
        <p:spPr>
          <a:xfrm>
            <a:off x="6149630" y="1435606"/>
            <a:ext cx="4416552" cy="515200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gn="l"/>
            <a:r>
              <a:rPr lang="pt-BR" b="1" i="0" dirty="0">
                <a:effectLst/>
              </a:rPr>
              <a:t>Nesta aula, aprendemos:</a:t>
            </a:r>
          </a:p>
          <a:p>
            <a:pPr marL="171450" indent="-171450" algn="l">
              <a:buFont typeface="Wingdings" panose="05000000000000000000" pitchFamily="2" charset="2"/>
              <a:buChar char="q"/>
            </a:pPr>
            <a:r>
              <a:rPr lang="pt-BR" b="0" i="0" dirty="0">
                <a:effectLst/>
              </a:rPr>
              <a:t> Como remover os estilos que o navegador cria automaticamente</a:t>
            </a:r>
          </a:p>
          <a:p>
            <a:pPr marL="171450" indent="-171450" algn="l">
              <a:buFont typeface="Wingdings" panose="05000000000000000000" pitchFamily="2" charset="2"/>
              <a:buChar char="q"/>
            </a:pPr>
            <a:r>
              <a:rPr lang="pt-BR" b="0" i="0" dirty="0">
                <a:effectLst/>
              </a:rPr>
              <a:t> Como funciona os posicionamentos </a:t>
            </a:r>
            <a:r>
              <a:rPr lang="pt-BR" b="1" i="1" dirty="0" err="1">
                <a:effectLst/>
              </a:rPr>
              <a:t>static</a:t>
            </a:r>
            <a:r>
              <a:rPr lang="pt-BR" b="0" i="0" dirty="0">
                <a:effectLst/>
              </a:rPr>
              <a:t>, </a:t>
            </a:r>
            <a:r>
              <a:rPr lang="pt-BR" b="1" i="1" dirty="0" err="1">
                <a:effectLst/>
              </a:rPr>
              <a:t>relative</a:t>
            </a:r>
            <a:r>
              <a:rPr lang="pt-BR" b="0" i="0" dirty="0">
                <a:effectLst/>
              </a:rPr>
              <a:t> e </a:t>
            </a:r>
            <a:r>
              <a:rPr lang="pt-BR" b="1" i="1" dirty="0" err="1">
                <a:effectLst/>
              </a:rPr>
              <a:t>absolute</a:t>
            </a:r>
            <a:r>
              <a:rPr lang="pt-BR" b="0" i="0" dirty="0">
                <a:effectLst/>
              </a:rPr>
              <a:t> dos elementos</a:t>
            </a:r>
          </a:p>
          <a:p>
            <a:pPr marL="171450" indent="-171450" algn="l">
              <a:buFont typeface="Wingdings" panose="05000000000000000000" pitchFamily="2" charset="2"/>
              <a:buChar char="q"/>
            </a:pPr>
            <a:r>
              <a:rPr lang="pt-BR" b="0" i="0" dirty="0">
                <a:effectLst/>
              </a:rPr>
              <a:t> Como posicionar o cabeçalho da nossa página</a:t>
            </a:r>
          </a:p>
          <a:p>
            <a:endParaRPr lang="pt-BR" b="1" dirty="0"/>
          </a:p>
        </p:txBody>
      </p:sp>
    </p:spTree>
    <p:extLst>
      <p:ext uri="{BB962C8B-B14F-4D97-AF65-F5344CB8AC3E}">
        <p14:creationId xmlns:p14="http://schemas.microsoft.com/office/powerpoint/2010/main" val="2444524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pPr rtl="0"/>
            <a:r>
              <a:rPr lang="pt-BR">
                <a:latin typeface="Segoe UI Light" panose="020B0502040204020203" pitchFamily="34" charset="0"/>
                <a:cs typeface="Segoe UI Light" panose="020B0502040204020203" pitchFamily="34" charset="0"/>
              </a:rPr>
              <a:t>Transformar</a:t>
            </a:r>
          </a:p>
        </p:txBody>
      </p:sp>
      <p:sp>
        <p:nvSpPr>
          <p:cNvPr id="5" name="Espaço Reservado para Conteúdo 4"/>
          <p:cNvSpPr>
            <a:spLocks noGrp="1"/>
          </p:cNvSpPr>
          <p:nvPr>
            <p:ph sz="half" idx="4294967295"/>
          </p:nvPr>
        </p:nvSpPr>
        <p:spPr>
          <a:xfrm>
            <a:off x="541610" y="1431010"/>
            <a:ext cx="4557164" cy="4790886"/>
          </a:xfrm>
        </p:spPr>
        <p:txBody>
          <a:bodyPr vert="horz" lIns="91440" tIns="45720" rIns="91440" bIns="45720" rtlCol="0">
            <a:normAutofit/>
          </a:bodyPr>
          <a:lstStyle/>
          <a:p>
            <a:pPr marL="0" indent="0" rtl="0">
              <a:lnSpc>
                <a:spcPts val="1800"/>
              </a:lnSpc>
              <a:spcBef>
                <a:spcPts val="1000"/>
              </a:spcBef>
              <a:spcAft>
                <a:spcPts val="600"/>
              </a:spcAft>
              <a:buNone/>
            </a:pPr>
            <a:r>
              <a:rPr lang="pt-BR" sz="1200" dirty="0">
                <a:solidFill>
                  <a:prstClr val="black">
                    <a:lumMod val="75000"/>
                    <a:lumOff val="25000"/>
                  </a:prstClr>
                </a:solidFill>
                <a:latin typeface="Segoe UI" panose="020B0502040204020203" pitchFamily="34" charset="0"/>
                <a:cs typeface="Segoe UI" panose="020B0502040204020203" pitchFamily="34" charset="0"/>
              </a:rPr>
              <a:t>O recurso Transformar suaviza as animações e os movimentos de objetos na apresentação. Você usa dois slides parecidos para executar a animação, mas para o público-alvo parece que a ação ocorre apenas em um slide. </a:t>
            </a:r>
          </a:p>
          <a:p>
            <a:pPr marL="0" indent="0" rtl="0">
              <a:lnSpc>
                <a:spcPts val="1800"/>
              </a:lnSpc>
              <a:spcBef>
                <a:spcPts val="1000"/>
              </a:spcBef>
              <a:spcAft>
                <a:spcPts val="600"/>
              </a:spcAft>
              <a:buNone/>
            </a:pPr>
            <a:r>
              <a:rPr lang="pt-BR" sz="1200" b="1" dirty="0">
                <a:solidFill>
                  <a:srgbClr val="D24726"/>
                </a:solidFill>
                <a:latin typeface="Segoe UI" panose="020B0502040204020203" pitchFamily="34" charset="0"/>
                <a:cs typeface="Segoe UI" panose="020B0502040204020203" pitchFamily="34" charset="0"/>
              </a:rPr>
              <a:t>Executar</a:t>
            </a:r>
            <a:r>
              <a:rPr lang="pt-BR" sz="1200" dirty="0">
                <a:solidFill>
                  <a:prstClr val="black">
                    <a:lumMod val="75000"/>
                    <a:lumOff val="25000"/>
                  </a:prstClr>
                </a:solidFill>
                <a:latin typeface="Segoe UI" panose="020B0502040204020203" pitchFamily="34" charset="0"/>
                <a:cs typeface="Segoe UI" panose="020B0502040204020203" pitchFamily="34" charset="0"/>
              </a:rPr>
              <a:t> o vídeo à direita para ver um exemplo rápido.</a:t>
            </a:r>
          </a:p>
          <a:p>
            <a:pPr marL="0" indent="0" rtl="0">
              <a:lnSpc>
                <a:spcPts val="1800"/>
              </a:lnSpc>
              <a:spcBef>
                <a:spcPts val="1000"/>
              </a:spcBef>
              <a:spcAft>
                <a:spcPts val="600"/>
              </a:spcAft>
              <a:buNone/>
            </a:pPr>
            <a:r>
              <a:rPr lang="pt-BR" sz="1200" dirty="0">
                <a:solidFill>
                  <a:prstClr val="black">
                    <a:lumMod val="75000"/>
                    <a:lumOff val="25000"/>
                  </a:prstClr>
                </a:solidFill>
                <a:latin typeface="Segoe UI" panose="020B0502040204020203" pitchFamily="34" charset="0"/>
                <a:cs typeface="Segoe UI" panose="020B0502040204020203" pitchFamily="34" charset="0"/>
              </a:rPr>
              <a:t>Transformar é um recurso disponibilizado somente por assinatura. Se tiver uma assinatura do Office 365, experimente você mesmo as etapas no próximo slide.</a:t>
            </a:r>
          </a:p>
          <a:p>
            <a:pPr marL="0" indent="0" rtl="0">
              <a:lnSpc>
                <a:spcPts val="1800"/>
              </a:lnSpc>
              <a:spcBef>
                <a:spcPts val="1000"/>
              </a:spcBef>
              <a:spcAft>
                <a:spcPts val="600"/>
              </a:spcAft>
              <a:buNone/>
            </a:pPr>
            <a:endParaRPr lang="pt-BR"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Vídeo Transformar" descr="Vídeo mostrando um exemplo do recurso Transformar que pode ser reproduzido ou pausado com as teclas de atalho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p173="http://schemas.microsoft.com/office/powerpoint/2017/3/main" displayLoc="media">
                        <p173:trackLst>
                          <p173:track id="{7D80394A-61EE-4513-90D2-E9A3DA581656}" label="caption" lang="" r:embed="rId5"/>
                        </p173:trackLst>
                      </p173:tracksInfo>
                    </p:ext>
                  </p14:extLst>
                </p14:media>
              </p:ext>
            </p:extLst>
          </p:nvPr>
        </p:nvPicPr>
        <p:blipFill>
          <a:blip r:embed="rId6"/>
          <a:stretch>
            <a:fillRect/>
          </a:stretch>
        </p:blipFill>
        <p:spPr>
          <a:xfrm>
            <a:off x="5418759" y="1540565"/>
            <a:ext cx="6110288" cy="3438525"/>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pPr rtl="0"/>
            <a:r>
              <a:rPr lang="pt-BR"/>
              <a:t>Configuração de </a:t>
            </a:r>
            <a:r>
              <a:rPr lang="pt-BR">
                <a:latin typeface="Segoe UI Light" panose="020B0502040204020203" pitchFamily="34" charset="0"/>
                <a:cs typeface="Segoe UI Light" panose="020B0502040204020203" pitchFamily="34" charset="0"/>
              </a:rPr>
              <a:t>Transformar</a:t>
            </a:r>
          </a:p>
        </p:txBody>
      </p:sp>
      <p:sp>
        <p:nvSpPr>
          <p:cNvPr id="30" name="Espaço Reservado para Conteúdo 17"/>
          <p:cNvSpPr txBox="1">
            <a:spLocks/>
          </p:cNvSpPr>
          <p:nvPr/>
        </p:nvSpPr>
        <p:spPr>
          <a:xfrm>
            <a:off x="541609" y="1455491"/>
            <a:ext cx="4815599"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pt-BR"/>
              <a:t>Experimente você mesmo com esses dois "planetas" simples:</a:t>
            </a:r>
          </a:p>
        </p:txBody>
      </p:sp>
      <p:grpSp>
        <p:nvGrpSpPr>
          <p:cNvPr id="13" name="Grupo 12" descr="Círculo pequeno com o número 1 dentro indicando a etapa 1"/>
          <p:cNvGrpSpPr/>
          <p:nvPr/>
        </p:nvGrpSpPr>
        <p:grpSpPr bwMode="blackWhite">
          <a:xfrm>
            <a:off x="558723" y="1917997"/>
            <a:ext cx="558179" cy="409838"/>
            <a:chOff x="6953426" y="711274"/>
            <a:chExt cx="558179" cy="409838"/>
          </a:xfrm>
        </p:grpSpPr>
        <p:sp>
          <p:nvSpPr>
            <p:cNvPr id="14" name="Oval 13" descr="Círculo pequeno"/>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sp>
          <p:nvSpPr>
            <p:cNvPr id="15" name="Caixa de texto 14" descr="Número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pt-BR">
                  <a:solidFill>
                    <a:schemeClr val="bg1"/>
                  </a:solidFill>
                  <a:latin typeface="Segoe UI Semibold" panose="020B0702040204020203" pitchFamily="34" charset="0"/>
                  <a:cs typeface="Segoe UI Semibold" panose="020B0702040204020203" pitchFamily="34" charset="0"/>
                </a:rPr>
                <a:t>1</a:t>
              </a:r>
            </a:p>
          </p:txBody>
        </p:sp>
      </p:grpSp>
      <p:sp>
        <p:nvSpPr>
          <p:cNvPr id="16" name="Espaço Reservado para Conteúdo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pt-BR">
                <a:solidFill>
                  <a:prstClr val="black">
                    <a:lumMod val="75000"/>
                    <a:lumOff val="25000"/>
                  </a:prstClr>
                </a:solidFill>
                <a:latin typeface="Segoe UI" panose="020B0502040204020203" pitchFamily="34" charset="0"/>
                <a:cs typeface="Segoe UI" panose="020B0502040204020203" pitchFamily="34" charset="0"/>
              </a:rPr>
              <a:t>Duplicar este slide: Clique com o botão direito na miniatura de slide e selecione </a:t>
            </a:r>
            <a:r>
              <a:rPr lang="pt-BR">
                <a:solidFill>
                  <a:srgbClr val="D24726"/>
                </a:solidFill>
                <a:latin typeface="Segoe UI Semibold" panose="020B0702040204020203" pitchFamily="34" charset="0"/>
                <a:cs typeface="Segoe UI Semibold" panose="020B0702040204020203" pitchFamily="34" charset="0"/>
              </a:rPr>
              <a:t>Duplicar Slide</a:t>
            </a:r>
            <a:r>
              <a:rPr lang="pt-BR">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18" name="Grupo 17" descr="Círculo pequeno com o número 2 dentro indicando a etapa 2"/>
          <p:cNvGrpSpPr/>
          <p:nvPr/>
        </p:nvGrpSpPr>
        <p:grpSpPr bwMode="blackWhite">
          <a:xfrm>
            <a:off x="558723" y="2896735"/>
            <a:ext cx="558179" cy="409838"/>
            <a:chOff x="6953426" y="711274"/>
            <a:chExt cx="558179" cy="409838"/>
          </a:xfrm>
        </p:grpSpPr>
        <p:sp>
          <p:nvSpPr>
            <p:cNvPr id="23" name="Oval 22" descr="Círculo pequeno"/>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sp>
          <p:nvSpPr>
            <p:cNvPr id="24" name="Caixa de texto 23" descr="Número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pt-BR">
                  <a:solidFill>
                    <a:schemeClr val="bg1"/>
                  </a:solidFill>
                  <a:latin typeface="Segoe UI Semibold" panose="020B0702040204020203" pitchFamily="34" charset="0"/>
                  <a:cs typeface="Segoe UI Semibold" panose="020B0702040204020203" pitchFamily="34" charset="0"/>
                </a:rPr>
                <a:t>2</a:t>
              </a:r>
            </a:p>
          </p:txBody>
        </p:sp>
      </p:grpSp>
      <p:sp>
        <p:nvSpPr>
          <p:cNvPr id="25" name="Espaço Reservado para Conteúdo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pt-BR">
                <a:solidFill>
                  <a:prstClr val="black">
                    <a:lumMod val="75000"/>
                    <a:lumOff val="25000"/>
                  </a:prstClr>
                </a:solidFill>
                <a:latin typeface="Segoe UI" panose="020B0502040204020203" pitchFamily="34" charset="0"/>
                <a:cs typeface="Segoe UI" panose="020B0502040204020203" pitchFamily="34" charset="0"/>
              </a:rPr>
              <a:t>No segundo desses dois slides idênticos, altere as formas à direita de alguma forma (mover, redimensionar ou alterar a cor) e acesse </a:t>
            </a:r>
            <a:r>
              <a:rPr lang="pt-BR">
                <a:solidFill>
                  <a:srgbClr val="D24726"/>
                </a:solidFill>
                <a:latin typeface="Segoe UI Semibold" panose="020B0702040204020203" pitchFamily="34" charset="0"/>
                <a:cs typeface="Segoe UI Semibold" panose="020B0702040204020203" pitchFamily="34" charset="0"/>
              </a:rPr>
              <a:t>Transições</a:t>
            </a:r>
            <a:r>
              <a:rPr lang="pt-BR">
                <a:solidFill>
                  <a:prstClr val="black">
                    <a:lumMod val="75000"/>
                    <a:lumOff val="25000"/>
                  </a:prstClr>
                </a:solidFill>
                <a:cs typeface="Segoe UI"/>
              </a:rPr>
              <a:t> &gt; </a:t>
            </a:r>
            <a:r>
              <a:rPr lang="pt-BR">
                <a:solidFill>
                  <a:srgbClr val="D24726"/>
                </a:solidFill>
                <a:latin typeface="Segoe UI Semibold" panose="020B0702040204020203" pitchFamily="34" charset="0"/>
                <a:cs typeface="Segoe UI Semibold" panose="020B0702040204020203" pitchFamily="34" charset="0"/>
              </a:rPr>
              <a:t>Transformar</a:t>
            </a:r>
            <a:r>
              <a:rPr lang="pt-BR">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26" name="Grupo 25" descr="Círculo pequeno com o número 3 dentro indicando a etapa 3"/>
          <p:cNvGrpSpPr/>
          <p:nvPr/>
        </p:nvGrpSpPr>
        <p:grpSpPr bwMode="blackWhite">
          <a:xfrm>
            <a:off x="557319" y="4344232"/>
            <a:ext cx="558179" cy="409838"/>
            <a:chOff x="6953426" y="711274"/>
            <a:chExt cx="558179" cy="409838"/>
          </a:xfrm>
        </p:grpSpPr>
        <p:sp>
          <p:nvSpPr>
            <p:cNvPr id="27" name="Oval 26" descr="Círculo pequeno"/>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sp>
          <p:nvSpPr>
            <p:cNvPr id="28" name="Caixa de texto 27" descr="Número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pt-BR">
                  <a:solidFill>
                    <a:schemeClr val="bg1"/>
                  </a:solidFill>
                  <a:latin typeface="Segoe UI Semibold" panose="020B0702040204020203" pitchFamily="34" charset="0"/>
                  <a:cs typeface="Segoe UI Semibold" panose="020B0702040204020203" pitchFamily="34" charset="0"/>
                </a:rPr>
                <a:t>3</a:t>
              </a:r>
            </a:p>
          </p:txBody>
        </p:sp>
      </p:grpSp>
      <p:sp>
        <p:nvSpPr>
          <p:cNvPr id="29" name="Espaço Reservado para Conteúdo 17"/>
          <p:cNvSpPr txBox="1">
            <a:spLocks/>
          </p:cNvSpPr>
          <p:nvPr/>
        </p:nvSpPr>
        <p:spPr>
          <a:xfrm>
            <a:off x="1076799" y="4360521"/>
            <a:ext cx="2784602" cy="132757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pt-BR">
                <a:solidFill>
                  <a:prstClr val="black">
                    <a:lumMod val="75000"/>
                    <a:lumOff val="25000"/>
                  </a:prstClr>
                </a:solidFill>
                <a:latin typeface="Segoe UI" panose="020B0502040204020203" pitchFamily="34" charset="0"/>
                <a:cs typeface="Segoe UI" panose="020B0502040204020203" pitchFamily="34" charset="0"/>
              </a:rPr>
              <a:t>Retorne ao primeiro dos dois slides e pressione o botão</a:t>
            </a:r>
            <a:r>
              <a:rPr lang="pt-BR">
                <a:solidFill>
                  <a:prstClr val="black">
                    <a:lumMod val="75000"/>
                    <a:lumOff val="25000"/>
                  </a:prstClr>
                </a:solidFill>
              </a:rPr>
              <a:t> </a:t>
            </a:r>
            <a:r>
              <a:rPr lang="pt-BR">
                <a:solidFill>
                  <a:srgbClr val="D24726"/>
                </a:solidFill>
                <a:latin typeface="Segoe UI Semibold" panose="020B0702040204020203" pitchFamily="34" charset="0"/>
                <a:cs typeface="Segoe UI Semibold" panose="020B0702040204020203" pitchFamily="34" charset="0"/>
              </a:rPr>
              <a:t>Apresentação de </a:t>
            </a:r>
            <a:r>
              <a:rPr lang="pt-BR" altLang="zh-CN">
                <a:solidFill>
                  <a:srgbClr val="D24726"/>
                </a:solidFill>
                <a:latin typeface="Segoe UI Semibold" panose="020B0702040204020203" pitchFamily="34" charset="0"/>
                <a:cs typeface="Segoe UI Semibold" panose="020B0702040204020203" pitchFamily="34" charset="0"/>
              </a:rPr>
              <a:t>s</a:t>
            </a:r>
            <a:r>
              <a:rPr lang="pt-BR">
                <a:solidFill>
                  <a:srgbClr val="D24726"/>
                </a:solidFill>
                <a:latin typeface="Segoe UI Semibold" panose="020B0702040204020203" pitchFamily="34" charset="0"/>
                <a:cs typeface="Segoe UI Semibold" panose="020B0702040204020203" pitchFamily="34" charset="0"/>
              </a:rPr>
              <a:t>lides</a:t>
            </a:r>
            <a:r>
              <a:rPr lang="pt-BR">
                <a:solidFill>
                  <a:prstClr val="black">
                    <a:lumMod val="75000"/>
                    <a:lumOff val="25000"/>
                  </a:prstClr>
                </a:solidFill>
                <a:latin typeface="Segoe UI" panose="020B0502040204020203" pitchFamily="34" charset="0"/>
                <a:cs typeface="Segoe UI" panose="020B0502040204020203" pitchFamily="34" charset="0"/>
              </a:rPr>
              <a:t> e, em seguida, selecione</a:t>
            </a:r>
            <a:r>
              <a:rPr lang="pt-BR">
                <a:solidFill>
                  <a:prstClr val="black">
                    <a:lumMod val="75000"/>
                    <a:lumOff val="25000"/>
                  </a:prstClr>
                </a:solidFill>
              </a:rPr>
              <a:t> </a:t>
            </a:r>
            <a:r>
              <a:rPr lang="pt-BR">
                <a:solidFill>
                  <a:srgbClr val="D24726"/>
                </a:solidFill>
                <a:latin typeface="Segoe UI Semibold" panose="020B0702040204020203" pitchFamily="34" charset="0"/>
                <a:cs typeface="Segoe UI Semibold" panose="020B0702040204020203" pitchFamily="34" charset="0"/>
              </a:rPr>
              <a:t>Executar</a:t>
            </a:r>
            <a:r>
              <a:rPr lang="pt-BR">
                <a:solidFill>
                  <a:prstClr val="black">
                    <a:lumMod val="75000"/>
                    <a:lumOff val="25000"/>
                  </a:prstClr>
                </a:solidFill>
              </a:rPr>
              <a:t> </a:t>
            </a:r>
            <a:r>
              <a:rPr lang="pt-BR">
                <a:solidFill>
                  <a:prstClr val="black">
                    <a:lumMod val="75000"/>
                    <a:lumOff val="25000"/>
                  </a:prstClr>
                </a:solidFill>
                <a:latin typeface="Segoe UI" panose="020B0502040204020203" pitchFamily="34" charset="0"/>
                <a:cs typeface="Segoe UI" panose="020B0502040204020203" pitchFamily="34" charset="0"/>
              </a:rPr>
              <a:t>para ver a transformação do seu círculo!</a:t>
            </a:r>
          </a:p>
        </p:txBody>
      </p:sp>
      <p:sp>
        <p:nvSpPr>
          <p:cNvPr id="17" name="Espaço Reservado para Conteúdo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pt-BR">
                <a:solidFill>
                  <a:srgbClr val="D24726"/>
                </a:solidFill>
                <a:latin typeface="Segoe UI Semibold" panose="020B0702040204020203" pitchFamily="34" charset="0"/>
                <a:cs typeface="Segoe UI Semibold" panose="020B0702040204020203" pitchFamily="34" charset="0"/>
              </a:rPr>
              <a:t>Dica: </a:t>
            </a:r>
            <a:r>
              <a:rPr lang="pt-BR">
                <a:solidFill>
                  <a:prstClr val="black">
                    <a:lumMod val="75000"/>
                    <a:lumOff val="25000"/>
                  </a:prstClr>
                </a:solidFill>
              </a:rPr>
              <a:t>As </a:t>
            </a:r>
            <a:r>
              <a:rPr lang="pt-BR">
                <a:solidFill>
                  <a:srgbClr val="404040"/>
                </a:solidFill>
                <a:latin typeface="Segoe UI Semibold" panose="020B0702040204020203" pitchFamily="34" charset="0"/>
                <a:cs typeface="Segoe UI Semibold" panose="020B0702040204020203" pitchFamily="34" charset="0"/>
              </a:rPr>
              <a:t>Opções de Efeito </a:t>
            </a:r>
            <a:r>
              <a:rPr lang="pt-BR">
                <a:solidFill>
                  <a:prstClr val="black">
                    <a:lumMod val="75000"/>
                    <a:lumOff val="25000"/>
                  </a:prstClr>
                </a:solidFill>
                <a:latin typeface="Segoe UI" panose="020B0502040204020203" pitchFamily="34" charset="0"/>
                <a:cs typeface="Segoe UI" panose="020B0502040204020203" pitchFamily="34" charset="0"/>
              </a:rPr>
              <a:t>oferecem ainda mais opções para</a:t>
            </a:r>
            <a:r>
              <a:rPr lang="pt-BR">
                <a:solidFill>
                  <a:prstClr val="black">
                    <a:lumMod val="75000"/>
                    <a:lumOff val="25000"/>
                  </a:prstClr>
                </a:solidFill>
              </a:rPr>
              <a:t> </a:t>
            </a:r>
            <a:r>
              <a:rPr lang="pt-BR">
                <a:solidFill>
                  <a:prstClr val="black">
                    <a:lumMod val="75000"/>
                    <a:lumOff val="25000"/>
                  </a:prstClr>
                </a:solidFill>
                <a:latin typeface="Segoe UI Semibold" panose="020B0702040204020203" pitchFamily="34" charset="0"/>
                <a:cs typeface="Segoe UI Semibold" panose="020B0702040204020203" pitchFamily="34" charset="0"/>
              </a:rPr>
              <a:t>Transformar</a:t>
            </a:r>
            <a:r>
              <a:rPr lang="pt-BR">
                <a:solidFill>
                  <a:prstClr val="black">
                    <a:lumMod val="75000"/>
                    <a:lumOff val="25000"/>
                  </a:prstClr>
                </a:solidFill>
              </a:rPr>
              <a:t>.</a:t>
            </a:r>
          </a:p>
        </p:txBody>
      </p:sp>
      <p:pic>
        <p:nvPicPr>
          <p:cNvPr id="2" name="Imagem 1" descr="Menu de contexto em miniatura dos slides mostrando a opção Duplicar Slide"/>
          <p:cNvPicPr>
            <a:picLocks noChangeAspect="1"/>
          </p:cNvPicPr>
          <p:nvPr/>
        </p:nvPicPr>
        <p:blipFill>
          <a:blip r:embed="rId3"/>
          <a:srcRect/>
          <a:stretch/>
        </p:blipFill>
        <p:spPr>
          <a:xfrm>
            <a:off x="4795037" y="1455491"/>
            <a:ext cx="1402147" cy="1803887"/>
          </a:xfrm>
          <a:prstGeom prst="rect">
            <a:avLst/>
          </a:prstGeom>
        </p:spPr>
      </p:pic>
      <p:pic>
        <p:nvPicPr>
          <p:cNvPr id="6" name="Imagem 5" descr="Guia Transição mostrando a transição transformar"/>
          <p:cNvPicPr>
            <a:picLocks noChangeAspect="1"/>
          </p:cNvPicPr>
          <p:nvPr/>
        </p:nvPicPr>
        <p:blipFill>
          <a:blip r:embed="rId4"/>
          <a:srcRect/>
          <a:stretch/>
        </p:blipFill>
        <p:spPr>
          <a:xfrm>
            <a:off x="4434146" y="3159609"/>
            <a:ext cx="2467551" cy="1185923"/>
          </a:xfrm>
          <a:prstGeom prst="rect">
            <a:avLst/>
          </a:prstGeom>
        </p:spPr>
      </p:pic>
      <p:pic>
        <p:nvPicPr>
          <p:cNvPr id="5" name="Imagem 4" descr="Botão Apresentação de Slides"/>
          <p:cNvPicPr>
            <a:picLocks noChangeAspect="1"/>
          </p:cNvPicPr>
          <p:nvPr/>
        </p:nvPicPr>
        <p:blipFill>
          <a:blip r:embed="rId5"/>
          <a:srcRect/>
          <a:stretch/>
        </p:blipFill>
        <p:spPr>
          <a:xfrm>
            <a:off x="4586725" y="4344232"/>
            <a:ext cx="2134319" cy="887083"/>
          </a:xfrm>
          <a:prstGeom prst="rect">
            <a:avLst/>
          </a:prstGeom>
        </p:spPr>
      </p:pic>
      <p:cxnSp>
        <p:nvCxnSpPr>
          <p:cNvPr id="20" name="Conector Reto 19">
            <a:extLst>
              <a:ext uri="{C183D7F6-B498-43B3-948B-1728B52AA6E4}">
                <adec:decorative xmlns:adec="http://schemas.microsoft.com/office/drawing/2017/decorative" val="1"/>
              </a:ext>
            </a:extLst>
          </p:cNvPr>
          <p:cNvCxnSpPr/>
          <p:nvPr/>
        </p:nvCxnSpPr>
        <p:spPr>
          <a:xfrm>
            <a:off x="7046512"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Círculo grande e azul com um pequeno círculo azul claro dentro"/>
          <p:cNvSpPr/>
          <p:nvPr/>
        </p:nvSpPr>
        <p:spPr>
          <a:xfrm>
            <a:off x="7475427"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a:ln>
                <a:noFill/>
              </a:ln>
              <a:solidFill>
                <a:sysClr val="windowText" lastClr="000000"/>
              </a:solidFill>
              <a:effectLst/>
              <a:uLnTx/>
              <a:uFillTx/>
            </a:endParaRPr>
          </a:p>
        </p:txBody>
      </p:sp>
      <p:sp>
        <p:nvSpPr>
          <p:cNvPr id="11" name="Oval 10" descr="Círculo azul-claro pequeno dentro de um grande círculo azul escuro"/>
          <p:cNvSpPr/>
          <p:nvPr/>
        </p:nvSpPr>
        <p:spPr bwMode="ltGray">
          <a:xfrm>
            <a:off x="8325125"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lvl="0" rtl="0"/>
            <a:r>
              <a:rPr lang="pt-BR">
                <a:latin typeface="Segoe UI Light" panose="020B0502040204020203" pitchFamily="34" charset="0"/>
                <a:cs typeface="Segoe UI Light" panose="020B0502040204020203" pitchFamily="34" charset="0"/>
              </a:rPr>
              <a:t>Trabalhar em conjunto em tempo real</a:t>
            </a:r>
          </a:p>
        </p:txBody>
      </p:sp>
      <p:sp>
        <p:nvSpPr>
          <p:cNvPr id="5" name="Espaço Reservado para Conteúdo 4"/>
          <p:cNvSpPr>
            <a:spLocks noGrp="1"/>
          </p:cNvSpPr>
          <p:nvPr>
            <p:ph sz="half" idx="4294967295"/>
          </p:nvPr>
        </p:nvSpPr>
        <p:spPr>
          <a:xfrm>
            <a:off x="541611" y="1431010"/>
            <a:ext cx="4413626" cy="3978275"/>
          </a:xfrm>
        </p:spPr>
        <p:txBody>
          <a:bodyPr vert="horz" lIns="91440" tIns="45720" rIns="91440" bIns="45720" rtlCol="0">
            <a:normAutofit/>
          </a:bodyPr>
          <a:lstStyle/>
          <a:p>
            <a:pPr marL="0" indent="0" rtl="0">
              <a:lnSpc>
                <a:spcPts val="1800"/>
              </a:lnSpc>
              <a:spcBef>
                <a:spcPts val="1000"/>
              </a:spcBef>
              <a:spcAft>
                <a:spcPts val="2000"/>
              </a:spcAft>
              <a:buNone/>
            </a:pPr>
            <a:r>
              <a:rPr lang="pt-BR" sz="1200">
                <a:solidFill>
                  <a:prstClr val="black">
                    <a:lumMod val="75000"/>
                    <a:lumOff val="25000"/>
                  </a:prstClr>
                </a:solidFill>
                <a:latin typeface="Segoe UI" panose="020B0502040204020203" pitchFamily="34" charset="0"/>
                <a:cs typeface="Segoe UI" panose="020B0502040204020203" pitchFamily="34" charset="0"/>
              </a:rPr>
              <a:t>Ao compartilhar sua apresentação com outras pessoas, elas poderão trabalhar com você ao mesmo tempo. </a:t>
            </a:r>
            <a:br>
              <a:rPr lang="pt-BR" sz="1200">
                <a:solidFill>
                  <a:prstClr val="black">
                    <a:lumMod val="75000"/>
                    <a:lumOff val="25000"/>
                  </a:prstClr>
                </a:solidFill>
                <a:latin typeface="Segoe UI" panose="020B0502040204020203" pitchFamily="34" charset="0"/>
                <a:cs typeface="Segoe UI" panose="020B0502040204020203" pitchFamily="34" charset="0"/>
              </a:rPr>
            </a:br>
            <a:br>
              <a:rPr lang="pt-BR" sz="1200">
                <a:solidFill>
                  <a:prstClr val="black">
                    <a:lumMod val="75000"/>
                    <a:lumOff val="25000"/>
                  </a:prstClr>
                </a:solidFill>
                <a:latin typeface="Segoe UI" panose="020B0502040204020203" pitchFamily="34" charset="0"/>
                <a:cs typeface="Segoe UI" panose="020B0502040204020203" pitchFamily="34" charset="0"/>
              </a:rPr>
            </a:br>
            <a:r>
              <a:rPr lang="pt-BR" sz="1200">
                <a:solidFill>
                  <a:prstClr val="black">
                    <a:lumMod val="75000"/>
                    <a:lumOff val="25000"/>
                  </a:prstClr>
                </a:solidFill>
                <a:latin typeface="Segoe UI" panose="020B0502040204020203" pitchFamily="34" charset="0"/>
                <a:cs typeface="Segoe UI" panose="020B0502040204020203" pitchFamily="34" charset="0"/>
              </a:rPr>
              <a:t>Como isso funciona:</a:t>
            </a:r>
          </a:p>
        </p:txBody>
      </p:sp>
      <p:pic>
        <p:nvPicPr>
          <p:cNvPr id="11" name="Imagem 10"/>
          <p:cNvPicPr>
            <a:picLocks noChangeAspect="1"/>
          </p:cNvPicPr>
          <p:nvPr/>
        </p:nvPicPr>
        <p:blipFill>
          <a:blip r:embed="rId3"/>
          <a:srcRect/>
          <a:stretch/>
        </p:blipFill>
        <p:spPr>
          <a:xfrm>
            <a:off x="561984" y="2434308"/>
            <a:ext cx="3262550" cy="1390286"/>
          </a:xfrm>
          <a:prstGeom prst="rect">
            <a:avLst/>
          </a:prstGeom>
        </p:spPr>
      </p:pic>
      <p:grpSp>
        <p:nvGrpSpPr>
          <p:cNvPr id="33" name="Grupo 32" descr="Círculo pequeno com o número 1 dentro indicando a etapa 1"/>
          <p:cNvGrpSpPr/>
          <p:nvPr/>
        </p:nvGrpSpPr>
        <p:grpSpPr bwMode="blackWhite">
          <a:xfrm>
            <a:off x="558723" y="4531632"/>
            <a:ext cx="558179" cy="409838"/>
            <a:chOff x="6953426" y="711274"/>
            <a:chExt cx="558179" cy="409838"/>
          </a:xfrm>
        </p:grpSpPr>
        <p:sp>
          <p:nvSpPr>
            <p:cNvPr id="34" name="Oval 33" descr="Círculo pequeno"/>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sp>
          <p:nvSpPr>
            <p:cNvPr id="35" name="Caixa de texto 34" descr="Número 1"/>
            <p:cNvSpPr txBox="1"/>
            <p:nvPr/>
          </p:nvSpPr>
          <p:spPr bwMode="blackWhite">
            <a:xfrm>
              <a:off x="6953426" y="727564"/>
              <a:ext cx="558179" cy="369332"/>
            </a:xfrm>
            <a:prstGeom prst="rect">
              <a:avLst/>
            </a:prstGeom>
            <a:noFill/>
          </p:spPr>
          <p:txBody>
            <a:bodyPr wrap="square" rtlCol="0">
              <a:spAutoFit/>
            </a:bodyPr>
            <a:lstStyle/>
            <a:p>
              <a:pPr algn="ctr" rtl="0"/>
              <a:r>
                <a:rPr lang="pt-BR">
                  <a:solidFill>
                    <a:schemeClr val="bg1"/>
                  </a:solidFill>
                  <a:latin typeface="Segoe UI Semibold" panose="020B0702040204020203" pitchFamily="34" charset="0"/>
                  <a:cs typeface="Segoe UI Semibold" panose="020B0702040204020203" pitchFamily="34" charset="0"/>
                </a:rPr>
                <a:t>1</a:t>
              </a:r>
            </a:p>
          </p:txBody>
        </p:sp>
      </p:grpSp>
      <p:sp>
        <p:nvSpPr>
          <p:cNvPr id="42" name="Espaço Reservado para Conteúdo 17"/>
          <p:cNvSpPr txBox="1">
            <a:spLocks/>
          </p:cNvSpPr>
          <p:nvPr/>
        </p:nvSpPr>
        <p:spPr>
          <a:xfrm>
            <a:off x="1066039" y="4571824"/>
            <a:ext cx="2696774" cy="156078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pt-BR">
                <a:solidFill>
                  <a:prstClr val="black">
                    <a:lumMod val="75000"/>
                    <a:lumOff val="25000"/>
                  </a:prstClr>
                </a:solidFill>
                <a:latin typeface="Segoe UI" panose="020B0502040204020203" pitchFamily="34" charset="0"/>
                <a:cs typeface="Segoe UI" panose="020B0502040204020203" pitchFamily="34" charset="0"/>
              </a:rPr>
              <a:t>Escolha </a:t>
            </a:r>
            <a:r>
              <a:rPr lang="pt-BR">
                <a:solidFill>
                  <a:srgbClr val="D24726"/>
                </a:solidFill>
                <a:latin typeface="Segoe UI" panose="020B0502040204020203" pitchFamily="34" charset="0"/>
                <a:cs typeface="Segoe UI" panose="020B0502040204020203" pitchFamily="34" charset="0"/>
              </a:rPr>
              <a:t>Compartilhar</a:t>
            </a:r>
            <a:r>
              <a:rPr lang="pt-BR">
                <a:solidFill>
                  <a:prstClr val="black">
                    <a:lumMod val="75000"/>
                    <a:lumOff val="25000"/>
                  </a:prstClr>
                </a:solidFill>
                <a:latin typeface="Segoe UI" panose="020B0502040204020203" pitchFamily="34" charset="0"/>
                <a:cs typeface="Segoe UI" panose="020B0502040204020203" pitchFamily="34" charset="0"/>
              </a:rPr>
              <a:t> acima da Faixa de Opções ou use as teclas de atalho </a:t>
            </a:r>
            <a:r>
              <a:rPr lang="pt-BR">
                <a:solidFill>
                  <a:srgbClr val="D24726"/>
                </a:solidFill>
                <a:latin typeface="Segoe UI" panose="020B0502040204020203" pitchFamily="34" charset="0"/>
                <a:cs typeface="Segoe UI" panose="020B0502040204020203" pitchFamily="34" charset="0"/>
              </a:rPr>
              <a:t>Alt+ZS</a:t>
            </a:r>
            <a:r>
              <a:rPr lang="pt-BR">
                <a:solidFill>
                  <a:prstClr val="black">
                    <a:lumMod val="75000"/>
                    <a:lumOff val="25000"/>
                  </a:prstClr>
                </a:solidFill>
                <a:latin typeface="Segoe UI" panose="020B0502040204020203" pitchFamily="34" charset="0"/>
                <a:cs typeface="Segoe UI" panose="020B0502040204020203" pitchFamily="34" charset="0"/>
              </a:rPr>
              <a:t> para convidar pessoas para trabalhar com você (nesse momento, você pode salvar o trabalho na nuvem.)</a:t>
            </a:r>
          </a:p>
        </p:txBody>
      </p:sp>
      <p:pic>
        <p:nvPicPr>
          <p:cNvPr id="9" name="Imagem 8" descr="Marcador mostrando quem está trabalhando em um slide"/>
          <p:cNvPicPr>
            <a:picLocks noChangeAspect="1"/>
          </p:cNvPicPr>
          <p:nvPr/>
        </p:nvPicPr>
        <p:blipFill>
          <a:blip r:embed="rId4"/>
          <a:srcRect/>
          <a:stretch/>
        </p:blipFill>
        <p:spPr>
          <a:xfrm>
            <a:off x="3861352" y="2434307"/>
            <a:ext cx="3841692" cy="2512927"/>
          </a:xfrm>
          <a:prstGeom prst="rect">
            <a:avLst/>
          </a:prstGeom>
        </p:spPr>
      </p:pic>
      <p:grpSp>
        <p:nvGrpSpPr>
          <p:cNvPr id="36" name="Grupo 35" descr="Círculo pequeno com o número 2 dentro indicando a etapa 2"/>
          <p:cNvGrpSpPr/>
          <p:nvPr/>
        </p:nvGrpSpPr>
        <p:grpSpPr bwMode="blackWhite">
          <a:xfrm>
            <a:off x="4249102" y="4531632"/>
            <a:ext cx="558179" cy="409838"/>
            <a:chOff x="6953426" y="711274"/>
            <a:chExt cx="558179" cy="409838"/>
          </a:xfrm>
        </p:grpSpPr>
        <p:sp>
          <p:nvSpPr>
            <p:cNvPr id="37" name="Oval 36" descr="Círculo pequeno"/>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sp>
          <p:nvSpPr>
            <p:cNvPr id="38" name="Caixa de texto 37" descr="Número 2"/>
            <p:cNvSpPr txBox="1"/>
            <p:nvPr/>
          </p:nvSpPr>
          <p:spPr bwMode="blackWhite">
            <a:xfrm>
              <a:off x="6953426" y="727564"/>
              <a:ext cx="558179" cy="369332"/>
            </a:xfrm>
            <a:prstGeom prst="rect">
              <a:avLst/>
            </a:prstGeom>
            <a:noFill/>
          </p:spPr>
          <p:txBody>
            <a:bodyPr wrap="square" rtlCol="0">
              <a:spAutoFit/>
            </a:bodyPr>
            <a:lstStyle/>
            <a:p>
              <a:pPr algn="ctr" rtl="0"/>
              <a:r>
                <a:rPr lang="pt-BR">
                  <a:solidFill>
                    <a:schemeClr val="bg1"/>
                  </a:solidFill>
                  <a:latin typeface="Segoe UI Semibold" panose="020B0702040204020203" pitchFamily="34" charset="0"/>
                  <a:cs typeface="Segoe UI Semibold" panose="020B0702040204020203" pitchFamily="34" charset="0"/>
                </a:rPr>
                <a:t>2</a:t>
              </a:r>
            </a:p>
          </p:txBody>
        </p:sp>
      </p:grpSp>
      <p:sp>
        <p:nvSpPr>
          <p:cNvPr id="43" name="Espaço Reservado para Conteúdo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pt-BR">
                <a:solidFill>
                  <a:prstClr val="black">
                    <a:lumMod val="75000"/>
                    <a:lumOff val="25000"/>
                  </a:prstClr>
                </a:solidFill>
                <a:latin typeface="Segoe UI" panose="020B0502040204020203" pitchFamily="34" charset="0"/>
                <a:cs typeface="Segoe UI" panose="020B0502040204020203" pitchFamily="34" charset="0"/>
              </a:rPr>
              <a:t>Quando outras pessoas estiverem na apresentação, um marcador mostrará quem está em qual slide…</a:t>
            </a:r>
          </a:p>
        </p:txBody>
      </p:sp>
      <p:pic>
        <p:nvPicPr>
          <p:cNvPr id="12" name="Imagem 11" descr="Marcador mostrando a parte do slide que está sendo editada"/>
          <p:cNvPicPr>
            <a:picLocks noChangeAspect="1"/>
          </p:cNvPicPr>
          <p:nvPr/>
        </p:nvPicPr>
        <p:blipFill>
          <a:blip r:embed="rId5"/>
          <a:srcRect/>
          <a:stretch/>
        </p:blipFill>
        <p:spPr>
          <a:xfrm>
            <a:off x="7899419" y="2350394"/>
            <a:ext cx="3563782" cy="2305343"/>
          </a:xfrm>
          <a:prstGeom prst="rect">
            <a:avLst/>
          </a:prstGeom>
        </p:spPr>
      </p:pic>
      <p:grpSp>
        <p:nvGrpSpPr>
          <p:cNvPr id="39" name="Grupo 38" descr="Círculo pequeno com o número 3 dentro indicando a etapa 3"/>
          <p:cNvGrpSpPr/>
          <p:nvPr/>
        </p:nvGrpSpPr>
        <p:grpSpPr bwMode="blackWhite">
          <a:xfrm>
            <a:off x="7930921" y="4531632"/>
            <a:ext cx="558179" cy="409838"/>
            <a:chOff x="6953426" y="711274"/>
            <a:chExt cx="558179" cy="409838"/>
          </a:xfrm>
        </p:grpSpPr>
        <p:sp>
          <p:nvSpPr>
            <p:cNvPr id="40" name="Oval 39" descr="Círculo pequeno"/>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sp>
          <p:nvSpPr>
            <p:cNvPr id="41" name="Caixa de texto 40" descr="Número 3"/>
            <p:cNvSpPr txBox="1"/>
            <p:nvPr/>
          </p:nvSpPr>
          <p:spPr bwMode="blackWhite">
            <a:xfrm>
              <a:off x="6953426" y="727564"/>
              <a:ext cx="558179" cy="369332"/>
            </a:xfrm>
            <a:prstGeom prst="rect">
              <a:avLst/>
            </a:prstGeom>
            <a:noFill/>
          </p:spPr>
          <p:txBody>
            <a:bodyPr wrap="square" rtlCol="0">
              <a:spAutoFit/>
            </a:bodyPr>
            <a:lstStyle/>
            <a:p>
              <a:pPr algn="ctr" rtl="0"/>
              <a:r>
                <a:rPr lang="pt-BR">
                  <a:solidFill>
                    <a:schemeClr val="bg1"/>
                  </a:solidFill>
                  <a:latin typeface="Segoe UI Semibold" panose="020B0702040204020203" pitchFamily="34" charset="0"/>
                  <a:cs typeface="Segoe UI Semibold" panose="020B0702040204020203" pitchFamily="34" charset="0"/>
                </a:rPr>
                <a:t>3</a:t>
              </a:r>
            </a:p>
          </p:txBody>
        </p:sp>
      </p:grpSp>
      <p:sp>
        <p:nvSpPr>
          <p:cNvPr id="44" name="Espaço Reservado para Conteúdo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pt-BR">
                <a:solidFill>
                  <a:prstClr val="black">
                    <a:lumMod val="75000"/>
                    <a:lumOff val="25000"/>
                  </a:prstClr>
                </a:solidFill>
                <a:latin typeface="Segoe UI" panose="020B0502040204020203" pitchFamily="34" charset="0"/>
                <a:cs typeface="Segoe UI" panose="020B0502040204020203" pitchFamily="34" charset="0"/>
              </a:rPr>
              <a:t>... e a parte do slide que está editando.</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rtlCol="0"/>
          <a:lstStyle/>
          <a:p>
            <a:pPr rtl="0"/>
            <a:r>
              <a:rPr lang="pt-BR">
                <a:latin typeface="Segoe UI Light" panose="020B0502040204020203" pitchFamily="34" charset="0"/>
                <a:cs typeface="Segoe UI Light" panose="020B0502040204020203" pitchFamily="34" charset="0"/>
              </a:rPr>
              <a:t>Você é um especialista em Diga-me</a:t>
            </a:r>
          </a:p>
        </p:txBody>
      </p:sp>
      <p:sp>
        <p:nvSpPr>
          <p:cNvPr id="38" name="Espaço Reservado para Conteúdo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pt-BR">
                <a:solidFill>
                  <a:prstClr val="black">
                    <a:lumMod val="75000"/>
                    <a:lumOff val="25000"/>
                  </a:prstClr>
                </a:solidFill>
                <a:latin typeface="Segoe UI" panose="020B0502040204020203" pitchFamily="34" charset="0"/>
                <a:cs typeface="Segoe UI" panose="020B0502040204020203" pitchFamily="34" charset="0"/>
              </a:rPr>
              <a:t>A caixa Diga-me localizará o comando correto quando for necessário, </a:t>
            </a:r>
            <a:br>
              <a:rPr lang="pt-BR">
                <a:solidFill>
                  <a:prstClr val="black">
                    <a:lumMod val="75000"/>
                    <a:lumOff val="25000"/>
                  </a:prstClr>
                </a:solidFill>
                <a:latin typeface="Segoe UI" panose="020B0502040204020203" pitchFamily="34" charset="0"/>
                <a:cs typeface="Segoe UI" panose="020B0502040204020203" pitchFamily="34" charset="0"/>
              </a:rPr>
            </a:br>
            <a:r>
              <a:rPr lang="pt-BR">
                <a:solidFill>
                  <a:prstClr val="black">
                    <a:lumMod val="75000"/>
                    <a:lumOff val="25000"/>
                  </a:prstClr>
                </a:solidFill>
                <a:latin typeface="Segoe UI" panose="020B0502040204020203" pitchFamily="34" charset="0"/>
                <a:cs typeface="Segoe UI" panose="020B0502040204020203" pitchFamily="34" charset="0"/>
              </a:rPr>
              <a:t>para que você possa economizar tempo e se concentrar no seu trabalho.</a:t>
            </a:r>
            <a:br>
              <a:rPr lang="pt-BR">
                <a:latin typeface="Segoe UI" panose="020B0502040204020203" pitchFamily="34" charset="0"/>
                <a:cs typeface="Segoe UI" panose="020B0502040204020203" pitchFamily="34" charset="0"/>
              </a:rPr>
            </a:br>
            <a:br>
              <a:rPr lang="pt-BR">
                <a:latin typeface="Segoe UI" panose="020B0502040204020203" pitchFamily="34" charset="0"/>
                <a:cs typeface="Segoe UI" panose="020B0502040204020203" pitchFamily="34" charset="0"/>
              </a:rPr>
            </a:br>
            <a:r>
              <a:rPr lang="pt-BR">
                <a:latin typeface="Segoe UI" panose="020B0502040204020203" pitchFamily="34" charset="0"/>
                <a:cs typeface="Segoe UI" panose="020B0502040204020203" pitchFamily="34" charset="0"/>
              </a:rPr>
              <a:t>Experimente:</a:t>
            </a:r>
          </a:p>
        </p:txBody>
      </p:sp>
      <p:grpSp>
        <p:nvGrpSpPr>
          <p:cNvPr id="4" name="Grupo 3" descr="Círculo pequeno com o número 1 dentro indicando a etapa 1"/>
          <p:cNvGrpSpPr/>
          <p:nvPr/>
        </p:nvGrpSpPr>
        <p:grpSpPr bwMode="blackWhite">
          <a:xfrm>
            <a:off x="558723" y="2638502"/>
            <a:ext cx="558179" cy="409838"/>
            <a:chOff x="6953426" y="711274"/>
            <a:chExt cx="558179" cy="409838"/>
          </a:xfrm>
        </p:grpSpPr>
        <p:sp>
          <p:nvSpPr>
            <p:cNvPr id="2" name="Oval 1" descr="Círculo pequeno"/>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sp>
          <p:nvSpPr>
            <p:cNvPr id="3" name="Caixa de texto 2" descr="Número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pt-BR">
                  <a:solidFill>
                    <a:schemeClr val="bg1"/>
                  </a:solidFill>
                  <a:latin typeface="Segoe UI Semibold" panose="020B0702040204020203" pitchFamily="34" charset="0"/>
                  <a:cs typeface="Segoe UI Semibold" panose="020B0702040204020203" pitchFamily="34" charset="0"/>
                </a:rPr>
                <a:t>1</a:t>
              </a:r>
            </a:p>
          </p:txBody>
        </p:sp>
      </p:grpSp>
      <p:sp>
        <p:nvSpPr>
          <p:cNvPr id="29" name="Espaço Reservado para Conteúdo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rtl="0">
              <a:lnSpc>
                <a:spcPct val="100000"/>
              </a:lnSpc>
              <a:spcBef>
                <a:spcPts val="0"/>
              </a:spcBef>
              <a:spcAft>
                <a:spcPts val="2000"/>
              </a:spcAft>
              <a:buNone/>
            </a:pPr>
            <a:r>
              <a:rPr lang="pt-BR">
                <a:solidFill>
                  <a:prstClr val="black">
                    <a:lumMod val="75000"/>
                    <a:lumOff val="25000"/>
                  </a:prstClr>
                </a:solidFill>
                <a:latin typeface="Segoe UI" panose="020B0502040204020203" pitchFamily="34" charset="0"/>
                <a:cs typeface="Segoe UI" panose="020B0502040204020203" pitchFamily="34" charset="0"/>
              </a:rPr>
              <a:t>Selecione </a:t>
            </a:r>
            <a:r>
              <a:rPr lang="pt-BR">
                <a:solidFill>
                  <a:srgbClr val="404040"/>
                </a:solidFill>
                <a:latin typeface="Segoe UI" panose="020B0502040204020203" pitchFamily="34" charset="0"/>
                <a:cs typeface="Segoe UI" panose="020B0502040204020203" pitchFamily="34" charset="0"/>
              </a:rPr>
              <a:t>a imagem do Robô </a:t>
            </a:r>
            <a:r>
              <a:rPr lang="pt-BR">
                <a:solidFill>
                  <a:prstClr val="black">
                    <a:lumMod val="75000"/>
                    <a:lumOff val="25000"/>
                  </a:prstClr>
                </a:solidFill>
                <a:latin typeface="Segoe UI" panose="020B0502040204020203" pitchFamily="34" charset="0"/>
                <a:cs typeface="Segoe UI" panose="020B0502040204020203" pitchFamily="34" charset="0"/>
              </a:rPr>
              <a:t>à direita.</a:t>
            </a:r>
          </a:p>
        </p:txBody>
      </p:sp>
      <p:grpSp>
        <p:nvGrpSpPr>
          <p:cNvPr id="19" name="Grupo 18" descr="Círculo pequeno com o número 2 dentro indicando a etapa 2"/>
          <p:cNvGrpSpPr/>
          <p:nvPr/>
        </p:nvGrpSpPr>
        <p:grpSpPr bwMode="blackWhite">
          <a:xfrm>
            <a:off x="558723" y="3312993"/>
            <a:ext cx="558179" cy="409838"/>
            <a:chOff x="6953426" y="711274"/>
            <a:chExt cx="558179" cy="409838"/>
          </a:xfrm>
        </p:grpSpPr>
        <p:sp>
          <p:nvSpPr>
            <p:cNvPr id="20" name="Oval 19" descr="Círculo pequeno"/>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sp>
          <p:nvSpPr>
            <p:cNvPr id="21" name="Caixa de texto 20" descr="Número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pt-BR">
                  <a:solidFill>
                    <a:schemeClr val="bg1"/>
                  </a:solidFill>
                  <a:latin typeface="Segoe UI Semibold" panose="020B0702040204020203" pitchFamily="34" charset="0"/>
                  <a:cs typeface="Segoe UI Semibold" panose="020B0702040204020203" pitchFamily="34" charset="0"/>
                </a:rPr>
                <a:t>2</a:t>
              </a:r>
            </a:p>
          </p:txBody>
        </p:sp>
      </p:grpSp>
      <p:sp>
        <p:nvSpPr>
          <p:cNvPr id="22" name="Espaço Reservado para Conteúdo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r>
              <a:rPr lang="pt-BR">
                <a:solidFill>
                  <a:prstClr val="black">
                    <a:lumMod val="75000"/>
                    <a:lumOff val="25000"/>
                  </a:prstClr>
                </a:solidFill>
                <a:latin typeface="Segoe UI" panose="020B0502040204020203" pitchFamily="34" charset="0"/>
                <a:cs typeface="Segoe UI" panose="020B0502040204020203" pitchFamily="34" charset="0"/>
              </a:rPr>
              <a:t>Digite</a:t>
            </a:r>
            <a:r>
              <a:rPr lang="pt-BR">
                <a:solidFill>
                  <a:prstClr val="black">
                    <a:lumMod val="75000"/>
                    <a:lumOff val="25000"/>
                  </a:prstClr>
                </a:solidFill>
              </a:rPr>
              <a:t> </a:t>
            </a:r>
            <a:r>
              <a:rPr lang="pt-BR" i="1">
                <a:solidFill>
                  <a:srgbClr val="D24726"/>
                </a:solidFill>
                <a:latin typeface="Segoe UI" panose="020B0502040204020203" pitchFamily="34" charset="0"/>
                <a:cs typeface="Segoe UI" panose="020B0502040204020203" pitchFamily="34" charset="0"/>
              </a:rPr>
              <a:t>animação</a:t>
            </a:r>
            <a:r>
              <a:rPr lang="pt-BR">
                <a:solidFill>
                  <a:prstClr val="black">
                    <a:lumMod val="75000"/>
                    <a:lumOff val="25000"/>
                  </a:prstClr>
                </a:solidFill>
              </a:rPr>
              <a:t> </a:t>
            </a:r>
            <a:r>
              <a:rPr lang="pt-BR">
                <a:solidFill>
                  <a:prstClr val="black">
                    <a:lumMod val="75000"/>
                    <a:lumOff val="25000"/>
                  </a:prstClr>
                </a:solidFill>
                <a:latin typeface="Segoe UI" panose="020B0502040204020203" pitchFamily="34" charset="0"/>
                <a:cs typeface="Segoe UI" panose="020B0502040204020203" pitchFamily="34" charset="0"/>
              </a:rPr>
              <a:t>na caixa </a:t>
            </a:r>
            <a:r>
              <a:rPr lang="pt-BR">
                <a:solidFill>
                  <a:srgbClr val="D24726"/>
                </a:solidFill>
                <a:latin typeface="Segoe UI Semibold" panose="020B0702040204020203" pitchFamily="34" charset="0"/>
                <a:cs typeface="Segoe UI Semibold" panose="020B0702040204020203" pitchFamily="34" charset="0"/>
              </a:rPr>
              <a:t>Diga-me </a:t>
            </a:r>
            <a:r>
              <a:rPr lang="pt-BR">
                <a:solidFill>
                  <a:prstClr val="black">
                    <a:lumMod val="75000"/>
                    <a:lumOff val="25000"/>
                  </a:prstClr>
                </a:solidFill>
                <a:latin typeface="Segoe UI" panose="020B0502040204020203" pitchFamily="34" charset="0"/>
                <a:cs typeface="Segoe UI" panose="020B0502040204020203" pitchFamily="34" charset="0"/>
              </a:rPr>
              <a:t>e escolha </a:t>
            </a:r>
            <a:r>
              <a:rPr lang="pt-BR">
                <a:solidFill>
                  <a:srgbClr val="D24726"/>
                </a:solidFill>
                <a:latin typeface="Segoe UI Semibold" panose="020B0702040204020203" pitchFamily="34" charset="0"/>
                <a:cs typeface="Segoe UI Semibold" panose="020B0702040204020203" pitchFamily="34" charset="0"/>
              </a:rPr>
              <a:t>Adicionar Animação</a:t>
            </a:r>
            <a:r>
              <a:rPr lang="pt-BR">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31" name="Grupo 30" descr="Círculo pequeno com o número 3 dentro indicando a etapa 3"/>
          <p:cNvGrpSpPr/>
          <p:nvPr/>
        </p:nvGrpSpPr>
        <p:grpSpPr bwMode="blackWhite">
          <a:xfrm>
            <a:off x="557319" y="4263506"/>
            <a:ext cx="558179" cy="409838"/>
            <a:chOff x="6953426" y="711274"/>
            <a:chExt cx="558179" cy="409838"/>
          </a:xfrm>
        </p:grpSpPr>
        <p:sp>
          <p:nvSpPr>
            <p:cNvPr id="32" name="Oval 31" descr="Círculo pequeno"/>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sp>
          <p:nvSpPr>
            <p:cNvPr id="33" name="Caixa de texto 32" descr="Número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pt-BR">
                  <a:solidFill>
                    <a:schemeClr val="bg1"/>
                  </a:solidFill>
                  <a:latin typeface="Segoe UI Semibold" panose="020B0702040204020203" pitchFamily="34" charset="0"/>
                  <a:cs typeface="Segoe UI Semibold" panose="020B0702040204020203" pitchFamily="34" charset="0"/>
                </a:rPr>
                <a:t>3</a:t>
              </a:r>
            </a:p>
          </p:txBody>
        </p:sp>
      </p:grpSp>
      <p:sp>
        <p:nvSpPr>
          <p:cNvPr id="34" name="Espaço Reservado para Conteúdo 17"/>
          <p:cNvSpPr txBox="1">
            <a:spLocks/>
          </p:cNvSpPr>
          <p:nvPr/>
        </p:nvSpPr>
        <p:spPr>
          <a:xfrm>
            <a:off x="1064636" y="4303697"/>
            <a:ext cx="1998604"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rtl="0">
              <a:spcAft>
                <a:spcPts val="2000"/>
              </a:spcAft>
              <a:buNone/>
            </a:pPr>
            <a:r>
              <a:rPr lang="pt-BR" dirty="0">
                <a:solidFill>
                  <a:prstClr val="black">
                    <a:lumMod val="75000"/>
                    <a:lumOff val="25000"/>
                  </a:prstClr>
                </a:solidFill>
                <a:latin typeface="Segoe UI" panose="020B0502040204020203" pitchFamily="34" charset="0"/>
                <a:cs typeface="Segoe UI" panose="020B0502040204020203" pitchFamily="34" charset="0"/>
              </a:rPr>
              <a:t>Escolha um efeito de animação, como o </a:t>
            </a:r>
            <a:r>
              <a:rPr lang="pt-BR" dirty="0">
                <a:solidFill>
                  <a:srgbClr val="D24726"/>
                </a:solidFill>
                <a:latin typeface="Segoe UI Semibold" panose="020B0702040204020203" pitchFamily="34" charset="0"/>
                <a:cs typeface="Segoe UI Semibold" panose="020B0702040204020203" pitchFamily="34" charset="0"/>
              </a:rPr>
              <a:t>Zoom</a:t>
            </a:r>
            <a:r>
              <a:rPr lang="pt-BR" dirty="0">
                <a:solidFill>
                  <a:prstClr val="black">
                    <a:lumMod val="75000"/>
                    <a:lumOff val="25000"/>
                  </a:prstClr>
                </a:solidFill>
                <a:latin typeface="Segoe UI" panose="020B0502040204020203" pitchFamily="34" charset="0"/>
                <a:cs typeface="Segoe UI" panose="020B0502040204020203" pitchFamily="34" charset="0"/>
              </a:rPr>
              <a:t>, e veja o que acontece.</a:t>
            </a:r>
          </a:p>
        </p:txBody>
      </p:sp>
      <p:sp>
        <p:nvSpPr>
          <p:cNvPr id="25" name="Caixa de texto 16" descr="Selecione aqui"/>
          <p:cNvSpPr txBox="1"/>
          <p:nvPr/>
        </p:nvSpPr>
        <p:spPr>
          <a:xfrm rot="21077122">
            <a:off x="6043297" y="1772253"/>
            <a:ext cx="1334770" cy="435610"/>
          </a:xfrm>
          <a:prstGeom prst="rect">
            <a:avLst/>
          </a:prstGeom>
          <a:noFill/>
          <a:ln>
            <a:noFill/>
          </a:ln>
          <a:effectLst/>
          <a:extLst>
            <a:ext uri="{C572A759-6A51-4108-AA02-DFA0A04FC94B}">
              <ma14:wrappingTextBoxFlag xmlns:ma14="http://schemas.microsoft.com/office/mac/drawingml/2011/main" xmlns=""/>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rtl="0">
              <a:spcBef>
                <a:spcPts val="0"/>
              </a:spcBef>
              <a:spcAft>
                <a:spcPts val="200"/>
              </a:spcAft>
              <a:tabLst>
                <a:tab pos="4931410" algn="l"/>
              </a:tabLst>
            </a:pPr>
            <a:r>
              <a:rPr lang="pt-BR" sz="1200" b="1" kern="1000" spc="10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SELECIONE AQUI</a:t>
            </a:r>
            <a:endParaRPr lang="pt-BR" sz="1200" b="1" kern="140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5" name="Imagem 4" descr="Caixa Diga-me"/>
          <p:cNvPicPr>
            <a:picLocks noChangeAspect="1"/>
          </p:cNvPicPr>
          <p:nvPr/>
        </p:nvPicPr>
        <p:blipFill>
          <a:blip r:embed="rId3"/>
          <a:srcRect/>
          <a:stretch/>
        </p:blipFill>
        <p:spPr>
          <a:xfrm>
            <a:off x="4407766" y="3410945"/>
            <a:ext cx="2106152" cy="220832"/>
          </a:xfrm>
          <a:prstGeom prst="rect">
            <a:avLst/>
          </a:prstGeom>
        </p:spPr>
      </p:pic>
      <p:pic>
        <p:nvPicPr>
          <p:cNvPr id="7" name="Imagem 6" descr="Guia Animação mostrando a opção de zoom"/>
          <p:cNvPicPr>
            <a:picLocks noChangeAspect="1"/>
          </p:cNvPicPr>
          <p:nvPr/>
        </p:nvPicPr>
        <p:blipFill>
          <a:blip r:embed="rId4"/>
          <a:srcRect/>
          <a:stretch/>
        </p:blipFill>
        <p:spPr>
          <a:xfrm>
            <a:off x="3063240" y="4069080"/>
            <a:ext cx="3803903" cy="2438400"/>
          </a:xfrm>
          <a:prstGeom prst="rect">
            <a:avLst/>
          </a:prstGeom>
        </p:spPr>
      </p:pic>
      <p:pic>
        <p:nvPicPr>
          <p:cNvPr id="24" name="Imagem 23">
            <a:extLst>
              <a:ext uri="{C183D7F6-B498-43B3-948B-1728B52AA6E4}">
                <adec:decorative xmlns:adec="http://schemas.microsoft.com/office/drawing/2017/decorative" val="1"/>
              </a:ext>
            </a:extLst>
          </p:cNvPr>
          <p:cNvPicPr/>
          <p:nvPr/>
        </p:nvPicPr>
        <p:blipFill>
          <a:blip r:embed="rId5"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Imagem 22" descr="Robô"/>
          <p:cNvPicPr>
            <a:picLocks noChangeAspect="1"/>
          </p:cNvPicPr>
          <p:nvPr/>
        </p:nvPicPr>
        <p:blipFill>
          <a:blip r:embed="rId6"/>
          <a:stretch>
            <a:fillRect/>
          </a:stretch>
        </p:blipFill>
        <p:spPr>
          <a:xfrm>
            <a:off x="7912741" y="1646170"/>
            <a:ext cx="2775459" cy="4531804"/>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p:txBody>
          <a:bodyPr rtlCol="0"/>
          <a:lstStyle/>
          <a:p>
            <a:pPr rtl="0"/>
            <a:r>
              <a:rPr lang="pt-BR">
                <a:latin typeface="Segoe UI Light" panose="020B0502040204020203" pitchFamily="34" charset="0"/>
                <a:cs typeface="Segoe UI Light" panose="020B0502040204020203" pitchFamily="34" charset="0"/>
              </a:rPr>
              <a:t>Explore sem sair dos slides</a:t>
            </a:r>
          </a:p>
        </p:txBody>
      </p:sp>
      <p:sp>
        <p:nvSpPr>
          <p:cNvPr id="16" name="Espaço Reservado para Conteúdo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pt-BR">
                <a:latin typeface="Segoe UI" panose="020B0502040204020203" pitchFamily="34" charset="0"/>
                <a:cs typeface="Segoe UI" panose="020B0502040204020203" pitchFamily="34" charset="0"/>
              </a:rPr>
              <a:t>A Pesquisa Inteligente traz a pesquisa para dentro do PowerPoint.</a:t>
            </a:r>
            <a:br>
              <a:rPr lang="pt-BR">
                <a:latin typeface="Segoe UI" panose="020B0502040204020203" pitchFamily="34" charset="0"/>
                <a:cs typeface="Segoe UI" panose="020B0502040204020203" pitchFamily="34" charset="0"/>
              </a:rPr>
            </a:br>
            <a:br>
              <a:rPr lang="pt-BR">
                <a:latin typeface="Segoe UI" panose="020B0502040204020203" pitchFamily="34" charset="0"/>
                <a:cs typeface="Segoe UI" panose="020B0502040204020203" pitchFamily="34" charset="0"/>
              </a:rPr>
            </a:br>
            <a:r>
              <a:rPr lang="pt-BR">
                <a:latin typeface="Segoe UI" panose="020B0502040204020203" pitchFamily="34" charset="0"/>
                <a:cs typeface="Segoe UI" panose="020B0502040204020203" pitchFamily="34" charset="0"/>
              </a:rPr>
              <a:t>Experimente:</a:t>
            </a:r>
          </a:p>
        </p:txBody>
      </p:sp>
      <p:pic>
        <p:nvPicPr>
          <p:cNvPr id="18" name="Imagem 17" descr="Três imagens mostrando o recurso Pesquisa Inteligente"/>
          <p:cNvPicPr>
            <a:picLocks noChangeAspect="1"/>
          </p:cNvPicPr>
          <p:nvPr/>
        </p:nvPicPr>
        <p:blipFill>
          <a:blip r:embed="rId3"/>
          <a:srcRect/>
          <a:stretch/>
        </p:blipFill>
        <p:spPr>
          <a:xfrm>
            <a:off x="494408" y="2145058"/>
            <a:ext cx="11129521" cy="3197087"/>
          </a:xfrm>
          <a:prstGeom prst="rect">
            <a:avLst/>
          </a:prstGeom>
        </p:spPr>
      </p:pic>
      <p:grpSp>
        <p:nvGrpSpPr>
          <p:cNvPr id="33" name="Grupo 32" descr="Círculo pequeno com o número 1 dentro indicando a etapa 1"/>
          <p:cNvGrpSpPr/>
          <p:nvPr/>
        </p:nvGrpSpPr>
        <p:grpSpPr bwMode="blackWhite">
          <a:xfrm>
            <a:off x="558723" y="5233381"/>
            <a:ext cx="558179" cy="409838"/>
            <a:chOff x="6953426" y="711274"/>
            <a:chExt cx="558179" cy="409838"/>
          </a:xfrm>
        </p:grpSpPr>
        <p:sp>
          <p:nvSpPr>
            <p:cNvPr id="34" name="Oval 33" descr="Círculo pequeno"/>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sp>
          <p:nvSpPr>
            <p:cNvPr id="35" name="Caixa de texto 34" descr="Número 1"/>
            <p:cNvSpPr txBox="1"/>
            <p:nvPr/>
          </p:nvSpPr>
          <p:spPr bwMode="blackWhite">
            <a:xfrm>
              <a:off x="6953426" y="727564"/>
              <a:ext cx="558179" cy="369332"/>
            </a:xfrm>
            <a:prstGeom prst="rect">
              <a:avLst/>
            </a:prstGeom>
            <a:noFill/>
          </p:spPr>
          <p:txBody>
            <a:bodyPr wrap="square" rtlCol="0">
              <a:spAutoFit/>
            </a:bodyPr>
            <a:lstStyle/>
            <a:p>
              <a:pPr algn="ctr" rtl="0"/>
              <a:r>
                <a:rPr lang="pt-BR">
                  <a:solidFill>
                    <a:schemeClr val="bg1"/>
                  </a:solidFill>
                  <a:latin typeface="Segoe UI Semibold" panose="020B0702040204020203" pitchFamily="34" charset="0"/>
                  <a:cs typeface="Segoe UI Semibold" panose="020B0702040204020203" pitchFamily="34" charset="0"/>
                </a:rPr>
                <a:t>1</a:t>
              </a:r>
            </a:p>
          </p:txBody>
        </p:sp>
      </p:grpSp>
      <p:sp>
        <p:nvSpPr>
          <p:cNvPr id="42" name="Espaço Reservado para Conteúdo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lnSpc>
                <a:spcPts val="2000"/>
              </a:lnSpc>
              <a:spcAft>
                <a:spcPts val="2000"/>
              </a:spcAft>
              <a:buNone/>
            </a:pPr>
            <a:r>
              <a:rPr lang="pt-BR">
                <a:solidFill>
                  <a:prstClr val="black">
                    <a:lumMod val="75000"/>
                    <a:lumOff val="25000"/>
                  </a:prstClr>
                </a:solidFill>
                <a:latin typeface="Segoe UI" panose="020B0502040204020203" pitchFamily="34" charset="0"/>
                <a:cs typeface="Segoe UI" panose="020B0502040204020203" pitchFamily="34" charset="0"/>
              </a:rPr>
              <a:t>Clique com o botão direito do mouse na palavra </a:t>
            </a:r>
            <a:r>
              <a:rPr lang="pt-BR" i="1">
                <a:solidFill>
                  <a:srgbClr val="D24726"/>
                </a:solidFill>
                <a:latin typeface="Segoe UI" panose="020B0502040204020203" pitchFamily="34" charset="0"/>
                <a:cs typeface="Segoe UI" panose="020B0502040204020203" pitchFamily="34" charset="0"/>
              </a:rPr>
              <a:t>escritório</a:t>
            </a:r>
            <a:r>
              <a:rPr lang="pt-BR">
                <a:solidFill>
                  <a:prstClr val="black">
                    <a:lumMod val="75000"/>
                    <a:lumOff val="25000"/>
                  </a:prstClr>
                </a:solidFill>
                <a:latin typeface="Segoe UI" panose="020B0502040204020203" pitchFamily="34" charset="0"/>
                <a:cs typeface="Segoe UI" panose="020B0502040204020203" pitchFamily="34" charset="0"/>
              </a:rPr>
              <a:t> na seguinte frase: </a:t>
            </a:r>
            <a:r>
              <a:rPr lang="pt-BR" sz="1800">
                <a:solidFill>
                  <a:prstClr val="black">
                    <a:lumMod val="75000"/>
                    <a:lumOff val="25000"/>
                  </a:prstClr>
                </a:solidFill>
                <a:latin typeface="Segoe UI" panose="020B0502040204020203" pitchFamily="34" charset="0"/>
                <a:cs typeface="Segoe UI" panose="020B0502040204020203" pitchFamily="34" charset="0"/>
              </a:rPr>
              <a:t>mobília de escritório</a:t>
            </a:r>
          </a:p>
        </p:txBody>
      </p:sp>
      <p:grpSp>
        <p:nvGrpSpPr>
          <p:cNvPr id="36" name="Grupo 35" descr="Círculo pequeno com o número 2 dentro indicando a etapa 2"/>
          <p:cNvGrpSpPr/>
          <p:nvPr/>
        </p:nvGrpSpPr>
        <p:grpSpPr bwMode="blackWhite">
          <a:xfrm>
            <a:off x="4249102" y="5233381"/>
            <a:ext cx="558179" cy="409838"/>
            <a:chOff x="6953426" y="711274"/>
            <a:chExt cx="558179" cy="409838"/>
          </a:xfrm>
        </p:grpSpPr>
        <p:sp>
          <p:nvSpPr>
            <p:cNvPr id="37" name="Oval 36" descr="Círculo pequeno"/>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sp>
          <p:nvSpPr>
            <p:cNvPr id="38" name="Caixa de texto 37" descr="Número 2"/>
            <p:cNvSpPr txBox="1"/>
            <p:nvPr/>
          </p:nvSpPr>
          <p:spPr bwMode="blackWhite">
            <a:xfrm>
              <a:off x="6953426" y="727564"/>
              <a:ext cx="558179" cy="369332"/>
            </a:xfrm>
            <a:prstGeom prst="rect">
              <a:avLst/>
            </a:prstGeom>
            <a:noFill/>
          </p:spPr>
          <p:txBody>
            <a:bodyPr wrap="square" rtlCol="0">
              <a:spAutoFit/>
            </a:bodyPr>
            <a:lstStyle/>
            <a:p>
              <a:pPr algn="ctr" rtl="0"/>
              <a:r>
                <a:rPr lang="pt-BR">
                  <a:solidFill>
                    <a:schemeClr val="bg1"/>
                  </a:solidFill>
                  <a:latin typeface="Segoe UI Semibold" panose="020B0702040204020203" pitchFamily="34" charset="0"/>
                  <a:cs typeface="Segoe UI Semibold" panose="020B0702040204020203" pitchFamily="34" charset="0"/>
                </a:rPr>
                <a:t>2</a:t>
              </a:r>
            </a:p>
          </p:txBody>
        </p:sp>
      </p:grpSp>
      <p:sp>
        <p:nvSpPr>
          <p:cNvPr id="43" name="Espaço Reservado para Conteúdo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lnSpc>
                <a:spcPts val="2000"/>
              </a:lnSpc>
              <a:spcAft>
                <a:spcPts val="2000"/>
              </a:spcAft>
              <a:buNone/>
            </a:pPr>
            <a:r>
              <a:rPr lang="pt-BR">
                <a:solidFill>
                  <a:prstClr val="black">
                    <a:lumMod val="75000"/>
                    <a:lumOff val="25000"/>
                  </a:prstClr>
                </a:solidFill>
                <a:latin typeface="Segoe UI" panose="020B0502040204020203" pitchFamily="34" charset="0"/>
                <a:cs typeface="Segoe UI" panose="020B0502040204020203" pitchFamily="34" charset="0"/>
              </a:rPr>
              <a:t>Escolha </a:t>
            </a:r>
            <a:r>
              <a:rPr lang="pt-BR">
                <a:solidFill>
                  <a:srgbClr val="D24726"/>
                </a:solidFill>
                <a:latin typeface="Segoe UI Semibold" panose="020B0702040204020203" pitchFamily="34" charset="0"/>
                <a:cs typeface="Segoe UI Semibold" panose="020B0702040204020203" pitchFamily="34" charset="0"/>
              </a:rPr>
              <a:t>Pesquisa</a:t>
            </a:r>
            <a:r>
              <a:rPr lang="pt-BR">
                <a:solidFill>
                  <a:prstClr val="black">
                    <a:lumMod val="75000"/>
                    <a:lumOff val="25000"/>
                  </a:prstClr>
                </a:solidFill>
                <a:cs typeface="Segoe UI"/>
              </a:rPr>
              <a:t> </a:t>
            </a:r>
            <a:r>
              <a:rPr lang="pt-BR">
                <a:solidFill>
                  <a:srgbClr val="D24726"/>
                </a:solidFill>
                <a:latin typeface="Segoe UI Semibold" panose="020B0702040204020203" pitchFamily="34" charset="0"/>
                <a:cs typeface="Segoe UI Semibold" panose="020B0702040204020203" pitchFamily="34" charset="0"/>
              </a:rPr>
              <a:t>Inteligente</a:t>
            </a:r>
            <a:r>
              <a:rPr lang="pt-BR">
                <a:latin typeface="Segoe UI" panose="020B0502040204020203" pitchFamily="34" charset="0"/>
                <a:cs typeface="Segoe UI" panose="020B0502040204020203" pitchFamily="34" charset="0"/>
              </a:rPr>
              <a:t> e observe que os resultados são contextuais para essa frase, não </a:t>
            </a:r>
            <a:r>
              <a:rPr lang="pt-BR" sz="1800">
                <a:latin typeface="Segoe UI" panose="020B0502040204020203" pitchFamily="34" charset="0"/>
                <a:cs typeface="Segoe UI" panose="020B0502040204020203" pitchFamily="34" charset="0"/>
              </a:rPr>
              <a:t>Aplicativos do Microsoft Office</a:t>
            </a:r>
            <a:r>
              <a:rPr lang="pt-BR">
                <a:latin typeface="Segoe UI" panose="020B0502040204020203" pitchFamily="34" charset="0"/>
                <a:cs typeface="Segoe UI" panose="020B0502040204020203" pitchFamily="34" charset="0"/>
              </a:rPr>
              <a:t>.</a:t>
            </a:r>
            <a:endParaRPr lang="pt-BR">
              <a:solidFill>
                <a:srgbClr val="D24726"/>
              </a:solidFill>
              <a:latin typeface="Segoe UI" panose="020B0502040204020203" pitchFamily="34" charset="0"/>
              <a:cs typeface="Segoe UI" panose="020B0502040204020203" pitchFamily="34" charset="0"/>
            </a:endParaRPr>
          </a:p>
        </p:txBody>
      </p:sp>
      <p:grpSp>
        <p:nvGrpSpPr>
          <p:cNvPr id="39" name="Grupo 38" descr="Círculo pequeno com o número 3 dentro indicando a etapa 3"/>
          <p:cNvGrpSpPr/>
          <p:nvPr/>
        </p:nvGrpSpPr>
        <p:grpSpPr bwMode="blackWhite">
          <a:xfrm>
            <a:off x="7930921" y="5233381"/>
            <a:ext cx="558179" cy="409838"/>
            <a:chOff x="6953426" y="711274"/>
            <a:chExt cx="558179" cy="409838"/>
          </a:xfrm>
        </p:grpSpPr>
        <p:sp>
          <p:nvSpPr>
            <p:cNvPr id="40" name="Oval 39" descr="Círculo pequeno"/>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sp>
          <p:nvSpPr>
            <p:cNvPr id="41" name="Caixa de texto 40" descr="Número 3"/>
            <p:cNvSpPr txBox="1"/>
            <p:nvPr/>
          </p:nvSpPr>
          <p:spPr bwMode="blackWhite">
            <a:xfrm>
              <a:off x="6953426" y="727564"/>
              <a:ext cx="558179" cy="369332"/>
            </a:xfrm>
            <a:prstGeom prst="rect">
              <a:avLst/>
            </a:prstGeom>
            <a:noFill/>
          </p:spPr>
          <p:txBody>
            <a:bodyPr wrap="square" rtlCol="0">
              <a:spAutoFit/>
            </a:bodyPr>
            <a:lstStyle/>
            <a:p>
              <a:pPr algn="ctr" rtl="0"/>
              <a:r>
                <a:rPr lang="pt-BR">
                  <a:solidFill>
                    <a:schemeClr val="bg1"/>
                  </a:solidFill>
                  <a:latin typeface="Segoe UI Semibold" panose="020B0702040204020203" pitchFamily="34" charset="0"/>
                  <a:cs typeface="Segoe UI Semibold" panose="020B0702040204020203" pitchFamily="34" charset="0"/>
                </a:rPr>
                <a:t>3</a:t>
              </a:r>
            </a:p>
          </p:txBody>
        </p:sp>
      </p:grpSp>
      <p:sp>
        <p:nvSpPr>
          <p:cNvPr id="44" name="Espaço Reservado para Conteúdo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lnSpc>
                <a:spcPts val="2000"/>
              </a:lnSpc>
              <a:spcAft>
                <a:spcPts val="2000"/>
              </a:spcAft>
              <a:buNone/>
            </a:pPr>
            <a:r>
              <a:rPr lang="pt-BR">
                <a:latin typeface="Segoe UI" panose="020B0502040204020203" pitchFamily="34" charset="0"/>
                <a:cs typeface="Segoe UI" panose="020B0502040204020203" pitchFamily="34" charset="0"/>
              </a:rPr>
              <a:t>Só por diversão, experimente a Pesquisa Inteligente mais uma vez clicando na palavra </a:t>
            </a:r>
            <a:r>
              <a:rPr lang="pt-BR" i="1">
                <a:solidFill>
                  <a:srgbClr val="D24726"/>
                </a:solidFill>
                <a:latin typeface="Segoe UI" panose="020B0502040204020203" pitchFamily="34" charset="0"/>
                <a:cs typeface="Segoe UI" panose="020B0502040204020203" pitchFamily="34" charset="0"/>
              </a:rPr>
              <a:t>Office</a:t>
            </a:r>
            <a:r>
              <a:rPr lang="pt-BR"/>
              <a:t> </a:t>
            </a:r>
            <a:r>
              <a:rPr lang="pt-BR">
                <a:latin typeface="Segoe UI" panose="020B0502040204020203" pitchFamily="34" charset="0"/>
                <a:cs typeface="Segoe UI" panose="020B0502040204020203" pitchFamily="34" charset="0"/>
              </a:rPr>
              <a:t>na Etapa 2.</a:t>
            </a:r>
          </a:p>
          <a:p>
            <a:pPr marL="0" indent="0" rtl="0">
              <a:lnSpc>
                <a:spcPts val="2000"/>
              </a:lnSpc>
              <a:spcAft>
                <a:spcPts val="2000"/>
              </a:spcAft>
              <a:buNone/>
            </a:pPr>
            <a:endParaRPr lang="pt-BR">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DocBoas-vinda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0957305_TF10001108_Win32" id="{28A79BE7-1959-4F88-894F-C0DF83BEA638}" vid="{43AF368F-97C8-445F-AF65-9C3884FDC69E}"/>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{3632F81B-4712-4E3A-B89C-2C2A937D03C4}tf10001108_win32</Template>
  <TotalTime>140</TotalTime>
  <Words>1150</Words>
  <Application>Microsoft Office PowerPoint</Application>
  <PresentationFormat>Widescreen</PresentationFormat>
  <Paragraphs>84</Paragraphs>
  <Slides>10</Slides>
  <Notes>7</Notes>
  <HiddenSlides>0</HiddenSlides>
  <MMClips>1</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10</vt:i4>
      </vt:variant>
    </vt:vector>
  </HeadingPairs>
  <TitlesOfParts>
    <vt:vector size="17" baseType="lpstr">
      <vt:lpstr>Arial</vt:lpstr>
      <vt:lpstr>Calibri</vt:lpstr>
      <vt:lpstr>Segoe UI</vt:lpstr>
      <vt:lpstr>Segoe UI Light</vt:lpstr>
      <vt:lpstr>Segoe UI Semibold</vt:lpstr>
      <vt:lpstr>Wingdings</vt:lpstr>
      <vt:lpstr>DocBoas-vindas</vt:lpstr>
      <vt:lpstr>Iniciante em Programação T5 - ONE</vt:lpstr>
      <vt:lpstr>Aprendizado</vt:lpstr>
      <vt:lpstr>Aprendizado</vt:lpstr>
      <vt:lpstr>Aprendizado</vt:lpstr>
      <vt:lpstr>Transformar</vt:lpstr>
      <vt:lpstr>Configuração de Transformar</vt:lpstr>
      <vt:lpstr>Trabalhar em conjunto em tempo real</vt:lpstr>
      <vt:lpstr>Você é um especialista em Diga-me</vt:lpstr>
      <vt:lpstr>Explore sem sair dos slides</vt:lpstr>
      <vt:lpstr>Mais dúvidas sobre 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Iniciante em Programação T5 - ONE</dc:title>
  <dc:creator>RAIZA CIRNE BRAZ</dc:creator>
  <cp:keywords/>
  <cp:lastModifiedBy>RAIZA CIRNE BRAZ</cp:lastModifiedBy>
  <cp:revision>54</cp:revision>
  <dcterms:created xsi:type="dcterms:W3CDTF">2023-04-29T18:10:04Z</dcterms:created>
  <dcterms:modified xsi:type="dcterms:W3CDTF">2023-05-06T15:34:00Z</dcterms:modified>
  <cp:version/>
</cp:coreProperties>
</file>