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84" r:id="rId3"/>
    <p:sldId id="286" r:id="rId4"/>
    <p:sldId id="288" r:id="rId5"/>
    <p:sldId id="289" r:id="rId6"/>
    <p:sldId id="290" r:id="rId7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ntrando no ringue" id="{E75E278A-FF0E-49A4-B170-79828D63BBAD}">
          <p14:sldIdLst>
            <p14:sldId id="256"/>
            <p14:sldId id="284"/>
            <p14:sldId id="286"/>
            <p14:sldId id="288"/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2E8EFE0-5F29-4A8F-882F-2C5E3702D946}" type="datetime1">
              <a:rPr lang="pt-BR" smtClean="0"/>
              <a:t>03/05/2023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915AE-A572-46FB-8F05-B028884B90C4}" type="datetime1">
              <a:rPr lang="pt-BR" smtClean="0"/>
              <a:pPr/>
              <a:t>03/05/2023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045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9683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6562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pt-BR" sz="1800" noProof="0"/>
          </a:p>
        </p:txBody>
      </p:sp>
      <p:cxnSp>
        <p:nvCxnSpPr>
          <p:cNvPr id="12" name="Conector Reto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3"/>
          <p:cNvSpPr>
            <a:spLocks noGrp="1"/>
          </p:cNvSpPr>
          <p:nvPr>
            <p:ph type="title" hasCustomPrompt="1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 dirty="0"/>
              <a:t>Clique para editar o texto Mestre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 dirty="0"/>
              <a:t>Segundo nível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 dirty="0"/>
              <a:t>Terceiro nível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 dirty="0"/>
              <a:t>Quarto nível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 dirty="0"/>
              <a:t>Quinto nível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DFFABA16-A60E-4C58-9DC9-284576B05B35}" type="datetime1">
              <a:rPr lang="pt-BR" noProof="0" smtClean="0"/>
              <a:t>03/05/2023</a:t>
            </a:fld>
            <a:endParaRPr lang="pt-BR" noProof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8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/>
          </a:p>
        </p:txBody>
      </p:sp>
      <p:sp>
        <p:nvSpPr>
          <p:cNvPr id="10" name="Retângulo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Clique para editar o texto Mestre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Segundo nível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Terceiro nível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Quarto nível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pt-BR" sz="1800" noProof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495CCA5C-24EB-4738-B463-0ADFEF5D3564}" type="datetime1">
              <a:rPr lang="pt-BR" noProof="0" smtClean="0"/>
              <a:t>03/05/2023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8" name="Conector Reto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pt-BR" sz="4800" dirty="0">
                <a:solidFill>
                  <a:schemeClr val="bg1"/>
                </a:solidFill>
              </a:rPr>
              <a:t>Entrando no ringue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pt-BR" sz="2400" dirty="0" err="1">
                <a:solidFill>
                  <a:schemeClr val="bg1"/>
                </a:solidFill>
                <a:latin typeface="+mj-lt"/>
              </a:rPr>
              <a:t>Cuso</a:t>
            </a:r>
            <a:r>
              <a:rPr lang="pt-BR" sz="2400" dirty="0">
                <a:solidFill>
                  <a:schemeClr val="bg1"/>
                </a:solidFill>
                <a:latin typeface="+mj-lt"/>
              </a:rPr>
              <a:t> Plano da Aprovação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Entrando no ringue </a:t>
            </a:r>
          </a:p>
        </p:txBody>
      </p:sp>
      <p:sp>
        <p:nvSpPr>
          <p:cNvPr id="25" name="Espaço Reservado para Conteúdo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Módulo 00 – Entrando no ringue</a:t>
            </a:r>
          </a:p>
        </p:txBody>
      </p:sp>
      <p:grpSp>
        <p:nvGrpSpPr>
          <p:cNvPr id="18" name="Grupo 17" descr="Círculo pequeno com o número 1 dentro indicando a etapa 1"/>
          <p:cNvGrpSpPr/>
          <p:nvPr/>
        </p:nvGrpSpPr>
        <p:grpSpPr bwMode="blackWhite">
          <a:xfrm>
            <a:off x="531552" y="2104805"/>
            <a:ext cx="558179" cy="409838"/>
            <a:chOff x="6953426" y="711274"/>
            <a:chExt cx="558179" cy="409838"/>
          </a:xfrm>
        </p:grpSpPr>
        <p:sp>
          <p:nvSpPr>
            <p:cNvPr id="19" name="Oval 18" descr="Círculo pequeno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20" name="Caixa de texto 19" descr="Número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pt-BR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Espaço Reservado para Conteúdo 17"/>
          <p:cNvSpPr txBox="1">
            <a:spLocks/>
          </p:cNvSpPr>
          <p:nvPr/>
        </p:nvSpPr>
        <p:spPr>
          <a:xfrm>
            <a:off x="1056513" y="2144997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Quem somos nós e porque criamos o Estagiário Sênior </a:t>
            </a:r>
            <a:endParaRPr lang="pt-BR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3" name="Grupo 32" descr="Círculo pequeno com o número 2 dentro indicando a etapa 2"/>
          <p:cNvGrpSpPr/>
          <p:nvPr/>
        </p:nvGrpSpPr>
        <p:grpSpPr bwMode="blackWhite">
          <a:xfrm>
            <a:off x="531552" y="2991065"/>
            <a:ext cx="558179" cy="409838"/>
            <a:chOff x="6953426" y="711274"/>
            <a:chExt cx="558179" cy="409838"/>
          </a:xfrm>
        </p:grpSpPr>
        <p:sp>
          <p:nvSpPr>
            <p:cNvPr id="34" name="Oval 33" descr="Círculo pequeno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35" name="Caixa de texto 34" descr="Número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pt-BR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Espaço Reservado para Conteúdo 17"/>
          <p:cNvSpPr txBox="1">
            <a:spLocks/>
          </p:cNvSpPr>
          <p:nvPr/>
        </p:nvSpPr>
        <p:spPr>
          <a:xfrm>
            <a:off x="1056513" y="3031258"/>
            <a:ext cx="4504252" cy="563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  <a:defRPr/>
            </a:pPr>
            <a:r>
              <a:rPr lang="pt-BR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Princípios</a:t>
            </a: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para ser um Estagiário Sênior</a:t>
            </a:r>
          </a:p>
        </p:txBody>
      </p:sp>
      <p:grpSp>
        <p:nvGrpSpPr>
          <p:cNvPr id="22" name="Grupo 21" descr="Círculo pequeno com o número 3 dentro indicando a etapa 3"/>
          <p:cNvGrpSpPr/>
          <p:nvPr/>
        </p:nvGrpSpPr>
        <p:grpSpPr bwMode="blackWhite">
          <a:xfrm>
            <a:off x="531552" y="3864165"/>
            <a:ext cx="558179" cy="409838"/>
            <a:chOff x="6953426" y="711274"/>
            <a:chExt cx="558179" cy="409838"/>
          </a:xfrm>
        </p:grpSpPr>
        <p:sp>
          <p:nvSpPr>
            <p:cNvPr id="24" name="Oval 23" descr="Círculo pequeno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30" name="Caixa de texto 29" descr="Número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pt-BR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Espaço Reservado para Conteúdo 17"/>
          <p:cNvSpPr txBox="1">
            <a:spLocks/>
          </p:cNvSpPr>
          <p:nvPr/>
        </p:nvSpPr>
        <p:spPr>
          <a:xfrm>
            <a:off x="1056513" y="3892326"/>
            <a:ext cx="4504252" cy="575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Importância do estágio para a carreira </a:t>
            </a:r>
            <a:endParaRPr lang="pt-BR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7" name="Grupo 36" descr="Círculo pequeno com o número 4 dentro indicando a etapa 4"/>
          <p:cNvGrpSpPr/>
          <p:nvPr/>
        </p:nvGrpSpPr>
        <p:grpSpPr bwMode="blackWhite">
          <a:xfrm>
            <a:off x="531552" y="4744083"/>
            <a:ext cx="558179" cy="409838"/>
            <a:chOff x="6953426" y="711274"/>
            <a:chExt cx="558179" cy="409838"/>
          </a:xfrm>
        </p:grpSpPr>
        <p:sp>
          <p:nvSpPr>
            <p:cNvPr id="38" name="Oval 37" descr="Círculo pequeno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39" name="Caixa de texto 38" descr="Número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pt-BR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40" name="Espaço Reservado para Conteúdo 17"/>
          <p:cNvSpPr txBox="1">
            <a:spLocks/>
          </p:cNvSpPr>
          <p:nvPr/>
        </p:nvSpPr>
        <p:spPr>
          <a:xfrm>
            <a:off x="1056513" y="4784276"/>
            <a:ext cx="4504252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  <a:defRPr/>
            </a:pP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Modo tradicional de procurar estágio</a:t>
            </a:r>
          </a:p>
        </p:txBody>
      </p:sp>
      <p:grpSp>
        <p:nvGrpSpPr>
          <p:cNvPr id="2" name="Grupo 36" descr="Círculo pequeno com o número 4 dentro indicando a etapa 4">
            <a:extLst>
              <a:ext uri="{FF2B5EF4-FFF2-40B4-BE49-F238E27FC236}">
                <a16:creationId xmlns:a16="http://schemas.microsoft.com/office/drawing/2014/main" id="{5212DB33-5DC9-9DBE-78B6-14C3DEA69AF1}"/>
              </a:ext>
            </a:extLst>
          </p:cNvPr>
          <p:cNvGrpSpPr/>
          <p:nvPr/>
        </p:nvGrpSpPr>
        <p:grpSpPr bwMode="blackWhite">
          <a:xfrm>
            <a:off x="536467" y="5525747"/>
            <a:ext cx="558179" cy="409838"/>
            <a:chOff x="6953426" y="711274"/>
            <a:chExt cx="558179" cy="409838"/>
          </a:xfrm>
        </p:grpSpPr>
        <p:sp>
          <p:nvSpPr>
            <p:cNvPr id="3" name="Oval 37" descr="Círculo pequeno">
              <a:extLst>
                <a:ext uri="{FF2B5EF4-FFF2-40B4-BE49-F238E27FC236}">
                  <a16:creationId xmlns:a16="http://schemas.microsoft.com/office/drawing/2014/main" id="{22A14F6D-0272-3730-AA02-B316333BA21D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5" name="Caixa de texto 38" descr="Número 4">
              <a:extLst>
                <a:ext uri="{FF2B5EF4-FFF2-40B4-BE49-F238E27FC236}">
                  <a16:creationId xmlns:a16="http://schemas.microsoft.com/office/drawing/2014/main" id="{BF379036-30C5-14A7-F7C7-051E61B0A0F9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pt-BR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5</a:t>
              </a:r>
            </a:p>
          </p:txBody>
        </p:sp>
      </p:grpSp>
      <p:sp>
        <p:nvSpPr>
          <p:cNvPr id="6" name="Espaço Reservado para Conteúdo 17">
            <a:extLst>
              <a:ext uri="{FF2B5EF4-FFF2-40B4-BE49-F238E27FC236}">
                <a16:creationId xmlns:a16="http://schemas.microsoft.com/office/drawing/2014/main" id="{73FBB018-4F32-1F4A-8850-6E4D95A1C79F}"/>
              </a:ext>
            </a:extLst>
          </p:cNvPr>
          <p:cNvSpPr txBox="1">
            <a:spLocks/>
          </p:cNvSpPr>
          <p:nvPr/>
        </p:nvSpPr>
        <p:spPr>
          <a:xfrm>
            <a:off x="1061428" y="5565940"/>
            <a:ext cx="4504252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  <a:defRPr/>
            </a:pP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Modo </a:t>
            </a:r>
            <a:r>
              <a:rPr lang="pt-BR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Estagiário Sênior </a:t>
            </a: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 conseguir um bom estágio</a:t>
            </a:r>
            <a:r>
              <a:rPr lang="pt-BR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55" name="Espaço Reservado para Conteúdo 17">
            <a:extLst>
              <a:ext uri="{FF2B5EF4-FFF2-40B4-BE49-F238E27FC236}">
                <a16:creationId xmlns:a16="http://schemas.microsoft.com/office/drawing/2014/main" id="{C2E6D0E0-A722-1413-DEBA-10D859D6EE70}"/>
              </a:ext>
            </a:extLst>
          </p:cNvPr>
          <p:cNvSpPr txBox="1">
            <a:spLocks/>
          </p:cNvSpPr>
          <p:nvPr/>
        </p:nvSpPr>
        <p:spPr>
          <a:xfrm>
            <a:off x="7293847" y="2125170"/>
            <a:ext cx="4504252" cy="4004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  <a:defRPr/>
            </a:pPr>
            <a:r>
              <a:rPr lang="pt-BR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Estagiário Sênior</a:t>
            </a: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começou em 2020. </a:t>
            </a:r>
            <a:b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Fundado pela Camila </a:t>
            </a:r>
            <a:r>
              <a:rPr lang="pt-BR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Croz</a:t>
            </a: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 Ricardo </a:t>
            </a:r>
            <a:r>
              <a:rPr lang="pt-BR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Perialto</a:t>
            </a:r>
            <a:endParaRPr lang="pt-BR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2000"/>
              </a:spcAft>
              <a:buNone/>
              <a:defRPr/>
            </a:pP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Projeto surgiu da ideia de querer ajudar! </a:t>
            </a:r>
          </a:p>
          <a:p>
            <a:pPr marL="0" lvl="0" indent="0" rtl="0">
              <a:spcAft>
                <a:spcPts val="2000"/>
              </a:spcAft>
              <a:buNone/>
              <a:defRPr/>
            </a:pPr>
            <a:r>
              <a:rPr lang="pt-BR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“Você não consegue mudar o seu passado, mas consegue entender o seu presente para mudar o seu futuro”.  </a:t>
            </a:r>
            <a:endParaRPr lang="pt-BR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97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Entrando no ringue </a:t>
            </a:r>
          </a:p>
        </p:txBody>
      </p:sp>
      <p:sp>
        <p:nvSpPr>
          <p:cNvPr id="25" name="Espaço Reservado para Conteúdo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Vamos precisar de regras: </a:t>
            </a:r>
          </a:p>
        </p:txBody>
      </p:sp>
      <p:grpSp>
        <p:nvGrpSpPr>
          <p:cNvPr id="18" name="Grupo 17" descr="Círculo pequeno com o número 1 dentro indicando a etapa 1"/>
          <p:cNvGrpSpPr/>
          <p:nvPr/>
        </p:nvGrpSpPr>
        <p:grpSpPr bwMode="blackWhite">
          <a:xfrm>
            <a:off x="531552" y="2104805"/>
            <a:ext cx="558179" cy="409838"/>
            <a:chOff x="6953426" y="711274"/>
            <a:chExt cx="558179" cy="409838"/>
          </a:xfrm>
        </p:grpSpPr>
        <p:sp>
          <p:nvSpPr>
            <p:cNvPr id="19" name="Oval 18" descr="Círculo pequeno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20" name="Caixa de texto 19" descr="Número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pt-BR" sz="14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nº1</a:t>
              </a:r>
            </a:p>
          </p:txBody>
        </p:sp>
      </p:grpSp>
      <p:sp>
        <p:nvSpPr>
          <p:cNvPr id="21" name="Espaço Reservado para Conteúdo 17"/>
          <p:cNvSpPr txBox="1">
            <a:spLocks/>
          </p:cNvSpPr>
          <p:nvPr/>
        </p:nvSpPr>
        <p:spPr>
          <a:xfrm>
            <a:off x="1056513" y="2144997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Esqueça tudo o que você já ouviu sobre estágio</a:t>
            </a:r>
            <a:endParaRPr lang="pt-BR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3" name="Grupo 32" descr="Círculo pequeno com o número 2 dentro indicando a etapa 2"/>
          <p:cNvGrpSpPr/>
          <p:nvPr/>
        </p:nvGrpSpPr>
        <p:grpSpPr bwMode="blackWhite">
          <a:xfrm>
            <a:off x="531552" y="2991065"/>
            <a:ext cx="558179" cy="601065"/>
            <a:chOff x="6953426" y="711274"/>
            <a:chExt cx="558179" cy="601065"/>
          </a:xfrm>
        </p:grpSpPr>
        <p:sp>
          <p:nvSpPr>
            <p:cNvPr id="34" name="Oval 33" descr="Círculo pequeno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35" name="Caixa de texto 34" descr="Número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nº2</a:t>
              </a:r>
            </a:p>
            <a:p>
              <a:pPr algn="ctr" rtl="0"/>
              <a:endParaRPr lang="pt-BR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36" name="Espaço Reservado para Conteúdo 17"/>
          <p:cNvSpPr txBox="1">
            <a:spLocks/>
          </p:cNvSpPr>
          <p:nvPr/>
        </p:nvSpPr>
        <p:spPr>
          <a:xfrm>
            <a:off x="1056513" y="3031258"/>
            <a:ext cx="4685526" cy="563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  <a:defRPr/>
            </a:pP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Domine o processo</a:t>
            </a:r>
          </a:p>
        </p:txBody>
      </p:sp>
      <p:grpSp>
        <p:nvGrpSpPr>
          <p:cNvPr id="22" name="Grupo 21" descr="Círculo pequeno com o número 3 dentro indicando a etapa 3"/>
          <p:cNvGrpSpPr/>
          <p:nvPr/>
        </p:nvGrpSpPr>
        <p:grpSpPr bwMode="blackWhite">
          <a:xfrm>
            <a:off x="531552" y="3864165"/>
            <a:ext cx="558179" cy="601065"/>
            <a:chOff x="6953426" y="711274"/>
            <a:chExt cx="558179" cy="601065"/>
          </a:xfrm>
        </p:grpSpPr>
        <p:sp>
          <p:nvSpPr>
            <p:cNvPr id="24" name="Oval 23" descr="Círculo pequeno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30" name="Caixa de texto 29" descr="Número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nº3</a:t>
              </a:r>
            </a:p>
            <a:p>
              <a:pPr algn="ctr" rtl="0"/>
              <a:endParaRPr lang="pt-BR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32" name="Espaço Reservado para Conteúdo 17"/>
          <p:cNvSpPr txBox="1">
            <a:spLocks/>
          </p:cNvSpPr>
          <p:nvPr/>
        </p:nvSpPr>
        <p:spPr>
          <a:xfrm>
            <a:off x="1056513" y="3892326"/>
            <a:ext cx="4504252" cy="575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Sonhe grande... É sério! </a:t>
            </a:r>
            <a:b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Livros:</a:t>
            </a:r>
            <a:r>
              <a:rPr lang="pt-BR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Pega a visão </a:t>
            </a: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 </a:t>
            </a:r>
            <a:r>
              <a:rPr lang="pt-BR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 favela venceu (Rick </a:t>
            </a:r>
            <a:r>
              <a:rPr lang="pt-BR" dirty="0" err="1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Chesther</a:t>
            </a:r>
            <a:r>
              <a:rPr lang="pt-BR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)</a:t>
            </a:r>
            <a:endParaRPr lang="pt-BR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7" name="Grupo 36" descr="Círculo pequeno com o número 4 dentro indicando a etapa 4"/>
          <p:cNvGrpSpPr/>
          <p:nvPr/>
        </p:nvGrpSpPr>
        <p:grpSpPr bwMode="blackWhite">
          <a:xfrm>
            <a:off x="531552" y="4744083"/>
            <a:ext cx="558179" cy="601065"/>
            <a:chOff x="6953426" y="711274"/>
            <a:chExt cx="558179" cy="601065"/>
          </a:xfrm>
        </p:grpSpPr>
        <p:sp>
          <p:nvSpPr>
            <p:cNvPr id="38" name="Oval 37" descr="Círculo pequeno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39" name="Caixa de texto 38" descr="Número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nº4</a:t>
              </a:r>
            </a:p>
            <a:p>
              <a:pPr algn="ctr" rtl="0"/>
              <a:endParaRPr lang="pt-BR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40" name="Espaço Reservado para Conteúdo 17"/>
          <p:cNvSpPr txBox="1">
            <a:spLocks/>
          </p:cNvSpPr>
          <p:nvPr/>
        </p:nvSpPr>
        <p:spPr>
          <a:xfrm>
            <a:off x="1056513" y="4784276"/>
            <a:ext cx="4504252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  <a:defRPr/>
            </a:pP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Seja confiante!</a:t>
            </a:r>
          </a:p>
        </p:txBody>
      </p:sp>
      <p:grpSp>
        <p:nvGrpSpPr>
          <p:cNvPr id="2" name="Grupo 36" descr="Círculo pequeno com o número 4 dentro indicando a etapa 4">
            <a:extLst>
              <a:ext uri="{FF2B5EF4-FFF2-40B4-BE49-F238E27FC236}">
                <a16:creationId xmlns:a16="http://schemas.microsoft.com/office/drawing/2014/main" id="{5212DB33-5DC9-9DBE-78B6-14C3DEA69AF1}"/>
              </a:ext>
            </a:extLst>
          </p:cNvPr>
          <p:cNvGrpSpPr/>
          <p:nvPr/>
        </p:nvGrpSpPr>
        <p:grpSpPr bwMode="blackWhite">
          <a:xfrm>
            <a:off x="536467" y="5525747"/>
            <a:ext cx="558179" cy="601065"/>
            <a:chOff x="6953426" y="711274"/>
            <a:chExt cx="558179" cy="601065"/>
          </a:xfrm>
        </p:grpSpPr>
        <p:sp>
          <p:nvSpPr>
            <p:cNvPr id="3" name="Oval 37" descr="Círculo pequeno">
              <a:extLst>
                <a:ext uri="{FF2B5EF4-FFF2-40B4-BE49-F238E27FC236}">
                  <a16:creationId xmlns:a16="http://schemas.microsoft.com/office/drawing/2014/main" id="{22A14F6D-0272-3730-AA02-B316333BA21D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5" name="Caixa de texto 38" descr="Número 4">
              <a:extLst>
                <a:ext uri="{FF2B5EF4-FFF2-40B4-BE49-F238E27FC236}">
                  <a16:creationId xmlns:a16="http://schemas.microsoft.com/office/drawing/2014/main" id="{BF379036-30C5-14A7-F7C7-051E61B0A0F9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nº5</a:t>
              </a:r>
            </a:p>
            <a:p>
              <a:pPr algn="ctr" rtl="0"/>
              <a:endParaRPr lang="pt-BR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6" name="Espaço Reservado para Conteúdo 17">
            <a:extLst>
              <a:ext uri="{FF2B5EF4-FFF2-40B4-BE49-F238E27FC236}">
                <a16:creationId xmlns:a16="http://schemas.microsoft.com/office/drawing/2014/main" id="{73FBB018-4F32-1F4A-8850-6E4D95A1C79F}"/>
              </a:ext>
            </a:extLst>
          </p:cNvPr>
          <p:cNvSpPr txBox="1">
            <a:spLocks/>
          </p:cNvSpPr>
          <p:nvPr/>
        </p:nvSpPr>
        <p:spPr>
          <a:xfrm>
            <a:off x="1061428" y="5565940"/>
            <a:ext cx="4504252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  <a:defRPr/>
            </a:pP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Modo </a:t>
            </a:r>
            <a:r>
              <a:rPr lang="pt-BR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Estagiário Sênior </a:t>
            </a: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 conseguir um bom estágio</a:t>
            </a:r>
            <a:r>
              <a:rPr lang="pt-BR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55" name="Espaço Reservado para Conteúdo 17">
            <a:extLst>
              <a:ext uri="{FF2B5EF4-FFF2-40B4-BE49-F238E27FC236}">
                <a16:creationId xmlns:a16="http://schemas.microsoft.com/office/drawing/2014/main" id="{C2E6D0E0-A722-1413-DEBA-10D859D6EE70}"/>
              </a:ext>
            </a:extLst>
          </p:cNvPr>
          <p:cNvSpPr txBox="1">
            <a:spLocks/>
          </p:cNvSpPr>
          <p:nvPr/>
        </p:nvSpPr>
        <p:spPr>
          <a:xfrm>
            <a:off x="1056513" y="2389886"/>
            <a:ext cx="4504252" cy="558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  <a:defRPr/>
            </a:pPr>
            <a:r>
              <a:rPr lang="pt-BR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Vamos desconstruir a forma de conseguir um estágio </a:t>
            </a:r>
            <a:endParaRPr lang="pt-BR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Espaço Reservado para Conteúdo 17">
            <a:extLst>
              <a:ext uri="{FF2B5EF4-FFF2-40B4-BE49-F238E27FC236}">
                <a16:creationId xmlns:a16="http://schemas.microsoft.com/office/drawing/2014/main" id="{0E92895C-1E4A-1EA6-7FE3-DFFA50AA68F3}"/>
              </a:ext>
            </a:extLst>
          </p:cNvPr>
          <p:cNvSpPr txBox="1">
            <a:spLocks/>
          </p:cNvSpPr>
          <p:nvPr/>
        </p:nvSpPr>
        <p:spPr>
          <a:xfrm>
            <a:off x="1056512" y="3264367"/>
            <a:ext cx="5196803" cy="558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  <a:defRPr/>
            </a:pPr>
            <a:r>
              <a:rPr lang="pt-BR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“Conheço meu jogo, </a:t>
            </a:r>
            <a:r>
              <a:rPr lang="pt-BR" b="1" dirty="0">
                <a:solidFill>
                  <a:srgbClr val="D247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sei o que quero realizar</a:t>
            </a:r>
            <a:r>
              <a:rPr lang="pt-BR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sei como chegar lá.” </a:t>
            </a:r>
            <a:endParaRPr lang="pt-BR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32" name="Picture 8" descr="Imagem de Kit Livros Pega a Visão e A Favela Venceu">
            <a:extLst>
              <a:ext uri="{FF2B5EF4-FFF2-40B4-BE49-F238E27FC236}">
                <a16:creationId xmlns:a16="http://schemas.microsoft.com/office/drawing/2014/main" id="{55D085E3-0F47-5C41-B698-90349A9BF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213" y="2223455"/>
            <a:ext cx="4260271" cy="3198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ço Reservado para Conteúdo 17">
            <a:extLst>
              <a:ext uri="{FF2B5EF4-FFF2-40B4-BE49-F238E27FC236}">
                <a16:creationId xmlns:a16="http://schemas.microsoft.com/office/drawing/2014/main" id="{EB82CDCA-4372-F92C-53C4-084AF66F8098}"/>
              </a:ext>
            </a:extLst>
          </p:cNvPr>
          <p:cNvSpPr txBox="1">
            <a:spLocks/>
          </p:cNvSpPr>
          <p:nvPr/>
        </p:nvSpPr>
        <p:spPr>
          <a:xfrm>
            <a:off x="1056512" y="5033615"/>
            <a:ext cx="5196803" cy="558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  <a:defRPr/>
            </a:pPr>
            <a:r>
              <a:rPr lang="pt-BR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Eu vou escolher ser um Estagiário Sênior </a:t>
            </a:r>
            <a:endParaRPr lang="pt-BR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92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lvl="0" rtl="0"/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Entrando no ringue 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4294967295"/>
          </p:nvPr>
        </p:nvSpPr>
        <p:spPr>
          <a:xfrm>
            <a:off x="630366" y="1598158"/>
            <a:ext cx="4413626" cy="397827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  <a:buNone/>
            </a:pPr>
            <a:r>
              <a:rPr lang="pt-B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pt-BR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importância </a:t>
            </a:r>
            <a:r>
              <a:rPr lang="pt-B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 estágio na carreira </a:t>
            </a:r>
          </a:p>
        </p:txBody>
      </p:sp>
      <p:grpSp>
        <p:nvGrpSpPr>
          <p:cNvPr id="33" name="Grupo 32" descr="Círculo pequeno com o número 1 dentro indicando a etapa 1"/>
          <p:cNvGrpSpPr/>
          <p:nvPr/>
        </p:nvGrpSpPr>
        <p:grpSpPr bwMode="blackWhite">
          <a:xfrm>
            <a:off x="558723" y="4531632"/>
            <a:ext cx="558179" cy="409838"/>
            <a:chOff x="6953426" y="711274"/>
            <a:chExt cx="558179" cy="409838"/>
          </a:xfrm>
        </p:grpSpPr>
        <p:sp>
          <p:nvSpPr>
            <p:cNvPr id="34" name="Oval 33" descr="Círculo pequeno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35" name="Caixa de texto 34" descr="Número 1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pt-BR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42" name="Espaço Reservado para Conteúdo 17"/>
          <p:cNvSpPr txBox="1">
            <a:spLocks/>
          </p:cNvSpPr>
          <p:nvPr/>
        </p:nvSpPr>
        <p:spPr>
          <a:xfrm>
            <a:off x="1066039" y="4571824"/>
            <a:ext cx="2696774" cy="15607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Indicação de série: </a:t>
            </a:r>
            <a:r>
              <a:rPr lang="pt-BR" dirty="0" err="1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Suits</a:t>
            </a:r>
            <a:b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Aprender sobre confiança, autoestima e argumentação.  </a:t>
            </a:r>
          </a:p>
        </p:txBody>
      </p:sp>
      <p:grpSp>
        <p:nvGrpSpPr>
          <p:cNvPr id="36" name="Grupo 35" descr="Círculo pequeno com o número 2 dentro indicando a etapa 2"/>
          <p:cNvGrpSpPr/>
          <p:nvPr/>
        </p:nvGrpSpPr>
        <p:grpSpPr bwMode="blackWhite">
          <a:xfrm>
            <a:off x="4249102" y="4531632"/>
            <a:ext cx="558179" cy="409838"/>
            <a:chOff x="6953426" y="711274"/>
            <a:chExt cx="558179" cy="409838"/>
          </a:xfrm>
        </p:grpSpPr>
        <p:sp>
          <p:nvSpPr>
            <p:cNvPr id="37" name="Oval 36" descr="Círculo pequeno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38" name="Caixa de texto 37" descr="Número 2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pt-BR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43" name="Espaço Reservado para Conteúdo 17"/>
          <p:cNvSpPr txBox="1">
            <a:spLocks/>
          </p:cNvSpPr>
          <p:nvPr/>
        </p:nvSpPr>
        <p:spPr>
          <a:xfrm>
            <a:off x="4747855" y="4571824"/>
            <a:ext cx="3106367" cy="132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Indicação de série: </a:t>
            </a:r>
            <a:r>
              <a:rPr lang="pt-BR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 CASA DE PAPEL</a:t>
            </a:r>
            <a:b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pt-BR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Com volta de Mike e vilã irritante, temporada final de Suits estreia na  Netflix · Notícias da TV">
            <a:extLst>
              <a:ext uri="{FF2B5EF4-FFF2-40B4-BE49-F238E27FC236}">
                <a16:creationId xmlns:a16="http://schemas.microsoft.com/office/drawing/2014/main" id="{7169FAE6-DE2A-DD16-C8BA-0294C731A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71" y="2434307"/>
            <a:ext cx="2998093" cy="1874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35" descr="Círculo pequeno com o número 2 dentro indicando a etapa 2">
            <a:extLst>
              <a:ext uri="{FF2B5EF4-FFF2-40B4-BE49-F238E27FC236}">
                <a16:creationId xmlns:a16="http://schemas.microsoft.com/office/drawing/2014/main" id="{50496C3D-49B5-7AD3-28AA-9857B8DC0908}"/>
              </a:ext>
            </a:extLst>
          </p:cNvPr>
          <p:cNvGrpSpPr/>
          <p:nvPr/>
        </p:nvGrpSpPr>
        <p:grpSpPr bwMode="blackWhite">
          <a:xfrm>
            <a:off x="8295086" y="4546379"/>
            <a:ext cx="558179" cy="409838"/>
            <a:chOff x="6953426" y="711274"/>
            <a:chExt cx="558179" cy="409838"/>
          </a:xfrm>
        </p:grpSpPr>
        <p:sp>
          <p:nvSpPr>
            <p:cNvPr id="10" name="Oval 36" descr="Círculo pequeno">
              <a:extLst>
                <a:ext uri="{FF2B5EF4-FFF2-40B4-BE49-F238E27FC236}">
                  <a16:creationId xmlns:a16="http://schemas.microsoft.com/office/drawing/2014/main" id="{506D7BBC-DC8E-8AFC-8E18-D6B7BE2B5303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/>
            </a:p>
          </p:txBody>
        </p:sp>
        <p:sp>
          <p:nvSpPr>
            <p:cNvPr id="13" name="Caixa de texto 37" descr="Número 2">
              <a:extLst>
                <a:ext uri="{FF2B5EF4-FFF2-40B4-BE49-F238E27FC236}">
                  <a16:creationId xmlns:a16="http://schemas.microsoft.com/office/drawing/2014/main" id="{F45A9DE1-D745-5E66-CF9C-794F99C84DDC}"/>
                </a:ext>
              </a:extLst>
            </p:cNvPr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pt-BR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14" name="Espaço Reservado para Conteúdo 17">
            <a:extLst>
              <a:ext uri="{FF2B5EF4-FFF2-40B4-BE49-F238E27FC236}">
                <a16:creationId xmlns:a16="http://schemas.microsoft.com/office/drawing/2014/main" id="{D9D4E91C-4D72-AC04-9C2A-2A205AB8772F}"/>
              </a:ext>
            </a:extLst>
          </p:cNvPr>
          <p:cNvSpPr txBox="1">
            <a:spLocks/>
          </p:cNvSpPr>
          <p:nvPr/>
        </p:nvSpPr>
        <p:spPr>
          <a:xfrm>
            <a:off x="8793839" y="4586571"/>
            <a:ext cx="3106367" cy="132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Indicação de filme: </a:t>
            </a:r>
            <a:r>
              <a:rPr lang="pt-BR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 Lobo de Wall Street</a:t>
            </a:r>
            <a:endParaRPr lang="pt-BR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2" name="Picture 4" descr="CRÍTICA | O Lobo de Wall Street">
            <a:extLst>
              <a:ext uri="{FF2B5EF4-FFF2-40B4-BE49-F238E27FC236}">
                <a16:creationId xmlns:a16="http://schemas.microsoft.com/office/drawing/2014/main" id="{BAAE9F4A-9DCD-4110-23EE-384328A07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878" y="2430669"/>
            <a:ext cx="3045051" cy="1878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tores de La Casa de Papel contam como é lançar uma temporada sem sair de  casa">
            <a:extLst>
              <a:ext uri="{FF2B5EF4-FFF2-40B4-BE49-F238E27FC236}">
                <a16:creationId xmlns:a16="http://schemas.microsoft.com/office/drawing/2014/main" id="{1C5429A3-AFEF-B92F-7E6D-62BAC7B74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664" y="2437700"/>
            <a:ext cx="3021157" cy="1871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27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34375-536B-8947-DAD9-2C369633D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Entrando no ringue </a:t>
            </a:r>
            <a:endParaRPr lang="pt-BR" dirty="0"/>
          </a:p>
        </p:txBody>
      </p:sp>
      <p:sp>
        <p:nvSpPr>
          <p:cNvPr id="13" name="Espaço Reservado para Conteúdo 17">
            <a:extLst>
              <a:ext uri="{FF2B5EF4-FFF2-40B4-BE49-F238E27FC236}">
                <a16:creationId xmlns:a16="http://schemas.microsoft.com/office/drawing/2014/main" id="{6B42BFCD-A76C-67F0-DAF2-B0345813F4A0}"/>
              </a:ext>
            </a:extLst>
          </p:cNvPr>
          <p:cNvSpPr txBox="1">
            <a:spLocks/>
          </p:cNvSpPr>
          <p:nvPr/>
        </p:nvSpPr>
        <p:spPr>
          <a:xfrm>
            <a:off x="5396731" y="1427659"/>
            <a:ext cx="2941306" cy="5277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lnSpc>
                <a:spcPct val="100000"/>
              </a:lnSpc>
              <a:spcAft>
                <a:spcPts val="2000"/>
              </a:spcAft>
              <a:buNone/>
            </a:pPr>
            <a:r>
              <a:rPr lang="pt-BR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Modo tradicional</a:t>
            </a: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rtl="0">
              <a:lnSpc>
                <a:spcPct val="100000"/>
              </a:lnSpc>
              <a:spcAft>
                <a:spcPts val="2000"/>
              </a:spcAft>
            </a:pP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Torcer para ser chamado para a vaga</a:t>
            </a:r>
          </a:p>
          <a:p>
            <a:pPr rtl="0">
              <a:lnSpc>
                <a:spcPct val="100000"/>
              </a:lnSpc>
              <a:spcAft>
                <a:spcPts val="2000"/>
              </a:spcAft>
            </a:pP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Fazer um currículo ruim</a:t>
            </a:r>
          </a:p>
          <a:p>
            <a:pPr rtl="0">
              <a:lnSpc>
                <a:spcPct val="100000"/>
              </a:lnSpc>
              <a:spcAft>
                <a:spcPts val="2000"/>
              </a:spcAft>
            </a:pP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Fazer um LinkedIn para dizer que tem</a:t>
            </a:r>
          </a:p>
          <a:p>
            <a:pPr rtl="0">
              <a:lnSpc>
                <a:spcPct val="100000"/>
              </a:lnSpc>
              <a:spcAft>
                <a:spcPts val="2000"/>
              </a:spcAft>
            </a:pP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Colocar nos </a:t>
            </a:r>
            <a:r>
              <a:rPr lang="pt-BR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diferenciais</a:t>
            </a: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b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Excel / Pacote Office </a:t>
            </a:r>
            <a:b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Inglês </a:t>
            </a:r>
            <a:b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Trabalho em equipe </a:t>
            </a:r>
          </a:p>
          <a:p>
            <a:pPr rtl="0">
              <a:lnSpc>
                <a:spcPct val="100000"/>
              </a:lnSpc>
              <a:spcAft>
                <a:spcPts val="2000"/>
              </a:spcAft>
            </a:pP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Por que nunca me chamam? </a:t>
            </a:r>
          </a:p>
          <a:p>
            <a:pPr rtl="0">
              <a:lnSpc>
                <a:spcPct val="100000"/>
              </a:lnSpc>
              <a:spcAft>
                <a:spcPts val="2000"/>
              </a:spcAft>
            </a:pP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Implora pra entrar em </a:t>
            </a:r>
            <a:r>
              <a:rPr lang="pt-BR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qualquer empresa</a:t>
            </a:r>
            <a:b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</a:p>
          <a:p>
            <a:pPr marL="0" indent="0" rtl="0">
              <a:spcAft>
                <a:spcPts val="2000"/>
              </a:spcAft>
              <a:buNone/>
            </a:pPr>
            <a:endParaRPr lang="pt-BR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Espaço Reservado para Conteúdo 17">
            <a:extLst>
              <a:ext uri="{FF2B5EF4-FFF2-40B4-BE49-F238E27FC236}">
                <a16:creationId xmlns:a16="http://schemas.microsoft.com/office/drawing/2014/main" id="{25DDA722-CFCB-4262-3F3C-7556B8701C8F}"/>
              </a:ext>
            </a:extLst>
          </p:cNvPr>
          <p:cNvSpPr txBox="1">
            <a:spLocks/>
          </p:cNvSpPr>
          <p:nvPr/>
        </p:nvSpPr>
        <p:spPr>
          <a:xfrm>
            <a:off x="539496" y="2415804"/>
            <a:ext cx="1371874" cy="3129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Ambev </a:t>
            </a:r>
            <a:b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Basf</a:t>
            </a:r>
            <a:b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Mercedes-Benz </a:t>
            </a:r>
            <a:b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Grupo Globo </a:t>
            </a:r>
            <a:b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Scania </a:t>
            </a:r>
            <a:b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Mercado Livre</a:t>
            </a:r>
            <a:b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Itaú </a:t>
            </a:r>
            <a:b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Amazon</a:t>
            </a: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Picpay</a:t>
            </a:r>
            <a:b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Google</a:t>
            </a:r>
            <a:b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pt-BR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Espaço Reservado para Conteúdo 17">
            <a:extLst>
              <a:ext uri="{FF2B5EF4-FFF2-40B4-BE49-F238E27FC236}">
                <a16:creationId xmlns:a16="http://schemas.microsoft.com/office/drawing/2014/main" id="{970DD35A-EAE0-E7D1-6B45-3A0C6780443E}"/>
              </a:ext>
            </a:extLst>
          </p:cNvPr>
          <p:cNvSpPr txBox="1">
            <a:spLocks/>
          </p:cNvSpPr>
          <p:nvPr/>
        </p:nvSpPr>
        <p:spPr>
          <a:xfrm>
            <a:off x="521207" y="3133791"/>
            <a:ext cx="1371874" cy="1878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b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pt-BR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Espaço Reservado para Conteúdo 17">
            <a:extLst>
              <a:ext uri="{FF2B5EF4-FFF2-40B4-BE49-F238E27FC236}">
                <a16:creationId xmlns:a16="http://schemas.microsoft.com/office/drawing/2014/main" id="{D42D27AA-A754-AD6F-1DA7-DBDA93013571}"/>
              </a:ext>
            </a:extLst>
          </p:cNvPr>
          <p:cNvSpPr txBox="1">
            <a:spLocks/>
          </p:cNvSpPr>
          <p:nvPr/>
        </p:nvSpPr>
        <p:spPr>
          <a:xfrm>
            <a:off x="2067057" y="2430553"/>
            <a:ext cx="2941306" cy="4164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 que é um estágio</a:t>
            </a:r>
            <a:r>
              <a:rPr lang="pt-BR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MUITO BOM</a:t>
            </a: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b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É quando você  consegue entrar na empresa dos seus sonhos, na área que você tem paixão de executar as atividades em uma vaga que tenha uma boa remuneração e oportunidade  de crescimento </a:t>
            </a:r>
          </a:p>
          <a:p>
            <a:pPr marL="0" indent="0" rtl="0">
              <a:spcAft>
                <a:spcPts val="2000"/>
              </a:spcAft>
              <a:buNone/>
            </a:pP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Orgulho de falar: </a:t>
            </a:r>
            <a:r>
              <a:rPr lang="pt-BR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“eu trabalho aqui!”</a:t>
            </a:r>
            <a:endParaRPr lang="pt-BR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Espaço Reservado para Conteúdo 17">
            <a:extLst>
              <a:ext uri="{FF2B5EF4-FFF2-40B4-BE49-F238E27FC236}">
                <a16:creationId xmlns:a16="http://schemas.microsoft.com/office/drawing/2014/main" id="{B94C0E95-32E8-711A-7985-70FB3A90A64B}"/>
              </a:ext>
            </a:extLst>
          </p:cNvPr>
          <p:cNvSpPr txBox="1">
            <a:spLocks/>
          </p:cNvSpPr>
          <p:nvPr/>
        </p:nvSpPr>
        <p:spPr>
          <a:xfrm>
            <a:off x="539496" y="1422741"/>
            <a:ext cx="4761446" cy="640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pt-BR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Modo tradicional X Modo Sênior</a:t>
            </a: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procurar estágio -----&gt; </a:t>
            </a:r>
          </a:p>
          <a:p>
            <a:pPr marL="0" indent="0" rtl="0">
              <a:spcAft>
                <a:spcPts val="2000"/>
              </a:spcAft>
              <a:buNone/>
            </a:pPr>
            <a:endParaRPr lang="pt-BR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Espaço Reservado para Conteúdo 17">
            <a:extLst>
              <a:ext uri="{FF2B5EF4-FFF2-40B4-BE49-F238E27FC236}">
                <a16:creationId xmlns:a16="http://schemas.microsoft.com/office/drawing/2014/main" id="{754EB96A-0909-F30A-CB1A-38937288CFD6}"/>
              </a:ext>
            </a:extLst>
          </p:cNvPr>
          <p:cNvSpPr txBox="1">
            <a:spLocks/>
          </p:cNvSpPr>
          <p:nvPr/>
        </p:nvSpPr>
        <p:spPr>
          <a:xfrm>
            <a:off x="8880267" y="1422741"/>
            <a:ext cx="2941306" cy="5538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pt-BR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Modo Sênior</a:t>
            </a: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rtl="0">
              <a:spcAft>
                <a:spcPts val="2000"/>
              </a:spcAft>
            </a:pPr>
            <a:r>
              <a:rPr lang="pt-BR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Sabe hackear </a:t>
            </a: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 sistema</a:t>
            </a:r>
          </a:p>
          <a:p>
            <a:pPr rtl="0">
              <a:spcAft>
                <a:spcPts val="2000"/>
              </a:spcAft>
            </a:pPr>
            <a:r>
              <a:rPr lang="pt-BR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Está ligado </a:t>
            </a: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 mercado</a:t>
            </a:r>
          </a:p>
          <a:p>
            <a:pPr rtl="0">
              <a:spcAft>
                <a:spcPts val="2000"/>
              </a:spcAft>
            </a:pP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Sabe a importância de praticar o Life Longe </a:t>
            </a:r>
            <a:r>
              <a:rPr lang="pt-BR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Learnig</a:t>
            </a: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(estudar durante toda a vida) </a:t>
            </a:r>
          </a:p>
          <a:p>
            <a:pPr rtl="0">
              <a:spcAft>
                <a:spcPts val="2000"/>
              </a:spcAft>
            </a:pPr>
            <a:r>
              <a:rPr lang="pt-BR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Tem bons contatos </a:t>
            </a: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 sabe usar o network à seu favor. </a:t>
            </a:r>
          </a:p>
          <a:p>
            <a:pPr rtl="0">
              <a:spcAft>
                <a:spcPts val="2000"/>
              </a:spcAft>
            </a:pPr>
            <a:r>
              <a:rPr lang="pt-BR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Sabe se vender </a:t>
            </a: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melhor que muitos analistas por aí...</a:t>
            </a:r>
          </a:p>
          <a:p>
            <a:pPr rtl="0">
              <a:spcAft>
                <a:spcPts val="2000"/>
              </a:spcAft>
            </a:pPr>
            <a:r>
              <a:rPr lang="pt-BR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Sabe se destacar, ser diferente e chamar a atenção. </a:t>
            </a:r>
          </a:p>
          <a:p>
            <a:pPr marL="0" indent="0" rtl="0">
              <a:spcAft>
                <a:spcPts val="2000"/>
              </a:spcAft>
              <a:buNone/>
            </a:pPr>
            <a:endParaRPr lang="pt-BR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91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Nenhuma descrição de foto disponível.">
            <a:extLst>
              <a:ext uri="{FF2B5EF4-FFF2-40B4-BE49-F238E27FC236}">
                <a16:creationId xmlns:a16="http://schemas.microsoft.com/office/drawing/2014/main" id="{3843C06D-6CB2-6CA5-9A58-8C826C38C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0"/>
            <a:ext cx="121777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169341"/>
      </p:ext>
    </p:extLst>
  </p:cSld>
  <p:clrMapOvr>
    <a:masterClrMapping/>
  </p:clrMapOvr>
</p:sld>
</file>

<file path=ppt/theme/theme1.xml><?xml version="1.0" encoding="utf-8"?>
<a:theme xmlns:a="http://schemas.openxmlformats.org/drawingml/2006/main" name="DocBoas-vinda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7305_TF10001108_Win32" id="{28A79BE7-1959-4F88-894F-C0DF83BEA638}" vid="{43AF368F-97C8-445F-AF65-9C3884FDC69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{3315B034-E3F0-4034-A656-4C8B0CB19DB4}tf10001108_win32</Template>
  <TotalTime>90</TotalTime>
  <Words>434</Words>
  <Application>Microsoft Office PowerPoint</Application>
  <PresentationFormat>Widescreen</PresentationFormat>
  <Paragraphs>64</Paragraphs>
  <Slides>6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Calibri</vt:lpstr>
      <vt:lpstr>Segoe UI</vt:lpstr>
      <vt:lpstr>Segoe UI Light</vt:lpstr>
      <vt:lpstr>Segoe UI Semibold</vt:lpstr>
      <vt:lpstr>DocBoas-vindas</vt:lpstr>
      <vt:lpstr>Entrando no ringue</vt:lpstr>
      <vt:lpstr>Entrando no ringue </vt:lpstr>
      <vt:lpstr>Entrando no ringue </vt:lpstr>
      <vt:lpstr>Entrando no ringue </vt:lpstr>
      <vt:lpstr>Entrando no ringue 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Entrando no ringue</dc:title>
  <dc:creator>RAIZA CIRNE BRAZ</dc:creator>
  <cp:keywords/>
  <cp:lastModifiedBy>RAIZA CIRNE BRAZ</cp:lastModifiedBy>
  <cp:revision>33</cp:revision>
  <dcterms:created xsi:type="dcterms:W3CDTF">2023-05-03T12:57:12Z</dcterms:created>
  <dcterms:modified xsi:type="dcterms:W3CDTF">2023-05-03T14:27:42Z</dcterms:modified>
  <cp:version/>
</cp:coreProperties>
</file>