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302" r:id="rId4"/>
    <p:sldId id="303" r:id="rId5"/>
    <p:sldId id="305" r:id="rId6"/>
    <p:sldId id="306" r:id="rId7"/>
    <p:sldId id="30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49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2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41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62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73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22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54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3F1A0F-9E26-483F-99CD-352A5CC85520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64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23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3F1A0F-9E26-483F-99CD-352A5CC85520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66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21AB2-ACD2-837D-3733-84D516A52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431500"/>
            <a:ext cx="10058400" cy="1997500"/>
          </a:xfrm>
        </p:spPr>
        <p:txBody>
          <a:bodyPr>
            <a:normAutofit/>
          </a:bodyPr>
          <a:lstStyle/>
          <a:p>
            <a:pPr algn="ctr"/>
            <a:r>
              <a:rPr lang="pt-BR" sz="6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#APRESENTAÇÃO INDIVIDUAL E ENTREVISTA </a:t>
            </a:r>
          </a:p>
        </p:txBody>
      </p:sp>
    </p:spTree>
    <p:extLst>
      <p:ext uri="{BB962C8B-B14F-4D97-AF65-F5344CB8AC3E}">
        <p14:creationId xmlns:p14="http://schemas.microsoft.com/office/powerpoint/2010/main" val="289125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8BA0D-2834-3F17-88BB-0FDFAA93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individual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B8C4F3-A9F5-6150-B820-427C21C6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r>
              <a:rPr lang="pt-BR" b="1" dirty="0"/>
              <a:t>TEORIA DO GOLDEN CIRCLE: </a:t>
            </a:r>
          </a:p>
          <a:p>
            <a:pPr algn="ctr"/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Porquê?</a:t>
            </a:r>
            <a:br>
              <a:rPr lang="pt-BR" dirty="0"/>
            </a:b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Como?</a:t>
            </a:r>
            <a:br>
              <a:rPr lang="pt-BR" dirty="0"/>
            </a:b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O quê?</a:t>
            </a:r>
          </a:p>
        </p:txBody>
      </p:sp>
    </p:spTree>
    <p:extLst>
      <p:ext uri="{BB962C8B-B14F-4D97-AF65-F5344CB8AC3E}">
        <p14:creationId xmlns:p14="http://schemas.microsoft.com/office/powerpoint/2010/main" val="2558650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8BA0D-2834-3F17-88BB-0FDFAA93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individual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B8C4F3-A9F5-6150-B820-427C21C6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Fale seu </a:t>
            </a:r>
            <a:r>
              <a:rPr lang="pt-BR" b="1" dirty="0"/>
              <a:t>nome</a:t>
            </a:r>
            <a:r>
              <a:rPr lang="pt-BR" dirty="0"/>
              <a:t> (e sobrenome)</a:t>
            </a:r>
            <a:br>
              <a:rPr lang="pt-BR" dirty="0"/>
            </a:b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Use </a:t>
            </a:r>
            <a:r>
              <a:rPr lang="pt-BR" b="1" dirty="0"/>
              <a:t>humor</a:t>
            </a:r>
            <a:br>
              <a:rPr lang="pt-BR" dirty="0"/>
            </a:b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Use </a:t>
            </a:r>
            <a:r>
              <a:rPr lang="pt-BR" b="1" dirty="0"/>
              <a:t>vulnerabilidade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Use </a:t>
            </a:r>
            <a:r>
              <a:rPr lang="pt-BR" b="1" dirty="0"/>
              <a:t>contexto </a:t>
            </a:r>
            <a:r>
              <a:rPr lang="pt-BR" dirty="0"/>
              <a:t>(empresa, ambiente, pessoas)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Venda suas </a:t>
            </a:r>
            <a:r>
              <a:rPr lang="pt-BR" b="1" dirty="0"/>
              <a:t>paixões</a:t>
            </a:r>
            <a:r>
              <a:rPr lang="pt-BR" dirty="0"/>
              <a:t>, </a:t>
            </a:r>
            <a:r>
              <a:rPr lang="pt-BR" b="1" dirty="0"/>
              <a:t>experiências</a:t>
            </a:r>
            <a:r>
              <a:rPr lang="pt-BR" dirty="0"/>
              <a:t> e </a:t>
            </a:r>
            <a:r>
              <a:rPr lang="pt-BR" b="1" dirty="0"/>
              <a:t>aspirações </a:t>
            </a:r>
          </a:p>
        </p:txBody>
      </p:sp>
    </p:spTree>
    <p:extLst>
      <p:ext uri="{BB962C8B-B14F-4D97-AF65-F5344CB8AC3E}">
        <p14:creationId xmlns:p14="http://schemas.microsoft.com/office/powerpoint/2010/main" val="223296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8BA0D-2834-3F17-88BB-0FDFAA93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individual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B8C4F3-A9F5-6150-B820-427C21C6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/>
          </a:p>
          <a:p>
            <a:pPr marL="201168" lvl="1" indent="0">
              <a:buNone/>
            </a:pPr>
            <a:r>
              <a:rPr lang="pt-BR" dirty="0"/>
              <a:t>Estrutura: </a:t>
            </a:r>
            <a:br>
              <a:rPr lang="pt-BR" dirty="0"/>
            </a:b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Você </a:t>
            </a:r>
            <a:br>
              <a:rPr lang="pt-BR" dirty="0"/>
            </a:b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Hobby, paixões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Motivação profissional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Agradecimento/</a:t>
            </a:r>
            <a:r>
              <a:rPr lang="pt-BR" dirty="0" err="1"/>
              <a:t>Call</a:t>
            </a:r>
            <a:r>
              <a:rPr lang="pt-BR" dirty="0"/>
              <a:t> </a:t>
            </a:r>
            <a:r>
              <a:rPr lang="pt-BR" dirty="0" err="1"/>
              <a:t>action</a:t>
            </a:r>
            <a:r>
              <a:rPr lang="pt-BR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90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8BA0D-2834-3F17-88BB-0FDFAA93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Entrevista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B8C4F3-A9F5-6150-B820-427C21C6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Foco no passado</a:t>
            </a:r>
          </a:p>
          <a:p>
            <a:pPr marL="201168" lvl="1" indent="0">
              <a:buNone/>
            </a:pPr>
            <a:r>
              <a:rPr lang="pt-BR" dirty="0"/>
              <a:t>1. Olhe pra trás... </a:t>
            </a:r>
          </a:p>
          <a:p>
            <a:pPr marL="201168" lvl="1" indent="0">
              <a:buNone/>
            </a:pPr>
            <a:r>
              <a:rPr lang="pt-BR" dirty="0"/>
              <a:t>O que você já conquistou? </a:t>
            </a:r>
          </a:p>
          <a:p>
            <a:pPr marL="201168" lvl="1" indent="0">
              <a:buNone/>
            </a:pP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Foco no futuro </a:t>
            </a:r>
          </a:p>
          <a:p>
            <a:pPr marL="201168" lvl="1" indent="0">
              <a:buNone/>
            </a:pPr>
            <a:r>
              <a:rPr lang="pt-BR" dirty="0"/>
              <a:t>2. Olhe pra frente... </a:t>
            </a:r>
          </a:p>
          <a:p>
            <a:pPr marL="201168" lvl="1" indent="0">
              <a:buNone/>
            </a:pPr>
            <a:r>
              <a:rPr lang="pt-BR" dirty="0"/>
              <a:t>O que você deseja conquistar?</a:t>
            </a:r>
          </a:p>
          <a:p>
            <a:pPr marL="201168" lvl="1" indent="0">
              <a:buNone/>
            </a:pP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Foco no presente</a:t>
            </a:r>
          </a:p>
          <a:p>
            <a:pPr marL="201168" lvl="1" indent="0">
              <a:buNone/>
            </a:pPr>
            <a:r>
              <a:rPr lang="pt-BR" dirty="0"/>
              <a:t>3. Olhe agora... </a:t>
            </a:r>
          </a:p>
          <a:p>
            <a:pPr marL="201168" lvl="1" indent="0">
              <a:buNone/>
            </a:pPr>
            <a:r>
              <a:rPr lang="pt-BR" dirty="0"/>
              <a:t>O que você está fazendo hoje para alcançar seus objetivos?</a:t>
            </a:r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636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8BA0D-2834-3F17-88BB-0FDFAA93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Entrevista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B8C4F3-A9F5-6150-B820-427C21C6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Font typeface="Wingdings" panose="05000000000000000000" pitchFamily="2" charset="2"/>
              <a:buChar char="§"/>
            </a:pPr>
            <a:endParaRPr lang="pt-BR" sz="1800" b="1" i="0" u="none" strike="noStrike" dirty="0">
              <a:solidFill>
                <a:srgbClr val="000000"/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</a:rPr>
              <a:t>PRINCÍPIOS DA PERSUASÃO:  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</a:rPr>
              <a:t>Usar estratégias para dominar o subconsciente da pessoa e ela por conta própria fazer aquilo que você está querendo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</a:rPr>
              <a:t>PRINCÍPIO DA </a:t>
            </a:r>
            <a:r>
              <a:rPr lang="pt-BR" sz="1800" b="1" i="0" u="none" strike="noStrike" dirty="0">
                <a:solidFill>
                  <a:schemeClr val="tx1"/>
                </a:solidFill>
                <a:effectLst/>
              </a:rPr>
              <a:t>AFINIDADE:  </a:t>
            </a:r>
            <a:r>
              <a:rPr lang="pt-BR" sz="1800" i="0" u="none" strike="noStrike" dirty="0">
                <a:solidFill>
                  <a:schemeClr val="tx1"/>
                </a:solidFill>
                <a:effectLst/>
              </a:rPr>
              <a:t>Somos mais propensos a sermos influenciados pelas pessoas que gostamos </a:t>
            </a:r>
            <a:endParaRPr lang="pt-BR" sz="18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pt-BR" b="1" i="0" u="none" strike="noStrike" dirty="0">
              <a:solidFill>
                <a:schemeClr val="tx1"/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0" u="none" strike="noStrike" dirty="0">
                <a:solidFill>
                  <a:srgbClr val="000000"/>
                </a:solidFill>
                <a:effectLst/>
              </a:rPr>
              <a:t>INFLUÊNCIA SEM </a:t>
            </a:r>
            <a:r>
              <a:rPr lang="pt-BR" b="1" i="0" u="none" strike="noStrike" dirty="0">
                <a:solidFill>
                  <a:schemeClr val="tx1"/>
                </a:solidFill>
                <a:effectLst/>
              </a:rPr>
              <a:t>AUTORIDADE 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b="0" dirty="0">
              <a:solidFill>
                <a:schemeClr val="tx1"/>
              </a:solidFill>
              <a:effectLst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pt-BR" b="0" i="0" u="none" strike="noStrike" dirty="0">
                <a:solidFill>
                  <a:srgbClr val="000000"/>
                </a:solidFill>
                <a:effectLst/>
              </a:rPr>
              <a:t>Procurar interesses implícitos ou explícitos.</a:t>
            </a:r>
            <a:endParaRPr lang="pt-BR" b="0" dirty="0">
              <a:effectLst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pt-BR" b="0" i="0" u="none" strike="noStrike" dirty="0">
                <a:solidFill>
                  <a:srgbClr val="000000"/>
                </a:solidFill>
                <a:effectLst/>
              </a:rPr>
              <a:t>Sorrir </a:t>
            </a:r>
            <a:endParaRPr lang="pt-BR" b="0" dirty="0">
              <a:effectLst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pt-BR" b="0" i="0" u="none" strike="noStrike" dirty="0">
                <a:solidFill>
                  <a:srgbClr val="000000"/>
                </a:solidFill>
                <a:effectLst/>
              </a:rPr>
              <a:t>Elogiar</a:t>
            </a:r>
            <a:endParaRPr lang="pt-BR" b="0" dirty="0">
              <a:effectLst/>
            </a:endParaRPr>
          </a:p>
          <a:p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759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8BA0D-2834-3F17-88BB-0FDFAA93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Entrevista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B8C4F3-A9F5-6150-B820-427C21C6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just" rtl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7200" b="1" i="0" u="none" strike="noStrike" dirty="0">
                <a:solidFill>
                  <a:srgbClr val="274E13"/>
                </a:solidFill>
                <a:effectLst/>
              </a:rPr>
              <a:t>  </a:t>
            </a:r>
            <a:r>
              <a:rPr lang="pt-BR" sz="7200" b="1" i="0" u="none" strike="noStrike" dirty="0" err="1">
                <a:solidFill>
                  <a:srgbClr val="274E13"/>
                </a:solidFill>
                <a:effectLst/>
              </a:rPr>
              <a:t>Rapport</a:t>
            </a:r>
            <a:r>
              <a:rPr lang="pt-BR" sz="7200" b="1" i="0" u="none" strike="noStrike" dirty="0">
                <a:solidFill>
                  <a:srgbClr val="274E13"/>
                </a:solidFill>
                <a:effectLst/>
              </a:rPr>
              <a:t> </a:t>
            </a:r>
          </a:p>
          <a:p>
            <a:pPr algn="just" rtl="0">
              <a:spcBef>
                <a:spcPts val="0"/>
              </a:spcBef>
              <a:spcAft>
                <a:spcPts val="600"/>
              </a:spcAft>
            </a:pPr>
            <a:r>
              <a:rPr lang="pt-BR" sz="7200" i="0" u="none" strike="noStrike" dirty="0">
                <a:solidFill>
                  <a:srgbClr val="000000"/>
                </a:solidFill>
                <a:effectLst/>
              </a:rPr>
              <a:t>cria resultados mais fortes e mais desejáveis em qualquer tipo de cenário de comunicação </a:t>
            </a:r>
          </a:p>
          <a:p>
            <a:pPr algn="just" rtl="0">
              <a:spcBef>
                <a:spcPts val="0"/>
              </a:spcBef>
              <a:spcAft>
                <a:spcPts val="600"/>
              </a:spcAft>
            </a:pPr>
            <a:endParaRPr lang="pt-BR" sz="7200" dirty="0">
              <a:solidFill>
                <a:srgbClr val="000000"/>
              </a:solidFill>
            </a:endParaRPr>
          </a:p>
          <a:p>
            <a:pPr algn="just" rtl="0">
              <a:spcBef>
                <a:spcPts val="0"/>
              </a:spcBef>
              <a:spcAft>
                <a:spcPts val="600"/>
              </a:spcAft>
            </a:pPr>
            <a:r>
              <a:rPr lang="pt-BR" sz="7200" b="1" i="0" u="none" strike="noStrike" dirty="0">
                <a:solidFill>
                  <a:srgbClr val="000000"/>
                </a:solidFill>
                <a:effectLst/>
              </a:rPr>
              <a:t>Neurônio espelho </a:t>
            </a:r>
            <a:endParaRPr lang="pt-BR" sz="7200" b="1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600"/>
              </a:spcAft>
            </a:pPr>
            <a:r>
              <a:rPr lang="pt-BR" sz="7200" i="0" u="none" strike="noStrike" dirty="0" err="1">
                <a:solidFill>
                  <a:srgbClr val="274E13"/>
                </a:solidFill>
                <a:effectLst/>
              </a:rPr>
              <a:t>Rapport</a:t>
            </a:r>
            <a:r>
              <a:rPr lang="pt-BR" sz="7200" i="0" u="none" strike="noStrike" dirty="0">
                <a:solidFill>
                  <a:srgbClr val="274E13"/>
                </a:solidFill>
                <a:effectLst/>
              </a:rPr>
              <a:t> </a:t>
            </a:r>
          </a:p>
          <a:p>
            <a:pPr algn="just" rtl="0">
              <a:spcBef>
                <a:spcPts val="0"/>
              </a:spcBef>
              <a:spcAft>
                <a:spcPts val="600"/>
              </a:spcAft>
            </a:pPr>
            <a:endParaRPr lang="pt-BR" sz="720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7200" i="0" u="none" strike="noStrike" dirty="0">
                <a:solidFill>
                  <a:srgbClr val="000000"/>
                </a:solidFill>
                <a:effectLst/>
              </a:rPr>
              <a:t> Tom de voz</a:t>
            </a:r>
            <a:endParaRPr lang="pt-BR" sz="720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7200" i="0" u="none" strike="noStrike" dirty="0">
                <a:solidFill>
                  <a:srgbClr val="000000"/>
                </a:solidFill>
                <a:effectLst/>
              </a:rPr>
              <a:t> Energia</a:t>
            </a:r>
            <a:endParaRPr lang="pt-BR" sz="720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7200" i="0" u="none" strike="noStrike" dirty="0">
                <a:solidFill>
                  <a:srgbClr val="000000"/>
                </a:solidFill>
                <a:effectLst/>
              </a:rPr>
              <a:t> Postura</a:t>
            </a:r>
            <a:endParaRPr lang="pt-BR" sz="720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7200" i="0" u="none" strike="noStrike" dirty="0">
                <a:solidFill>
                  <a:srgbClr val="000000"/>
                </a:solidFill>
                <a:effectLst/>
              </a:rPr>
              <a:t> Expressão facial </a:t>
            </a:r>
            <a:endParaRPr lang="pt-BR" sz="720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7200" i="0" u="none" strike="noStrike" dirty="0">
                <a:solidFill>
                  <a:srgbClr val="000000"/>
                </a:solidFill>
                <a:effectLst/>
              </a:rPr>
              <a:t> Roupas</a:t>
            </a:r>
            <a:endParaRPr lang="pt-BR" sz="720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7200" i="0" u="none" strike="noStrike" dirty="0">
                <a:solidFill>
                  <a:srgbClr val="000000"/>
                </a:solidFill>
                <a:effectLst/>
              </a:rPr>
              <a:t> Gestos e Movimentos </a:t>
            </a:r>
          </a:p>
          <a:p>
            <a:pPr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7200" dirty="0">
                <a:solidFill>
                  <a:srgbClr val="000000"/>
                </a:solidFill>
                <a:effectLst/>
              </a:rPr>
              <a:t> Sorriso</a:t>
            </a:r>
            <a:endParaRPr lang="pt-BR" sz="7200" dirty="0">
              <a:effectLst/>
            </a:endParaRPr>
          </a:p>
          <a:p>
            <a:br>
              <a:rPr lang="pt-BR" sz="7200" dirty="0"/>
            </a:br>
            <a:endParaRPr lang="pt-BR" sz="7200" i="0" u="none" strike="noStrike" dirty="0">
              <a:solidFill>
                <a:srgbClr val="000000"/>
              </a:solidFill>
              <a:effectLst/>
            </a:endParaRPr>
          </a:p>
          <a:p>
            <a:pPr algn="just" rtl="0">
              <a:spcBef>
                <a:spcPts val="0"/>
              </a:spcBef>
              <a:spcAft>
                <a:spcPts val="600"/>
              </a:spcAft>
            </a:pPr>
            <a:endParaRPr lang="pt-BR" sz="1800" b="1" dirty="0">
              <a:solidFill>
                <a:srgbClr val="000000"/>
              </a:solidFill>
            </a:endParaRPr>
          </a:p>
          <a:p>
            <a:pPr algn="just" rtl="0">
              <a:spcBef>
                <a:spcPts val="0"/>
              </a:spcBef>
              <a:spcAft>
                <a:spcPts val="600"/>
              </a:spcAft>
            </a:pPr>
            <a:endParaRPr lang="pt-BR" sz="1800" b="0" dirty="0">
              <a:effectLst/>
            </a:endParaRPr>
          </a:p>
          <a:p>
            <a:br>
              <a:rPr lang="pt-BR" sz="1800" dirty="0"/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95909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518</TotalTime>
  <Words>211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Retrospectiva</vt:lpstr>
      <vt:lpstr>#APRESENTAÇÃO INDIVIDUAL E ENTREVISTA </vt:lpstr>
      <vt:lpstr>Apresentação individual</vt:lpstr>
      <vt:lpstr>Apresentação individual</vt:lpstr>
      <vt:lpstr>Apresentação individual</vt:lpstr>
      <vt:lpstr>Entrevista</vt:lpstr>
      <vt:lpstr>Entrevista</vt:lpstr>
      <vt:lpstr>Entrevista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#RESUMOCV121</dc:title>
  <dc:creator>Raíza</dc:creator>
  <cp:lastModifiedBy>RAIZA CIRNE BRAZ</cp:lastModifiedBy>
  <cp:revision>89</cp:revision>
  <dcterms:created xsi:type="dcterms:W3CDTF">2023-02-19T11:01:24Z</dcterms:created>
  <dcterms:modified xsi:type="dcterms:W3CDTF">2023-03-05T20:52:56Z</dcterms:modified>
</cp:coreProperties>
</file>