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3116263" indent="-1744663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4154488" indent="-2325688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>
      <p:cViewPr varScale="1">
        <p:scale>
          <a:sx n="39" d="100"/>
          <a:sy n="39" d="100"/>
        </p:scale>
        <p:origin x="1709" y="101"/>
      </p:cViewPr>
      <p:guideLst>
        <p:guide orient="horz" pos="4752"/>
        <p:guide pos="6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B7E0C-4FEA-4D01-9D63-D6E98DE388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96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8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85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8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7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7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964" indent="0">
              <a:buNone/>
              <a:defRPr sz="6400"/>
            </a:lvl2pPr>
            <a:lvl3pPr marL="2077928" indent="0">
              <a:buNone/>
              <a:defRPr sz="5400"/>
            </a:lvl3pPr>
            <a:lvl4pPr marL="3116892" indent="0">
              <a:buNone/>
              <a:defRPr sz="4500"/>
            </a:lvl4pPr>
            <a:lvl5pPr marL="4155856" indent="0">
              <a:buNone/>
              <a:defRPr sz="4500"/>
            </a:lvl5pPr>
            <a:lvl6pPr marL="5194820" indent="0">
              <a:buNone/>
              <a:defRPr sz="4500"/>
            </a:lvl6pPr>
            <a:lvl7pPr marL="6233784" indent="0">
              <a:buNone/>
              <a:defRPr sz="4500"/>
            </a:lvl7pPr>
            <a:lvl8pPr marL="7272748" indent="0">
              <a:buNone/>
              <a:defRPr sz="4500"/>
            </a:lvl8pPr>
            <a:lvl9pPr marL="8311712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pPr>
                <a:defRPr/>
              </a:pPr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513" indent="-649288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188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02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66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230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1194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96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92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89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856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82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8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74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71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jendra612001@gmail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59153"/>
            <a:ext cx="21396325" cy="2808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584" tIns="32292" rIns="64584" bIns="32292" anchor="ctr"/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MOTION CONTROL FOR AUTONOMOUS VEHICLES</a:t>
            </a:r>
            <a:endParaRPr lang="en-GB" sz="4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C00000"/>
                </a:solidFill>
                <a:latin typeface="Bookman Old Style" pitchFamily="18" charset="0"/>
              </a:rPr>
              <a:t>Rajendra G Kanbargi</a:t>
            </a:r>
            <a:r>
              <a:rPr lang="en-GB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, </a:t>
            </a:r>
            <a:r>
              <a:rPr lang="en-IN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Prajwal </a:t>
            </a:r>
            <a:r>
              <a:rPr lang="en-IN" sz="32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Vakkund</a:t>
            </a:r>
            <a:r>
              <a:rPr lang="en-IN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,</a:t>
            </a:r>
            <a:r>
              <a:rPr lang="en-IN" sz="1200" dirty="0"/>
              <a:t> </a:t>
            </a:r>
            <a:r>
              <a:rPr lang="en-IN" sz="32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Tejaswini</a:t>
            </a:r>
            <a:r>
              <a:rPr lang="en-IN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 N,</a:t>
            </a:r>
            <a:r>
              <a:rPr lang="en-IN" sz="1200" dirty="0"/>
              <a:t> </a:t>
            </a:r>
            <a:r>
              <a:rPr lang="en-IN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Vishwas Raju </a:t>
            </a:r>
            <a:r>
              <a:rPr lang="en-IN" sz="32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Banagar</a:t>
            </a:r>
            <a:endParaRPr lang="en-GB" sz="32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Under the </a:t>
            </a:r>
            <a:r>
              <a:rPr lang="en-US" sz="3200" dirty="0">
                <a:solidFill>
                  <a:srgbClr val="C00000"/>
                </a:solidFill>
                <a:latin typeface="Bookman Old Style" pitchFamily="18" charset="0"/>
              </a:rPr>
              <a:t>guidance</a:t>
            </a:r>
            <a:r>
              <a:rPr lang="en-GB" sz="3200" dirty="0">
                <a:solidFill>
                  <a:srgbClr val="C00000"/>
                </a:solidFill>
                <a:latin typeface="Bookman Old Style" pitchFamily="18" charset="0"/>
              </a:rPr>
              <a:t> of Prof. R M </a:t>
            </a:r>
            <a:r>
              <a:rPr lang="en-GB" sz="3200" dirty="0" err="1">
                <a:solidFill>
                  <a:srgbClr val="C00000"/>
                </a:solidFill>
                <a:latin typeface="Bookman Old Style" pitchFamily="18" charset="0"/>
              </a:rPr>
              <a:t>Shett</a:t>
            </a:r>
            <a:r>
              <a:rPr lang="en-GB" sz="3200" dirty="0">
                <a:solidFill>
                  <a:srgbClr val="C00000"/>
                </a:solidFill>
                <a:latin typeface="Bookman Old Style" pitchFamily="18" charset="0"/>
              </a:rPr>
              <a:t>.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rgbClr val="C00000"/>
                </a:solidFill>
                <a:latin typeface="Bookman Old Style" pitchFamily="18" charset="0"/>
              </a:rPr>
              <a:t>School of </a:t>
            </a:r>
            <a:r>
              <a:rPr lang="en-US" sz="3200" dirty="0">
                <a:solidFill>
                  <a:srgbClr val="C00000"/>
                </a:solidFill>
                <a:latin typeface="Bookman Old Style" pitchFamily="18" charset="0"/>
              </a:rPr>
              <a:t>Electronics and Communication Engineering</a:t>
            </a:r>
            <a:endParaRPr lang="en-GB" sz="3200" dirty="0">
              <a:solidFill>
                <a:srgbClr val="C00000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Bookman Old Style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rajendragkanbargi@gmail.com</a:t>
            </a:r>
            <a:r>
              <a:rPr lang="en-US" sz="2800" dirty="0">
                <a:solidFill>
                  <a:srgbClr val="C00000"/>
                </a:solidFill>
                <a:latin typeface="Bookman Old Style" pitchFamily="18" charset="0"/>
              </a:rPr>
              <a:t> ,prajwalpravesh@gmail.com</a:t>
            </a:r>
            <a:endParaRPr lang="en-GB" sz="2800" dirty="0">
              <a:solidFill>
                <a:srgbClr val="C00000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6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100" dirty="0">
              <a:latin typeface="Bookman Old Style" pitchFamily="18" charset="0"/>
            </a:endParaRPr>
          </a:p>
        </p:txBody>
      </p:sp>
      <p:sp>
        <p:nvSpPr>
          <p:cNvPr id="2060" name="Text Box 25"/>
          <p:cNvSpPr txBox="1">
            <a:spLocks noChangeArrowheads="1"/>
          </p:cNvSpPr>
          <p:nvPr/>
        </p:nvSpPr>
        <p:spPr bwMode="auto">
          <a:xfrm>
            <a:off x="268174" y="4290599"/>
            <a:ext cx="7662949" cy="747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t" anchorCtr="1"/>
          <a:lstStyle/>
          <a:p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Objectives</a:t>
            </a:r>
            <a:endParaRPr lang="en-US" sz="34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4414368" y="2595056"/>
            <a:ext cx="6658815" cy="646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3400" dirty="0">
                <a:latin typeface="Bookman Old Style" pitchFamily="18" charset="0"/>
              </a:rPr>
              <a:t>      </a:t>
            </a: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Results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-4661008" y="711517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ontent Placeholder 2"/>
          <p:cNvSpPr txBox="1">
            <a:spLocks/>
          </p:cNvSpPr>
          <p:nvPr/>
        </p:nvSpPr>
        <p:spPr bwMode="auto">
          <a:xfrm>
            <a:off x="2697106" y="3186082"/>
            <a:ext cx="6786610" cy="445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73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</a:rPr>
              <a:t>			</a:t>
            </a: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73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</a:rPr>
              <a:t>		</a:t>
            </a: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7300" dirty="0">
              <a:solidFill>
                <a:schemeClr val="tx1">
                  <a:tint val="75000"/>
                </a:schemeClr>
              </a:solidFill>
              <a:latin typeface="Bookman Old Style" pitchFamily="18" charset="0"/>
            </a:endParaRPr>
          </a:p>
          <a:p>
            <a:pPr marL="0" marR="0" lvl="0" indent="0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7300" dirty="0">
              <a:solidFill>
                <a:schemeClr val="tx1">
                  <a:tint val="75000"/>
                </a:schemeClr>
              </a:solidFill>
              <a:latin typeface="Bookman Old Style" pitchFamily="18" charset="0"/>
            </a:endParaRP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73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33165" y="11515704"/>
            <a:ext cx="748753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Literature survey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7783" y="8735830"/>
            <a:ext cx="7563730" cy="8863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164592" tIns="164592" rIns="164592" bIns="164592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Contributions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8183562" y="2595056"/>
            <a:ext cx="5857916" cy="117262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Methodology</a:t>
            </a: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US" sz="3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2661" y="2684308"/>
            <a:ext cx="767603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</a:rPr>
              <a:t>Problem statement</a:t>
            </a:r>
            <a:endParaRPr lang="en-GB" sz="2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312769" y="10075499"/>
            <a:ext cx="671336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Optimization details</a:t>
            </a:r>
            <a:endParaRPr lang="en-US" sz="3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218467" y="12186741"/>
            <a:ext cx="664933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Conclusions</a:t>
            </a:r>
            <a:endParaRPr lang="en-US" sz="3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557530"/>
            <a:ext cx="21396325" cy="5300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itchFamily="18" charset="0"/>
              </a:rPr>
              <a:t>Mini Project-2021-22</a:t>
            </a:r>
          </a:p>
        </p:txBody>
      </p:sp>
      <p:pic>
        <p:nvPicPr>
          <p:cNvPr id="20" name="Picture 19" descr="C:\Documents and Settings\Ramesh\Desktop\UAS\Documents\images.png">
            <a:extLst>
              <a:ext uri="{FF2B5EF4-FFF2-40B4-BE49-F238E27FC236}">
                <a16:creationId xmlns:a16="http://schemas.microsoft.com/office/drawing/2014/main" id="{E42FAEF3-D96E-4D4F-A562-D32D0575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501" y="1308350"/>
            <a:ext cx="4876800" cy="113977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CBB92-5FD5-4369-8B73-9CE14EB107C7}"/>
              </a:ext>
            </a:extLst>
          </p:cNvPr>
          <p:cNvSpPr txBox="1"/>
          <p:nvPr/>
        </p:nvSpPr>
        <p:spPr>
          <a:xfrm>
            <a:off x="334962" y="3366132"/>
            <a:ext cx="7563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To design and implement control algorithm for lateral motion control of an autonomous vehicle</a:t>
            </a:r>
            <a:endParaRPr lang="en-IN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0FA06-1390-49AA-A836-DF8966E0F8DF}"/>
              </a:ext>
            </a:extLst>
          </p:cNvPr>
          <p:cNvSpPr txBox="1"/>
          <p:nvPr/>
        </p:nvSpPr>
        <p:spPr>
          <a:xfrm>
            <a:off x="235743" y="5038330"/>
            <a:ext cx="76629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● </a:t>
            </a:r>
            <a:r>
              <a:rPr lang="en-US" sz="2800" dirty="0">
                <a:latin typeface="+mj-lt"/>
              </a:rPr>
              <a:t>The goal of lateral control is to follow a desired       path. </a:t>
            </a:r>
          </a:p>
          <a:p>
            <a:r>
              <a:rPr lang="en-IN" sz="2800" dirty="0">
                <a:latin typeface="+mj-lt"/>
              </a:rPr>
              <a:t>● </a:t>
            </a:r>
            <a:r>
              <a:rPr lang="en-US" sz="2800" dirty="0">
                <a:latin typeface="+mj-lt"/>
              </a:rPr>
              <a:t>To move the autonomous vehicle from source              point to destination point. </a:t>
            </a:r>
          </a:p>
          <a:p>
            <a:r>
              <a:rPr lang="en-IN" sz="2800" dirty="0">
                <a:latin typeface="+mj-lt"/>
              </a:rPr>
              <a:t>● </a:t>
            </a:r>
            <a:r>
              <a:rPr lang="en-US" sz="2800" dirty="0">
                <a:latin typeface="+mj-lt"/>
              </a:rPr>
              <a:t>The lateral control aims to track a planned trajectory using an output-feedback controller for the vehicle lateral motion. </a:t>
            </a:r>
          </a:p>
          <a:p>
            <a:r>
              <a:rPr lang="en-IN" sz="2800" dirty="0">
                <a:latin typeface="+mj-lt"/>
              </a:rPr>
              <a:t>●</a:t>
            </a:r>
            <a:r>
              <a:rPr lang="en-US" sz="2800" dirty="0">
                <a:latin typeface="+mj-lt"/>
              </a:rPr>
              <a:t> For increased safety and fewer accidents.</a:t>
            </a:r>
            <a:endParaRPr lang="en-IN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4916-4BF4-43E8-8939-B299C17DFFA6}"/>
              </a:ext>
            </a:extLst>
          </p:cNvPr>
          <p:cNvSpPr txBox="1"/>
          <p:nvPr/>
        </p:nvSpPr>
        <p:spPr>
          <a:xfrm>
            <a:off x="8193046" y="3366132"/>
            <a:ext cx="584843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1.Find the vehicle’s approximate position.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2.Select the path point that is closest to the vehicle.</a:t>
            </a:r>
          </a:p>
          <a:p>
            <a:r>
              <a:rPr lang="en-US" sz="2800" dirty="0">
                <a:latin typeface="+mj-lt"/>
              </a:rPr>
              <a:t> </a:t>
            </a:r>
          </a:p>
          <a:p>
            <a:r>
              <a:rPr lang="en-US" sz="2800" dirty="0">
                <a:latin typeface="+mj-lt"/>
              </a:rPr>
              <a:t>3.Locate the goal point.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4.Convert the goal point’s coordinates to vehicle coordinates.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5.Calculate the curvature and request that the vehicle’s steering be adjusted to that curvature.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6.Refresh the vehicle’s location. </a:t>
            </a:r>
            <a:endParaRPr lang="en-IN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3D4F4-ABB5-4012-BB3D-B15B57755A9A}"/>
              </a:ext>
            </a:extLst>
          </p:cNvPr>
          <p:cNvSpPr txBox="1"/>
          <p:nvPr/>
        </p:nvSpPr>
        <p:spPr>
          <a:xfrm>
            <a:off x="14423852" y="10652316"/>
            <a:ext cx="6649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Optimization techniques:</a:t>
            </a:r>
          </a:p>
          <a:p>
            <a:r>
              <a:rPr lang="en-US" sz="2800" dirty="0">
                <a:latin typeface="+mj-lt"/>
              </a:rPr>
              <a:t>1.Hardware optimization </a:t>
            </a:r>
          </a:p>
          <a:p>
            <a:r>
              <a:rPr lang="en-US" sz="2800" dirty="0">
                <a:latin typeface="+mj-lt"/>
              </a:rPr>
              <a:t>2.Software optimization </a:t>
            </a:r>
            <a:endParaRPr lang="en-IN" sz="2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06827-4FD1-413B-85D4-69C8621DC902}"/>
              </a:ext>
            </a:extLst>
          </p:cNvPr>
          <p:cNvSpPr txBox="1"/>
          <p:nvPr/>
        </p:nvSpPr>
        <p:spPr>
          <a:xfrm>
            <a:off x="519044" y="12400284"/>
            <a:ext cx="74875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● “An introduction of autonomous vehicles and a brief survey”</a:t>
            </a:r>
          </a:p>
          <a:p>
            <a:r>
              <a:rPr lang="en-US" sz="1100" dirty="0"/>
              <a:t>.</a:t>
            </a:r>
            <a:r>
              <a:rPr lang="en-IN" sz="2800" dirty="0">
                <a:latin typeface="+mj-lt"/>
              </a:rPr>
              <a:t>● </a:t>
            </a:r>
            <a:r>
              <a:rPr lang="en-US" sz="2800" dirty="0">
                <a:latin typeface="+mj-lt"/>
              </a:rPr>
              <a:t>A Review of some Pure-Pursuit based Path Tracking Techniques for Control of Autonomous Vehicle. </a:t>
            </a:r>
            <a:endParaRPr lang="en-IN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7FFA7-D2C5-42CE-B1D2-A0B2AB2FEAF6}"/>
              </a:ext>
            </a:extLst>
          </p:cNvPr>
          <p:cNvSpPr txBox="1"/>
          <p:nvPr/>
        </p:nvSpPr>
        <p:spPr>
          <a:xfrm>
            <a:off x="14041478" y="12951882"/>
            <a:ext cx="7463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project goal is to control steering system of an autonomous vehicle. The best feasible solution is lateral control system using pure pursuit model.</a:t>
            </a:r>
            <a:endParaRPr lang="en-IN" sz="28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84511-2927-4AB3-B9AB-8931E5192728}"/>
              </a:ext>
            </a:extLst>
          </p:cNvPr>
          <p:cNvSpPr txBox="1"/>
          <p:nvPr/>
        </p:nvSpPr>
        <p:spPr>
          <a:xfrm>
            <a:off x="8060635" y="66095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5AB8-A9A9-459F-B9A6-3E870C1EFEF9}"/>
              </a:ext>
            </a:extLst>
          </p:cNvPr>
          <p:cNvSpPr txBox="1"/>
          <p:nvPr/>
        </p:nvSpPr>
        <p:spPr>
          <a:xfrm>
            <a:off x="14414368" y="4817677"/>
            <a:ext cx="66253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DAD035-275B-4303-8B4E-DF991B0C39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54" y="3373421"/>
            <a:ext cx="3404124" cy="42704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7C5790-C8F7-423C-9020-133D2B07F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583" y="3360196"/>
            <a:ext cx="3254547" cy="42981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EE9DF3-A6EB-43D3-9B48-447D81248312}"/>
              </a:ext>
            </a:extLst>
          </p:cNvPr>
          <p:cNvSpPr txBox="1"/>
          <p:nvPr/>
        </p:nvSpPr>
        <p:spPr>
          <a:xfrm>
            <a:off x="17728639" y="7854154"/>
            <a:ext cx="3254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Fig2: A waypoint is marked in </a:t>
            </a:r>
            <a:r>
              <a:rPr lang="en-US" sz="2400" dirty="0" err="1">
                <a:latin typeface="+mj-lt"/>
              </a:rPr>
              <a:t>pygame</a:t>
            </a:r>
            <a:r>
              <a:rPr lang="en-US" sz="2400" dirty="0">
                <a:latin typeface="+mj-lt"/>
              </a:rPr>
              <a:t> window and the prototype steering is also turned to that marked point</a:t>
            </a:r>
            <a:endParaRPr lang="en-IN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350A7A-07D1-4D22-B258-24F69B51901B}"/>
              </a:ext>
            </a:extLst>
          </p:cNvPr>
          <p:cNvSpPr txBox="1"/>
          <p:nvPr/>
        </p:nvSpPr>
        <p:spPr>
          <a:xfrm>
            <a:off x="14414368" y="8029572"/>
            <a:ext cx="3252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Fig 1: Final assembled prototype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19E271-2D75-4B5A-AACF-B6627C2E8B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6" y="3438734"/>
            <a:ext cx="5968882" cy="3676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1CC4C9-DAF8-4BF4-8AEA-E6EFFB7DAED0}"/>
              </a:ext>
            </a:extLst>
          </p:cNvPr>
          <p:cNvSpPr txBox="1"/>
          <p:nvPr/>
        </p:nvSpPr>
        <p:spPr>
          <a:xfrm>
            <a:off x="411162" y="9677400"/>
            <a:ext cx="7487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To ensure road safety and to have better control over an autonomous car, we have designed lateral control system using pure pursuit model.</a:t>
            </a:r>
            <a:endParaRPr lang="en-IN" sz="28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318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Calibri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Rajendra Kanbargi</cp:lastModifiedBy>
  <cp:revision>198</cp:revision>
  <dcterms:created xsi:type="dcterms:W3CDTF">2009-07-23T11:11:30Z</dcterms:created>
  <dcterms:modified xsi:type="dcterms:W3CDTF">2022-01-07T10:06:11Z</dcterms:modified>
</cp:coreProperties>
</file>