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305" r:id="rId3"/>
    <p:sldId id="314" r:id="rId4"/>
    <p:sldId id="324" r:id="rId5"/>
    <p:sldId id="307" r:id="rId6"/>
    <p:sldId id="325" r:id="rId7"/>
    <p:sldId id="308" r:id="rId8"/>
    <p:sldId id="328" r:id="rId9"/>
    <p:sldId id="333" r:id="rId10"/>
    <p:sldId id="329" r:id="rId11"/>
    <p:sldId id="330" r:id="rId12"/>
    <p:sldId id="331" r:id="rId13"/>
    <p:sldId id="332" r:id="rId14"/>
    <p:sldId id="315" r:id="rId15"/>
    <p:sldId id="334" r:id="rId16"/>
    <p:sldId id="340" r:id="rId17"/>
    <p:sldId id="337" r:id="rId18"/>
    <p:sldId id="316" r:id="rId19"/>
    <p:sldId id="345" r:id="rId20"/>
    <p:sldId id="346" r:id="rId21"/>
    <p:sldId id="310" r:id="rId22"/>
    <p:sldId id="344" r:id="rId23"/>
    <p:sldId id="347" r:id="rId24"/>
    <p:sldId id="31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505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8208" autoAdjust="0"/>
  </p:normalViewPr>
  <p:slideViewPr>
    <p:cSldViewPr>
      <p:cViewPr varScale="1">
        <p:scale>
          <a:sx n="71" d="100"/>
          <a:sy n="71" d="100"/>
        </p:scale>
        <p:origin x="-93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jendra\Desktop\Gantt%20Char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Gantt</a:t>
            </a:r>
            <a:r>
              <a:rPr lang="en-IN" baseline="0"/>
              <a:t> Chart</a:t>
            </a:r>
            <a:endParaRPr lang="en-IN"/>
          </a:p>
        </c:rich>
      </c:tx>
      <c:layout/>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bar"/>
        <c:grouping val="stacked"/>
        <c:ser>
          <c:idx val="0"/>
          <c:order val="0"/>
          <c:tx>
            <c:strRef>
              <c:f>Sheet1!$B$1</c:f>
              <c:strCache>
                <c:ptCount val="1"/>
                <c:pt idx="0">
                  <c:v>Start Date</c:v>
                </c:pt>
              </c:strCache>
            </c:strRef>
          </c:tx>
          <c:spPr>
            <a:noFill/>
            <a:ln>
              <a:noFill/>
            </a:ln>
            <a:effectLst>
              <a:outerShdw blurRad="57150" dist="19050" dir="5400000" algn="ctr" rotWithShape="0">
                <a:srgbClr val="000000">
                  <a:alpha val="63000"/>
                </a:srgbClr>
              </a:outerShdw>
            </a:effectLst>
            <a:sp3d/>
          </c:spPr>
          <c:cat>
            <c:strRef>
              <c:f>Sheet1!$A$2:$A$5</c:f>
              <c:strCache>
                <c:ptCount val="4"/>
                <c:pt idx="0">
                  <c:v>Planning</c:v>
                </c:pt>
                <c:pt idx="1">
                  <c:v>Research</c:v>
                </c:pt>
                <c:pt idx="2">
                  <c:v>Design</c:v>
                </c:pt>
                <c:pt idx="3">
                  <c:v>Implementation</c:v>
                </c:pt>
              </c:strCache>
            </c:strRef>
          </c:cat>
          <c:val>
            <c:numRef>
              <c:f>Sheet1!$B$2:$B$5</c:f>
              <c:numCache>
                <c:formatCode>dd/mmm</c:formatCode>
                <c:ptCount val="4"/>
                <c:pt idx="0">
                  <c:v>44419</c:v>
                </c:pt>
                <c:pt idx="1">
                  <c:v>44427</c:v>
                </c:pt>
                <c:pt idx="2">
                  <c:v>44435</c:v>
                </c:pt>
                <c:pt idx="3">
                  <c:v>44454</c:v>
                </c:pt>
              </c:numCache>
            </c:numRef>
          </c:val>
          <c:extLst xmlns:c16r2="http://schemas.microsoft.com/office/drawing/2015/06/chart">
            <c:ext xmlns:c16="http://schemas.microsoft.com/office/drawing/2014/chart" uri="{C3380CC4-5D6E-409C-BE32-E72D297353CC}">
              <c16:uniqueId val="{00000000-1BAA-45D5-9FCA-4C149D59F246}"/>
            </c:ext>
          </c:extLst>
        </c:ser>
        <c:ser>
          <c:idx val="1"/>
          <c:order val="1"/>
          <c:tx>
            <c:strRef>
              <c:f>Sheet1!$C$1</c:f>
              <c:strCache>
                <c:ptCount val="1"/>
                <c:pt idx="0">
                  <c:v>Days to complete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cat>
            <c:strRef>
              <c:f>Sheet1!$A$2:$A$5</c:f>
              <c:strCache>
                <c:ptCount val="4"/>
                <c:pt idx="0">
                  <c:v>Planning</c:v>
                </c:pt>
                <c:pt idx="1">
                  <c:v>Research</c:v>
                </c:pt>
                <c:pt idx="2">
                  <c:v>Design</c:v>
                </c:pt>
                <c:pt idx="3">
                  <c:v>Implementation</c:v>
                </c:pt>
              </c:strCache>
            </c:strRef>
          </c:cat>
          <c:val>
            <c:numRef>
              <c:f>Sheet1!$C$2:$C$5</c:f>
              <c:numCache>
                <c:formatCode>General</c:formatCode>
                <c:ptCount val="4"/>
                <c:pt idx="0">
                  <c:v>7</c:v>
                </c:pt>
                <c:pt idx="1">
                  <c:v>8</c:v>
                </c:pt>
                <c:pt idx="2">
                  <c:v>15</c:v>
                </c:pt>
                <c:pt idx="3">
                  <c:v>12</c:v>
                </c:pt>
              </c:numCache>
            </c:numRef>
          </c:val>
          <c:extLst xmlns:c16r2="http://schemas.microsoft.com/office/drawing/2015/06/chart">
            <c:ext xmlns:c16="http://schemas.microsoft.com/office/drawing/2014/chart" uri="{C3380CC4-5D6E-409C-BE32-E72D297353CC}">
              <c16:uniqueId val="{00000001-1BAA-45D5-9FCA-4C149D59F246}"/>
            </c:ext>
          </c:extLst>
        </c:ser>
        <c:gapWidth val="75"/>
        <c:shape val="box"/>
        <c:axId val="136590080"/>
        <c:axId val="136591616"/>
        <c:axId val="0"/>
      </c:bar3DChart>
      <c:catAx>
        <c:axId val="136590080"/>
        <c:scaling>
          <c:orientation val="maxMin"/>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6591616"/>
        <c:crosses val="autoZero"/>
        <c:auto val="1"/>
        <c:lblAlgn val="ctr"/>
        <c:lblOffset val="100"/>
      </c:catAx>
      <c:valAx>
        <c:axId val="136591616"/>
        <c:scaling>
          <c:orientation val="minMax"/>
          <c:min val="44419"/>
        </c:scaling>
        <c:axPos val="t"/>
        <c:majorGridlines>
          <c:spPr>
            <a:ln w="9525" cap="flat" cmpd="sng" algn="ctr">
              <a:solidFill>
                <a:schemeClr val="dk1">
                  <a:lumMod val="50000"/>
                  <a:lumOff val="50000"/>
                </a:schemeClr>
              </a:solidFill>
              <a:round/>
            </a:ln>
            <a:effectLst/>
          </c:spPr>
        </c:majorGridlines>
        <c:numFmt formatCode="dd/mmm" sourceLinked="1"/>
        <c:maj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659008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659CB-641C-4451-827B-16C13A191CA8}" type="datetimeFigureOut">
              <a:rPr lang="en-US" smtClean="0"/>
              <a:pPr/>
              <a:t>1/7/2022</a:t>
            </a:fld>
            <a:endParaRPr lang="en-US"/>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1B3278-5A15-4CA0-ADB8-2707565020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p:txBody>
          <a:bodyPr/>
          <a:lstStyle/>
          <a:p>
            <a:endParaRPr/>
          </a:p>
        </p:txBody>
      </p:sp>
      <p:sp>
        <p:nvSpPr>
          <p:cNvPr id="3" name="Notes Placeholder 2"/>
          <p:cNvSpPr>
            <a:spLocks noGrp="1" noEditPoints="1"/>
          </p:cNvSpPr>
          <p:nvPr>
            <p:ph type="body" idx="1"/>
          </p:nvPr>
        </p:nvSpPr>
        <p:spPr/>
        <p:txBody>
          <a:bodyPr/>
          <a:lstStyle/>
          <a:p>
            <a:endParaRPr lang="en-US" dirty="0"/>
          </a:p>
        </p:txBody>
      </p:sp>
      <p:sp>
        <p:nvSpPr>
          <p:cNvPr id="4" name="Header Placeholder 3"/>
          <p:cNvSpPr>
            <a:spLocks noGrp="1" noEditPoints="1"/>
          </p:cNvSpPr>
          <p:nvPr>
            <p:ph type="hdr" sz="quarter" idx="10"/>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D7934C6-1F27-4853-B79C-78F118076BF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FBEAADB-8BB2-43BE-9D98-423B63A9A78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513D85C-A129-454E-BEEF-D79D117D077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8213396-AAB4-4FB0-93F0-C70AED22311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1143000" y="685800"/>
            <a:ext cx="4572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30EE322-D3A7-4C93-9BC3-E628F4C4C45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1B3278-5A15-4CA0-ADB8-270756502065}"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1B3278-5A15-4CA0-ADB8-270756502065}"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noEditPoints="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a:t>Click to edit Master subtitle style</a:t>
            </a:r>
            <a:endParaRPr lang="en-IN"/>
          </a:p>
        </p:txBody>
      </p:sp>
      <p:sp>
        <p:nvSpPr>
          <p:cNvPr id="4" name="Date Placeholder 3"/>
          <p:cNvSpPr>
            <a:spLocks noGrp="1" noEditPoints="1"/>
          </p:cNvSpPr>
          <p:nvPr>
            <p:ph type="dt" sz="half" idx="10"/>
          </p:nvPr>
        </p:nvSpPr>
        <p:spPr/>
        <p:txBody>
          <a:bodyPr/>
          <a:lstStyle/>
          <a:p>
            <a:fld id="{552EA120-B145-43BE-8D74-5320000CCCEB}" type="datetime1">
              <a:rPr lang="en-US" smtClean="0"/>
              <a:pPr/>
              <a:t>1/7/2022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A5581E6D-7722-478D-8759-881751234019}" type="datetime1">
              <a:rPr lang="en-US" smtClean="0"/>
              <a:pPr/>
              <a:t>1/7/2022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noEditPoints="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42AED63E-9073-4A14-A29B-D0994B84A4A3}" type="datetime1">
              <a:rPr lang="en-US" smtClean="0"/>
              <a:pPr/>
              <a:t>1/7/2022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Date Placeholder 3"/>
          <p:cNvSpPr>
            <a:spLocks noGrp="1" noEditPoints="1"/>
          </p:cNvSpPr>
          <p:nvPr>
            <p:ph type="dt" sz="half" idx="10"/>
          </p:nvPr>
        </p:nvSpPr>
        <p:spPr/>
        <p:txBody>
          <a:bodyPr/>
          <a:lstStyle/>
          <a:p>
            <a:fld id="{6B149CEF-C9D0-4978-AC37-459F9FCDF856}" type="datetime1">
              <a:rPr lang="en-US" smtClean="0"/>
              <a:pPr/>
              <a:t>1/7/2022</a:t>
            </a:fld>
            <a:endParaRPr lang="en-US"/>
          </a:p>
        </p:txBody>
      </p:sp>
      <p:sp>
        <p:nvSpPr>
          <p:cNvPr id="5" name="Footer Placeholder 4"/>
          <p:cNvSpPr>
            <a:spLocks noGrp="1" noEditPoints="1"/>
          </p:cNvSpPr>
          <p:nvPr>
            <p:ph type="ftr" sz="quarter" idx="11"/>
          </p:nvPr>
        </p:nvSpPr>
        <p:spPr/>
        <p:txBody>
          <a:bodyPr/>
          <a:lstStyle/>
          <a:p>
            <a:r>
              <a:rPr lang="en-US"/>
              <a:t>Mini Project- 2019</a:t>
            </a:r>
          </a:p>
        </p:txBody>
      </p:sp>
      <p:sp>
        <p:nvSpPr>
          <p:cNvPr id="6" name="Slide Number Placeholder 5"/>
          <p:cNvSpPr>
            <a:spLocks noGrp="1" noEditPoints="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noEditPoints="1"/>
          </p:cNvSpPr>
          <p:nvPr>
            <p:ph type="title"/>
          </p:nvPr>
        </p:nvSpPr>
        <p:spPr/>
        <p:txBody>
          <a:bodyPr/>
          <a:lstStyle/>
          <a:p>
            <a:r>
              <a:rPr lang="en-US"/>
              <a:t>Click to edit Master title style</a:t>
            </a:r>
          </a:p>
        </p:txBody>
      </p:sp>
      <p:sp>
        <p:nvSpPr>
          <p:cNvPr id="10" name="Content Placeholder 9"/>
          <p:cNvSpPr>
            <a:spLocks noGrp="1" noEditPoints="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D240EAC3-545E-432D-A3A5-8EC1F317680F}" type="datetime1">
              <a:rPr lang="en-US" smtClean="0"/>
              <a:pPr/>
              <a:t>1/7/2022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noEditPoints="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33F4595A-C27E-4B86-8367-8FC61E8ACD16}" type="datetime1">
              <a:rPr lang="en-US" smtClean="0"/>
              <a:pPr/>
              <a:t>1/7/2022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noEditPoints="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EditPoints="1"/>
          </p:cNvSpPr>
          <p:nvPr>
            <p:ph type="dt" sz="half" idx="10"/>
          </p:nvPr>
        </p:nvSpPr>
        <p:spPr/>
        <p:txBody>
          <a:bodyPr/>
          <a:lstStyle/>
          <a:p>
            <a:fld id="{1D45699E-1B7B-486D-9E8D-719C8402D487}" type="datetime1">
              <a:rPr lang="en-US" smtClean="0"/>
              <a:pPr/>
              <a:t>1/7/2022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noEditPoints="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noEditPoints="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noEditPoints="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noEditPoints="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noEditPoints="1"/>
          </p:cNvSpPr>
          <p:nvPr>
            <p:ph type="dt" sz="half" idx="10"/>
          </p:nvPr>
        </p:nvSpPr>
        <p:spPr/>
        <p:txBody>
          <a:bodyPr/>
          <a:lstStyle/>
          <a:p>
            <a:fld id="{D8244835-549C-4A1D-8E9A-AE20BFB04D5F}" type="datetime1">
              <a:rPr lang="en-US" smtClean="0"/>
              <a:pPr/>
              <a:t>1/7/2022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Date Placeholder 2"/>
          <p:cNvSpPr>
            <a:spLocks noGrp="1" noEditPoints="1"/>
          </p:cNvSpPr>
          <p:nvPr>
            <p:ph type="dt" sz="half" idx="10"/>
          </p:nvPr>
        </p:nvSpPr>
        <p:spPr/>
        <p:txBody>
          <a:bodyPr/>
          <a:lstStyle/>
          <a:p>
            <a:fld id="{CDD067DD-3FDB-4CFD-BE6C-12799055D32D}" type="datetime1">
              <a:rPr lang="en-US" smtClean="0"/>
              <a:pPr/>
              <a:t>1/7/2022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7B1428F4-0927-4813-963F-FB6A864E3F2A}" type="datetime1">
              <a:rPr lang="en-US" smtClean="0"/>
              <a:pPr/>
              <a:t>1/7/2022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noEditPoints="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noEditPoints="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62DC5283-7ED5-4EF4-A7F7-9FF08531DE23}" type="datetime1">
              <a:rPr lang="en-US" smtClean="0"/>
              <a:pPr/>
              <a:t>1/7/2022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noEditPoints="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a:p>
        </p:txBody>
      </p:sp>
      <p:sp>
        <p:nvSpPr>
          <p:cNvPr id="4" name="Text Placeholder 3"/>
          <p:cNvSpPr>
            <a:spLocks noGrp="1" noEditPoints="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23E50B0-4616-446F-A881-D5155FEE3824}" type="datetime1">
              <a:rPr lang="en-US" smtClean="0"/>
              <a:pPr/>
              <a:t>1/7/2022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noEditPoints="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98913E4-616A-4433-A708-818E85FE6781}" type="datetime1">
              <a:rPr lang="en-US" smtClean="0"/>
              <a:pPr/>
              <a:t>1/7/2022</a:t>
            </a:fld>
            <a:endParaRPr lang="en-US"/>
          </a:p>
        </p:txBody>
      </p:sp>
      <p:sp>
        <p:nvSpPr>
          <p:cNvPr id="5" name="Footer Placeholder 4"/>
          <p:cNvSpPr>
            <a:spLocks noGrp="1" noEditPoints="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d"/>
  </p:transition>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j7CtX7uU6QRW7ZYQGzbVFpWLq3kUz4hq/view?usp=drivesdk"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file/d/1j4fE1jEzZJVoSCRygPEpQ63cOGQCgQjr/view?usp=drivesdk"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601200" cy="6858000"/>
          </a:xfrm>
          <a:prstGeom prst="rect">
            <a:avLst/>
          </a:prstGeom>
          <a:blipFill>
            <a:blip r:embed="rId3" cstate="print"/>
            <a:srcRect/>
            <a:stretch>
              <a:fillRect/>
            </a:stretch>
          </a:blipFill>
          <a:ln w="25400" cap="flat" cmpd="sng" algn="ctr">
            <a:noFill/>
            <a:prstDash val="solid"/>
          </a:ln>
          <a:effectLst/>
        </p:spPr>
        <p:txBody>
          <a:bodyPr vert="horz" wrap="square" lIns="91440" tIns="45720" rIns="91440" bIns="45720" rtlCol="0" anchor="ctr">
            <a:prstTxWarp prst="textNoShape">
              <a:avLst/>
            </a:prstTxWarp>
            <a:noAutofit/>
          </a:bodyPr>
          <a:lstStyle/>
          <a:p>
            <a:pPr marL="0" marR="0" indent="0" defTabSz="914400" eaLnBrk="1" fontAlgn="auto" latinLnBrk="0" hangingPunct="1">
              <a:lnSpc>
                <a:spcPct val="100000"/>
              </a:lnSpc>
              <a:spcBef>
                <a:spcPts val="0"/>
              </a:spcBef>
              <a:spcAft>
                <a:spcPts val="0"/>
              </a:spcAft>
              <a:buSzPct val="100000"/>
              <a:buFontTx/>
              <a:buNone/>
            </a:pPr>
            <a:endParaRPr kumimoji="0" lang="en-US" sz="1800" b="0" i="0" u="none" strike="noStrike" kern="0" cap="none" spc="0" baseline="0" noProof="0" dirty="0">
              <a:ln>
                <a:noFill/>
              </a:ln>
              <a:solidFill>
                <a:sysClr val="window" lastClr="FFFFFF"/>
              </a:solidFill>
              <a:effectLst/>
              <a:uLnTx/>
              <a:latin typeface="Calibri"/>
              <a:ea typeface="+mn-ea"/>
              <a:cs typeface="+mn-cs"/>
            </a:endParaRPr>
          </a:p>
        </p:txBody>
      </p:sp>
      <p:pic>
        <p:nvPicPr>
          <p:cNvPr id="5" name="Picture 4" descr="kle tech logo"/>
          <p:cNvPicPr/>
          <p:nvPr/>
        </p:nvPicPr>
        <p:blipFill>
          <a:blip r:embed="rId4" cstate="print"/>
          <a:srcRect/>
          <a:stretch>
            <a:fillRect/>
          </a:stretch>
        </p:blipFill>
        <p:spPr bwMode="auto">
          <a:xfrm>
            <a:off x="533400" y="304800"/>
            <a:ext cx="2590800" cy="685800"/>
          </a:xfrm>
          <a:prstGeom prst="rect">
            <a:avLst/>
          </a:prstGeom>
          <a:noFill/>
          <a:ln>
            <a:noFill/>
          </a:ln>
        </p:spPr>
      </p:pic>
      <p:sp>
        <p:nvSpPr>
          <p:cNvPr id="6" name="Text Box 2"/>
          <p:cNvSpPr txBox="1">
            <a:spLocks noChangeArrowheads="1"/>
          </p:cNvSpPr>
          <p:nvPr/>
        </p:nvSpPr>
        <p:spPr bwMode="auto">
          <a:xfrm>
            <a:off x="4800600" y="290454"/>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r>
              <a:rPr lang="en-US" sz="1100" dirty="0">
                <a:solidFill>
                  <a:srgbClr val="C00000"/>
                </a:solidFill>
                <a:effectLst/>
                <a:latin typeface="Calibri Light"/>
                <a:ea typeface="Calibri"/>
                <a:cs typeface="Lato Light"/>
              </a:rPr>
              <a:t> </a:t>
            </a:r>
            <a:endParaRPr lang="en-US" sz="1100" dirty="0">
              <a:effectLst/>
              <a:latin typeface="Calibri"/>
              <a:ea typeface="Calibri"/>
              <a:cs typeface="Times New Roman" panose="02020603050405020304" pitchFamily="18" charset="0"/>
            </a:endParaRPr>
          </a:p>
        </p:txBody>
      </p:sp>
      <p:sp>
        <p:nvSpPr>
          <p:cNvPr id="9" name="TextBox 8"/>
          <p:cNvSpPr txBox="1"/>
          <p:nvPr/>
        </p:nvSpPr>
        <p:spPr>
          <a:xfrm>
            <a:off x="172547" y="5352703"/>
            <a:ext cx="6019800" cy="1785104"/>
          </a:xfrm>
          <a:prstGeom prst="rect">
            <a:avLst/>
          </a:prstGeom>
          <a:noFill/>
        </p:spPr>
        <p:txBody>
          <a:bodyPr wrap="square" rtlCol="0">
            <a:spAutoFit/>
          </a:bodyPr>
          <a:lstStyle/>
          <a:p>
            <a:r>
              <a:rPr lang="en-US" sz="2000" b="1" dirty="0"/>
              <a:t>Students Details: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Rajendra G Kanbargi         USN: 01FE19BEC246</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Prajwal Vakkund                USN: 01FE19BEC250</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Tejaswini N                        USN: 01FE19BEC256</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Vishwas Banagar                USN: 01FE19BEC258</a:t>
            </a:r>
          </a:p>
          <a:p>
            <a:endParaRPr lang="en-US" dirty="0"/>
          </a:p>
        </p:txBody>
      </p:sp>
      <p:sp>
        <p:nvSpPr>
          <p:cNvPr id="13" name="TextBox 12"/>
          <p:cNvSpPr txBox="1"/>
          <p:nvPr/>
        </p:nvSpPr>
        <p:spPr>
          <a:xfrm>
            <a:off x="6318973" y="5491202"/>
            <a:ext cx="2743200" cy="1231106"/>
          </a:xfrm>
          <a:prstGeom prst="rect">
            <a:avLst/>
          </a:prstGeom>
          <a:noFill/>
        </p:spPr>
        <p:txBody>
          <a:bodyPr wrap="square" rtlCol="0">
            <a:spAutoFit/>
          </a:bodyPr>
          <a:lstStyle/>
          <a:p>
            <a:r>
              <a:rPr lang="en-US" sz="2000" b="1" dirty="0"/>
              <a:t>Guide Details:</a:t>
            </a:r>
          </a:p>
          <a:p>
            <a:r>
              <a:rPr lang="en-IN" u="sng" dirty="0">
                <a:latin typeface="Times New Roman" panose="02020603050405020304" pitchFamily="18" charset="0"/>
                <a:cs typeface="Times New Roman" panose="02020603050405020304" pitchFamily="18" charset="0"/>
              </a:rPr>
              <a:t>Prof. RM SHET </a:t>
            </a:r>
            <a:endParaRPr lang="en-US" dirty="0"/>
          </a:p>
          <a:p>
            <a:endParaRPr lang="en-US" dirty="0"/>
          </a:p>
          <a:p>
            <a:endParaRPr lang="en-US" dirty="0"/>
          </a:p>
        </p:txBody>
      </p:sp>
      <p:sp>
        <p:nvSpPr>
          <p:cNvPr id="15" name="Rectangle 14"/>
          <p:cNvSpPr/>
          <p:nvPr/>
        </p:nvSpPr>
        <p:spPr>
          <a:xfrm>
            <a:off x="914400" y="990600"/>
            <a:ext cx="7543800" cy="954107"/>
          </a:xfrm>
          <a:prstGeom prst="rect">
            <a:avLst/>
          </a:prstGeom>
          <a:noFill/>
        </p:spPr>
        <p:txBody>
          <a:bodyPr wrap="square" lIns="91440" tIns="45720" rIns="91440" bIns="45720">
            <a:spAutoFit/>
            <a:scene3d>
              <a:camera prst="orthographicFront"/>
              <a:lightRig rig="soft" dir="tl">
                <a:rot lat="0" lon="0" rev="0"/>
              </a:lightRig>
            </a:scene3d>
            <a:sp3d extrusionH="57150" contourW="25400" prstMaterial="matte">
              <a:bevelT w="25400" h="55880"/>
              <a:contourClr>
                <a:schemeClr val="accent2">
                  <a:tint val="20000"/>
                </a:schemeClr>
              </a:contourClr>
            </a:sp3d>
          </a:bodyPr>
          <a:lstStyle/>
          <a:p>
            <a:pPr algn="ctr"/>
            <a:r>
              <a:rPr lang="en-US" sz="2800" b="1" spc="50" dirty="0" smtClean="0">
                <a:ln w="11430"/>
                <a:solidFill>
                  <a:srgbClr val="002060"/>
                </a:solidFill>
                <a:effectLst>
                  <a:outerShdw blurRad="76200" dist="50800" dir="5400000" algn="tl" rotWithShape="0">
                    <a:srgbClr val="000000">
                      <a:alpha val="65000"/>
                    </a:srgbClr>
                  </a:outerShdw>
                </a:effectLst>
              </a:rPr>
              <a:t>Motion </a:t>
            </a:r>
            <a:r>
              <a:rPr lang="en-US" sz="2800" b="1" spc="50" dirty="0">
                <a:ln w="11430"/>
                <a:solidFill>
                  <a:srgbClr val="002060"/>
                </a:solidFill>
                <a:effectLst>
                  <a:outerShdw blurRad="76200" dist="50800" dir="5400000" algn="tl" rotWithShape="0">
                    <a:srgbClr val="000000">
                      <a:alpha val="65000"/>
                    </a:srgbClr>
                  </a:outerShdw>
                </a:effectLst>
              </a:rPr>
              <a:t>control of autonomous vehicle</a:t>
            </a:r>
          </a:p>
          <a:p>
            <a:pPr algn="ctr"/>
            <a:endParaRPr lang="en-US" sz="2800" b="1" spc="50" dirty="0">
              <a:ln w="11430"/>
              <a:solidFill>
                <a:srgbClr val="002060"/>
              </a:solidFill>
              <a:effectLst>
                <a:outerShdw blurRad="76200" dist="50800" dir="5400000" algn="tl" rotWithShape="0">
                  <a:srgbClr val="000000">
                    <a:alpha val="65000"/>
                  </a:srgbClr>
                </a:outerShdw>
              </a:effectLst>
            </a:endParaRPr>
          </a:p>
        </p:txBody>
      </p:sp>
      <p:sp>
        <p:nvSpPr>
          <p:cNvPr id="21" name="TextBox 20"/>
          <p:cNvSpPr txBox="1"/>
          <p:nvPr/>
        </p:nvSpPr>
        <p:spPr>
          <a:xfrm>
            <a:off x="2133600" y="1905000"/>
            <a:ext cx="5943600" cy="400110"/>
          </a:xfrm>
          <a:prstGeom prst="rect">
            <a:avLst/>
          </a:prstGeom>
          <a:noFill/>
        </p:spPr>
        <p:txBody>
          <a:bodyPr wrap="square" rtlCol="0">
            <a:spAutoFit/>
          </a:bodyPr>
          <a:lstStyle/>
          <a:p>
            <a:r>
              <a:rPr lang="en-US" sz="2000" b="1" dirty="0"/>
              <a:t>                             </a:t>
            </a:r>
            <a:r>
              <a:rPr lang="en-US" sz="2000" b="1" u="sng" dirty="0"/>
              <a:t>AV Team No: 16</a:t>
            </a: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EditPoints="1"/>
          </p:cNvSpPr>
          <p:nvPr>
            <p:ph sz="quarter" idx="13"/>
          </p:nvPr>
        </p:nvSpPr>
        <p:spPr>
          <a:xfrm>
            <a:off x="228600" y="838200"/>
            <a:ext cx="8763000" cy="5715000"/>
          </a:xfrm>
        </p:spPr>
        <p:txBody>
          <a:bodyPr>
            <a:noAutofit/>
          </a:bodyPr>
          <a:lstStyle/>
          <a:p>
            <a:pPr algn="just">
              <a:buNone/>
            </a:pPr>
            <a:r>
              <a:rPr lang="en-IN" sz="2600" b="1" u="sng" dirty="0">
                <a:latin typeface="Times New Roman" panose="02020603050405020304" pitchFamily="18" charset="0"/>
                <a:cs typeface="Times New Roman" panose="02020603050405020304" pitchFamily="18" charset="0"/>
              </a:rPr>
              <a:t>Multiple solutions:</a:t>
            </a:r>
          </a:p>
          <a:p>
            <a:pPr algn="just">
              <a:buNone/>
            </a:pPr>
            <a:r>
              <a:rPr lang="en-US" sz="2000" b="1" u="sng" dirty="0">
                <a:latin typeface="Times New Roman" panose="02020603050405020304" pitchFamily="18" charset="0"/>
                <a:cs typeface="Times New Roman" panose="02020603050405020304" pitchFamily="18" charset="0"/>
              </a:rPr>
              <a:t> Pure pursuit: </a:t>
            </a:r>
            <a:r>
              <a:rPr lang="en-US" sz="2000" dirty="0">
                <a:latin typeface="Times New Roman" panose="02020603050405020304" pitchFamily="18" charset="0"/>
                <a:cs typeface="Times New Roman" panose="02020603050405020304" pitchFamily="18" charset="0"/>
              </a:rPr>
              <a:t>Pure pursuit is the geometric path tracking controller. A geometric path tracking controller is any controller that tracks a reference path using only the geometry of the vehicle kinematics and the reference path.</a:t>
            </a:r>
          </a:p>
          <a:p>
            <a:pPr algn="just">
              <a:buNone/>
            </a:pPr>
            <a:r>
              <a:rPr lang="en-IN"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Stanley method: </a:t>
            </a:r>
            <a:r>
              <a:rPr lang="en-US" sz="2000" dirty="0">
                <a:latin typeface="Times New Roman" panose="02020603050405020304" pitchFamily="18" charset="0"/>
                <a:cs typeface="Times New Roman" panose="02020603050405020304" pitchFamily="18" charset="0"/>
              </a:rPr>
              <a:t>Stanley method use the front axle as its reference point. Meanwhile, it looks at both the heading error and cross-track error. In this method, the cross-track error is defined as the distance between the closest point on the path with the front axle of the vehicle.</a:t>
            </a:r>
          </a:p>
          <a:p>
            <a:pPr algn="just">
              <a:buNone/>
            </a:pPr>
            <a:r>
              <a:rPr lang="en-US" sz="2000" b="1" u="sng" dirty="0">
                <a:latin typeface="Times New Roman" panose="02020603050405020304" pitchFamily="18" charset="0"/>
                <a:cs typeface="Times New Roman" panose="02020603050405020304" pitchFamily="18" charset="0"/>
              </a:rPr>
              <a:t> PID controller: </a:t>
            </a:r>
            <a:r>
              <a:rPr lang="en-US" sz="2000" dirty="0">
                <a:latin typeface="Times New Roman" panose="02020603050405020304" pitchFamily="18" charset="0"/>
                <a:cs typeface="Times New Roman" panose="02020603050405020304" pitchFamily="18" charset="0"/>
              </a:rPr>
              <a:t>PID controller is an instrument used in industrial control applications to regulate temperature, flow, pressure, speed and other process variables. PID (proportional integral derivative) controllers use a control loop feedback mechanism to control process variables and are the most accurate and stable controller.</a:t>
            </a:r>
          </a:p>
          <a:p>
            <a:pPr algn="just">
              <a:buNone/>
            </a:pPr>
            <a:r>
              <a:rPr lang="en-US" sz="2000" b="1" u="sng" dirty="0">
                <a:latin typeface="Times New Roman" panose="02020603050405020304" pitchFamily="18" charset="0"/>
                <a:cs typeface="Times New Roman" panose="02020603050405020304" pitchFamily="18" charset="0"/>
              </a:rPr>
              <a:t> MPC: </a:t>
            </a:r>
            <a:r>
              <a:rPr lang="en-US" sz="2000" dirty="0">
                <a:latin typeface="Times New Roman" panose="02020603050405020304" pitchFamily="18" charset="0"/>
                <a:cs typeface="Times New Roman" panose="02020603050405020304" pitchFamily="18" charset="0"/>
              </a:rPr>
              <a:t>MPC uses a model of the system to make predictions about the system’s future behavior.MPC can handle multi-input multi-output systems that may have interactions between their inputs and outputs. It can also handle input and output constraints.  </a:t>
            </a:r>
          </a:p>
        </p:txBody>
      </p:sp>
      <p:pic>
        <p:nvPicPr>
          <p:cNvPr id="5" name="Picture 4"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6"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7" name="Straight Connector 6"/>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7A0E82D-7170-46F5-955E-363FCC6A928F}"/>
              </a:ext>
            </a:extLst>
          </p:cNvPr>
          <p:cNvSpPr txBox="1"/>
          <p:nvPr/>
        </p:nvSpPr>
        <p:spPr>
          <a:xfrm>
            <a:off x="888741" y="2348880"/>
            <a:ext cx="739140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Currently in India there is no dedicated legislation to regulate self-driving cars.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If reference is drawn from another statute, the newly enacted Consumer Protection Act, 2019, under section 2(34) defines product liability as “the responsibility of a product manufacturer or product seller, of any product or service, to compensate for any harm caused to a consumer by such defective product manufactured or sold or by deficiency in services relating thereto”. </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964C7F66-DD71-4F95-B985-14BDD9C7A6A7}"/>
              </a:ext>
            </a:extLst>
          </p:cNvPr>
          <p:cNvSpPr txBox="1"/>
          <p:nvPr/>
        </p:nvSpPr>
        <p:spPr>
          <a:xfrm>
            <a:off x="888741" y="770895"/>
            <a:ext cx="1409700" cy="492443"/>
          </a:xfrm>
          <a:prstGeom prst="rect">
            <a:avLst/>
          </a:prstGeom>
          <a:noFill/>
        </p:spPr>
        <p:txBody>
          <a:bodyPr wrap="square" rtlCol="0">
            <a:spAutoFit/>
          </a:bodyPr>
          <a:lstStyle/>
          <a:p>
            <a:r>
              <a:rPr lang="en-IN" sz="2600" b="1" u="sng" dirty="0">
                <a:latin typeface="Times New Roman" panose="02020603050405020304" pitchFamily="18" charset="0"/>
                <a:cs typeface="Times New Roman" panose="02020603050405020304" pitchFamily="18" charset="0"/>
              </a:rPr>
              <a:t>Ethics:</a:t>
            </a:r>
          </a:p>
        </p:txBody>
      </p:sp>
      <p:pic>
        <p:nvPicPr>
          <p:cNvPr id="9" name="Picture 8" descr="kle tech logo">
            <a:extLst>
              <a:ext uri="{FF2B5EF4-FFF2-40B4-BE49-F238E27FC236}">
                <a16:creationId xmlns="" xmlns:a16="http://schemas.microsoft.com/office/drawing/2014/main" id="{4BA34B91-EC9F-450D-BBC5-00D19B7FCFA1}"/>
              </a:ext>
            </a:extLst>
          </p:cNvPr>
          <p:cNvPicPr/>
          <p:nvPr/>
        </p:nvPicPr>
        <p:blipFill>
          <a:blip r:embed="rId2" cstate="print"/>
          <a:srcRect/>
          <a:stretch>
            <a:fillRect/>
          </a:stretch>
        </p:blipFill>
        <p:spPr bwMode="auto">
          <a:xfrm>
            <a:off x="685800" y="76200"/>
            <a:ext cx="2590800" cy="533400"/>
          </a:xfrm>
          <a:prstGeom prst="rect">
            <a:avLst/>
          </a:prstGeom>
          <a:noFill/>
          <a:ln>
            <a:noFill/>
          </a:ln>
        </p:spPr>
      </p:pic>
      <p:sp>
        <p:nvSpPr>
          <p:cNvPr id="10" name="Text Box 2">
            <a:extLst>
              <a:ext uri="{FF2B5EF4-FFF2-40B4-BE49-F238E27FC236}">
                <a16:creationId xmlns="" xmlns:a16="http://schemas.microsoft.com/office/drawing/2014/main" id="{293D2DC7-76C1-42EE-A766-A11F7DE12265}"/>
              </a:ext>
            </a:extLst>
          </p:cNvPr>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1" name="Straight Connector 10">
            <a:extLst>
              <a:ext uri="{FF2B5EF4-FFF2-40B4-BE49-F238E27FC236}">
                <a16:creationId xmlns="" xmlns:a16="http://schemas.microsoft.com/office/drawing/2014/main" id="{81B25CEF-D99C-400D-8167-D64A0D905988}"/>
              </a:ext>
            </a:extLst>
          </p:cNvPr>
          <p:cNvCxnSpPr/>
          <p:nvPr/>
        </p:nvCxnSpPr>
        <p:spPr>
          <a:xfrm>
            <a:off x="609600" y="664556"/>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447804234"/>
      </p:ext>
    </p:extLst>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0800000" flipV="1">
            <a:off x="611560" y="821323"/>
            <a:ext cx="2586691" cy="492443"/>
          </a:xfrm>
          <a:prstGeom prst="rect">
            <a:avLst/>
          </a:prstGeom>
          <a:noFill/>
        </p:spPr>
        <p:txBody>
          <a:bodyPr wrap="square" rtlCol="0">
            <a:spAutoFit/>
          </a:bodyPr>
          <a:lstStyle/>
          <a:p>
            <a:r>
              <a:rPr lang="en-US" sz="2600" b="1" u="sng" dirty="0" smtClean="0">
                <a:latin typeface="Times New Roman" pitchFamily="18" charset="0"/>
                <a:cs typeface="Times New Roman" pitchFamily="18" charset="0"/>
              </a:rPr>
              <a:t>Bill of materials:</a:t>
            </a:r>
            <a:endParaRPr lang="en-US" sz="2600" b="1" u="sng" dirty="0">
              <a:latin typeface="Times New Roman" pitchFamily="18" charset="0"/>
              <a:cs typeface="Times New Roman" pitchFamily="18" charset="0"/>
            </a:endParaRPr>
          </a:p>
        </p:txBody>
      </p:sp>
      <p:pic>
        <p:nvPicPr>
          <p:cNvPr id="6" name="Picture 5" descr="kle tech logo">
            <a:extLst>
              <a:ext uri="{FF2B5EF4-FFF2-40B4-BE49-F238E27FC236}">
                <a16:creationId xmlns="" xmlns:a16="http://schemas.microsoft.com/office/drawing/2014/main" id="{4BA34B91-EC9F-450D-BBC5-00D19B7FCFA1}"/>
              </a:ext>
            </a:extLst>
          </p:cNvPr>
          <p:cNvPicPr/>
          <p:nvPr/>
        </p:nvPicPr>
        <p:blipFill>
          <a:blip r:embed="rId3" cstate="print"/>
          <a:srcRect/>
          <a:stretch>
            <a:fillRect/>
          </a:stretch>
        </p:blipFill>
        <p:spPr bwMode="auto">
          <a:xfrm>
            <a:off x="685800" y="76200"/>
            <a:ext cx="2590800" cy="533400"/>
          </a:xfrm>
          <a:prstGeom prst="rect">
            <a:avLst/>
          </a:prstGeom>
          <a:noFill/>
          <a:ln>
            <a:noFill/>
          </a:ln>
        </p:spPr>
      </p:pic>
      <p:sp>
        <p:nvSpPr>
          <p:cNvPr id="7" name="Text Box 2">
            <a:extLst>
              <a:ext uri="{FF2B5EF4-FFF2-40B4-BE49-F238E27FC236}">
                <a16:creationId xmlns="" xmlns:a16="http://schemas.microsoft.com/office/drawing/2014/main" id="{293D2DC7-76C1-42EE-A766-A11F7DE12265}"/>
              </a:ext>
            </a:extLst>
          </p:cNvPr>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8" name="Straight Connector 7">
            <a:extLst>
              <a:ext uri="{FF2B5EF4-FFF2-40B4-BE49-F238E27FC236}">
                <a16:creationId xmlns="" xmlns:a16="http://schemas.microsoft.com/office/drawing/2014/main" id="{81B25CEF-D99C-400D-8167-D64A0D905988}"/>
              </a:ext>
            </a:extLst>
          </p:cNvPr>
          <p:cNvCxnSpPr/>
          <p:nvPr/>
        </p:nvCxnSpPr>
        <p:spPr>
          <a:xfrm>
            <a:off x="539552" y="692696"/>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graphicFrame>
        <p:nvGraphicFramePr>
          <p:cNvPr id="11" name="Table 10"/>
          <p:cNvGraphicFramePr>
            <a:graphicFrameLocks noGrp="1"/>
          </p:cNvGraphicFramePr>
          <p:nvPr/>
        </p:nvGraphicFramePr>
        <p:xfrm>
          <a:off x="539552" y="1916832"/>
          <a:ext cx="8064897" cy="3960439"/>
        </p:xfrm>
        <a:graphic>
          <a:graphicData uri="http://schemas.openxmlformats.org/drawingml/2006/table">
            <a:tbl>
              <a:tblPr firstRow="1" bandRow="1">
                <a:tableStyleId>{7DF18680-E054-41AD-8BC1-D1AEF772440D}</a:tableStyleId>
              </a:tblPr>
              <a:tblGrid>
                <a:gridCol w="948100"/>
                <a:gridCol w="2505691"/>
                <a:gridCol w="1743587"/>
                <a:gridCol w="1732460"/>
                <a:gridCol w="1135059"/>
              </a:tblGrid>
              <a:tr h="500703">
                <a:tc>
                  <a:txBody>
                    <a:bodyPr/>
                    <a:lstStyle/>
                    <a:p>
                      <a:r>
                        <a:rPr lang="en-US" sz="1800" dirty="0" smtClean="0">
                          <a:solidFill>
                            <a:schemeClr val="tx1"/>
                          </a:solidFill>
                          <a:latin typeface="Times New Roman" pitchFamily="18" charset="0"/>
                          <a:cs typeface="Times New Roman" pitchFamily="18" charset="0"/>
                        </a:rPr>
                        <a:t>Sl.No</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Components</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Specification</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Cost</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smtClean="0">
                          <a:solidFill>
                            <a:schemeClr val="tx1"/>
                          </a:solidFill>
                          <a:latin typeface="Times New Roman" pitchFamily="18" charset="0"/>
                          <a:cs typeface="Times New Roman" pitchFamily="18" charset="0"/>
                        </a:rPr>
                        <a:t>Quantity</a:t>
                      </a:r>
                      <a:endParaRPr lang="en-US" sz="1800" dirty="0">
                        <a:solidFill>
                          <a:schemeClr val="tx1"/>
                        </a:solidFill>
                        <a:latin typeface="Times New Roman" pitchFamily="18" charset="0"/>
                        <a:cs typeface="Times New Roman" pitchFamily="18" charset="0"/>
                      </a:endParaRPr>
                    </a:p>
                  </a:txBody>
                  <a:tcPr/>
                </a:tc>
              </a:tr>
              <a:tr h="665951">
                <a:tc>
                  <a:txBody>
                    <a:bodyPr/>
                    <a:lstStyle/>
                    <a:p>
                      <a:r>
                        <a:rPr lang="en-US" sz="1600" u="none" dirty="0" smtClean="0">
                          <a:solidFill>
                            <a:schemeClr val="tx1"/>
                          </a:solidFill>
                          <a:latin typeface="Times New Roman" pitchFamily="18" charset="0"/>
                          <a:cs typeface="Times New Roman" pitchFamily="18" charset="0"/>
                        </a:rPr>
                        <a:t>1.</a:t>
                      </a:r>
                      <a:endParaRPr lang="en-US" sz="1600" u="none" dirty="0">
                        <a:solidFill>
                          <a:schemeClr val="tx1"/>
                        </a:solidFill>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Raspberry pi kit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Raspberry</a:t>
                      </a:r>
                      <a:r>
                        <a:rPr lang="en-US" sz="1600" baseline="0" dirty="0" smtClean="0">
                          <a:latin typeface="Times New Roman" pitchFamily="18" charset="0"/>
                          <a:cs typeface="Times New Roman" pitchFamily="18" charset="0"/>
                        </a:rPr>
                        <a:t> pi model 3</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6000/-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01</a:t>
                      </a:r>
                      <a:endParaRPr lang="en-US" sz="1600" dirty="0">
                        <a:latin typeface="Times New Roman" pitchFamily="18" charset="0"/>
                        <a:cs typeface="Times New Roman" pitchFamily="18" charset="0"/>
                      </a:endParaRPr>
                    </a:p>
                  </a:txBody>
                  <a:tcPr/>
                </a:tc>
              </a:tr>
              <a:tr h="484124">
                <a:tc>
                  <a:txBody>
                    <a:bodyPr/>
                    <a:lstStyle/>
                    <a:p>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Servo Motor</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SG 90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195/-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01</a:t>
                      </a:r>
                      <a:endParaRPr lang="en-US" sz="1600" dirty="0">
                        <a:latin typeface="Times New Roman" pitchFamily="18" charset="0"/>
                        <a:cs typeface="Times New Roman" pitchFamily="18" charset="0"/>
                      </a:endParaRPr>
                    </a:p>
                  </a:txBody>
                  <a:tcPr/>
                </a:tc>
              </a:tr>
              <a:tr h="665951">
                <a:tc>
                  <a:txBody>
                    <a:bodyPr/>
                    <a:lstStyle/>
                    <a:p>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DC Motor</a:t>
                      </a:r>
                    </a:p>
                    <a:p>
                      <a:endParaRPr lang="en-US" sz="1600" dirty="0">
                        <a:latin typeface="Times New Roman" pitchFamily="18" charset="0"/>
                        <a:cs typeface="Times New Roman" pitchFamily="18"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60rpm</a:t>
                      </a:r>
                    </a:p>
                    <a:p>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150/-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02</a:t>
                      </a:r>
                      <a:endParaRPr lang="en-US" sz="1600" dirty="0">
                        <a:latin typeface="Times New Roman" pitchFamily="18" charset="0"/>
                        <a:cs typeface="Times New Roman" pitchFamily="18" charset="0"/>
                      </a:endParaRPr>
                    </a:p>
                  </a:txBody>
                  <a:tcPr/>
                </a:tc>
              </a:tr>
              <a:tr h="490666">
                <a:tc>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DC Motor Drivers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Robocraze</a:t>
                      </a:r>
                      <a:r>
                        <a:rPr lang="en-US" sz="1600" baseline="0" dirty="0" smtClean="0">
                          <a:latin typeface="Times New Roman" pitchFamily="18" charset="0"/>
                          <a:cs typeface="Times New Roman" pitchFamily="18" charset="0"/>
                        </a:rPr>
                        <a:t> L298</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250/-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01</a:t>
                      </a:r>
                      <a:endParaRPr lang="en-US" sz="1600" dirty="0">
                        <a:latin typeface="Times New Roman" pitchFamily="18" charset="0"/>
                        <a:cs typeface="Times New Roman" pitchFamily="18" charset="0"/>
                      </a:endParaRPr>
                    </a:p>
                  </a:txBody>
                  <a:tcPr/>
                </a:tc>
              </a:tr>
              <a:tr h="576522">
                <a:tc>
                  <a:txBody>
                    <a:bodyPr/>
                    <a:lstStyle/>
                    <a:p>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Battery</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12V , 1200 maH</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600/-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01</a:t>
                      </a:r>
                      <a:endParaRPr lang="en-US" sz="1600" dirty="0">
                        <a:latin typeface="Times New Roman" pitchFamily="18" charset="0"/>
                        <a:cs typeface="Times New Roman" pitchFamily="18" charset="0"/>
                      </a:endParaRPr>
                    </a:p>
                  </a:txBody>
                  <a:tcPr/>
                </a:tc>
              </a:tr>
              <a:tr h="576522">
                <a:tc>
                  <a:txBody>
                    <a:bodyPr/>
                    <a:lstStyle/>
                    <a:p>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Wires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lc="http://schemas.openxmlformats.org/drawingml/2006/lockedCanva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EB3D0FB6-FB2C-4008-BE22-A112613CC0AB}"/>
              </a:ext>
            </a:extLst>
          </p:cNvPr>
          <p:cNvGraphicFramePr/>
          <p:nvPr/>
        </p:nvGraphicFramePr>
        <p:xfrm>
          <a:off x="395536" y="1556792"/>
          <a:ext cx="8352928" cy="514239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39553" y="836712"/>
            <a:ext cx="2952328" cy="523220"/>
          </a:xfrm>
          <a:prstGeom prst="rect">
            <a:avLst/>
          </a:prstGeom>
          <a:noFill/>
        </p:spPr>
        <p:txBody>
          <a:bodyPr wrap="square" rtlCol="0">
            <a:spAutoFit/>
          </a:bodyPr>
          <a:lstStyle/>
          <a:p>
            <a:r>
              <a:rPr lang="en-US" sz="2600" b="1" u="sng" dirty="0" smtClean="0">
                <a:latin typeface="Times New Roman" pitchFamily="18" charset="0"/>
                <a:cs typeface="Times New Roman" pitchFamily="18" charset="0"/>
              </a:rPr>
              <a:t>Gantt</a:t>
            </a:r>
            <a:r>
              <a:rPr lang="en-US" sz="2800" b="1" u="sng" dirty="0" smtClean="0">
                <a:latin typeface="Times New Roman" pitchFamily="18" charset="0"/>
                <a:cs typeface="Times New Roman" pitchFamily="18" charset="0"/>
              </a:rPr>
              <a:t> Chart:</a:t>
            </a:r>
            <a:endParaRPr lang="en-US" sz="2800" b="1" u="sng" dirty="0">
              <a:latin typeface="Times New Roman" pitchFamily="18" charset="0"/>
              <a:cs typeface="Times New Roman" pitchFamily="18" charset="0"/>
            </a:endParaRPr>
          </a:p>
        </p:txBody>
      </p:sp>
      <p:pic>
        <p:nvPicPr>
          <p:cNvPr id="5" name="Picture 4" descr="kle tech logo">
            <a:extLst>
              <a:ext uri="{FF2B5EF4-FFF2-40B4-BE49-F238E27FC236}">
                <a16:creationId xmlns="" xmlns:a16="http://schemas.microsoft.com/office/drawing/2014/main" id="{4BA34B91-EC9F-450D-BBC5-00D19B7FCFA1}"/>
              </a:ext>
            </a:extLst>
          </p:cNvPr>
          <p:cNvPicPr/>
          <p:nvPr/>
        </p:nvPicPr>
        <p:blipFill>
          <a:blip r:embed="rId3" cstate="print"/>
          <a:srcRect/>
          <a:stretch>
            <a:fillRect/>
          </a:stretch>
        </p:blipFill>
        <p:spPr bwMode="auto">
          <a:xfrm>
            <a:off x="685800" y="76200"/>
            <a:ext cx="2590800" cy="533400"/>
          </a:xfrm>
          <a:prstGeom prst="rect">
            <a:avLst/>
          </a:prstGeom>
          <a:noFill/>
          <a:ln>
            <a:noFill/>
          </a:ln>
        </p:spPr>
      </p:pic>
      <p:sp>
        <p:nvSpPr>
          <p:cNvPr id="6" name="Text Box 2">
            <a:extLst>
              <a:ext uri="{FF2B5EF4-FFF2-40B4-BE49-F238E27FC236}">
                <a16:creationId xmlns="" xmlns:a16="http://schemas.microsoft.com/office/drawing/2014/main" id="{293D2DC7-76C1-42EE-A766-A11F7DE12265}"/>
              </a:ext>
            </a:extLst>
          </p:cNvPr>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7" name="Straight Connector 6">
            <a:extLst>
              <a:ext uri="{FF2B5EF4-FFF2-40B4-BE49-F238E27FC236}">
                <a16:creationId xmlns="" xmlns:a16="http://schemas.microsoft.com/office/drawing/2014/main" id="{81B25CEF-D99C-400D-8167-D64A0D905988}"/>
              </a:ext>
            </a:extLst>
          </p:cNvPr>
          <p:cNvCxnSpPr/>
          <p:nvPr/>
        </p:nvCxnSpPr>
        <p:spPr>
          <a:xfrm>
            <a:off x="539552" y="692696"/>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1" name="Straight Connector 10"/>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928662" y="1214422"/>
            <a:ext cx="184731" cy="369332"/>
          </a:xfrm>
          <a:prstGeom prst="rect">
            <a:avLst/>
          </a:prstGeom>
          <a:noFill/>
        </p:spPr>
        <p:txBody>
          <a:bodyPr wrap="none" rtlCol="0">
            <a:spAutoFit/>
          </a:bodyPr>
          <a:lstStyle/>
          <a:p>
            <a:endParaRPr lang="en-US" dirty="0"/>
          </a:p>
        </p:txBody>
      </p:sp>
      <p:sp>
        <p:nvSpPr>
          <p:cNvPr id="12" name="TextBox 11"/>
          <p:cNvSpPr txBox="1"/>
          <p:nvPr/>
        </p:nvSpPr>
        <p:spPr>
          <a:xfrm>
            <a:off x="785786" y="928670"/>
            <a:ext cx="6810550" cy="492443"/>
          </a:xfrm>
          <a:prstGeom prst="rect">
            <a:avLst/>
          </a:prstGeom>
          <a:noFill/>
        </p:spPr>
        <p:txBody>
          <a:bodyPr wrap="square" rtlCol="0">
            <a:spAutoFit/>
          </a:bodyPr>
          <a:lstStyle/>
          <a:p>
            <a:r>
              <a:rPr lang="en-US" sz="2600" b="1" u="sng" dirty="0" smtClean="0">
                <a:latin typeface="Times New Roman" pitchFamily="18" charset="0"/>
                <a:cs typeface="Times New Roman" pitchFamily="18" charset="0"/>
              </a:rPr>
              <a:t>Design Specification: Pure Pursuit Method</a:t>
            </a:r>
            <a:endParaRPr lang="en-US" sz="2600" b="1" u="sng" dirty="0">
              <a:latin typeface="Times New Roman" pitchFamily="18" charset="0"/>
              <a:cs typeface="Times New Roman" pitchFamily="18" charset="0"/>
            </a:endParaRPr>
          </a:p>
        </p:txBody>
      </p:sp>
      <p:sp>
        <p:nvSpPr>
          <p:cNvPr id="20" name="TextBox 19"/>
          <p:cNvSpPr txBox="1"/>
          <p:nvPr/>
        </p:nvSpPr>
        <p:spPr>
          <a:xfrm>
            <a:off x="755576" y="1628801"/>
            <a:ext cx="7848872" cy="4680520"/>
          </a:xfrm>
          <a:prstGeom prst="rect">
            <a:avLst/>
          </a:prstGeom>
          <a:noFill/>
        </p:spPr>
        <p:txBody>
          <a:bodyPr wrap="square" rtlCol="0">
            <a:spAutoFit/>
          </a:bodyPr>
          <a:lstStyle/>
          <a:p>
            <a:r>
              <a:rPr lang="en-US" sz="2000" u="sng" dirty="0" smtClean="0">
                <a:latin typeface="Times New Roman" pitchFamily="18" charset="0"/>
                <a:cs typeface="Times New Roman" pitchFamily="18" charset="0"/>
              </a:rPr>
              <a:t>INPUTS</a:t>
            </a:r>
            <a:r>
              <a:rPr lang="en-US" sz="2000" dirty="0" smtClean="0">
                <a:latin typeface="Times New Roman" pitchFamily="18" charset="0"/>
                <a:cs typeface="Times New Roman" pitchFamily="18" charset="0"/>
              </a:rPr>
              <a:t>:</a:t>
            </a:r>
          </a:p>
          <a:p>
            <a:pPr marL="342900" indent="-342900">
              <a:buFont typeface="+mj-lt"/>
              <a:buAutoNum type="arabicPeriod"/>
            </a:pPr>
            <a:r>
              <a:rPr lang="en-US" sz="2000" dirty="0" smtClean="0">
                <a:latin typeface="Times New Roman" pitchFamily="18" charset="0"/>
                <a:cs typeface="Times New Roman" pitchFamily="18" charset="0"/>
              </a:rPr>
              <a:t>Goal point is a point on the path that is lookahead distance from current vehicle position.</a:t>
            </a:r>
          </a:p>
          <a:p>
            <a:pPr marL="342900" indent="-342900">
              <a:buFont typeface="+mj-lt"/>
              <a:buAutoNum type="arabicPeriod"/>
            </a:pPr>
            <a:r>
              <a:rPr lang="en-US" sz="2000" dirty="0" smtClean="0">
                <a:latin typeface="Times New Roman" pitchFamily="18" charset="0"/>
                <a:cs typeface="Times New Roman" pitchFamily="18" charset="0"/>
              </a:rPr>
              <a:t>A path is represented as a set of discrete points. (It has to be  stored in memory.) Typically a path point is of some PATH-TYPE that is a it containing the following information: </a:t>
            </a:r>
          </a:p>
          <a:p>
            <a:pPr marL="342900" indent="-342900"/>
            <a:r>
              <a:rPr lang="en-US" sz="2000" dirty="0" smtClean="0">
                <a:latin typeface="Times New Roman" pitchFamily="18" charset="0"/>
                <a:cs typeface="Times New Roman" pitchFamily="18" charset="0"/>
              </a:rPr>
              <a:t>      * x location in global coordinates.                                                                                                                                 *y location in global coordinates.                                                                                                                                           * Heading in global coordinates.                                                                                                                                       * Curvature of the path at this point. </a:t>
            </a:r>
          </a:p>
          <a:p>
            <a:pPr marL="342900" indent="-342900"/>
            <a:r>
              <a:rPr lang="en-US" sz="2000" dirty="0" smtClean="0">
                <a:latin typeface="Times New Roman" pitchFamily="18" charset="0"/>
                <a:cs typeface="Times New Roman" pitchFamily="18" charset="0"/>
              </a:rPr>
              <a:t>      * Distance (along a straight line) of this point from the beginning of path.</a:t>
            </a:r>
          </a:p>
          <a:p>
            <a:pPr marL="342900" indent="-342900"/>
            <a:r>
              <a:rPr lang="en-US" sz="2000" u="sng" dirty="0" smtClean="0">
                <a:latin typeface="Times New Roman" pitchFamily="18" charset="0"/>
                <a:cs typeface="Times New Roman" pitchFamily="18" charset="0"/>
              </a:rPr>
              <a:t>OUTPUTS:</a:t>
            </a:r>
          </a:p>
          <a:p>
            <a:pPr marL="342900" indent="-342900">
              <a:buFont typeface="+mj-lt"/>
              <a:buAutoNum type="arabicPeriod"/>
            </a:pPr>
            <a:r>
              <a:rPr lang="en-US" sz="2000" dirty="0" smtClean="0">
                <a:latin typeface="Times New Roman" pitchFamily="18" charset="0"/>
                <a:cs typeface="Times New Roman" pitchFamily="18" charset="0"/>
              </a:rPr>
              <a:t> Update the vehicles position.</a:t>
            </a:r>
          </a:p>
          <a:p>
            <a:pPr marL="342900" indent="-342900">
              <a:buFont typeface="+mj-lt"/>
              <a:buAutoNum type="arabicPeriod"/>
            </a:pPr>
            <a:r>
              <a:rPr lang="en-US" sz="2000" dirty="0" smtClean="0">
                <a:latin typeface="Times New Roman" pitchFamily="18" charset="0"/>
                <a:cs typeface="Times New Roman" pitchFamily="18" charset="0"/>
              </a:rPr>
              <a:t> Move the vehicle to updated position point.</a:t>
            </a:r>
            <a:endParaRPr lang="en-US" sz="20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5"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6" name="Straight Connector 5"/>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0" y="857534"/>
            <a:ext cx="7524328" cy="492443"/>
          </a:xfrm>
          <a:prstGeom prst="rect">
            <a:avLst/>
          </a:prstGeom>
        </p:spPr>
        <p:txBody>
          <a:bodyPr wrap="square">
            <a:spAutoFit/>
          </a:bodyPr>
          <a:lstStyle/>
          <a:p>
            <a:pPr algn="ctr"/>
            <a:r>
              <a:rPr lang="en-IN" sz="2600" b="1" u="sng" dirty="0">
                <a:latin typeface="Times New Roman" panose="02020603050405020304" pitchFamily="18" charset="0"/>
                <a:cs typeface="Times New Roman" panose="02020603050405020304" pitchFamily="18" charset="0"/>
              </a:rPr>
              <a:t>Functional Block </a:t>
            </a:r>
            <a:r>
              <a:rPr lang="en-IN" sz="2600" b="1" u="sng" dirty="0" smtClean="0">
                <a:latin typeface="Times New Roman" panose="02020603050405020304" pitchFamily="18" charset="0"/>
                <a:cs typeface="Times New Roman" panose="02020603050405020304" pitchFamily="18" charset="0"/>
              </a:rPr>
              <a:t>Diagram</a:t>
            </a:r>
            <a:r>
              <a:rPr lang="en-IN" sz="2600" b="1" dirty="0" smtClean="0">
                <a:latin typeface="Times New Roman" panose="02020603050405020304" pitchFamily="18" charset="0"/>
                <a:cs typeface="Times New Roman" panose="02020603050405020304" pitchFamily="18" charset="0"/>
              </a:rPr>
              <a:t>: </a:t>
            </a:r>
            <a:r>
              <a:rPr lang="en-IN" sz="2600" b="1" u="sng" dirty="0" smtClean="0">
                <a:latin typeface="Times New Roman" panose="02020603050405020304" pitchFamily="18" charset="0"/>
                <a:cs typeface="Times New Roman" panose="02020603050405020304" pitchFamily="18" charset="0"/>
              </a:rPr>
              <a:t>Pure Pursuit Method</a:t>
            </a:r>
            <a:endParaRPr lang="en-US" sz="2600" u="sng" dirty="0">
              <a:latin typeface="Times New Roman" panose="02020603050405020304" pitchFamily="18" charset="0"/>
              <a:cs typeface="Times New Roman" panose="02020603050405020304" pitchFamily="18" charset="0"/>
            </a:endParaRPr>
          </a:p>
        </p:txBody>
      </p:sp>
      <p:pic>
        <p:nvPicPr>
          <p:cNvPr id="8" name="Picture 7" descr="Screenshot (176).png"/>
          <p:cNvPicPr>
            <a:picLocks noChangeAspect="1"/>
          </p:cNvPicPr>
          <p:nvPr/>
        </p:nvPicPr>
        <p:blipFill>
          <a:blip r:embed="rId3" cstate="print"/>
          <a:stretch>
            <a:fillRect/>
          </a:stretch>
        </p:blipFill>
        <p:spPr>
          <a:xfrm>
            <a:off x="0" y="1772816"/>
            <a:ext cx="9144000" cy="4680520"/>
          </a:xfrm>
          <a:prstGeom prst="rect">
            <a:avLst/>
          </a:prstGeom>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US"/>
          </a:p>
        </p:txBody>
      </p:sp>
      <p:pic>
        <p:nvPicPr>
          <p:cNvPr id="3" name="Picture 2"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5" name="Straight Connector 4"/>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899592" y="764704"/>
            <a:ext cx="2664296" cy="492443"/>
          </a:xfrm>
          <a:prstGeom prst="rect">
            <a:avLst/>
          </a:prstGeom>
          <a:noFill/>
        </p:spPr>
        <p:txBody>
          <a:bodyPr wrap="square" rtlCol="0">
            <a:spAutoFit/>
          </a:bodyPr>
          <a:lstStyle/>
          <a:p>
            <a:r>
              <a:rPr lang="en-US" sz="2600" b="1" u="sng" dirty="0" smtClean="0">
                <a:latin typeface="Times New Roman" pitchFamily="18" charset="0"/>
                <a:cs typeface="Times New Roman" pitchFamily="18" charset="0"/>
              </a:rPr>
              <a:t>Pin Diagram:</a:t>
            </a:r>
            <a:endParaRPr lang="en-US" sz="2600" b="1" u="sng" dirty="0">
              <a:latin typeface="Times New Roman" pitchFamily="18" charset="0"/>
              <a:cs typeface="Times New Roman" pitchFamily="18" charset="0"/>
            </a:endParaRPr>
          </a:p>
        </p:txBody>
      </p:sp>
      <p:pic>
        <p:nvPicPr>
          <p:cNvPr id="7" name="Picture 6" descr="block diagram.jpeg"/>
          <p:cNvPicPr>
            <a:picLocks noChangeAspect="1"/>
          </p:cNvPicPr>
          <p:nvPr/>
        </p:nvPicPr>
        <p:blipFill>
          <a:blip r:embed="rId3" cstate="print"/>
          <a:stretch>
            <a:fillRect/>
          </a:stretch>
        </p:blipFill>
        <p:spPr>
          <a:xfrm>
            <a:off x="0" y="1412776"/>
            <a:ext cx="9144000" cy="5184576"/>
          </a:xfrm>
          <a:prstGeom prst="rect">
            <a:avLst/>
          </a:prstGeom>
        </p:spPr>
      </p:pic>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5" name="Straight Connector 4"/>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115616" y="1844824"/>
            <a:ext cx="6192688" cy="5940088"/>
          </a:xfrm>
          <a:prstGeom prst="rect">
            <a:avLst/>
          </a:prstGeom>
          <a:noFill/>
        </p:spPr>
        <p:txBody>
          <a:bodyPr wrap="square" rtlCol="0">
            <a:spAutoFit/>
          </a:bodyPr>
          <a:lstStyle/>
          <a:p>
            <a:endParaRPr lang="en-IN" sz="2000" b="1" u="sng" dirty="0" smtClean="0">
              <a:solidFill>
                <a:schemeClr val="tx1">
                  <a:lumMod val="95000"/>
                  <a:lumOff val="5000"/>
                </a:schemeClr>
              </a:solidFill>
              <a:latin typeface="Times New Roman" pitchFamily="18" charset="0"/>
              <a:cs typeface="Times New Roman" pitchFamily="18" charset="0"/>
            </a:endParaRPr>
          </a:p>
          <a:p>
            <a:endParaRPr lang="en-US" sz="2000" b="1" u="sng" dirty="0" smtClean="0">
              <a:latin typeface="Times New Roman" pitchFamily="18" charset="0"/>
              <a:cs typeface="Times New Roman" pitchFamily="18" charset="0"/>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endParaRPr lang="en-IN" sz="2000" b="1" u="sng" dirty="0" smtClean="0">
              <a:latin typeface="Times New Roman" pitchFamily="18" charset="0"/>
              <a:cs typeface="Times New Roman" pitchFamily="18" charset="0"/>
              <a:hlinkClick r:id="rId3"/>
            </a:endParaRPr>
          </a:p>
          <a:p>
            <a:r>
              <a:rPr lang="en-IN" sz="2000" b="1" u="sng" dirty="0" smtClean="0">
                <a:latin typeface="Times New Roman" pitchFamily="18" charset="0"/>
                <a:cs typeface="Times New Roman" pitchFamily="18" charset="0"/>
                <a:hlinkClick r:id="rId3"/>
              </a:rPr>
              <a:t>https</a:t>
            </a:r>
            <a:r>
              <a:rPr lang="en-IN" sz="2000" b="1" u="sng" dirty="0" smtClean="0">
                <a:latin typeface="Times New Roman" pitchFamily="18" charset="0"/>
                <a:cs typeface="Times New Roman" pitchFamily="18" charset="0"/>
                <a:hlinkClick r:id="rId3"/>
              </a:rPr>
              <a:t>://drive.google.com/file/d/1j7CtX7uU6QRW7ZYQGzbVFpWLq3kUz4hq/view?usp=drivesdk</a:t>
            </a:r>
            <a:endParaRPr lang="en-IN" sz="2000" b="1" u="sng" dirty="0" smtClean="0">
              <a:latin typeface="Times New Roman" pitchFamily="18" charset="0"/>
              <a:cs typeface="Times New Roman" pitchFamily="18" charset="0"/>
            </a:endParaRPr>
          </a:p>
          <a:p>
            <a:endParaRPr lang="en-US" sz="2000" b="1" u="sng" dirty="0" smtClean="0">
              <a:latin typeface="Times New Roman" pitchFamily="18" charset="0"/>
              <a:cs typeface="Times New Roman" pitchFamily="18" charset="0"/>
            </a:endParaRPr>
          </a:p>
          <a:p>
            <a:endParaRPr lang="en-US" sz="2000" b="1" u="sng" dirty="0" smtClean="0">
              <a:latin typeface="Times New Roman" pitchFamily="18" charset="0"/>
              <a:cs typeface="Times New Roman" pitchFamily="18" charset="0"/>
            </a:endParaRPr>
          </a:p>
          <a:p>
            <a:endParaRPr lang="en-IN" sz="2000" b="1" u="sng" dirty="0" smtClean="0">
              <a:latin typeface="Times New Roman" pitchFamily="18" charset="0"/>
              <a:cs typeface="Times New Roman" pitchFamily="18" charset="0"/>
            </a:endParaRPr>
          </a:p>
        </p:txBody>
      </p:sp>
      <p:sp>
        <p:nvSpPr>
          <p:cNvPr id="6" name="TextBox 5"/>
          <p:cNvSpPr txBox="1"/>
          <p:nvPr/>
        </p:nvSpPr>
        <p:spPr>
          <a:xfrm>
            <a:off x="827584" y="836712"/>
            <a:ext cx="2808312" cy="492443"/>
          </a:xfrm>
          <a:prstGeom prst="rect">
            <a:avLst/>
          </a:prstGeom>
          <a:noFill/>
        </p:spPr>
        <p:txBody>
          <a:bodyPr wrap="square" rtlCol="0">
            <a:spAutoFit/>
          </a:bodyPr>
          <a:lstStyle/>
          <a:p>
            <a:r>
              <a:rPr lang="en-US" sz="2600" b="1" u="sng" dirty="0" smtClean="0">
                <a:latin typeface="Times New Roman" pitchFamily="18" charset="0"/>
                <a:cs typeface="Times New Roman" pitchFamily="18" charset="0"/>
              </a:rPr>
              <a:t>Implementation:</a:t>
            </a:r>
            <a:endParaRPr lang="en-US" sz="2600" b="1" u="sng" dirty="0">
              <a:latin typeface="Times New Roman" pitchFamily="18" charset="0"/>
              <a:cs typeface="Times New Roman" pitchFamily="18" charset="0"/>
            </a:endParaRPr>
          </a:p>
        </p:txBody>
      </p:sp>
      <p:pic>
        <p:nvPicPr>
          <p:cNvPr id="8" name="Picture 7" descr="WhatsApp Image 2022-01-07 at 1.51.23 PM.jpeg"/>
          <p:cNvPicPr>
            <a:picLocks noChangeAspect="1"/>
          </p:cNvPicPr>
          <p:nvPr/>
        </p:nvPicPr>
        <p:blipFill>
          <a:blip r:embed="rId4" cstate="print"/>
          <a:stretch>
            <a:fillRect/>
          </a:stretch>
        </p:blipFill>
        <p:spPr>
          <a:xfrm>
            <a:off x="323528" y="2028825"/>
            <a:ext cx="3168352" cy="2800350"/>
          </a:xfrm>
          <a:prstGeom prst="rect">
            <a:avLst/>
          </a:prstGeom>
        </p:spPr>
      </p:pic>
      <p:pic>
        <p:nvPicPr>
          <p:cNvPr id="9" name="Picture 8" descr="WhatsApp Image 2022-01-07 at 1.51.23 PM (1).jpeg"/>
          <p:cNvPicPr>
            <a:picLocks noChangeAspect="1"/>
          </p:cNvPicPr>
          <p:nvPr/>
        </p:nvPicPr>
        <p:blipFill>
          <a:blip r:embed="rId5" cstate="print"/>
          <a:stretch>
            <a:fillRect/>
          </a:stretch>
        </p:blipFill>
        <p:spPr>
          <a:xfrm>
            <a:off x="4644008" y="836713"/>
            <a:ext cx="4104456" cy="2304255"/>
          </a:xfrm>
          <a:prstGeom prst="rect">
            <a:avLst/>
          </a:prstGeom>
        </p:spPr>
      </p:pic>
      <p:pic>
        <p:nvPicPr>
          <p:cNvPr id="10" name="Picture 9" descr="WhatsApp Image 2022-01-07 at 1.51.23 PM (2).jpeg"/>
          <p:cNvPicPr>
            <a:picLocks noChangeAspect="1"/>
          </p:cNvPicPr>
          <p:nvPr/>
        </p:nvPicPr>
        <p:blipFill>
          <a:blip r:embed="rId6" cstate="print"/>
          <a:stretch>
            <a:fillRect/>
          </a:stretch>
        </p:blipFill>
        <p:spPr>
          <a:xfrm>
            <a:off x="4716016" y="3645024"/>
            <a:ext cx="4032448" cy="2304255"/>
          </a:xfrm>
          <a:prstGeom prst="rect">
            <a:avLst/>
          </a:prstGeom>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1" name="Straight Connector 10"/>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674489" y="884829"/>
            <a:ext cx="3265639" cy="492443"/>
          </a:xfrm>
          <a:prstGeom prst="rect">
            <a:avLst/>
          </a:prstGeom>
        </p:spPr>
        <p:txBody>
          <a:bodyPr wrap="none">
            <a:spAutoFit/>
          </a:bodyPr>
          <a:lstStyle/>
          <a:p>
            <a:pPr algn="ctr"/>
            <a:r>
              <a:rPr lang="en-IN" sz="2600" b="1" u="sng" dirty="0">
                <a:latin typeface="Times New Roman" panose="02020603050405020304" pitchFamily="18" charset="0"/>
                <a:cs typeface="Times New Roman" panose="02020603050405020304" pitchFamily="18" charset="0"/>
              </a:rPr>
              <a:t>Mathematical </a:t>
            </a:r>
            <a:r>
              <a:rPr lang="en-IN" sz="2600" b="1" u="sng" dirty="0" smtClean="0">
                <a:latin typeface="Times New Roman" panose="02020603050405020304" pitchFamily="18" charset="0"/>
                <a:cs typeface="Times New Roman" panose="02020603050405020304" pitchFamily="18" charset="0"/>
              </a:rPr>
              <a:t>Model:</a:t>
            </a:r>
            <a:endParaRPr lang="en-US" sz="2600" u="sng" dirty="0">
              <a:latin typeface="Times New Roman" panose="02020603050405020304" pitchFamily="18" charset="0"/>
              <a:cs typeface="Times New Roman" panose="02020603050405020304" pitchFamily="18" charset="0"/>
            </a:endParaRPr>
          </a:p>
        </p:txBody>
      </p:sp>
      <p:pic>
        <p:nvPicPr>
          <p:cNvPr id="6" name="Picture 5" descr="Screenshot (209).png"/>
          <p:cNvPicPr>
            <a:picLocks noChangeAspect="1"/>
          </p:cNvPicPr>
          <p:nvPr/>
        </p:nvPicPr>
        <p:blipFill>
          <a:blip r:embed="rId3" cstate="print"/>
          <a:stretch>
            <a:fillRect/>
          </a:stretch>
        </p:blipFill>
        <p:spPr>
          <a:xfrm>
            <a:off x="1835696" y="1484784"/>
            <a:ext cx="5256584" cy="3024335"/>
          </a:xfrm>
          <a:prstGeom prst="rect">
            <a:avLst/>
          </a:prstGeom>
        </p:spPr>
      </p:pic>
      <p:sp>
        <p:nvSpPr>
          <p:cNvPr id="10" name="TextBox 9"/>
          <p:cNvSpPr txBox="1"/>
          <p:nvPr/>
        </p:nvSpPr>
        <p:spPr>
          <a:xfrm>
            <a:off x="1115616" y="4869160"/>
            <a:ext cx="6768752" cy="1323439"/>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The point (x , y), which is one look ahead distance 1 from the origin, is also shown. The point (x , y) is constrained to be on the path. The objective is to calculate the curvature of the arc that joins the origin to (x , y) and whose chord length is 1. </a:t>
            </a:r>
            <a:endParaRPr lang="en-US" sz="20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5" name="Straight Connector 4"/>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99592" y="1268760"/>
            <a:ext cx="7488832" cy="5324535"/>
          </a:xfrm>
          <a:prstGeom prst="rect">
            <a:avLst/>
          </a:prstGeom>
          <a:noFill/>
        </p:spPr>
        <p:txBody>
          <a:bodyPr wrap="square" rtlCol="0">
            <a:spAutoFit/>
          </a:bodyPr>
          <a:lstStyle/>
          <a:p>
            <a:r>
              <a:rPr lang="en-US" sz="2000" dirty="0" smtClean="0">
                <a:latin typeface="Times New Roman" pitchFamily="18" charset="0"/>
                <a:cs typeface="Times New Roman" pitchFamily="18" charset="0"/>
              </a:rPr>
              <a:t>The following two equations hold. The first is from the geometry of the smaller right triangle in Figure 1. The second from the summing of line segments on the x axis.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pt-BR" sz="2000" dirty="0" smtClean="0">
                <a:latin typeface="Times New Roman" pitchFamily="18" charset="0"/>
                <a:cs typeface="Times New Roman" pitchFamily="18" charset="0"/>
              </a:rPr>
              <a:t>x+y =I     (2.1) </a:t>
            </a:r>
          </a:p>
          <a:p>
            <a:r>
              <a:rPr lang="pt-BR" sz="2000" dirty="0" smtClean="0">
                <a:latin typeface="Times New Roman" pitchFamily="18" charset="0"/>
                <a:cs typeface="Times New Roman" pitchFamily="18" charset="0"/>
              </a:rPr>
              <a:t> x+d = r    (2.2)</a:t>
            </a:r>
          </a:p>
          <a:p>
            <a:endParaRPr lang="pt-BR" sz="2000" dirty="0" smtClean="0">
              <a:latin typeface="Times New Roman" pitchFamily="18" charset="0"/>
              <a:cs typeface="Times New Roman" pitchFamily="18" charset="0"/>
            </a:endParaRPr>
          </a:p>
          <a:p>
            <a:pPr>
              <a:buFont typeface="Arial" charset="0"/>
              <a:buChar char="•"/>
            </a:pPr>
            <a:r>
              <a:rPr lang="en-US" sz="2000" dirty="0" smtClean="0">
                <a:latin typeface="Times New Roman" pitchFamily="18" charset="0"/>
                <a:cs typeface="Times New Roman" pitchFamily="18" charset="0"/>
              </a:rPr>
              <a:t> Equation (2.1) describe the circle of radius 1 about the origin. This Is the locus of possible goal points for the vehicle.</a:t>
            </a:r>
          </a:p>
          <a:p>
            <a:pPr>
              <a:buFont typeface="Arial" charset="0"/>
              <a:buChar char="•"/>
            </a:pPr>
            <a:r>
              <a:rPr lang="en-US" sz="2000" dirty="0" smtClean="0">
                <a:latin typeface="Times New Roman" pitchFamily="18" charset="0"/>
                <a:cs typeface="Times New Roman" pitchFamily="18" charset="0"/>
              </a:rPr>
              <a:t> Equation (2.2) describes the relationship between the radius of the arc that joins the origin and the goal point, and the x offset of the goal point from the vehicle. This equation simply states that the radius of the arc and the x offset are independent and differ by d.</a:t>
            </a:r>
          </a:p>
          <a:p>
            <a:pPr>
              <a:buFont typeface="Arial" charset="0"/>
              <a:buChar char="•"/>
            </a:pPr>
            <a:r>
              <a:rPr lang="en-US" sz="2000" dirty="0" smtClean="0">
                <a:latin typeface="Times New Roman" pitchFamily="18" charset="0"/>
                <a:cs typeface="Times New Roman" pitchFamily="18" charset="0"/>
              </a:rPr>
              <a:t> The next series of equations relate the curvature of the arc to the look ahead distance. The algebra is straightforward and requires no further explanation.</a:t>
            </a:r>
            <a:endParaRPr lang="pt-BR"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1" name="Straight Connector 10"/>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30007" y="914400"/>
            <a:ext cx="1572866" cy="492443"/>
          </a:xfrm>
          <a:prstGeom prst="rect">
            <a:avLst/>
          </a:prstGeom>
        </p:spPr>
        <p:txBody>
          <a:bodyPr wrap="none">
            <a:spAutoFit/>
          </a:bodyPr>
          <a:lstStyle/>
          <a:p>
            <a:pPr algn="ctr"/>
            <a:r>
              <a:rPr lang="en-IN" sz="2600" b="1" u="sng" dirty="0">
                <a:latin typeface="Times New Roman" panose="02020603050405020304" pitchFamily="18" charset="0"/>
                <a:cs typeface="Times New Roman" panose="02020603050405020304" pitchFamily="18" charset="0"/>
              </a:rPr>
              <a:t>Contents:</a:t>
            </a:r>
            <a:endParaRPr lang="en-US" sz="2600" u="sng" dirty="0"/>
          </a:p>
        </p:txBody>
      </p:sp>
      <p:sp>
        <p:nvSpPr>
          <p:cNvPr id="12" name="TextBox 11"/>
          <p:cNvSpPr txBox="1"/>
          <p:nvPr/>
        </p:nvSpPr>
        <p:spPr>
          <a:xfrm>
            <a:off x="1752600" y="1268760"/>
            <a:ext cx="5715000" cy="8371523"/>
          </a:xfrm>
          <a:prstGeom prst="rect">
            <a:avLst/>
          </a:prstGeom>
          <a:noFill/>
        </p:spPr>
        <p:txBody>
          <a:bodyPr wrap="square" rtlCol="0">
            <a:sp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Need Statement</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Problem </a:t>
            </a:r>
            <a:r>
              <a:rPr lang="en-US" sz="2000" dirty="0">
                <a:latin typeface="Times New Roman" panose="02020603050405020304" pitchFamily="18" charset="0"/>
                <a:cs typeface="Times New Roman" panose="02020603050405020304" pitchFamily="18" charset="0"/>
              </a:rPr>
              <a:t>Statement</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Technical </a:t>
            </a:r>
            <a:r>
              <a:rPr lang="en-US" sz="2000" dirty="0">
                <a:latin typeface="Times New Roman" panose="02020603050405020304" pitchFamily="18" charset="0"/>
                <a:cs typeface="Times New Roman" panose="02020603050405020304" pitchFamily="18" charset="0"/>
              </a:rPr>
              <a:t>and Non Technical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 Literature survey </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Multiple </a:t>
            </a:r>
            <a:r>
              <a:rPr lang="en-US" sz="2000" dirty="0">
                <a:latin typeface="Times New Roman" panose="02020603050405020304" pitchFamily="18" charset="0"/>
                <a:cs typeface="Times New Roman" panose="02020603050405020304" pitchFamily="18" charset="0"/>
              </a:rPr>
              <a:t>solution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Ethics </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Bill of materials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Gantt chart</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Design </a:t>
            </a:r>
            <a:r>
              <a:rPr lang="en-US" sz="2000" dirty="0" smtClean="0">
                <a:latin typeface="Times New Roman" panose="02020603050405020304" pitchFamily="18" charset="0"/>
                <a:cs typeface="Times New Roman" panose="02020603050405020304" pitchFamily="18" charset="0"/>
              </a:rPr>
              <a:t>Specification</a:t>
            </a: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Functional Block </a:t>
            </a:r>
            <a:r>
              <a:rPr lang="en-US" sz="2000" dirty="0" smtClean="0">
                <a:latin typeface="Times New Roman" panose="02020603050405020304" pitchFamily="18" charset="0"/>
                <a:cs typeface="Times New Roman" panose="02020603050405020304" pitchFamily="18" charset="0"/>
              </a:rPr>
              <a:t>Diagram</a:t>
            </a: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Pin </a:t>
            </a:r>
            <a:r>
              <a:rPr lang="en-US" sz="2000" dirty="0" smtClean="0">
                <a:latin typeface="Times New Roman" panose="02020603050405020304" pitchFamily="18" charset="0"/>
                <a:cs typeface="Times New Roman" panose="02020603050405020304" pitchFamily="18" charset="0"/>
              </a:rPr>
              <a:t>Diagram</a:t>
            </a: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Implementation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Mathematical model</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Algorithm</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 Results</a:t>
            </a:r>
          </a:p>
          <a:p>
            <a:pPr marL="342900" indent="-3429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indent="-457200"/>
            <a:r>
              <a:rPr lang="en-US" sz="2000" dirty="0" smtClean="0">
                <a:latin typeface="Times New Roman" panose="02020603050405020304" pitchFamily="18" charset="0"/>
                <a:cs typeface="Times New Roman" panose="02020603050405020304" pitchFamily="18" charset="0"/>
              </a:rPr>
              <a:t>       </a:t>
            </a:r>
          </a:p>
          <a:p>
            <a:pPr marL="457200" indent="-457200">
              <a:buAutoNum type="arabicPeriod" startAt="10"/>
            </a:pP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sp>
        <p:nvSpPr>
          <p:cNvPr id="15" name="TextBox 14">
            <a:extLst>
              <a:ext uri="{FF2B5EF4-FFF2-40B4-BE49-F238E27FC236}">
                <a16:creationId xmlns="" xmlns:a16="http://schemas.microsoft.com/office/drawing/2014/main" id="{D63062F3-28A7-9C4D-98C6-983D3E2ABC46}"/>
              </a:ext>
            </a:extLst>
          </p:cNvPr>
          <p:cNvSpPr txBox="1"/>
          <p:nvPr/>
        </p:nvSpPr>
        <p:spPr>
          <a:xfrm>
            <a:off x="2286000" y="3262477"/>
            <a:ext cx="4572000" cy="369332"/>
          </a:xfrm>
          <a:prstGeom prst="rect">
            <a:avLst/>
          </a:prstGeom>
          <a:noFill/>
        </p:spPr>
        <p:txBody>
          <a:bodyPr wrap="square">
            <a:spAutoFit/>
          </a:bodyPr>
          <a:lstStyle/>
          <a:p>
            <a:pPr marL="347472" indent="-347472" algn="l" rtl="0" eaLnBrk="1" latinLnBrk="0" hangingPunct="1">
              <a:spcBef>
                <a:spcPts val="0"/>
              </a:spcBef>
              <a:spcAft>
                <a:spcPts val="0"/>
              </a:spcAft>
            </a:pPr>
            <a:endParaRPr lang="en-US">
              <a:effectLst/>
            </a:endParaRP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5" name="Straight Connector 4"/>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6" name="Picture 5" descr="Screenshot (211).png"/>
          <p:cNvPicPr>
            <a:picLocks noChangeAspect="1"/>
          </p:cNvPicPr>
          <p:nvPr/>
        </p:nvPicPr>
        <p:blipFill>
          <a:blip r:embed="rId3" cstate="print"/>
          <a:stretch>
            <a:fillRect/>
          </a:stretch>
        </p:blipFill>
        <p:spPr>
          <a:xfrm>
            <a:off x="2843808" y="1196752"/>
            <a:ext cx="3240360" cy="3456384"/>
          </a:xfrm>
          <a:prstGeom prst="rect">
            <a:avLst/>
          </a:prstGeom>
        </p:spPr>
      </p:pic>
      <p:sp>
        <p:nvSpPr>
          <p:cNvPr id="8" name="TextBox 7"/>
          <p:cNvSpPr txBox="1"/>
          <p:nvPr/>
        </p:nvSpPr>
        <p:spPr>
          <a:xfrm>
            <a:off x="1259632" y="4869160"/>
            <a:ext cx="6912768" cy="1631216"/>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    The curvature has been related to the x offset of the goal point from the origin by the inverse square of the look ahead distance 1. There is some similarity in form to a proportional controller where the gain is 2 times the inverse square of 1. However the “error” in this form is the x offset of a point ahead of the vehicle. </a:t>
            </a:r>
            <a:endParaRPr lang="en-US" sz="20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1" name="Straight Connector 10"/>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138533" y="830239"/>
            <a:ext cx="1776448" cy="492443"/>
          </a:xfrm>
          <a:prstGeom prst="rect">
            <a:avLst/>
          </a:prstGeom>
        </p:spPr>
        <p:txBody>
          <a:bodyPr wrap="none">
            <a:spAutoFit/>
          </a:bodyPr>
          <a:lstStyle/>
          <a:p>
            <a:pPr algn="ctr"/>
            <a:r>
              <a:rPr lang="en-IN" sz="2600" b="1" u="sng" dirty="0" smtClean="0">
                <a:latin typeface="Times New Roman" panose="02020603050405020304" pitchFamily="18" charset="0"/>
                <a:cs typeface="Times New Roman" panose="02020603050405020304" pitchFamily="18" charset="0"/>
              </a:rPr>
              <a:t>Algorithm:</a:t>
            </a:r>
            <a:endParaRPr lang="en-US" sz="2600"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39552" y="1412776"/>
            <a:ext cx="8064896" cy="4708981"/>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The implementation of the pure pursuit algorithm itself is fairly straightforward. The pure pursuit algorithm can be outlined as follows:  </a:t>
            </a:r>
          </a:p>
          <a:p>
            <a:pPr algn="just"/>
            <a:r>
              <a:rPr lang="en-US" sz="2000" dirty="0" smtClean="0">
                <a:latin typeface="Times New Roman" pitchFamily="18" charset="0"/>
                <a:cs typeface="Times New Roman" pitchFamily="18" charset="0"/>
              </a:rPr>
              <a:t>*Determine the anent location of the vehicle. </a:t>
            </a:r>
          </a:p>
          <a:p>
            <a:pPr algn="just"/>
            <a:r>
              <a:rPr lang="en-US" sz="2000" dirty="0" smtClean="0">
                <a:latin typeface="Times New Roman" pitchFamily="18" charset="0"/>
                <a:cs typeface="Times New Roman" pitchFamily="18" charset="0"/>
              </a:rPr>
              <a:t>*Find the path point closest to the vehicle. </a:t>
            </a:r>
          </a:p>
          <a:p>
            <a:pPr algn="just"/>
            <a:r>
              <a:rPr lang="en-US" sz="2000" dirty="0" smtClean="0">
                <a:latin typeface="Times New Roman" pitchFamily="18" charset="0"/>
                <a:cs typeface="Times New Roman" pitchFamily="18" charset="0"/>
              </a:rPr>
              <a:t>* Find the goal point</a:t>
            </a:r>
          </a:p>
          <a:p>
            <a:pPr algn="just"/>
            <a:r>
              <a:rPr lang="en-US" sz="2000" dirty="0" smtClean="0">
                <a:latin typeface="Times New Roman" pitchFamily="18" charset="0"/>
                <a:cs typeface="Times New Roman" pitchFamily="18" charset="0"/>
              </a:rPr>
              <a:t>* Transform the goal point to vehicle coordinates.</a:t>
            </a:r>
          </a:p>
          <a:p>
            <a:pPr algn="just"/>
            <a:r>
              <a:rPr lang="en-US" sz="2000" dirty="0" smtClean="0">
                <a:latin typeface="Times New Roman" pitchFamily="18" charset="0"/>
                <a:cs typeface="Times New Roman" pitchFamily="18" charset="0"/>
              </a:rPr>
              <a:t>* Calculate the curvature and request the vehicle to set the steering to that curvature.</a:t>
            </a:r>
          </a:p>
          <a:p>
            <a:pPr algn="just"/>
            <a:r>
              <a:rPr lang="en-US" sz="2000" dirty="0" smtClean="0">
                <a:latin typeface="Times New Roman" pitchFamily="18" charset="0"/>
                <a:cs typeface="Times New Roman" pitchFamily="18" charset="0"/>
              </a:rPr>
              <a:t>*Update the vehicle’s position.</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1) Determine the current location of the vehicle. Both the HMMWV and NavLab have a central vehicle controller that provides functions which report the vehicle’s current position as (x,y,heading). The position is reported with respect to the vehicle’s position at initialization time. This original position is the global reference frame for the run</a:t>
            </a:r>
            <a:r>
              <a:rPr lang="en-US" sz="2000" dirty="0" smtClean="0"/>
              <a:t>.</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5" name="Straight Connector 4"/>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467544" y="1124744"/>
            <a:ext cx="8208912" cy="5016758"/>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2) Find the path point closest to the vehicle. In the geometric derivation it was stated that the goal point would be within one look ahead distance of the vehicle. It is possible that there are multiple points one look ahead distance from the vehicle’s current location. The vehicle should steer toward the closest point one look ahead distance from its current location. Therefore, the path point closest to the vehicle will first be found, and the search for a point 1 look ahead distance away from the vehicle will start at this point and commence up the path.</a:t>
            </a:r>
          </a:p>
          <a:p>
            <a:pPr algn="just"/>
            <a:r>
              <a:rPr lang="en-US" sz="2000" dirty="0" smtClean="0">
                <a:latin typeface="Times New Roman" pitchFamily="18" charset="0"/>
                <a:cs typeface="Times New Roman" pitchFamily="18" charset="0"/>
              </a:rPr>
              <a:t> 3) Find the goal point. The goal point is found by moving up the path and calculating the distance between that path point and the vehicle’s current location. Path point locations are recorded in the global frame; this calculation is done in global coordinates. </a:t>
            </a:r>
          </a:p>
          <a:p>
            <a:pPr algn="just"/>
            <a:r>
              <a:rPr lang="en-US" sz="2000" dirty="0" smtClean="0">
                <a:latin typeface="Times New Roman" pitchFamily="18" charset="0"/>
                <a:cs typeface="Times New Roman" pitchFamily="18" charset="0"/>
              </a:rPr>
              <a:t>4) Transform the goal point to vehicle coordinates. Once the goal point has been found, it must be transformed to the vehicle’s local coordinates. The geometric derivation for the curvature was done in vehicle coordinates and curvature commands to the vehicle make sense in vehicle. coordinates. </a:t>
            </a:r>
            <a:endParaRPr lang="en-US" sz="20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4"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5" name="Straight Connector 4"/>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23529" y="1196752"/>
            <a:ext cx="4248472" cy="461665"/>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Final assembled prototype:</a:t>
            </a:r>
            <a:endParaRPr lang="en-US" sz="2400" b="1" u="sng" dirty="0">
              <a:latin typeface="Times New Roman" pitchFamily="18" charset="0"/>
              <a:cs typeface="Times New Roman" pitchFamily="18" charset="0"/>
            </a:endParaRPr>
          </a:p>
        </p:txBody>
      </p:sp>
      <p:pic>
        <p:nvPicPr>
          <p:cNvPr id="8" name="Picture 7" descr="WhatsApp Image 2022-01-07 at 2.05.03 PM (1).jpeg"/>
          <p:cNvPicPr>
            <a:picLocks noChangeAspect="1"/>
          </p:cNvPicPr>
          <p:nvPr/>
        </p:nvPicPr>
        <p:blipFill>
          <a:blip r:embed="rId3" cstate="print"/>
          <a:stretch>
            <a:fillRect/>
          </a:stretch>
        </p:blipFill>
        <p:spPr>
          <a:xfrm>
            <a:off x="179512" y="1988840"/>
            <a:ext cx="4104456" cy="3672408"/>
          </a:xfrm>
          <a:prstGeom prst="rect">
            <a:avLst/>
          </a:prstGeom>
        </p:spPr>
      </p:pic>
      <p:pic>
        <p:nvPicPr>
          <p:cNvPr id="9" name="Picture 8" descr="WhatsApp Image 2022-01-07 at 2.05.03 PM.jpeg"/>
          <p:cNvPicPr>
            <a:picLocks noChangeAspect="1"/>
          </p:cNvPicPr>
          <p:nvPr/>
        </p:nvPicPr>
        <p:blipFill>
          <a:blip r:embed="rId4" cstate="print"/>
          <a:stretch>
            <a:fillRect/>
          </a:stretch>
        </p:blipFill>
        <p:spPr>
          <a:xfrm>
            <a:off x="4788024" y="2028341"/>
            <a:ext cx="4032448" cy="3506130"/>
          </a:xfrm>
          <a:prstGeom prst="rect">
            <a:avLst/>
          </a:prstGeom>
        </p:spPr>
      </p:pic>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1" name="Straight Connector 10"/>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331641" y="830238"/>
            <a:ext cx="6048672" cy="5940088"/>
          </a:xfrm>
          <a:prstGeom prst="rect">
            <a:avLst/>
          </a:prstGeom>
        </p:spPr>
        <p:txBody>
          <a:bodyPr wrap="square">
            <a:spAutoFit/>
          </a:bodyPr>
          <a:lstStyle/>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endParaRPr lang="en-IN" sz="2000" b="1" dirty="0" smtClean="0">
              <a:latin typeface="Times New Roman" panose="02020603050405020304" pitchFamily="18" charset="0"/>
              <a:cs typeface="Times New Roman" panose="02020603050405020304" pitchFamily="18" charset="0"/>
            </a:endParaRPr>
          </a:p>
          <a:p>
            <a:pPr algn="ctr"/>
            <a:r>
              <a:rPr lang="en-IN" sz="2000" b="1" dirty="0" smtClean="0">
                <a:latin typeface="Times New Roman" panose="02020603050405020304" pitchFamily="18" charset="0"/>
                <a:cs typeface="Times New Roman" panose="02020603050405020304" pitchFamily="18" charset="0"/>
                <a:hlinkClick r:id="rId3"/>
              </a:rPr>
              <a:t>https://drive.google.com/file/d/1j4fE1jEzZJVoSCRygPEpQ63cOGQCgQjr/view?usp=drivesdk</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115616" y="908720"/>
            <a:ext cx="1656184" cy="492443"/>
          </a:xfrm>
          <a:prstGeom prst="rect">
            <a:avLst/>
          </a:prstGeom>
          <a:noFill/>
        </p:spPr>
        <p:txBody>
          <a:bodyPr wrap="square" rtlCol="0">
            <a:spAutoFit/>
          </a:bodyPr>
          <a:lstStyle/>
          <a:p>
            <a:r>
              <a:rPr lang="en-US" sz="2600" b="1" u="sng" dirty="0" smtClean="0">
                <a:latin typeface="Times New Roman" pitchFamily="18" charset="0"/>
                <a:cs typeface="Times New Roman" pitchFamily="18" charset="0"/>
              </a:rPr>
              <a:t>Results:</a:t>
            </a:r>
            <a:endParaRPr lang="en-US" sz="2600" b="1" u="sng" dirty="0">
              <a:latin typeface="Times New Roman" pitchFamily="18" charset="0"/>
              <a:cs typeface="Times New Roman" pitchFamily="18" charset="0"/>
            </a:endParaRPr>
          </a:p>
        </p:txBody>
      </p:sp>
      <p:pic>
        <p:nvPicPr>
          <p:cNvPr id="9" name="Picture 8" descr="WhatsApp Image 2022-01-07 at 2.12.48 PM.jpeg"/>
          <p:cNvPicPr>
            <a:picLocks noChangeAspect="1"/>
          </p:cNvPicPr>
          <p:nvPr/>
        </p:nvPicPr>
        <p:blipFill>
          <a:blip r:embed="rId4" cstate="print"/>
          <a:stretch>
            <a:fillRect/>
          </a:stretch>
        </p:blipFill>
        <p:spPr>
          <a:xfrm>
            <a:off x="323528" y="1484784"/>
            <a:ext cx="2520280" cy="4320480"/>
          </a:xfrm>
          <a:prstGeom prst="rect">
            <a:avLst/>
          </a:prstGeom>
        </p:spPr>
      </p:pic>
      <p:pic>
        <p:nvPicPr>
          <p:cNvPr id="10" name="Picture 9" descr="WhatsApp Image 2022-01-07 at 2.12.48 PM (1).jpeg"/>
          <p:cNvPicPr>
            <a:picLocks noChangeAspect="1"/>
          </p:cNvPicPr>
          <p:nvPr/>
        </p:nvPicPr>
        <p:blipFill>
          <a:blip r:embed="rId5" cstate="print"/>
          <a:stretch>
            <a:fillRect/>
          </a:stretch>
        </p:blipFill>
        <p:spPr>
          <a:xfrm>
            <a:off x="3203848" y="1412776"/>
            <a:ext cx="2664296" cy="4392488"/>
          </a:xfrm>
          <a:prstGeom prst="rect">
            <a:avLst/>
          </a:prstGeom>
        </p:spPr>
      </p:pic>
      <p:pic>
        <p:nvPicPr>
          <p:cNvPr id="12" name="Picture 11" descr="WhatsApp Image 2022-01-07 at 2.12.48 PM (2).jpeg"/>
          <p:cNvPicPr>
            <a:picLocks noChangeAspect="1"/>
          </p:cNvPicPr>
          <p:nvPr/>
        </p:nvPicPr>
        <p:blipFill>
          <a:blip r:embed="rId6" cstate="print"/>
          <a:stretch>
            <a:fillRect/>
          </a:stretch>
        </p:blipFill>
        <p:spPr>
          <a:xfrm>
            <a:off x="6300192" y="1340768"/>
            <a:ext cx="2592288" cy="4392488"/>
          </a:xfrm>
          <a:prstGeom prst="rect">
            <a:avLst/>
          </a:prstGeom>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1" name="Straight Connector 10"/>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08590" y="914400"/>
            <a:ext cx="2105449" cy="492443"/>
          </a:xfrm>
          <a:prstGeom prst="rect">
            <a:avLst/>
          </a:prstGeom>
        </p:spPr>
        <p:txBody>
          <a:bodyPr wrap="none">
            <a:spAutoFit/>
          </a:bodyPr>
          <a:lstStyle/>
          <a:p>
            <a:pPr algn="ctr"/>
            <a:r>
              <a:rPr lang="en-IN" sz="2600" b="1" u="sng" dirty="0">
                <a:latin typeface="Times New Roman" panose="02020603050405020304" pitchFamily="18" charset="0"/>
                <a:cs typeface="Times New Roman" panose="02020603050405020304" pitchFamily="18" charset="0"/>
              </a:rPr>
              <a:t>Introduction:</a:t>
            </a:r>
            <a:endParaRPr lang="en-US" sz="2600" u="sng" dirty="0"/>
          </a:p>
        </p:txBody>
      </p:sp>
      <p:sp>
        <p:nvSpPr>
          <p:cNvPr id="5" name="Rectangle 4"/>
          <p:cNvSpPr/>
          <p:nvPr/>
        </p:nvSpPr>
        <p:spPr>
          <a:xfrm>
            <a:off x="463894" y="1371600"/>
            <a:ext cx="8222906" cy="2985433"/>
          </a:xfrm>
          <a:prstGeom prst="rect">
            <a:avLst/>
          </a:prstGeom>
        </p:spPr>
        <p:txBody>
          <a:bodyPr wrap="square">
            <a:sp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autonomous vehicle is one that can drive itself.</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capable of moving from a starting point to a predetermined destination in “autopilot” mode.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uses various in-vehicle technologies and sensors, including adaptive cruise control, active steering (steer by wire), anti-lock braking systems (brake by wire), GPS navigation technology, lasers and radar.</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cstate="print"/>
          <a:srcRect/>
          <a:stretch>
            <a:fillRect/>
          </a:stretch>
        </p:blipFill>
        <p:spPr>
          <a:xfrm>
            <a:off x="1371600" y="3302000"/>
            <a:ext cx="6248400" cy="3190875"/>
          </a:xfrm>
          <a:prstGeom prst="rect">
            <a:avLst/>
          </a:prstGeom>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rcRect/>
          <a:stretch>
            <a:fillRect/>
          </a:stretch>
        </p:blipFill>
        <p:spPr>
          <a:xfrm>
            <a:off x="533400" y="3039402"/>
            <a:ext cx="7924033" cy="3773974"/>
          </a:xfrm>
          <a:prstGeom prst="rect">
            <a:avLst/>
          </a:prstGeom>
        </p:spPr>
      </p:pic>
      <p:sp>
        <p:nvSpPr>
          <p:cNvPr id="4" name="TextBox 3"/>
          <p:cNvSpPr txBox="1"/>
          <p:nvPr/>
        </p:nvSpPr>
        <p:spPr>
          <a:xfrm>
            <a:off x="685800" y="457200"/>
            <a:ext cx="7391400" cy="2923877"/>
          </a:xfrm>
          <a:prstGeom prst="rect">
            <a:avLst/>
          </a:prstGeom>
          <a:noFill/>
        </p:spPr>
        <p:txBody>
          <a:bodyPr wrap="square" rtlCol="0">
            <a:spAutoFit/>
          </a:bodyPr>
          <a:lstStyle/>
          <a:p>
            <a:endParaRPr lang="en-IN" sz="1800" dirty="0">
              <a:latin typeface="Times New Roman" panose="02020603050405020304" pitchFamily="18" charset="0"/>
              <a:cs typeface="Times New Roman" panose="02020603050405020304" pitchFamily="18" charset="0"/>
            </a:endParaRPr>
          </a:p>
          <a:p>
            <a:r>
              <a:rPr lang="en-IN" sz="2600" b="1" u="sng" dirty="0">
                <a:latin typeface="Times New Roman" panose="02020603050405020304" pitchFamily="18" charset="0"/>
                <a:cs typeface="Times New Roman" panose="02020603050405020304" pitchFamily="18" charset="0"/>
              </a:rPr>
              <a:t>Five Levels of Automation: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classification of the development stages up to the self-driving  </a:t>
            </a:r>
          </a:p>
          <a:p>
            <a:r>
              <a:rPr lang="en-US" sz="2000" dirty="0">
                <a:latin typeface="Times New Roman" panose="02020603050405020304" pitchFamily="18" charset="0"/>
                <a:cs typeface="Times New Roman" panose="02020603050405020304" pitchFamily="18" charset="0"/>
              </a:rPr>
              <a:t>  vehicle comes from the Society of Automotive Engineers (SAE)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development stages up to the autonomous vehicle are divided </a:t>
            </a:r>
          </a:p>
          <a:p>
            <a:r>
              <a:rPr lang="en-US" sz="2000" dirty="0">
                <a:latin typeface="Times New Roman" panose="02020603050405020304" pitchFamily="18" charset="0"/>
                <a:cs typeface="Times New Roman" panose="02020603050405020304" pitchFamily="18" charset="0"/>
              </a:rPr>
              <a:t>  into five levels.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describes the extent to which the vehicle can and may take over </a:t>
            </a:r>
          </a:p>
          <a:p>
            <a:r>
              <a:rPr lang="en-US" sz="2000" dirty="0">
                <a:latin typeface="Times New Roman" panose="02020603050405020304" pitchFamily="18" charset="0"/>
                <a:cs typeface="Times New Roman" panose="02020603050405020304" pitchFamily="18" charset="0"/>
              </a:rPr>
              <a:t>  the tasks of the driver.</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b="1" u="sng" dirty="0">
              <a:latin typeface="Times New Roman" panose="02020603050405020304" pitchFamily="18" charset="0"/>
              <a:cs typeface="Times New Roman" panose="02020603050405020304" pitchFamily="18" charset="0"/>
            </a:endParaRPr>
          </a:p>
        </p:txBody>
      </p:sp>
      <p:pic>
        <p:nvPicPr>
          <p:cNvPr id="5" name="Picture 4" descr="kle tech logo"/>
          <p:cNvPicPr/>
          <p:nvPr/>
        </p:nvPicPr>
        <p:blipFill>
          <a:blip r:embed="rId4" cstate="print"/>
          <a:srcRect/>
          <a:stretch>
            <a:fillRect/>
          </a:stretch>
        </p:blipFill>
        <p:spPr bwMode="auto">
          <a:xfrm>
            <a:off x="685800" y="76200"/>
            <a:ext cx="2590800" cy="533400"/>
          </a:xfrm>
          <a:prstGeom prst="rect">
            <a:avLst/>
          </a:prstGeom>
          <a:noFill/>
          <a:ln>
            <a:noFill/>
          </a:ln>
        </p:spPr>
      </p:pic>
      <p:sp>
        <p:nvSpPr>
          <p:cNvPr id="6"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7" name="Straight Connector 6"/>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1" name="Straight Connector 10"/>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352112" y="838200"/>
            <a:ext cx="2691764" cy="492443"/>
          </a:xfrm>
          <a:prstGeom prst="rect">
            <a:avLst/>
          </a:prstGeom>
        </p:spPr>
        <p:txBody>
          <a:bodyPr wrap="square">
            <a:spAutoFit/>
          </a:bodyPr>
          <a:lstStyle/>
          <a:p>
            <a:pPr algn="ctr"/>
            <a:r>
              <a:rPr lang="en-IN" sz="2600" b="1" u="sng" dirty="0">
                <a:latin typeface="Times New Roman" panose="02020603050405020304" pitchFamily="18" charset="0"/>
                <a:cs typeface="Times New Roman" panose="02020603050405020304" pitchFamily="18" charset="0"/>
              </a:rPr>
              <a:t>Need Statement</a:t>
            </a:r>
            <a:r>
              <a:rPr lang="en-US" sz="2600" b="1" u="sng" dirty="0">
                <a:latin typeface="Times New Roman" panose="02020603050405020304" pitchFamily="18" charset="0"/>
                <a:cs typeface="Times New Roman" panose="02020603050405020304" pitchFamily="18" charset="0"/>
              </a:rPr>
              <a:t> </a:t>
            </a:r>
            <a:r>
              <a:rPr lang="en-US" sz="2600" u="sng"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t>
            </a:r>
          </a:p>
        </p:txBody>
      </p:sp>
      <p:sp>
        <p:nvSpPr>
          <p:cNvPr id="12" name="TextBox 11"/>
          <p:cNvSpPr txBox="1"/>
          <p:nvPr/>
        </p:nvSpPr>
        <p:spPr>
          <a:xfrm>
            <a:off x="381000" y="1447800"/>
            <a:ext cx="8077200" cy="3170099"/>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For an autonomous vehicle the basic need is to travel from source to destination along the planned reference trajectory.</a:t>
            </a:r>
          </a:p>
          <a:p>
            <a:endParaRPr lang="en-IN" sz="2000" dirty="0">
              <a:latin typeface="Times New Roman" panose="02020603050405020304" pitchFamily="18" charset="0"/>
              <a:cs typeface="Times New Roman" panose="02020603050405020304" pitchFamily="18" charset="0"/>
            </a:endParaRPr>
          </a:p>
          <a:p>
            <a:r>
              <a:rPr lang="en-IN" sz="2000" b="1" u="sng" dirty="0" smtClean="0">
                <a:latin typeface="Times New Roman" panose="02020603050405020304" pitchFamily="18" charset="0"/>
                <a:cs typeface="Times New Roman" panose="02020603050405020304" pitchFamily="18" charset="0"/>
              </a:rPr>
              <a:t>Challenges</a:t>
            </a:r>
            <a:r>
              <a:rPr lang="en-IN" sz="2000" b="1" u="sng" dirty="0" smtClean="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in need statement: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Path planning.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Obstacle detection.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Vehicle speed and steering control. </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Localization.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Banking of roads.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04800"/>
            <a:ext cx="5791200" cy="400110"/>
          </a:xfrm>
          <a:prstGeom prst="rect">
            <a:avLst/>
          </a:prstGeom>
          <a:noFill/>
        </p:spPr>
        <p:txBody>
          <a:bodyPr wrap="square" rtlCol="0">
            <a:spAutoFit/>
          </a:bodyPr>
          <a:lstStyle/>
          <a:p>
            <a:endParaRPr lang="en-US" sz="20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43000" y="838200"/>
            <a:ext cx="6705600" cy="4893647"/>
          </a:xfrm>
          <a:prstGeom prst="rect">
            <a:avLst/>
          </a:prstGeom>
          <a:noFill/>
        </p:spPr>
        <p:txBody>
          <a:bodyPr wrap="square" rtlCol="0">
            <a:spAutoFit/>
          </a:bodyPr>
          <a:lstStyle/>
          <a:p>
            <a:r>
              <a:rPr lang="en-US" sz="2600" b="1" u="sng" dirty="0">
                <a:latin typeface="Times New Roman" panose="02020603050405020304" pitchFamily="18" charset="0"/>
                <a:cs typeface="Times New Roman" panose="02020603050405020304" pitchFamily="18" charset="0"/>
              </a:rPr>
              <a:t>Technical Information: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sensor technology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Smart control systems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Intelligent actuators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Accident liability(safety)</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600" b="1" u="sng" dirty="0">
                <a:latin typeface="Times New Roman" panose="02020603050405020304" pitchFamily="18" charset="0"/>
                <a:cs typeface="Times New Roman" panose="02020603050405020304" pitchFamily="18" charset="0"/>
              </a:rPr>
              <a:t>Non-Technical Information: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information which is not having specialized science , but it may directly or indirectly involved in the project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a:t>
            </a:r>
          </a:p>
          <a:p>
            <a:r>
              <a:rPr lang="en-US" sz="2000" dirty="0">
                <a:latin typeface="Times New Roman" panose="02020603050405020304" pitchFamily="18" charset="0"/>
                <a:cs typeface="Times New Roman" panose="02020603050405020304" pitchFamily="18" charset="0"/>
              </a:rPr>
              <a:t> 1.Condition of track</a:t>
            </a:r>
          </a:p>
          <a:p>
            <a:r>
              <a:rPr lang="en-US" sz="2000" dirty="0">
                <a:latin typeface="Times New Roman" panose="02020603050405020304" pitchFamily="18" charset="0"/>
                <a:cs typeface="Times New Roman" panose="02020603050405020304" pitchFamily="18" charset="0"/>
              </a:rPr>
              <a:t> 2.Weather conditions</a:t>
            </a:r>
          </a:p>
          <a:p>
            <a:r>
              <a:rPr lang="en-US" sz="2000" dirty="0">
                <a:latin typeface="Times New Roman" panose="02020603050405020304" pitchFamily="18" charset="0"/>
                <a:cs typeface="Times New Roman" panose="02020603050405020304" pitchFamily="18" charset="0"/>
              </a:rPr>
              <a:t> 3.Energy consumption</a:t>
            </a:r>
          </a:p>
          <a:p>
            <a:endParaRPr lang="en-US" sz="20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7"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pic>
        <p:nvPicPr>
          <p:cNvPr id="9" name="Picture 8" descr="kle tech logo"/>
          <p:cNvPicPr/>
          <p:nvPr/>
        </p:nvPicPr>
        <p:blipFill>
          <a:blip r:embed="rId2" cstate="print"/>
          <a:srcRect/>
          <a:stretch>
            <a:fillRect/>
          </a:stretch>
        </p:blipFill>
        <p:spPr bwMode="auto">
          <a:xfrm>
            <a:off x="685800" y="76200"/>
            <a:ext cx="2590800" cy="533400"/>
          </a:xfrm>
          <a:prstGeom prst="rect">
            <a:avLst/>
          </a:prstGeom>
          <a:noFill/>
          <a:ln>
            <a:noFill/>
          </a:ln>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1" name="Straight Connector 10"/>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379447" y="830239"/>
            <a:ext cx="3203506" cy="492443"/>
          </a:xfrm>
          <a:prstGeom prst="rect">
            <a:avLst/>
          </a:prstGeom>
        </p:spPr>
        <p:txBody>
          <a:bodyPr wrap="none">
            <a:spAutoFit/>
          </a:bodyPr>
          <a:lstStyle/>
          <a:p>
            <a:pPr algn="ctr"/>
            <a:r>
              <a:rPr lang="en-IN" sz="2600" b="1" u="sng" dirty="0">
                <a:latin typeface="Times New Roman" panose="02020603050405020304" pitchFamily="18" charset="0"/>
                <a:cs typeface="Times New Roman" panose="02020603050405020304" pitchFamily="18" charset="0"/>
              </a:rPr>
              <a:t>Problem Statement :</a:t>
            </a:r>
            <a:r>
              <a:rPr lang="en-US" sz="2600" b="1" u="sng" dirty="0">
                <a:latin typeface="Times New Roman" panose="02020603050405020304" pitchFamily="18" charset="0"/>
                <a:cs typeface="Times New Roman" panose="02020603050405020304" pitchFamily="18" charset="0"/>
              </a:rPr>
              <a:t> </a:t>
            </a:r>
          </a:p>
        </p:txBody>
      </p:sp>
      <p:sp>
        <p:nvSpPr>
          <p:cNvPr id="10" name="TextBox 9"/>
          <p:cNvSpPr txBox="1"/>
          <p:nvPr/>
        </p:nvSpPr>
        <p:spPr>
          <a:xfrm>
            <a:off x="609600" y="1981200"/>
            <a:ext cx="7391400"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To design an</a:t>
            </a:r>
            <a:r>
              <a:rPr lang="en-GB" sz="2000" dirty="0">
                <a:latin typeface="Times New Roman" panose="02020603050405020304" pitchFamily="18" charset="0"/>
                <a:cs typeface="Times New Roman" panose="02020603050405020304" pitchFamily="18" charset="0"/>
              </a:rPr>
              <a:t>d </a:t>
            </a:r>
            <a:r>
              <a:rPr lang="en-IN" sz="2000" dirty="0">
                <a:latin typeface="Times New Roman" panose="02020603050405020304" pitchFamily="18" charset="0"/>
                <a:cs typeface="Times New Roman" panose="02020603050405020304" pitchFamily="18" charset="0"/>
              </a:rPr>
              <a:t>implement control algorithm for </a:t>
            </a:r>
            <a:r>
              <a:rPr lang="en-IN" sz="2000" dirty="0" smtClean="0">
                <a:latin typeface="Times New Roman" panose="02020603050405020304" pitchFamily="18" charset="0"/>
                <a:cs typeface="Times New Roman" panose="02020603050405020304" pitchFamily="18" charset="0"/>
              </a:rPr>
              <a:t>lateral motion control of an autonomous vehicle.</a:t>
            </a:r>
            <a:endParaRPr lang="en-US" sz="2000" dirty="0">
              <a:latin typeface="Times New Roman" panose="02020603050405020304" pitchFamily="18" charset="0"/>
              <a:cs typeface="Times New Roman" panose="02020603050405020304" pitchFamily="18" charset="0"/>
            </a:endParaRPr>
          </a:p>
        </p:txBody>
      </p:sp>
      <p:pic>
        <p:nvPicPr>
          <p:cNvPr id="13" name="Picture 12" descr="kle tech logo"/>
          <p:cNvPicPr/>
          <p:nvPr/>
        </p:nvPicPr>
        <p:blipFill>
          <a:blip r:embed="rId3" cstate="print"/>
          <a:srcRect/>
          <a:stretch>
            <a:fillRect/>
          </a:stretch>
        </p:blipFill>
        <p:spPr bwMode="auto">
          <a:xfrm>
            <a:off x="685800" y="76200"/>
            <a:ext cx="2590800" cy="533400"/>
          </a:xfrm>
          <a:prstGeom prst="rect">
            <a:avLst/>
          </a:prstGeom>
          <a:noFill/>
          <a:ln>
            <a:noFill/>
          </a:ln>
        </p:spPr>
      </p:pic>
      <p:pic>
        <p:nvPicPr>
          <p:cNvPr id="6" name="Picture 5">
            <a:extLst>
              <a:ext uri="{FF2B5EF4-FFF2-40B4-BE49-F238E27FC236}">
                <a16:creationId xmlns="" xmlns:a16="http://schemas.microsoft.com/office/drawing/2014/main" id="{B19385ED-94E3-4364-A82F-BF1D164093AD}"/>
              </a:ext>
            </a:extLst>
          </p:cNvPr>
          <p:cNvPicPr>
            <a:picLocks noChangeAspect="1"/>
          </p:cNvPicPr>
          <p:nvPr/>
        </p:nvPicPr>
        <p:blipFill>
          <a:blip r:embed="rId4" cstate="print"/>
          <a:stretch>
            <a:fillRect/>
          </a:stretch>
        </p:blipFill>
        <p:spPr>
          <a:xfrm>
            <a:off x="1676400" y="3021941"/>
            <a:ext cx="5486400" cy="3200400"/>
          </a:xfrm>
          <a:prstGeom prst="rect">
            <a:avLst/>
          </a:prstGeom>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noEditPoints="1"/>
          </p:cNvSpPr>
          <p:nvPr>
            <p:ph type="ftr" sz="quarter" idx="11"/>
          </p:nvPr>
        </p:nvSpPr>
        <p:spPr/>
        <p:txBody>
          <a:bodyPr/>
          <a:lstStyle/>
          <a:p>
            <a:r>
              <a:rPr lang="en-US"/>
              <a:t>Mini Project- 2019</a:t>
            </a:r>
          </a:p>
        </p:txBody>
      </p:sp>
      <p:graphicFrame>
        <p:nvGraphicFramePr>
          <p:cNvPr id="9" name="Table 8"/>
          <p:cNvGraphicFramePr>
            <a:graphicFrameLocks noGrp="1"/>
          </p:cNvGraphicFramePr>
          <p:nvPr/>
        </p:nvGraphicFramePr>
        <p:xfrm>
          <a:off x="1" y="1447799"/>
          <a:ext cx="9143998" cy="5869512"/>
        </p:xfrm>
        <a:graphic>
          <a:graphicData uri="http://schemas.openxmlformats.org/drawingml/2006/table">
            <a:tbl>
              <a:tblPr firstRow="1" bandRow="1">
                <a:tableStyleId>{00A15C55-8517-42AA-B614-E9B94910E393}</a:tableStyleId>
              </a:tblPr>
              <a:tblGrid>
                <a:gridCol w="2224216">
                  <a:extLst>
                    <a:ext uri="{9D8B030D-6E8A-4147-A177-3AD203B41FA5}">
                      <a16:colId xmlns="" xmlns:a16="http://schemas.microsoft.com/office/drawing/2014/main" val="20000"/>
                    </a:ext>
                  </a:extLst>
                </a:gridCol>
                <a:gridCol w="2306594">
                  <a:extLst>
                    <a:ext uri="{9D8B030D-6E8A-4147-A177-3AD203B41FA5}">
                      <a16:colId xmlns="" xmlns:a16="http://schemas.microsoft.com/office/drawing/2014/main" val="20001"/>
                    </a:ext>
                  </a:extLst>
                </a:gridCol>
                <a:gridCol w="2306594">
                  <a:extLst>
                    <a:ext uri="{9D8B030D-6E8A-4147-A177-3AD203B41FA5}">
                      <a16:colId xmlns="" xmlns:a16="http://schemas.microsoft.com/office/drawing/2014/main" val="20002"/>
                    </a:ext>
                  </a:extLst>
                </a:gridCol>
                <a:gridCol w="2306594">
                  <a:extLst>
                    <a:ext uri="{9D8B030D-6E8A-4147-A177-3AD203B41FA5}">
                      <a16:colId xmlns="" xmlns:a16="http://schemas.microsoft.com/office/drawing/2014/main" val="20003"/>
                    </a:ext>
                  </a:extLst>
                </a:gridCol>
              </a:tblGrid>
              <a:tr h="762001">
                <a:tc>
                  <a:txBody>
                    <a:bodyPr/>
                    <a:lstStyle/>
                    <a:p>
                      <a:r>
                        <a:rPr lang="en-IN" sz="2000" dirty="0">
                          <a:solidFill>
                            <a:schemeClr val="tx1"/>
                          </a:solidFill>
                          <a:latin typeface="Times New Roman" panose="02020603050405020304" pitchFamily="18" charset="0"/>
                          <a:cs typeface="Times New Roman" panose="02020603050405020304" pitchFamily="18" charset="0"/>
                        </a:rPr>
                        <a:t>Sl.No</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Title</a:t>
                      </a:r>
                      <a:r>
                        <a:rPr lang="en-IN" sz="2000" baseline="0" dirty="0">
                          <a:solidFill>
                            <a:schemeClr val="tx1"/>
                          </a:solidFill>
                          <a:latin typeface="Times New Roman" panose="02020603050405020304" pitchFamily="18" charset="0"/>
                          <a:cs typeface="Times New Roman" panose="02020603050405020304" pitchFamily="18" charset="0"/>
                        </a:rPr>
                        <a:t> and date of publication</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Authors</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Learning</a:t>
                      </a:r>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1335611">
                <a:tc>
                  <a:txBody>
                    <a:bodyPr/>
                    <a:lstStyle/>
                    <a:p>
                      <a:r>
                        <a:rPr lang="en-IN" dirty="0"/>
                        <a:t>1.</a:t>
                      </a:r>
                      <a:r>
                        <a:rPr lang="en-IN" sz="1400" b="1" dirty="0"/>
                        <a:t> </a:t>
                      </a:r>
                      <a:endParaRPr lang="en-US" dirty="0"/>
                    </a:p>
                  </a:txBody>
                  <a:tcPr/>
                </a:tc>
                <a:tc>
                  <a:txBody>
                    <a:bodyPr/>
                    <a:lstStyle/>
                    <a:p>
                      <a:pPr algn="just"/>
                      <a:r>
                        <a:rPr lang="en-IN" sz="1200" b="1" dirty="0"/>
                        <a:t> </a:t>
                      </a:r>
                      <a:r>
                        <a:rPr lang="en-IN" sz="1600" b="1" dirty="0"/>
                        <a:t>“</a:t>
                      </a:r>
                      <a:r>
                        <a:rPr lang="en-US" sz="1600" dirty="0">
                          <a:latin typeface="Times New Roman" panose="02020603050405020304" pitchFamily="18" charset="0"/>
                          <a:cs typeface="Times New Roman" panose="02020603050405020304" pitchFamily="18" charset="0"/>
                        </a:rPr>
                        <a:t>An introduction of autonomous vehicles and</a:t>
                      </a:r>
                      <a:r>
                        <a:rPr lang="en-US" sz="1600" baseline="0" dirty="0">
                          <a:latin typeface="Times New Roman" panose="02020603050405020304" pitchFamily="18" charset="0"/>
                          <a:cs typeface="Times New Roman" panose="02020603050405020304" pitchFamily="18" charset="0"/>
                        </a:rPr>
                        <a:t>  a brief survey</a:t>
                      </a:r>
                      <a:r>
                        <a:rPr lang="en-US" sz="1600" dirty="0"/>
                        <a:t>”, </a:t>
                      </a:r>
                    </a:p>
                    <a:p>
                      <a:pPr algn="just"/>
                      <a:r>
                        <a:rPr lang="en-US" sz="1600" dirty="0">
                          <a:latin typeface="Times New Roman" panose="02020603050405020304" pitchFamily="18" charset="0"/>
                          <a:cs typeface="Times New Roman" panose="02020603050405020304" pitchFamily="18" charset="0"/>
                        </a:rPr>
                        <a:t>Vol 7, Issue 13, 2020</a:t>
                      </a:r>
                      <a:endParaRPr lang="en-US" sz="1600" dirty="0"/>
                    </a:p>
                  </a:txBody>
                  <a:tcPr/>
                </a:tc>
                <a:tc>
                  <a:txBody>
                    <a:bodyPr/>
                    <a:lstStyle/>
                    <a:p>
                      <a:pPr algn="just"/>
                      <a:r>
                        <a:rPr lang="en-US" sz="1600" dirty="0">
                          <a:latin typeface="Times New Roman" panose="02020603050405020304" pitchFamily="18" charset="0"/>
                          <a:cs typeface="Times New Roman" panose="02020603050405020304" pitchFamily="18" charset="0"/>
                        </a:rPr>
                        <a:t>Tirumalapudi Raviteja, Rajay Vedaraj I.S </a:t>
                      </a:r>
                      <a:endParaRPr lang="en-US" sz="1600" dirty="0"/>
                    </a:p>
                  </a:txBody>
                  <a:tcPr/>
                </a:tc>
                <a:tc>
                  <a:txBody>
                    <a:bodyPr/>
                    <a:lstStyle/>
                    <a:p>
                      <a:pPr algn="just"/>
                      <a:r>
                        <a:rPr lang="en-US" sz="1600" dirty="0">
                          <a:latin typeface="Times New Roman" panose="02020603050405020304" pitchFamily="18" charset="0"/>
                          <a:cs typeface="Times New Roman" panose="02020603050405020304" pitchFamily="18" charset="0"/>
                        </a:rPr>
                        <a:t>*Majority of people in urban are more aware regarding autonomous vehicle as compared to rural in India.</a:t>
                      </a:r>
                    </a:p>
                  </a:txBody>
                  <a:tcPr/>
                </a:tc>
                <a:extLst>
                  <a:ext uri="{0D108BD9-81ED-4DB2-BD59-A6C34878D82A}">
                    <a16:rowId xmlns="" xmlns:a16="http://schemas.microsoft.com/office/drawing/2014/main" val="10001"/>
                  </a:ext>
                </a:extLst>
              </a:tr>
              <a:tr h="1635410">
                <a:tc>
                  <a:txBody>
                    <a:bodyPr/>
                    <a:lstStyle/>
                    <a:p>
                      <a:r>
                        <a:rPr lang="en-IN" dirty="0"/>
                        <a:t>2.</a:t>
                      </a:r>
                      <a:endParaRPr lang="en-US" dirty="0"/>
                    </a:p>
                  </a:txBody>
                  <a:tcPr/>
                </a:tc>
                <a:tc>
                  <a:txBody>
                    <a:bodyPr/>
                    <a:lstStyle/>
                    <a:p>
                      <a:pPr marL="0" marR="0" indent="0" algn="just" defTabSz="685800" rtl="0" eaLnBrk="1" fontAlgn="auto" latinLnBrk="0" hangingPunct="1">
                        <a:lnSpc>
                          <a:spcPct val="100000"/>
                        </a:lnSpc>
                        <a:spcBef>
                          <a:spcPts val="0"/>
                        </a:spcBef>
                        <a:spcAft>
                          <a:spcPts val="0"/>
                        </a:spcAft>
                        <a:buSzPct val="100000"/>
                        <a:buFontTx/>
                        <a:buNone/>
                      </a:pPr>
                      <a:r>
                        <a:rPr lang="en-IN" sz="1600" b="1" dirty="0"/>
                        <a:t>“</a:t>
                      </a:r>
                      <a:r>
                        <a:rPr lang="en-US" sz="1600" dirty="0">
                          <a:latin typeface="Times New Roman" panose="02020603050405020304" pitchFamily="18" charset="0"/>
                          <a:cs typeface="Times New Roman" panose="02020603050405020304" pitchFamily="18" charset="0"/>
                        </a:rPr>
                        <a:t>Longitudinal and Lateral Coordinated Motion Control of Four-Wheel-Independent Drive Electric Vehicles </a:t>
                      </a:r>
                      <a:r>
                        <a:rPr lang="en-US" sz="1600" dirty="0"/>
                        <a:t>“, </a:t>
                      </a:r>
                      <a:r>
                        <a:rPr lang="en-US" sz="1600" dirty="0">
                          <a:latin typeface="Times New Roman" panose="02020603050405020304" pitchFamily="18" charset="0"/>
                          <a:cs typeface="Times New Roman" panose="02020603050405020304" pitchFamily="18" charset="0"/>
                        </a:rPr>
                        <a:t>, EVS27 Barcelona, Spain, November 17-20, 2013</a:t>
                      </a:r>
                      <a:r>
                        <a:rPr lang="en-US" sz="1400" dirty="0">
                          <a:latin typeface="Times New Roman" panose="02020603050405020304" pitchFamily="18" charset="0"/>
                          <a:cs typeface="Times New Roman" panose="02020603050405020304" pitchFamily="18" charset="0"/>
                        </a:rPr>
                        <a:t> </a:t>
                      </a:r>
                    </a:p>
                    <a:p>
                      <a:endParaRPr lang="en-US" dirty="0"/>
                    </a:p>
                  </a:txBody>
                  <a:tcPr/>
                </a:tc>
                <a:tc>
                  <a:txBody>
                    <a:bodyPr/>
                    <a:lstStyle/>
                    <a:p>
                      <a:pPr algn="just"/>
                      <a:r>
                        <a:rPr lang="en-US" sz="1600" dirty="0">
                          <a:latin typeface="Times New Roman" panose="02020603050405020304" pitchFamily="18" charset="0"/>
                          <a:cs typeface="Times New Roman" panose="02020603050405020304" pitchFamily="18" charset="0"/>
                        </a:rPr>
                        <a:t>Yifan Dai, Yugong Luo, Keqiang Li</a:t>
                      </a:r>
                      <a:endParaRPr lang="en-US" sz="1600" dirty="0"/>
                    </a:p>
                  </a:txBody>
                  <a:tcPr/>
                </a:tc>
                <a:tc>
                  <a:txBody>
                    <a:bodyPr/>
                    <a:lstStyle/>
                    <a:p>
                      <a:pPr algn="just"/>
                      <a:r>
                        <a:rPr lang="en-US" sz="1600" dirty="0">
                          <a:latin typeface="Times New Roman" panose="02020603050405020304" pitchFamily="18" charset="0"/>
                          <a:cs typeface="Times New Roman" panose="02020603050405020304" pitchFamily="18" charset="0"/>
                        </a:rPr>
                        <a:t>*About</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active front steering (AFS) system</a:t>
                      </a:r>
                    </a:p>
                    <a:p>
                      <a:pPr algn="just"/>
                      <a:r>
                        <a:rPr lang="en-IN" sz="1600" dirty="0">
                          <a:latin typeface="Times New Roman" panose="02020603050405020304" pitchFamily="18" charset="0"/>
                          <a:cs typeface="Times New Roman" panose="02020603050405020304" pitchFamily="18" charset="0"/>
                        </a:rPr>
                        <a:t>*Vehicle state estimation, optimum tire force distribution and tire force control.</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1560770">
                <a:tc>
                  <a:txBody>
                    <a:bodyPr/>
                    <a:lstStyle/>
                    <a:p>
                      <a:r>
                        <a:rPr lang="en-IN" dirty="0"/>
                        <a:t>3.</a:t>
                      </a:r>
                      <a:endParaRPr lang="en-US" dirty="0"/>
                    </a:p>
                  </a:txBody>
                  <a:tcPr/>
                </a:tc>
                <a:tc>
                  <a:txBody>
                    <a:bodyPr/>
                    <a:lstStyle/>
                    <a:p>
                      <a:pPr algn="just"/>
                      <a:r>
                        <a:rPr lang="en-US" sz="1600" dirty="0">
                          <a:latin typeface="Times New Roman" panose="02020603050405020304" pitchFamily="18" charset="0"/>
                          <a:cs typeface="Times New Roman" panose="02020603050405020304" pitchFamily="18" charset="0"/>
                        </a:rPr>
                        <a:t>Longitudinal and Lateral Control for Autonomous Ground Vehicles</a:t>
                      </a:r>
                    </a:p>
                    <a:p>
                      <a:pPr algn="just"/>
                      <a:r>
                        <a:rPr lang="en-US" sz="1600" dirty="0">
                          <a:latin typeface="Times New Roman" panose="02020603050405020304" pitchFamily="18" charset="0"/>
                          <a:cs typeface="Times New Roman" panose="02020603050405020304" pitchFamily="18" charset="0"/>
                        </a:rPr>
                        <a:t>June 8-11, 2014. Dearborn, Michigan, USA</a:t>
                      </a:r>
                      <a:endParaRPr lang="en-US" sz="1600" dirty="0"/>
                    </a:p>
                  </a:txBody>
                  <a:tcPr/>
                </a:tc>
                <a:tc>
                  <a:txBody>
                    <a:bodyPr/>
                    <a:lstStyle/>
                    <a:p>
                      <a:pPr algn="just"/>
                      <a:r>
                        <a:rPr lang="pt-BR" sz="1600" dirty="0">
                          <a:latin typeface="Times New Roman" panose="02020603050405020304" pitchFamily="18" charset="0"/>
                          <a:cs typeface="Times New Roman" panose="02020603050405020304" pitchFamily="18" charset="0"/>
                        </a:rPr>
                        <a:t>Carlos Massera Filho , Denis F. Wolf1 , Valdir Grassi Jr, Fernando S. Osorio </a:t>
                      </a:r>
                      <a:endParaRPr lang="en-US" sz="1600" dirty="0"/>
                    </a:p>
                  </a:txBody>
                  <a:tcPr/>
                </a:tc>
                <a:tc>
                  <a:txBody>
                    <a:bodyPr/>
                    <a:lstStyle/>
                    <a:p>
                      <a:pPr algn="just"/>
                      <a:r>
                        <a:rPr lang="en-IN" sz="1600" dirty="0">
                          <a:latin typeface="Times New Roman" panose="02020603050405020304" pitchFamily="18" charset="0"/>
                          <a:cs typeface="Times New Roman" panose="02020603050405020304" pitchFamily="18" charset="0"/>
                        </a:rPr>
                        <a:t>*About</a:t>
                      </a:r>
                      <a:r>
                        <a:rPr lang="en-IN" sz="1600" baseline="0" dirty="0">
                          <a:latin typeface="Times New Roman" panose="02020603050405020304" pitchFamily="18" charset="0"/>
                          <a:cs typeface="Times New Roman" panose="02020603050405020304" pitchFamily="18" charset="0"/>
                        </a:rPr>
                        <a:t> the control system developed for AV named CARINA  II.</a:t>
                      </a:r>
                    </a:p>
                    <a:p>
                      <a:pPr algn="just"/>
                      <a:r>
                        <a:rPr lang="en-IN" sz="1600" baseline="0" dirty="0">
                          <a:latin typeface="Times New Roman" panose="02020603050405020304" pitchFamily="18" charset="0"/>
                          <a:cs typeface="Times New Roman" panose="02020603050405020304" pitchFamily="18" charset="0"/>
                        </a:rPr>
                        <a:t>*Lateral model is based on  simplification of  Ackermann’s model.</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bl>
          </a:graphicData>
        </a:graphic>
      </p:graphicFrame>
      <p:sp>
        <p:nvSpPr>
          <p:cNvPr id="11"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12" name="Straight Connector 11"/>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81000" y="762000"/>
            <a:ext cx="3276600" cy="492443"/>
          </a:xfrm>
          <a:prstGeom prst="rect">
            <a:avLst/>
          </a:prstGeom>
          <a:noFill/>
        </p:spPr>
        <p:txBody>
          <a:bodyPr wrap="square" rtlCol="0">
            <a:spAutoFit/>
          </a:bodyPr>
          <a:lstStyle/>
          <a:p>
            <a:r>
              <a:rPr lang="en-IN" sz="2600" b="1" u="sng" dirty="0">
                <a:latin typeface="Times New Roman" panose="02020603050405020304" pitchFamily="18" charset="0"/>
                <a:cs typeface="Times New Roman" panose="02020603050405020304" pitchFamily="18" charset="0"/>
              </a:rPr>
              <a:t>Literature Survey:</a:t>
            </a:r>
            <a:endParaRPr lang="en-US" sz="2600" b="1" u="sng" dirty="0">
              <a:latin typeface="Times New Roman" panose="02020603050405020304" pitchFamily="18" charset="0"/>
              <a:cs typeface="Times New Roman" panose="02020603050405020304" pitchFamily="18" charset="0"/>
            </a:endParaRPr>
          </a:p>
        </p:txBody>
      </p:sp>
      <p:pic>
        <p:nvPicPr>
          <p:cNvPr id="14" name="Picture 13" descr="kle tech logo"/>
          <p:cNvPicPr/>
          <p:nvPr/>
        </p:nvPicPr>
        <p:blipFill>
          <a:blip r:embed="rId2" cstate="print"/>
          <a:srcRect/>
          <a:stretch>
            <a:fillRect/>
          </a:stretch>
        </p:blipFill>
        <p:spPr bwMode="auto">
          <a:xfrm>
            <a:off x="685800" y="76200"/>
            <a:ext cx="2590800" cy="533400"/>
          </a:xfrm>
          <a:prstGeom prst="rect">
            <a:avLst/>
          </a:prstGeom>
          <a:noFill/>
          <a:ln>
            <a:noFill/>
          </a:ln>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7624" y="1196752"/>
            <a:ext cx="4824536" cy="492443"/>
          </a:xfrm>
          <a:prstGeom prst="rect">
            <a:avLst/>
          </a:prstGeom>
        </p:spPr>
        <p:txBody>
          <a:bodyPr wrap="square">
            <a:spAutoFit/>
          </a:bodyPr>
          <a:lstStyle/>
          <a:p>
            <a:r>
              <a:rPr lang="en-IN" sz="2600" b="1" u="sng" dirty="0" smtClean="0">
                <a:latin typeface="Times New Roman" pitchFamily="18" charset="0"/>
                <a:cs typeface="Times New Roman" pitchFamily="18" charset="0"/>
              </a:rPr>
              <a:t>Gaps in literature survey</a:t>
            </a:r>
            <a:r>
              <a:rPr lang="en-IN" sz="2400" b="1" u="sng" dirty="0" smtClean="0">
                <a:latin typeface="Times New Roman" pitchFamily="18" charset="0"/>
                <a:cs typeface="Times New Roman" pitchFamily="18" charset="0"/>
              </a:rPr>
              <a:t>:</a:t>
            </a:r>
            <a:endParaRPr lang="en-US" sz="2400" b="1" u="sng" dirty="0">
              <a:latin typeface="Times New Roman" pitchFamily="18" charset="0"/>
              <a:cs typeface="Times New Roman" pitchFamily="18" charset="0"/>
            </a:endParaRPr>
          </a:p>
        </p:txBody>
      </p:sp>
      <p:sp>
        <p:nvSpPr>
          <p:cNvPr id="4" name="Rectangle 3"/>
          <p:cNvSpPr/>
          <p:nvPr/>
        </p:nvSpPr>
        <p:spPr>
          <a:xfrm>
            <a:off x="395536" y="2204864"/>
            <a:ext cx="7776864" cy="1631216"/>
          </a:xfrm>
          <a:prstGeom prst="rect">
            <a:avLst/>
          </a:prstGeom>
        </p:spPr>
        <p:txBody>
          <a:bodyPr wrap="square">
            <a:spAutoFit/>
          </a:bodyPr>
          <a:lstStyle/>
          <a:p>
            <a:pPr algn="just">
              <a:buFont typeface="Arial" pitchFamily="34" charset="0"/>
              <a:buChar char="•"/>
            </a:pPr>
            <a:r>
              <a:rPr lang="en-IN" sz="2000" dirty="0" smtClean="0">
                <a:latin typeface="Times New Roman" pitchFamily="18" charset="0"/>
                <a:cs typeface="Times New Roman" pitchFamily="18" charset="0"/>
              </a:rPr>
              <a:t>The problems such as accuracy </a:t>
            </a:r>
            <a:r>
              <a:rPr lang="en-US" sz="2000" dirty="0" smtClean="0">
                <a:latin typeface="Times New Roman" pitchFamily="18" charset="0"/>
                <a:cs typeface="Times New Roman" pitchFamily="18" charset="0"/>
              </a:rPr>
              <a:t>and robustness of the vehicle state estimation is  not high enough.</a:t>
            </a:r>
          </a:p>
          <a:p>
            <a:pPr algn="just">
              <a:buFont typeface="Arial" pitchFamily="34" charset="0"/>
              <a:buChar char="•"/>
            </a:pPr>
            <a:r>
              <a:rPr lang="en-US" sz="2000" dirty="0" smtClean="0">
                <a:latin typeface="Times New Roman" pitchFamily="18" charset="0"/>
                <a:cs typeface="Times New Roman" pitchFamily="18" charset="0"/>
              </a:rPr>
              <a:t>The performance index of tire force distribution is </a:t>
            </a:r>
          </a:p>
          <a:p>
            <a:pPr algn="just"/>
            <a:r>
              <a:rPr lang="en-US" sz="2000" dirty="0" smtClean="0">
                <a:latin typeface="Times New Roman" pitchFamily="18" charset="0"/>
                <a:cs typeface="Times New Roman" pitchFamily="18" charset="0"/>
              </a:rPr>
              <a:t>  not optimal, and the accuracy of inverse tire model is limited.</a:t>
            </a:r>
          </a:p>
          <a:p>
            <a:pPr algn="just">
              <a:buFont typeface="Arial" pitchFamily="34" charset="0"/>
              <a:buChar char="•"/>
            </a:pPr>
            <a:r>
              <a:rPr lang="en-IN" sz="2000" dirty="0" smtClean="0">
                <a:latin typeface="Times New Roman" pitchFamily="18" charset="0"/>
                <a:cs typeface="Times New Roman" pitchFamily="18" charset="0"/>
              </a:rPr>
              <a:t>There are some problems in existing researches.</a:t>
            </a:r>
          </a:p>
        </p:txBody>
      </p:sp>
      <p:pic>
        <p:nvPicPr>
          <p:cNvPr id="5" name="Picture 4" descr="kle tech logo">
            <a:extLst>
              <a:ext uri="{FF2B5EF4-FFF2-40B4-BE49-F238E27FC236}">
                <a16:creationId xmlns="" xmlns:a16="http://schemas.microsoft.com/office/drawing/2014/main" id="{4BA34B91-EC9F-450D-BBC5-00D19B7FCFA1}"/>
              </a:ext>
            </a:extLst>
          </p:cNvPr>
          <p:cNvPicPr/>
          <p:nvPr/>
        </p:nvPicPr>
        <p:blipFill>
          <a:blip r:embed="rId2" cstate="print"/>
          <a:srcRect/>
          <a:stretch>
            <a:fillRect/>
          </a:stretch>
        </p:blipFill>
        <p:spPr bwMode="auto">
          <a:xfrm>
            <a:off x="685800" y="76200"/>
            <a:ext cx="2590800" cy="533400"/>
          </a:xfrm>
          <a:prstGeom prst="rect">
            <a:avLst/>
          </a:prstGeom>
          <a:noFill/>
          <a:ln>
            <a:noFill/>
          </a:ln>
        </p:spPr>
      </p:pic>
      <p:sp>
        <p:nvSpPr>
          <p:cNvPr id="6" name="Text Box 2"/>
          <p:cNvSpPr txBox="1">
            <a:spLocks noChangeArrowheads="1"/>
          </p:cNvSpPr>
          <p:nvPr/>
        </p:nvSpPr>
        <p:spPr bwMode="auto">
          <a:xfrm>
            <a:off x="4724400" y="27463"/>
            <a:ext cx="3810000" cy="630873"/>
          </a:xfrm>
          <a:prstGeom prst="rect">
            <a:avLst/>
          </a:prstGeom>
          <a:noFill/>
          <a:ln>
            <a:noFill/>
          </a:ln>
        </p:spPr>
        <p:txBody>
          <a:bodyPr vert="horz" wrap="square" lIns="91440" tIns="45720" rIns="91440" bIns="45720" anchor="t"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Autonomous Electronics Group</a:t>
            </a:r>
            <a:endParaRPr lang="en-US" sz="1400" dirty="0">
              <a:effectLst/>
              <a:latin typeface="Calibri"/>
              <a:ea typeface="Calibri"/>
              <a:cs typeface="Times New Roman" panose="02020603050405020304" pitchFamily="18" charset="0"/>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pitchFamily="18" charset="0"/>
                <a:ea typeface="Calibri"/>
                <a:cs typeface="Times New Roman" panose="02020603050405020304" pitchFamily="18" charset="0"/>
              </a:rPr>
              <a:t>       School of  ECE</a:t>
            </a:r>
            <a:endParaRPr lang="en-US" sz="14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a:p>
            <a:pPr marL="0" marR="0" algn="r">
              <a:lnSpc>
                <a:spcPct val="115000"/>
              </a:lnSpc>
              <a:spcBef>
                <a:spcPts val="0"/>
              </a:spcBef>
              <a:spcAft>
                <a:spcPts val="1000"/>
              </a:spcAft>
            </a:pPr>
            <a:endParaRPr lang="en-US" sz="1100" dirty="0">
              <a:effectLst/>
              <a:latin typeface="Calibri"/>
              <a:ea typeface="Calibri"/>
              <a:cs typeface="Times New Roman" panose="02020603050405020304" pitchFamily="18" charset="0"/>
            </a:endParaRPr>
          </a:p>
        </p:txBody>
      </p:sp>
      <p:cxnSp>
        <p:nvCxnSpPr>
          <p:cNvPr id="7" name="Straight Connector 6"/>
          <p:cNvCxnSpPr/>
          <p:nvPr/>
        </p:nvCxnSpPr>
        <p:spPr>
          <a:xfrm>
            <a:off x="533400" y="714663"/>
            <a:ext cx="7924800" cy="0"/>
          </a:xfrm>
          <a:prstGeom prst="line">
            <a:avLst/>
          </a:prstGeom>
          <a:ln w="38100" cmpd="thickThin">
            <a:gradFill flip="none" rotWithShape="1">
              <a:gsLst>
                <a:gs pos="0">
                  <a:srgbClr val="FF0000"/>
                </a:gs>
                <a:gs pos="25000">
                  <a:srgbClr val="0070C0"/>
                </a:gs>
                <a:gs pos="48000">
                  <a:srgbClr val="002060"/>
                </a:gs>
                <a:gs pos="73000">
                  <a:srgbClr val="0070C0"/>
                </a:gs>
                <a:gs pos="10000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5142</TotalTime>
  <Words>1881</Words>
  <Application>Microsoft Office PowerPoint</Application>
  <PresentationFormat>On-screen Show (4:3)</PresentationFormat>
  <Paragraphs>295</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acer</cp:lastModifiedBy>
  <cp:revision>311</cp:revision>
  <dcterms:created xsi:type="dcterms:W3CDTF">2006-08-16T00:00:00Z</dcterms:created>
  <dcterms:modified xsi:type="dcterms:W3CDTF">2022-01-07T08:51:57Z</dcterms:modified>
</cp:coreProperties>
</file>